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26" d="100"/>
          <a:sy n="126" d="100"/>
        </p:scale>
        <p:origin x="88" y="76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Google Shape;52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" name="Google Shape;53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g31961efec8a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9" name="Google Shape;59;g31961efec8a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g31961efec8a_0_2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8" name="Google Shape;68;g31961efec8a_0_2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g31961efec8a_0_1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4" name="Google Shape;74;g31961efec8a_0_1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g31961efec8a_0_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1" name="Google Shape;81;g31961efec8a_0_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1200"/>
              </a:spcAft>
              <a:buClr>
                <a:schemeClr val="dk1"/>
              </a:buClr>
              <a:buSzPts val="1100"/>
              <a:buFont typeface="Arial"/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g31961efec8a_0_2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8" name="Google Shape;88;g31961efec8a_0_2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11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3" name="Google Shape;13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7" name="Google Shape;47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8" name="Google Shape;48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Google Shape;15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6" name="Google Shape;16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20" name="Google Shape;20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Google Shape;22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5" name="Google Shape;25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Google Shape;27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8" name="Google Shape;28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2" name="Google Shape;32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5" name="Google Shape;35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1" name="Google Shape;41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Google Shape;43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4" name="Google Shape;44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  <p:pic>
        <p:nvPicPr>
          <p:cNvPr id="9" name="Google Shape;9;p1"/>
          <p:cNvPicPr preferRelativeResize="0"/>
          <p:nvPr/>
        </p:nvPicPr>
        <p:blipFill>
          <a:blip r:embed="rId13">
            <a:alphaModFix/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  <a:noFill/>
          <a:ln>
            <a:noFill/>
          </a:ln>
        </p:spPr>
      </p:pic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3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5000"/>
              <a:t>WCPFC21 Climate Co-Leads Summary of Work</a:t>
            </a:r>
            <a:endParaRPr sz="5000"/>
          </a:p>
        </p:txBody>
      </p:sp>
      <p:sp>
        <p:nvSpPr>
          <p:cNvPr id="56" name="Google Shape;56;p13"/>
          <p:cNvSpPr txBox="1">
            <a:spLocks noGrp="1"/>
          </p:cNvSpPr>
          <p:nvPr>
            <p:ph type="subTitle" idx="1"/>
          </p:nvPr>
        </p:nvSpPr>
        <p:spPr>
          <a:xfrm>
            <a:off x="311700" y="29949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WCPFC21-2024-12 and WCPFC21-2024-12a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p14"/>
          <p:cNvSpPr txBox="1">
            <a:spLocks noGrp="1"/>
          </p:cNvSpPr>
          <p:nvPr>
            <p:ph type="title"/>
          </p:nvPr>
        </p:nvSpPr>
        <p:spPr>
          <a:xfrm>
            <a:off x="311700" y="0"/>
            <a:ext cx="6935700" cy="91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Climate change workplan and TORs for a CMM climate change vulnerability assessment </a:t>
            </a:r>
            <a:endParaRPr/>
          </a:p>
        </p:txBody>
      </p:sp>
      <p:sp>
        <p:nvSpPr>
          <p:cNvPr id="62" name="Google Shape;62;p14"/>
          <p:cNvSpPr txBox="1">
            <a:spLocks noGrp="1"/>
          </p:cNvSpPr>
          <p:nvPr>
            <p:ph type="body" idx="1"/>
          </p:nvPr>
        </p:nvSpPr>
        <p:spPr>
          <a:xfrm>
            <a:off x="311700" y="1658525"/>
            <a:ext cx="3999900" cy="2700600"/>
          </a:xfrm>
          <a:prstGeom prst="rect">
            <a:avLst/>
          </a:prstGeom>
          <a:ln w="952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1200"/>
              </a:spcAft>
              <a:buNone/>
            </a:pPr>
            <a:r>
              <a:rPr lang="en" sz="2000" b="1">
                <a:solidFill>
                  <a:srgbClr val="1155CC"/>
                </a:solidFill>
              </a:rPr>
              <a:t>The WCPFC Climate Change Workplan 2024 - 2027 </a:t>
            </a:r>
            <a:r>
              <a:rPr lang="en" sz="2000">
                <a:solidFill>
                  <a:srgbClr val="1155CC"/>
                </a:solidFill>
              </a:rPr>
              <a:t>describes tasks to be taken by the Commission and its SBs to address climate change impacts on WCPFC fisheries in the Convention Area.</a:t>
            </a:r>
            <a:endParaRPr sz="2000">
              <a:solidFill>
                <a:srgbClr val="1155CC"/>
              </a:solidFill>
            </a:endParaRPr>
          </a:p>
        </p:txBody>
      </p:sp>
      <p:sp>
        <p:nvSpPr>
          <p:cNvPr id="63" name="Google Shape;63;p14"/>
          <p:cNvSpPr txBox="1">
            <a:spLocks noGrp="1"/>
          </p:cNvSpPr>
          <p:nvPr>
            <p:ph type="body" idx="2"/>
          </p:nvPr>
        </p:nvSpPr>
        <p:spPr>
          <a:xfrm>
            <a:off x="4832400" y="1658525"/>
            <a:ext cx="3999900" cy="2742600"/>
          </a:xfrm>
          <a:prstGeom prst="rect">
            <a:avLst/>
          </a:prstGeom>
          <a:ln w="952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1200"/>
              </a:spcAft>
              <a:buNone/>
            </a:pPr>
            <a:r>
              <a:rPr lang="en" sz="2000">
                <a:solidFill>
                  <a:srgbClr val="1155CC"/>
                </a:solidFill>
              </a:rPr>
              <a:t>The </a:t>
            </a:r>
            <a:r>
              <a:rPr lang="en" sz="2000" b="1">
                <a:solidFill>
                  <a:srgbClr val="1155CC"/>
                </a:solidFill>
              </a:rPr>
              <a:t>Terms of Reference for a CMM Climate Change Vulnerability Assessment </a:t>
            </a:r>
            <a:r>
              <a:rPr lang="en" sz="2000">
                <a:solidFill>
                  <a:srgbClr val="1155CC"/>
                </a:solidFill>
              </a:rPr>
              <a:t>define the Scope, Objectives, Rationale, Methodology, Timing, and Resources of the Assessment.</a:t>
            </a:r>
            <a:endParaRPr sz="2000">
              <a:solidFill>
                <a:srgbClr val="1155CC"/>
              </a:solidFill>
            </a:endParaRPr>
          </a:p>
        </p:txBody>
      </p:sp>
      <p:sp>
        <p:nvSpPr>
          <p:cNvPr id="64" name="Google Shape;64;p14"/>
          <p:cNvSpPr txBox="1"/>
          <p:nvPr/>
        </p:nvSpPr>
        <p:spPr>
          <a:xfrm>
            <a:off x="855075" y="1116725"/>
            <a:ext cx="2492700" cy="541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000" b="1">
                <a:solidFill>
                  <a:schemeClr val="dk1"/>
                </a:solidFill>
              </a:rPr>
              <a:t>WCPFC21-2024-12</a:t>
            </a:r>
            <a:endParaRPr sz="2000" b="1">
              <a:solidFill>
                <a:schemeClr val="dk1"/>
              </a:solidFill>
            </a:endParaRPr>
          </a:p>
        </p:txBody>
      </p:sp>
      <p:sp>
        <p:nvSpPr>
          <p:cNvPr id="65" name="Google Shape;65;p14"/>
          <p:cNvSpPr txBox="1"/>
          <p:nvPr/>
        </p:nvSpPr>
        <p:spPr>
          <a:xfrm>
            <a:off x="5519100" y="1116713"/>
            <a:ext cx="2626500" cy="541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000" b="1">
                <a:solidFill>
                  <a:schemeClr val="dk1"/>
                </a:solidFill>
              </a:rPr>
              <a:t>WCPFC21-2024-12b</a:t>
            </a:r>
            <a:endParaRPr sz="2000" b="1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p15"/>
          <p:cNvSpPr txBox="1">
            <a:spLocks noGrp="1"/>
          </p:cNvSpPr>
          <p:nvPr>
            <p:ph type="title"/>
          </p:nvPr>
        </p:nvSpPr>
        <p:spPr>
          <a:xfrm>
            <a:off x="311700" y="0"/>
            <a:ext cx="68769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Updates to the WCPFC workplan following subsidiary body input</a:t>
            </a:r>
            <a:endParaRPr/>
          </a:p>
        </p:txBody>
      </p:sp>
      <p:sp>
        <p:nvSpPr>
          <p:cNvPr id="71" name="Google Shape;71;p15"/>
          <p:cNvSpPr txBox="1">
            <a:spLocks noGrp="1"/>
          </p:cNvSpPr>
          <p:nvPr>
            <p:ph type="body" idx="1"/>
          </p:nvPr>
        </p:nvSpPr>
        <p:spPr>
          <a:xfrm>
            <a:off x="311700" y="1060850"/>
            <a:ext cx="8520600" cy="4006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556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Char char="●"/>
            </a:pPr>
            <a:r>
              <a:rPr lang="en" sz="2000">
                <a:solidFill>
                  <a:schemeClr val="dk1"/>
                </a:solidFill>
              </a:rPr>
              <a:t>Action items in the workplan came from discussions at the Subsidiary Bodies and with SB Chairs. </a:t>
            </a:r>
            <a:endParaRPr sz="2000">
              <a:solidFill>
                <a:schemeClr val="dk1"/>
              </a:solidFill>
            </a:endParaRPr>
          </a:p>
          <a:p>
            <a:pPr marL="457200" lvl="0" indent="-3556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Char char="●"/>
            </a:pPr>
            <a:r>
              <a:rPr lang="en" sz="2000">
                <a:solidFill>
                  <a:schemeClr val="dk1"/>
                </a:solidFill>
              </a:rPr>
              <a:t>The workplan now includes a table outlining ongoing and new activities and the following details: </a:t>
            </a:r>
            <a:endParaRPr sz="2000">
              <a:solidFill>
                <a:schemeClr val="dk1"/>
              </a:solidFill>
            </a:endParaRPr>
          </a:p>
          <a:p>
            <a:pPr marL="914400" lvl="1" indent="-3556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Char char="○"/>
            </a:pPr>
            <a:r>
              <a:rPr lang="en" sz="2000">
                <a:solidFill>
                  <a:schemeClr val="dk1"/>
                </a:solidFill>
              </a:rPr>
              <a:t>Schedule</a:t>
            </a:r>
            <a:endParaRPr sz="2000">
              <a:solidFill>
                <a:schemeClr val="dk1"/>
              </a:solidFill>
            </a:endParaRPr>
          </a:p>
          <a:p>
            <a:pPr marL="914400" lvl="1" indent="-3556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Char char="○"/>
            </a:pPr>
            <a:r>
              <a:rPr lang="en" sz="2000">
                <a:solidFill>
                  <a:schemeClr val="dk1"/>
                </a:solidFill>
              </a:rPr>
              <a:t>Activity</a:t>
            </a:r>
            <a:endParaRPr sz="2000">
              <a:solidFill>
                <a:schemeClr val="dk1"/>
              </a:solidFill>
            </a:endParaRPr>
          </a:p>
          <a:p>
            <a:pPr marL="914400" lvl="1" indent="-3556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Char char="○"/>
            </a:pPr>
            <a:r>
              <a:rPr lang="en" sz="2000">
                <a:solidFill>
                  <a:schemeClr val="dk1"/>
                </a:solidFill>
              </a:rPr>
              <a:t>Project/link to SB workplan</a:t>
            </a:r>
            <a:endParaRPr sz="2000">
              <a:solidFill>
                <a:schemeClr val="dk1"/>
              </a:solidFill>
            </a:endParaRPr>
          </a:p>
          <a:p>
            <a:pPr marL="914400" lvl="1" indent="-3556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Char char="○"/>
            </a:pPr>
            <a:r>
              <a:rPr lang="en" sz="2000">
                <a:solidFill>
                  <a:schemeClr val="dk1"/>
                </a:solidFill>
              </a:rPr>
              <a:t>Expected outcome</a:t>
            </a:r>
            <a:endParaRPr sz="2000">
              <a:solidFill>
                <a:schemeClr val="dk1"/>
              </a:solidFill>
            </a:endParaRPr>
          </a:p>
          <a:p>
            <a:pPr marL="914400" lvl="1" indent="-3556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Char char="○"/>
            </a:pPr>
            <a:r>
              <a:rPr lang="en" sz="2000">
                <a:solidFill>
                  <a:schemeClr val="dk1"/>
                </a:solidFill>
              </a:rPr>
              <a:t>Overall link to advice to Commission (link to policy)</a:t>
            </a:r>
            <a:endParaRPr sz="2000">
              <a:solidFill>
                <a:schemeClr val="dk1"/>
              </a:solidFill>
            </a:endParaRPr>
          </a:p>
          <a:p>
            <a:pPr marL="914400" lvl="1" indent="-3556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Char char="○"/>
            </a:pPr>
            <a:r>
              <a:rPr lang="en" sz="2000">
                <a:solidFill>
                  <a:schemeClr val="dk1"/>
                </a:solidFill>
              </a:rPr>
              <a:t>Responsible/Funds assigned-available?</a:t>
            </a:r>
            <a:endParaRPr sz="20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p16"/>
          <p:cNvSpPr txBox="1">
            <a:spLocks noGrp="1"/>
          </p:cNvSpPr>
          <p:nvPr>
            <p:ph type="title"/>
          </p:nvPr>
        </p:nvSpPr>
        <p:spPr>
          <a:xfrm>
            <a:off x="311700" y="0"/>
            <a:ext cx="6666900" cy="95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Co-leads integrated input from all subsidiary bodies into the updated TORs </a:t>
            </a:r>
            <a:endParaRPr/>
          </a:p>
        </p:txBody>
      </p:sp>
      <p:sp>
        <p:nvSpPr>
          <p:cNvPr id="77" name="Google Shape;77;p16"/>
          <p:cNvSpPr txBox="1">
            <a:spLocks noGrp="1"/>
          </p:cNvSpPr>
          <p:nvPr>
            <p:ph type="body" idx="1"/>
          </p:nvPr>
        </p:nvSpPr>
        <p:spPr>
          <a:xfrm>
            <a:off x="311700" y="1119650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000">
                <a:solidFill>
                  <a:schemeClr val="dk1"/>
                </a:solidFill>
              </a:rPr>
              <a:t>WCPFC21-2024-12a now includes: </a:t>
            </a:r>
            <a:endParaRPr sz="2000">
              <a:solidFill>
                <a:schemeClr val="dk1"/>
              </a:solidFill>
            </a:endParaRPr>
          </a:p>
          <a:p>
            <a:pPr marL="457200" lvl="0" indent="-355600" algn="l" rtl="0"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2000"/>
              <a:buChar char="●"/>
            </a:pPr>
            <a:r>
              <a:rPr lang="en" sz="2000">
                <a:solidFill>
                  <a:schemeClr val="dk1"/>
                </a:solidFill>
              </a:rPr>
              <a:t>Language in response to NC20, SC20, and TCC20 outcomes</a:t>
            </a:r>
            <a:endParaRPr sz="2000">
              <a:solidFill>
                <a:schemeClr val="dk1"/>
              </a:solidFill>
            </a:endParaRPr>
          </a:p>
          <a:p>
            <a:pPr marL="457200" lvl="0" indent="-3556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Char char="●"/>
            </a:pPr>
            <a:r>
              <a:rPr lang="en" sz="2000">
                <a:solidFill>
                  <a:schemeClr val="dk1"/>
                </a:solidFill>
              </a:rPr>
              <a:t>Clarifications related to terminology (“vulnerability” vs. “susceptibility”) </a:t>
            </a:r>
            <a:endParaRPr sz="2000">
              <a:solidFill>
                <a:schemeClr val="dk1"/>
              </a:solidFill>
            </a:endParaRPr>
          </a:p>
        </p:txBody>
      </p:sp>
      <p:pic>
        <p:nvPicPr>
          <p:cNvPr id="78" name="Google Shape;78;p16"/>
          <p:cNvPicPr preferRelativeResize="0"/>
          <p:nvPr/>
        </p:nvPicPr>
        <p:blipFill rotWithShape="1">
          <a:blip r:embed="rId3">
            <a:alphaModFix/>
          </a:blip>
          <a:srcRect t="23442"/>
          <a:stretch/>
        </p:blipFill>
        <p:spPr>
          <a:xfrm>
            <a:off x="1215513" y="2571750"/>
            <a:ext cx="6813824" cy="2065649"/>
          </a:xfrm>
          <a:prstGeom prst="rect">
            <a:avLst/>
          </a:prstGeom>
          <a:noFill/>
          <a:ln w="19050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p17"/>
          <p:cNvSpPr txBox="1">
            <a:spLocks noGrp="1"/>
          </p:cNvSpPr>
          <p:nvPr>
            <p:ph type="title"/>
          </p:nvPr>
        </p:nvSpPr>
        <p:spPr>
          <a:xfrm>
            <a:off x="311700" y="0"/>
            <a:ext cx="83394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CMM Climate Change Vulnerability Assessment</a:t>
            </a:r>
            <a:endParaRPr/>
          </a:p>
        </p:txBody>
      </p:sp>
      <p:sp>
        <p:nvSpPr>
          <p:cNvPr id="84" name="Google Shape;84;p17"/>
          <p:cNvSpPr txBox="1">
            <a:spLocks noGrp="1"/>
          </p:cNvSpPr>
          <p:nvPr>
            <p:ph type="body" idx="1"/>
          </p:nvPr>
        </p:nvSpPr>
        <p:spPr>
          <a:xfrm>
            <a:off x="311700" y="1027900"/>
            <a:ext cx="8423700" cy="4187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000">
                <a:solidFill>
                  <a:schemeClr val="dk1"/>
                </a:solidFill>
              </a:rPr>
              <a:t>The Assessment is intended to consider issues that are known climate change impacts and use that information to identify which CMMs might benefit from further discussion.</a:t>
            </a:r>
            <a:endParaRPr sz="2000">
              <a:solidFill>
                <a:schemeClr val="dk1"/>
              </a:solidFill>
            </a:endParaRPr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2000">
              <a:solidFill>
                <a:schemeClr val="dk1"/>
              </a:solidFill>
            </a:endParaRPr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2000">
              <a:solidFill>
                <a:schemeClr val="dk1"/>
              </a:solidFill>
            </a:endParaRPr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2000" b="1">
              <a:solidFill>
                <a:schemeClr val="dk1"/>
              </a:solidFill>
            </a:endParaRPr>
          </a:p>
        </p:txBody>
      </p:sp>
      <p:sp>
        <p:nvSpPr>
          <p:cNvPr id="85" name="Google Shape;85;p17"/>
          <p:cNvSpPr txBox="1"/>
          <p:nvPr/>
        </p:nvSpPr>
        <p:spPr>
          <a:xfrm>
            <a:off x="374700" y="3938500"/>
            <a:ext cx="8655900" cy="461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chemeClr val="dk2"/>
                </a:solidFill>
              </a:rPr>
              <a:t>Additional descriptions in WCPFC21-12a and WCPFC21- 2024-13</a:t>
            </a:r>
            <a:endParaRPr sz="1800">
              <a:solidFill>
                <a:schemeClr val="dk2"/>
              </a:solidFill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18"/>
          <p:cNvSpPr txBox="1">
            <a:spLocks noGrp="1"/>
          </p:cNvSpPr>
          <p:nvPr>
            <p:ph type="title"/>
          </p:nvPr>
        </p:nvSpPr>
        <p:spPr>
          <a:xfrm>
            <a:off x="155850" y="1720675"/>
            <a:ext cx="8832300" cy="12324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Thank you/Kommol tata!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235</Words>
  <Application>Microsoft Office PowerPoint</Application>
  <PresentationFormat>On-screen Show (16:9)</PresentationFormat>
  <Paragraphs>25</Paragraphs>
  <Slides>6</Slides>
  <Notes>6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8" baseType="lpstr">
      <vt:lpstr>Arial</vt:lpstr>
      <vt:lpstr>Simple Light</vt:lpstr>
      <vt:lpstr>WCPFC21 Climate Co-Leads Summary of Work</vt:lpstr>
      <vt:lpstr>Climate change workplan and TORs for a CMM climate change vulnerability assessment </vt:lpstr>
      <vt:lpstr>Updates to the WCPFC workplan following subsidiary body input</vt:lpstr>
      <vt:lpstr>Co-leads integrated input from all subsidiary bodies into the updated TORs </vt:lpstr>
      <vt:lpstr>CMM Climate Change Vulnerability Assessment</vt:lpstr>
      <vt:lpstr>Thank you/Kommol tata!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WCPFC21 Climate Co-Leads Summary of Work</dc:title>
  <dc:creator>Berry M</dc:creator>
  <cp:lastModifiedBy>Berry</cp:lastModifiedBy>
  <cp:revision>1</cp:revision>
  <dcterms:modified xsi:type="dcterms:W3CDTF">2024-11-28T20:38:23Z</dcterms:modified>
</cp:coreProperties>
</file>