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Lst>
  <p:notesMasterIdLst>
    <p:notesMasterId r:id="rId15"/>
  </p:notesMasterIdLst>
  <p:sldIdLst>
    <p:sldId id="256" r:id="rId2"/>
    <p:sldId id="258" r:id="rId3"/>
    <p:sldId id="268" r:id="rId4"/>
    <p:sldId id="279" r:id="rId5"/>
    <p:sldId id="280" r:id="rId6"/>
    <p:sldId id="281" r:id="rId7"/>
    <p:sldId id="283" r:id="rId8"/>
    <p:sldId id="284" r:id="rId9"/>
    <p:sldId id="285" r:id="rId10"/>
    <p:sldId id="286" r:id="rId11"/>
    <p:sldId id="287" r:id="rId12"/>
    <p:sldId id="288" r:id="rId13"/>
    <p:sldId id="289" r:id="rId14"/>
  </p:sldIdLst>
  <p:sldSz cx="9144000" cy="6858000" type="screen4x3"/>
  <p:notesSz cx="7010400" cy="9296400"/>
  <p:embeddedFontLst>
    <p:embeddedFont>
      <p:font typeface="Calibri" panose="020F0502020204030204" pitchFamily="34" charset="0"/>
      <p:regular r:id="rId16"/>
      <p:bold r:id="rId17"/>
      <p:italic r:id="rId18"/>
      <p:boldItalic r:id="rId19"/>
    </p:embeddedFont>
    <p:embeddedFont>
      <p:font typeface="Arial Narrow" panose="020B0606020202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C8D2"/>
    <a:srgbClr val="00AFD2"/>
    <a:srgbClr val="00C3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09" autoAdjust="0"/>
  </p:normalViewPr>
  <p:slideViewPr>
    <p:cSldViewPr>
      <p:cViewPr varScale="1">
        <p:scale>
          <a:sx n="66" d="100"/>
          <a:sy n="66" d="100"/>
        </p:scale>
        <p:origin x="-150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40" cy="46482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970938" y="0"/>
            <a:ext cx="3037840" cy="464820"/>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3037840" cy="46482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71171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27" name="Shape 2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241961711_3_56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Clr>
                <a:schemeClr val="dk1"/>
              </a:buClr>
              <a:buSzPts val="1100"/>
            </a:pPr>
            <a:endParaRPr sz="1100" dirty="0">
              <a:solidFill>
                <a:srgbClr val="222222"/>
              </a:solidFill>
            </a:endParaRPr>
          </a:p>
          <a:p>
            <a:pPr marL="0" indent="0">
              <a:buClr>
                <a:schemeClr val="dk1"/>
              </a:buClr>
              <a:buSzPts val="1100"/>
            </a:pPr>
            <a:r>
              <a:rPr lang="en" sz="1100">
                <a:solidFill>
                  <a:srgbClr val="222222"/>
                </a:solidFill>
              </a:rPr>
              <a:t>About 7 percent of the trips from 2017 experienced a hard drive failure where the systems could no longer write data to the drives midtrip. In testing, smaller hard drives are proving to hold up better to at sea conditions</a:t>
            </a:r>
            <a:endParaRPr sz="1100" dirty="0">
              <a:solidFill>
                <a:srgbClr val="222222"/>
              </a:solidFill>
            </a:endParaRPr>
          </a:p>
          <a:p>
            <a:pPr marL="0" indent="0">
              <a:buClr>
                <a:schemeClr val="dk1"/>
              </a:buClr>
              <a:buSzPts val="1100"/>
            </a:pPr>
            <a:endParaRPr sz="1100" dirty="0">
              <a:solidFill>
                <a:srgbClr val="222222"/>
              </a:solidFill>
            </a:endParaRPr>
          </a:p>
          <a:p>
            <a:pPr marL="0" indent="0">
              <a:buClr>
                <a:schemeClr val="dk1"/>
              </a:buClr>
              <a:buSzPts val="1100"/>
            </a:pPr>
            <a:r>
              <a:rPr lang="en" sz="1100">
                <a:solidFill>
                  <a:srgbClr val="222222"/>
                </a:solidFill>
              </a:rPr>
              <a:t>One of the downsides to storing data locally is that damage to a system or a hard drive leads to loss of all data during that trip. transmission of video for catch accounting is cost prohibitive at this time</a:t>
            </a:r>
            <a:endParaRPr sz="1100" dirty="0">
              <a:solidFill>
                <a:srgbClr val="222222"/>
              </a:solidFill>
            </a:endParaRPr>
          </a:p>
          <a:p>
            <a:pPr marL="0" indent="0">
              <a:buClr>
                <a:schemeClr val="dk1"/>
              </a:buClr>
              <a:buSzPts val="1100"/>
            </a:pPr>
            <a:endParaRPr sz="1100" dirty="0">
              <a:solidFill>
                <a:srgbClr val="222222"/>
              </a:solidFill>
            </a:endParaRPr>
          </a:p>
          <a:p>
            <a:pPr marL="0" indent="0">
              <a:buClr>
                <a:schemeClr val="dk1"/>
              </a:buClr>
              <a:buSzPts val="1100"/>
            </a:pPr>
            <a:r>
              <a:rPr lang="en" sz="1100">
                <a:solidFill>
                  <a:srgbClr val="222222"/>
                </a:solidFill>
              </a:rPr>
              <a:t>The systems are not hard wired to electricity or sealed from the crew and are installed on active fishing vessels. During a trip, the crew is focused on fishing and may occasionally unintentionally contact system components, over the course of the year 1 system failed due to user error and 1 camera was broken by a gaff.</a:t>
            </a:r>
            <a:endParaRPr sz="1100" dirty="0">
              <a:solidFill>
                <a:srgbClr val="222222"/>
              </a:solidFill>
            </a:endParaRPr>
          </a:p>
          <a:p>
            <a:pPr marL="0" indent="0">
              <a:buClr>
                <a:schemeClr val="dk1"/>
              </a:buClr>
              <a:buSzPts val="1100"/>
            </a:pPr>
            <a:endParaRPr sz="1100" dirty="0">
              <a:solidFill>
                <a:srgbClr val="222222"/>
              </a:solidFill>
            </a:endParaRPr>
          </a:p>
          <a:p>
            <a:pPr marL="0" indent="0">
              <a:buClr>
                <a:schemeClr val="dk1"/>
              </a:buClr>
              <a:buSzPts val="1100"/>
            </a:pPr>
            <a:r>
              <a:rPr lang="en" sz="1100">
                <a:solidFill>
                  <a:srgbClr val="222222"/>
                </a:solidFill>
              </a:rPr>
              <a:t>Some cameras presented a blurry image. Most of these cameras have now been fixed by the saltwater technician paying close attention to lighting conditions and precisely adjusting and affixing the focus knob inside the cameras to prevent the lens from moving out of focus.</a:t>
            </a:r>
            <a:endParaRPr sz="1100" dirty="0">
              <a:solidFill>
                <a:srgbClr val="222222"/>
              </a:solidFill>
            </a:endParaRPr>
          </a:p>
          <a:p>
            <a:pPr marL="0" indent="0">
              <a:buClr>
                <a:schemeClr val="dk1"/>
              </a:buClr>
              <a:buSzPts val="1100"/>
            </a:pPr>
            <a:endParaRPr sz="1100" dirty="0">
              <a:solidFill>
                <a:srgbClr val="222222"/>
              </a:solidFill>
            </a:endParaRPr>
          </a:p>
          <a:p>
            <a:pPr marL="0" indent="0">
              <a:buClr>
                <a:schemeClr val="dk1"/>
              </a:buClr>
              <a:buSzPts val="1100"/>
            </a:pPr>
            <a:r>
              <a:rPr lang="en"/>
              <a:t>And finally, I’d like to mention VIAME which is an open source computer vision tools to teach machine learning algorithms to count fish in the data, enabling human reviewers to help train the machines which in turn will help boos review efficiency</a:t>
            </a:r>
            <a:endParaRPr sz="1100" dirty="0">
              <a:solidFill>
                <a:srgbClr val="222222"/>
              </a:solidFill>
            </a:endParaRPr>
          </a:p>
          <a:p>
            <a:pPr marL="0" indent="0"/>
            <a:endParaRPr dirty="0"/>
          </a:p>
        </p:txBody>
      </p:sp>
      <p:sp>
        <p:nvSpPr>
          <p:cNvPr id="285" name="Google Shape;285;g3241961711_3_565: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 name="Shape 43"/>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r>
              <a:rPr lang="en-US" dirty="0" smtClean="0"/>
              <a:t>-Cuts</a:t>
            </a:r>
            <a:r>
              <a:rPr lang="en-US" baseline="0" dirty="0" smtClean="0"/>
              <a:t> back on resources in fisheries monitoring both in paper and labor</a:t>
            </a:r>
          </a:p>
          <a:p>
            <a:r>
              <a:rPr lang="en-US" baseline="0" dirty="0" smtClean="0"/>
              <a:t>-Even with processing at the end of a trip, the processing time of data entry is removed</a:t>
            </a:r>
          </a:p>
          <a:p>
            <a:r>
              <a:rPr lang="en-US" baseline="0" dirty="0" smtClean="0"/>
              <a:t>-The quicker the data is received and processed, the more accurate the projection is as far as when the fishery will close</a:t>
            </a:r>
          </a:p>
          <a:p>
            <a:r>
              <a:rPr lang="en-US" baseline="0" dirty="0" smtClean="0"/>
              <a:t>-Saves time for captains rather then having to legibly fill out their logsheet</a:t>
            </a:r>
          </a:p>
          <a:p>
            <a:endParaRPr lang="en-US" baseline="0" dirty="0" smtClean="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44" name="Shape 44"/>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Ongoing</a:t>
            </a:r>
          </a:p>
          <a:p>
            <a:r>
              <a:rPr lang="en-US" baseline="0" dirty="0" smtClean="0"/>
              <a:t>Outreach – </a:t>
            </a:r>
          </a:p>
          <a:p>
            <a:r>
              <a:rPr lang="en-US" baseline="0" dirty="0" smtClean="0"/>
              <a:t>	Finding captains/owners to test the new application</a:t>
            </a:r>
          </a:p>
          <a:p>
            <a:r>
              <a:rPr lang="en-US" baseline="0" dirty="0" smtClean="0"/>
              <a:t>	Training captains on the new application</a:t>
            </a:r>
          </a:p>
          <a:p>
            <a:r>
              <a:rPr lang="en-US" baseline="0" dirty="0" smtClean="0"/>
              <a:t>Timing </a:t>
            </a:r>
            <a:r>
              <a:rPr lang="en-US" dirty="0" smtClean="0"/>
              <a:t>– </a:t>
            </a:r>
          </a:p>
          <a:p>
            <a:r>
              <a:rPr lang="en-US" dirty="0" smtClean="0"/>
              <a:t>	Captains</a:t>
            </a:r>
            <a:r>
              <a:rPr lang="en-US" baseline="0" dirty="0" smtClean="0"/>
              <a:t> not always at their vessel while in port</a:t>
            </a:r>
          </a:p>
          <a:p>
            <a:r>
              <a:rPr lang="en-US" baseline="0" dirty="0" smtClean="0"/>
              <a:t>User feedback – </a:t>
            </a:r>
          </a:p>
          <a:p>
            <a:r>
              <a:rPr lang="en-US" baseline="0" dirty="0" smtClean="0"/>
              <a:t>	Talking to the captains and owners to how we can improve the app.</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4137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241961711_3_32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Clr>
                <a:schemeClr val="dk1"/>
              </a:buClr>
              <a:buSzPts val="1100"/>
            </a:pPr>
            <a:r>
              <a:rPr lang="en"/>
              <a:t>funding from within noaa</a:t>
            </a:r>
            <a:endParaRPr dirty="0"/>
          </a:p>
          <a:p>
            <a:pPr marL="0" indent="0">
              <a:buClr>
                <a:schemeClr val="dk1"/>
              </a:buClr>
              <a:buSzPts val="1100"/>
            </a:pPr>
            <a:endParaRPr dirty="0"/>
          </a:p>
          <a:p>
            <a:pPr marL="0" indent="0">
              <a:buClr>
                <a:schemeClr val="dk1"/>
              </a:buClr>
              <a:buSzPts val="1100"/>
            </a:pPr>
            <a:r>
              <a:rPr lang="en"/>
              <a:t>18 installs in 2017, one sank one is currently in selection for redeployment</a:t>
            </a:r>
            <a:endParaRPr dirty="0"/>
          </a:p>
          <a:p>
            <a:pPr marL="0" indent="0">
              <a:buClr>
                <a:schemeClr val="dk1"/>
              </a:buClr>
              <a:buSzPts val="1100"/>
            </a:pPr>
            <a:endParaRPr dirty="0"/>
          </a:p>
          <a:p>
            <a:pPr marL="0" indent="0">
              <a:buClr>
                <a:schemeClr val="dk1"/>
              </a:buClr>
              <a:buSzPts val="1100"/>
            </a:pPr>
            <a:r>
              <a:rPr lang="en"/>
              <a:t>Saltwater EM is our system maintenance provider and software developer</a:t>
            </a:r>
            <a:endParaRPr dirty="0"/>
          </a:p>
          <a:p>
            <a:pPr marL="0" indent="0">
              <a:buClr>
                <a:schemeClr val="dk1"/>
              </a:buClr>
              <a:buSzPts val="1100"/>
            </a:pPr>
            <a:endParaRPr dirty="0"/>
          </a:p>
          <a:p>
            <a:pPr marL="0" indent="0">
              <a:buClr>
                <a:schemeClr val="dk1"/>
              </a:buClr>
              <a:buSzPts val="1100"/>
            </a:pPr>
            <a:r>
              <a:rPr lang="en"/>
              <a:t>Systems are storing data locally on encrypted hard drives which are picked up from a centralized port in Honolulu</a:t>
            </a:r>
            <a:endParaRPr dirty="0"/>
          </a:p>
          <a:p>
            <a:pPr marL="0" indent="0">
              <a:buClr>
                <a:schemeClr val="dk1"/>
              </a:buClr>
              <a:buSzPts val="1100"/>
            </a:pPr>
            <a:endParaRPr dirty="0"/>
          </a:p>
          <a:p>
            <a:pPr marL="0" indent="0">
              <a:buClr>
                <a:schemeClr val="dk1"/>
              </a:buClr>
              <a:buSzPts val="1100"/>
            </a:pPr>
            <a:r>
              <a:rPr lang="en"/>
              <a:t>Footage from a reviewed trip is watched in its entirety by a human at 8x speed. We are using data for catch and bycatch (or discards) data as well as catch effort and these results are being compared to observer data to determine data gaps</a:t>
            </a:r>
            <a:endParaRPr dirty="0"/>
          </a:p>
          <a:p>
            <a:pPr marL="0" indent="0"/>
            <a:endParaRPr dirty="0"/>
          </a:p>
        </p:txBody>
      </p:sp>
      <p:sp>
        <p:nvSpPr>
          <p:cNvPr id="238" name="Google Shape;238;g3241961711_3_325: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e2c7d2fe6_0_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Clr>
                <a:schemeClr val="dk1"/>
              </a:buClr>
              <a:buSzPts val="1100"/>
            </a:pPr>
            <a:r>
              <a:rPr lang="en"/>
              <a:t>in 2017 we recorded 116 trips representing 7.5% em coverage</a:t>
            </a:r>
            <a:endParaRPr dirty="0"/>
          </a:p>
          <a:p>
            <a:pPr marL="0" indent="0">
              <a:buClr>
                <a:schemeClr val="dk1"/>
              </a:buClr>
              <a:buSzPts val="1100"/>
            </a:pPr>
            <a:endParaRPr dirty="0"/>
          </a:p>
          <a:p>
            <a:pPr marL="0" indent="0">
              <a:buClr>
                <a:schemeClr val="dk1"/>
              </a:buClr>
              <a:buSzPts val="1100"/>
            </a:pPr>
            <a:r>
              <a:rPr lang="en"/>
              <a:t>17 trips were then compared with observer data, in the slides ahead there is a metric called percent difference which is in reference how the EM data differs from observer data</a:t>
            </a:r>
            <a:endParaRPr dirty="0"/>
          </a:p>
          <a:p>
            <a:pPr marL="0" indent="0">
              <a:buClr>
                <a:schemeClr val="dk1"/>
              </a:buClr>
              <a:buSzPts val="1100"/>
            </a:pPr>
            <a:endParaRPr dirty="0"/>
          </a:p>
          <a:p>
            <a:pPr marL="0" indent="0">
              <a:buClr>
                <a:schemeClr val="dk1"/>
              </a:buClr>
              <a:buSzPts val="1100"/>
            </a:pPr>
            <a:r>
              <a:rPr lang="en"/>
              <a:t>Active video review only takes about 15% of deck time 1800 hours of fishing took only 300 hours to review</a:t>
            </a:r>
            <a:endParaRPr dirty="0"/>
          </a:p>
          <a:p>
            <a:pPr marL="0" indent="0">
              <a:buClr>
                <a:schemeClr val="dk1"/>
              </a:buClr>
              <a:buSzPts val="1100"/>
            </a:pPr>
            <a:endParaRPr dirty="0"/>
          </a:p>
          <a:p>
            <a:pPr marL="0" indent="0">
              <a:buClr>
                <a:schemeClr val="dk1"/>
              </a:buClr>
              <a:buSzPts val="1100"/>
            </a:pPr>
            <a:r>
              <a:rPr lang="en"/>
              <a:t>Review efforts were limited to 6 hours maximum per day to keep the reviewer from burning out. the reviewers would periodically take a viewing break to quality check the data</a:t>
            </a:r>
            <a:endParaRPr dirty="0"/>
          </a:p>
          <a:p>
            <a:pPr marL="0" indent="0"/>
            <a:endParaRPr dirty="0"/>
          </a:p>
        </p:txBody>
      </p:sp>
      <p:sp>
        <p:nvSpPr>
          <p:cNvPr id="249" name="Google Shape;249;g3e2c7d2fe6_0_0: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241961711_3_45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Clr>
                <a:schemeClr val="dk1"/>
              </a:buClr>
              <a:buSzPts val="1100"/>
            </a:pPr>
            <a:r>
              <a:rPr lang="en" dirty="0"/>
              <a:t>Here are the over all figures for all retained and discarded species in comparison with observer data from the same trips. Over all 88.5 percent of all observed catch events were found during the EM review process. In this first year, a large data gap for discarded species was identified and is shown here by the large difference in shark detection. As part of the EM review protocol, species are only IDed based on characteristics seen in the footage, so while EM review could only identify half the sharks the observer saw, there were a large amount of unidentified catch events that were most likely sharks that never showed up on camera. There was also one protected species that was caught in a camera's blind spot and was therefore missed in the EM review.</a:t>
            </a:r>
            <a:endParaRPr dirty="0"/>
          </a:p>
          <a:p>
            <a:pPr marL="0" indent="0">
              <a:buClr>
                <a:schemeClr val="dk1"/>
              </a:buClr>
              <a:buSzPts val="1100"/>
            </a:pPr>
            <a:endParaRPr dirty="0">
              <a:solidFill>
                <a:schemeClr val="dk1"/>
              </a:solidFill>
            </a:endParaRPr>
          </a:p>
          <a:p>
            <a:pPr marL="0" indent="0"/>
            <a:endParaRPr dirty="0"/>
          </a:p>
        </p:txBody>
      </p:sp>
      <p:sp>
        <p:nvSpPr>
          <p:cNvPr id="260" name="Google Shape;260;g3241961711_3_451: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241961711_3_48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Clr>
                <a:schemeClr val="dk1"/>
              </a:buClr>
              <a:buSzPts val="1100"/>
            </a:pPr>
            <a:r>
              <a:rPr lang="en"/>
              <a:t>As you can see here, the numbers for retained species are much better with only 1 species having a statistical difference from observer counts.  if the animal is brought on deck, this early iteration of EM and the review process had no problem finding it.</a:t>
            </a:r>
            <a:endParaRPr dirty="0"/>
          </a:p>
          <a:p>
            <a:pPr marL="0" indent="0"/>
            <a:endParaRPr dirty="0"/>
          </a:p>
        </p:txBody>
      </p:sp>
      <p:sp>
        <p:nvSpPr>
          <p:cNvPr id="269" name="Google Shape;269;g3241961711_3_481: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241961711_3_487: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endParaRPr dirty="0"/>
          </a:p>
        </p:txBody>
      </p:sp>
      <p:sp>
        <p:nvSpPr>
          <p:cNvPr id="277" name="Google Shape;277;g3241961711_3_487: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241961711_3_56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Clr>
                <a:schemeClr val="dk1"/>
              </a:buClr>
              <a:buSzPts val="1100"/>
            </a:pPr>
            <a:endParaRPr sz="1100" dirty="0">
              <a:solidFill>
                <a:srgbClr val="222222"/>
              </a:solidFill>
            </a:endParaRPr>
          </a:p>
          <a:p>
            <a:pPr marL="0" indent="0">
              <a:buClr>
                <a:schemeClr val="dk1"/>
              </a:buClr>
              <a:buSzPts val="1100"/>
            </a:pPr>
            <a:r>
              <a:rPr lang="en" sz="1100">
                <a:solidFill>
                  <a:srgbClr val="222222"/>
                </a:solidFill>
              </a:rPr>
              <a:t>About 7 percent of the trips from 2017 experienced a hard drive failure where the systems could no longer write data to the drives midtrip. In testing, smaller hard drives are proving to hold up better to at sea conditions</a:t>
            </a:r>
            <a:endParaRPr sz="1100" dirty="0">
              <a:solidFill>
                <a:srgbClr val="222222"/>
              </a:solidFill>
            </a:endParaRPr>
          </a:p>
          <a:p>
            <a:pPr marL="0" indent="0">
              <a:buClr>
                <a:schemeClr val="dk1"/>
              </a:buClr>
              <a:buSzPts val="1100"/>
            </a:pPr>
            <a:endParaRPr sz="1100" dirty="0">
              <a:solidFill>
                <a:srgbClr val="222222"/>
              </a:solidFill>
            </a:endParaRPr>
          </a:p>
          <a:p>
            <a:pPr marL="0" indent="0">
              <a:buClr>
                <a:schemeClr val="dk1"/>
              </a:buClr>
              <a:buSzPts val="1100"/>
            </a:pPr>
            <a:r>
              <a:rPr lang="en" sz="1100">
                <a:solidFill>
                  <a:srgbClr val="222222"/>
                </a:solidFill>
              </a:rPr>
              <a:t>One of the downsides to storing data locally is that damage to a system or a hard drive leads to loss of all data during that trip. transmission of video for catch accounting is cost prohibitive at this time</a:t>
            </a:r>
            <a:endParaRPr sz="1100" dirty="0">
              <a:solidFill>
                <a:srgbClr val="222222"/>
              </a:solidFill>
            </a:endParaRPr>
          </a:p>
          <a:p>
            <a:pPr marL="0" indent="0">
              <a:buClr>
                <a:schemeClr val="dk1"/>
              </a:buClr>
              <a:buSzPts val="1100"/>
            </a:pPr>
            <a:endParaRPr sz="1100" dirty="0">
              <a:solidFill>
                <a:srgbClr val="222222"/>
              </a:solidFill>
            </a:endParaRPr>
          </a:p>
          <a:p>
            <a:pPr marL="0" indent="0">
              <a:buClr>
                <a:schemeClr val="dk1"/>
              </a:buClr>
              <a:buSzPts val="1100"/>
            </a:pPr>
            <a:r>
              <a:rPr lang="en" sz="1100">
                <a:solidFill>
                  <a:srgbClr val="222222"/>
                </a:solidFill>
              </a:rPr>
              <a:t>The systems are not hard wired to electricity or sealed from the crew and are installed on active fishing vessels. During a trip, the crew is focused on fishing and may occasionally unintentionally contact system components, over the course of the year 1 system failed due to user error and 1 camera was broken by a gaff.</a:t>
            </a:r>
            <a:endParaRPr sz="1100" dirty="0">
              <a:solidFill>
                <a:srgbClr val="222222"/>
              </a:solidFill>
            </a:endParaRPr>
          </a:p>
          <a:p>
            <a:pPr marL="0" indent="0">
              <a:buClr>
                <a:schemeClr val="dk1"/>
              </a:buClr>
              <a:buSzPts val="1100"/>
            </a:pPr>
            <a:endParaRPr sz="1100" dirty="0">
              <a:solidFill>
                <a:srgbClr val="222222"/>
              </a:solidFill>
            </a:endParaRPr>
          </a:p>
          <a:p>
            <a:pPr marL="0" indent="0">
              <a:buClr>
                <a:schemeClr val="dk1"/>
              </a:buClr>
              <a:buSzPts val="1100"/>
            </a:pPr>
            <a:r>
              <a:rPr lang="en" sz="1100">
                <a:solidFill>
                  <a:srgbClr val="222222"/>
                </a:solidFill>
              </a:rPr>
              <a:t>Some cameras presented a blurry image. Most of these cameras have now been fixed by the saltwater technician paying close attention to lighting conditions and precisely adjusting and affixing the focus knob inside the cameras to prevent the lens from moving out of focus.</a:t>
            </a:r>
            <a:endParaRPr sz="1100" dirty="0">
              <a:solidFill>
                <a:srgbClr val="222222"/>
              </a:solidFill>
            </a:endParaRPr>
          </a:p>
          <a:p>
            <a:pPr marL="0" indent="0">
              <a:buClr>
                <a:schemeClr val="dk1"/>
              </a:buClr>
              <a:buSzPts val="1100"/>
            </a:pPr>
            <a:endParaRPr sz="1100" dirty="0">
              <a:solidFill>
                <a:srgbClr val="222222"/>
              </a:solidFill>
            </a:endParaRPr>
          </a:p>
          <a:p>
            <a:pPr marL="0" indent="0">
              <a:buClr>
                <a:schemeClr val="dk1"/>
              </a:buClr>
              <a:buSzPts val="1100"/>
            </a:pPr>
            <a:r>
              <a:rPr lang="en"/>
              <a:t>And finally, I’d like to mention VIAME which is an open source computer vision tools to teach machine learning algorithms to count fish in the data, enabling human reviewers to help train the machines which in turn will help boos review efficiency</a:t>
            </a:r>
            <a:endParaRPr sz="1100" dirty="0">
              <a:solidFill>
                <a:srgbClr val="222222"/>
              </a:solidFill>
            </a:endParaRPr>
          </a:p>
          <a:p>
            <a:pPr marL="0" indent="0"/>
            <a:endParaRPr dirty="0"/>
          </a:p>
        </p:txBody>
      </p:sp>
      <p:sp>
        <p:nvSpPr>
          <p:cNvPr id="285" name="Google Shape;285;g3241961711_3_565: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Fish">
  <p:cSld name="Title - Fish">
    <p:bg>
      <p:bgPr>
        <a:blipFill rotWithShape="1">
          <a:blip r:embed="rId2">
            <a:alphaModFix/>
          </a:blip>
          <a:stretch>
            <a:fillRect/>
          </a:stretch>
        </a:blipFill>
        <a:effectLst/>
      </p:bgPr>
    </p:bg>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457200"/>
            <a:ext cx="8229600" cy="67601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3600"/>
              <a:buFont typeface="Arial Narrow"/>
              <a:buNone/>
              <a:defRPr sz="3600" b="1" i="0" u="none" strike="noStrike" cap="none">
                <a:solidFill>
                  <a:schemeClr val="accen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Shape 18"/>
          <p:cNvSpPr txBox="1">
            <a:spLocks noGrp="1"/>
          </p:cNvSpPr>
          <p:nvPr>
            <p:ph type="body" idx="1"/>
          </p:nvPr>
        </p:nvSpPr>
        <p:spPr>
          <a:xfrm>
            <a:off x="3201988" y="2707457"/>
            <a:ext cx="5484812" cy="1224439"/>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2"/>
              </a:buClr>
              <a:buSzPts val="3200"/>
              <a:buFont typeface="Arial"/>
              <a:buChar char="•"/>
              <a:defRPr sz="3200" b="0" i="0" u="none" strike="noStrike" cap="none">
                <a:solidFill>
                  <a:schemeClr val="dk2"/>
                </a:solidFill>
                <a:latin typeface="Arial Narrow"/>
                <a:ea typeface="Arial Narrow"/>
                <a:cs typeface="Arial Narrow"/>
                <a:sym typeface="Arial Narrow"/>
              </a:defRPr>
            </a:lvl1pPr>
            <a:lvl2pPr marL="914400" marR="0" lvl="1" indent="-431800" algn="l" rtl="0">
              <a:spcBef>
                <a:spcPts val="640"/>
              </a:spcBef>
              <a:spcAft>
                <a:spcPts val="0"/>
              </a:spcAft>
              <a:buClr>
                <a:schemeClr val="dk2"/>
              </a:buClr>
              <a:buSzPts val="3200"/>
              <a:buFont typeface="Arial"/>
              <a:buChar char="•"/>
              <a:defRPr sz="3200" b="0" i="0" u="none" strike="noStrike" cap="none">
                <a:solidFill>
                  <a:schemeClr val="dk2"/>
                </a:solidFill>
                <a:latin typeface="Arial Narrow"/>
                <a:ea typeface="Arial Narrow"/>
                <a:cs typeface="Arial Narrow"/>
                <a:sym typeface="Arial Narrow"/>
              </a:defRPr>
            </a:lvl2pPr>
            <a:lvl3pPr marL="1371600" marR="0" lvl="2"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3pPr>
            <a:lvl4pPr marL="1828800" marR="0" lvl="3"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4pPr>
            <a:lvl5pPr marL="2286000" marR="0" lvl="4"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19" name="Shape 19"/>
          <p:cNvSpPr txBox="1">
            <a:spLocks noGrp="1"/>
          </p:cNvSpPr>
          <p:nvPr>
            <p:ph type="body" idx="2"/>
          </p:nvPr>
        </p:nvSpPr>
        <p:spPr>
          <a:xfrm>
            <a:off x="463550" y="3118590"/>
            <a:ext cx="1293813" cy="752475"/>
          </a:xfrm>
          <a:prstGeom prst="rect">
            <a:avLst/>
          </a:prstGeom>
          <a:noFill/>
          <a:ln>
            <a:noFill/>
          </a:ln>
        </p:spPr>
        <p:txBody>
          <a:bodyPr spcFirstLastPara="1" wrap="square" lIns="91425" tIns="91425" rIns="91425" bIns="91425" anchor="t" anchorCtr="0"/>
          <a:lstStyle>
            <a:lvl1pPr marL="457200" marR="0" lvl="0" indent="-342900" algn="l" rtl="0">
              <a:spcBef>
                <a:spcPts val="360"/>
              </a:spcBef>
              <a:spcAft>
                <a:spcPts val="0"/>
              </a:spcAft>
              <a:buClr>
                <a:schemeClr val="accent1"/>
              </a:buClr>
              <a:buSzPts val="1800"/>
              <a:buFont typeface="Arial"/>
              <a:buChar char="•"/>
              <a:defRPr sz="1800" b="1" i="0" u="none" strike="noStrike" cap="none">
                <a:solidFill>
                  <a:schemeClr val="accent1"/>
                </a:solidFill>
                <a:latin typeface="Arial Narrow"/>
                <a:ea typeface="Arial Narrow"/>
                <a:cs typeface="Arial Narrow"/>
                <a:sym typeface="Arial Narrow"/>
              </a:defRPr>
            </a:lvl1pPr>
            <a:lvl2pPr marL="914400" marR="0" lvl="1" indent="-431800" algn="l" rtl="0">
              <a:spcBef>
                <a:spcPts val="640"/>
              </a:spcBef>
              <a:spcAft>
                <a:spcPts val="0"/>
              </a:spcAft>
              <a:buClr>
                <a:schemeClr val="dk2"/>
              </a:buClr>
              <a:buSzPts val="3200"/>
              <a:buFont typeface="Arial"/>
              <a:buChar char="•"/>
              <a:defRPr sz="3200" b="0" i="0" u="none" strike="noStrike" cap="none">
                <a:solidFill>
                  <a:schemeClr val="dk2"/>
                </a:solidFill>
                <a:latin typeface="Arial Narrow"/>
                <a:ea typeface="Arial Narrow"/>
                <a:cs typeface="Arial Narrow"/>
                <a:sym typeface="Arial Narrow"/>
              </a:defRPr>
            </a:lvl2pPr>
            <a:lvl3pPr marL="1371600" marR="0" lvl="2"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3pPr>
            <a:lvl4pPr marL="1828800" marR="0" lvl="3"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4pPr>
            <a:lvl5pPr marL="2286000" marR="0" lvl="4"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20" name="Shape 20"/>
          <p:cNvSpPr txBox="1">
            <a:spLocks noGrp="1"/>
          </p:cNvSpPr>
          <p:nvPr>
            <p:ph type="body" idx="3"/>
          </p:nvPr>
        </p:nvSpPr>
        <p:spPr>
          <a:xfrm>
            <a:off x="3201988" y="4282303"/>
            <a:ext cx="5484812" cy="577850"/>
          </a:xfrm>
          <a:prstGeom prst="rect">
            <a:avLst/>
          </a:prstGeom>
          <a:noFill/>
          <a:ln>
            <a:noFill/>
          </a:ln>
        </p:spPr>
        <p:txBody>
          <a:bodyPr spcFirstLastPara="1" wrap="square" lIns="91425" tIns="91425" rIns="91425" bIns="91425" anchor="t" anchorCtr="0"/>
          <a:lstStyle>
            <a:lvl1pPr marL="457200" marR="0" lvl="0" indent="-342900" algn="l" rtl="0">
              <a:spcBef>
                <a:spcPts val="360"/>
              </a:spcBef>
              <a:spcAft>
                <a:spcPts val="0"/>
              </a:spcAft>
              <a:buClr>
                <a:schemeClr val="dk2"/>
              </a:buClr>
              <a:buSzPts val="1800"/>
              <a:buFont typeface="Arial"/>
              <a:buChar char="•"/>
              <a:defRPr sz="1800" b="0" i="0" u="none" strike="noStrike" cap="none">
                <a:solidFill>
                  <a:schemeClr val="dk2"/>
                </a:solidFill>
                <a:latin typeface="Arial Narrow"/>
                <a:ea typeface="Arial Narrow"/>
                <a:cs typeface="Arial Narrow"/>
                <a:sym typeface="Arial Narrow"/>
              </a:defRPr>
            </a:lvl1pPr>
            <a:lvl2pPr marL="914400" marR="0" lvl="1" indent="-431800" algn="l" rtl="0">
              <a:spcBef>
                <a:spcPts val="640"/>
              </a:spcBef>
              <a:spcAft>
                <a:spcPts val="0"/>
              </a:spcAft>
              <a:buClr>
                <a:schemeClr val="dk2"/>
              </a:buClr>
              <a:buSzPts val="3200"/>
              <a:buFont typeface="Arial"/>
              <a:buChar char="•"/>
              <a:defRPr sz="3200" b="0" i="0" u="none" strike="noStrike" cap="none">
                <a:solidFill>
                  <a:schemeClr val="dk2"/>
                </a:solidFill>
                <a:latin typeface="Arial Narrow"/>
                <a:ea typeface="Arial Narrow"/>
                <a:cs typeface="Arial Narrow"/>
                <a:sym typeface="Arial Narrow"/>
              </a:defRPr>
            </a:lvl2pPr>
            <a:lvl3pPr marL="1371600" marR="0" lvl="2"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3pPr>
            <a:lvl4pPr marL="1828800" marR="0" lvl="3"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4pPr>
            <a:lvl5pPr marL="2286000" marR="0" lvl="4"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457200"/>
            <a:ext cx="8229600" cy="67601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3600"/>
              <a:buFont typeface="Arial Narrow"/>
              <a:buNone/>
              <a:defRPr sz="3600" b="1" i="0" u="none" strike="noStrike" cap="none">
                <a:solidFill>
                  <a:schemeClr val="accen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457200" y="1207293"/>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2"/>
              </a:buClr>
              <a:buSzPts val="3200"/>
              <a:buFont typeface="Arial"/>
              <a:buChar char="•"/>
              <a:defRPr sz="3200" b="0" i="0" u="none" strike="noStrike" cap="none">
                <a:solidFill>
                  <a:schemeClr val="dk2"/>
                </a:solidFill>
                <a:latin typeface="Arial Narrow"/>
                <a:ea typeface="Arial Narrow"/>
                <a:cs typeface="Arial Narrow"/>
                <a:sym typeface="Arial Narrow"/>
              </a:defRPr>
            </a:lvl1pPr>
            <a:lvl2pPr marL="914400" marR="0" lvl="1" indent="-431800" algn="l" rtl="0">
              <a:spcBef>
                <a:spcPts val="640"/>
              </a:spcBef>
              <a:spcAft>
                <a:spcPts val="0"/>
              </a:spcAft>
              <a:buClr>
                <a:schemeClr val="dk2"/>
              </a:buClr>
              <a:buSzPts val="3200"/>
              <a:buFont typeface="Arial"/>
              <a:buChar char="•"/>
              <a:defRPr sz="3200" b="0" i="0" u="none" strike="noStrike" cap="none">
                <a:solidFill>
                  <a:schemeClr val="dk2"/>
                </a:solidFill>
                <a:latin typeface="Arial Narrow"/>
                <a:ea typeface="Arial Narrow"/>
                <a:cs typeface="Arial Narrow"/>
                <a:sym typeface="Arial Narrow"/>
              </a:defRPr>
            </a:lvl2pPr>
            <a:lvl3pPr marL="1371600" marR="0" lvl="2"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3pPr>
            <a:lvl4pPr marL="1828800" marR="0" lvl="3"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4pPr>
            <a:lvl5pPr marL="2286000" marR="0" lvl="4"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24" name="Shape 24"/>
          <p:cNvSpPr txBox="1">
            <a:spLocks noGrp="1"/>
          </p:cNvSpPr>
          <p:nvPr>
            <p:ph type="sldNum" idx="12"/>
          </p:nvPr>
        </p:nvSpPr>
        <p:spPr>
          <a:xfrm>
            <a:off x="2285999" y="6355080"/>
            <a:ext cx="6400801" cy="502919"/>
          </a:xfrm>
          <a:prstGeom prst="rect">
            <a:avLst/>
          </a:prstGeom>
          <a:noFill/>
          <a:ln>
            <a:noFill/>
          </a:ln>
        </p:spPr>
        <p:txBody>
          <a:bodyPr spcFirstLastPara="1" wrap="square" lIns="0" tIns="45700" rIns="0" bIns="45700" anchor="ctr" anchorCtr="0">
            <a:noAutofit/>
          </a:bodyPr>
          <a:lstStyle>
            <a:lvl1pPr marL="0" marR="0" lvl="0" indent="0" algn="r" rtl="0">
              <a:spcBef>
                <a:spcPts val="0"/>
              </a:spcBef>
              <a:buNone/>
              <a:defRPr sz="800" b="0" i="0" u="none" strike="noStrike" cap="none">
                <a:solidFill>
                  <a:srgbClr val="000000"/>
                </a:solidFill>
                <a:latin typeface="Arial Narrow"/>
                <a:ea typeface="Arial Narrow"/>
                <a:cs typeface="Arial Narrow"/>
                <a:sym typeface="Arial Narrow"/>
              </a:defRPr>
            </a:lvl1pPr>
            <a:lvl2pPr marL="0" marR="0" lvl="1" indent="0" algn="r" rtl="0">
              <a:spcBef>
                <a:spcPts val="0"/>
              </a:spcBef>
              <a:buNone/>
              <a:defRPr sz="800" b="0" i="0" u="none" strike="noStrike" cap="none">
                <a:solidFill>
                  <a:srgbClr val="000000"/>
                </a:solidFill>
                <a:latin typeface="Arial Narrow"/>
                <a:ea typeface="Arial Narrow"/>
                <a:cs typeface="Arial Narrow"/>
                <a:sym typeface="Arial Narrow"/>
              </a:defRPr>
            </a:lvl2pPr>
            <a:lvl3pPr marL="0" marR="0" lvl="2" indent="0" algn="r" rtl="0">
              <a:spcBef>
                <a:spcPts val="0"/>
              </a:spcBef>
              <a:buNone/>
              <a:defRPr sz="800" b="0" i="0" u="none" strike="noStrike" cap="none">
                <a:solidFill>
                  <a:srgbClr val="000000"/>
                </a:solidFill>
                <a:latin typeface="Arial Narrow"/>
                <a:ea typeface="Arial Narrow"/>
                <a:cs typeface="Arial Narrow"/>
                <a:sym typeface="Arial Narrow"/>
              </a:defRPr>
            </a:lvl3pPr>
            <a:lvl4pPr marL="0" marR="0" lvl="3" indent="0" algn="r" rtl="0">
              <a:spcBef>
                <a:spcPts val="0"/>
              </a:spcBef>
              <a:buNone/>
              <a:defRPr sz="800" b="0" i="0" u="none" strike="noStrike" cap="none">
                <a:solidFill>
                  <a:srgbClr val="000000"/>
                </a:solidFill>
                <a:latin typeface="Arial Narrow"/>
                <a:ea typeface="Arial Narrow"/>
                <a:cs typeface="Arial Narrow"/>
                <a:sym typeface="Arial Narrow"/>
              </a:defRPr>
            </a:lvl4pPr>
            <a:lvl5pPr marL="0" marR="0" lvl="4" indent="0" algn="r" rtl="0">
              <a:spcBef>
                <a:spcPts val="0"/>
              </a:spcBef>
              <a:buNone/>
              <a:defRPr sz="800" b="0" i="0" u="none" strike="noStrike" cap="none">
                <a:solidFill>
                  <a:srgbClr val="000000"/>
                </a:solidFill>
                <a:latin typeface="Arial Narrow"/>
                <a:ea typeface="Arial Narrow"/>
                <a:cs typeface="Arial Narrow"/>
                <a:sym typeface="Arial Narrow"/>
              </a:defRPr>
            </a:lvl5pPr>
            <a:lvl6pPr marL="0" marR="0" lvl="5" indent="0" algn="r" rtl="0">
              <a:spcBef>
                <a:spcPts val="0"/>
              </a:spcBef>
              <a:buNone/>
              <a:defRPr sz="800" b="0" i="0" u="none" strike="noStrike" cap="none">
                <a:solidFill>
                  <a:srgbClr val="000000"/>
                </a:solidFill>
                <a:latin typeface="Arial Narrow"/>
                <a:ea typeface="Arial Narrow"/>
                <a:cs typeface="Arial Narrow"/>
                <a:sym typeface="Arial Narrow"/>
              </a:defRPr>
            </a:lvl6pPr>
            <a:lvl7pPr marL="0" marR="0" lvl="6" indent="0" algn="r" rtl="0">
              <a:spcBef>
                <a:spcPts val="0"/>
              </a:spcBef>
              <a:buNone/>
              <a:defRPr sz="800" b="0" i="0" u="none" strike="noStrike" cap="none">
                <a:solidFill>
                  <a:srgbClr val="000000"/>
                </a:solidFill>
                <a:latin typeface="Arial Narrow"/>
                <a:ea typeface="Arial Narrow"/>
                <a:cs typeface="Arial Narrow"/>
                <a:sym typeface="Arial Narrow"/>
              </a:defRPr>
            </a:lvl7pPr>
            <a:lvl8pPr marL="0" marR="0" lvl="7" indent="0" algn="r" rtl="0">
              <a:spcBef>
                <a:spcPts val="0"/>
              </a:spcBef>
              <a:buNone/>
              <a:defRPr sz="800" b="0" i="0" u="none" strike="noStrike" cap="none">
                <a:solidFill>
                  <a:srgbClr val="000000"/>
                </a:solidFill>
                <a:latin typeface="Arial Narrow"/>
                <a:ea typeface="Arial Narrow"/>
                <a:cs typeface="Arial Narrow"/>
                <a:sym typeface="Arial Narrow"/>
              </a:defRPr>
            </a:lvl8pPr>
            <a:lvl9pPr marL="0" marR="0" lvl="8" indent="0" algn="r" rtl="0">
              <a:spcBef>
                <a:spcPts val="0"/>
              </a:spcBef>
              <a:buNone/>
              <a:defRPr sz="800" b="0" i="0" u="none" strike="noStrike" cap="none">
                <a:solidFill>
                  <a:srgbClr val="000000"/>
                </a:solidFill>
                <a:latin typeface="Arial Narrow"/>
                <a:ea typeface="Arial Narrow"/>
                <a:cs typeface="Arial Narrow"/>
                <a:sym typeface="Arial Narrow"/>
              </a:defRPr>
            </a:lvl9pPr>
          </a:lstStyle>
          <a:p>
            <a:pPr marL="0" lvl="0" indent="0">
              <a:spcBef>
                <a:spcPts val="0"/>
              </a:spcBef>
              <a:spcAft>
                <a:spcPts val="0"/>
              </a:spcAft>
              <a:buNone/>
            </a:pPr>
            <a:r>
              <a:rPr lang="en-US" dirty="0"/>
              <a:t>U.S. Department of Commerce | National Oceanic and Atmospheric Administration | NOAA Fisheries | Page </a:t>
            </a: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6355080"/>
            <a:ext cx="9144000" cy="50292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Narrow"/>
              <a:ea typeface="Arial Narrow"/>
              <a:cs typeface="Arial Narrow"/>
              <a:sym typeface="Arial Narrow"/>
            </a:endParaRPr>
          </a:p>
        </p:txBody>
      </p:sp>
      <p:sp>
        <p:nvSpPr>
          <p:cNvPr id="11" name="Shape 11"/>
          <p:cNvSpPr txBox="1">
            <a:spLocks noGrp="1"/>
          </p:cNvSpPr>
          <p:nvPr>
            <p:ph type="title"/>
          </p:nvPr>
        </p:nvSpPr>
        <p:spPr>
          <a:xfrm>
            <a:off x="457200" y="457200"/>
            <a:ext cx="8229600" cy="67601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3600"/>
              <a:buFont typeface="Arial Narrow"/>
              <a:buNone/>
              <a:defRPr sz="3600" b="1" i="0" u="none" strike="noStrike" cap="none">
                <a:solidFill>
                  <a:schemeClr val="accen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Shape 12"/>
          <p:cNvSpPr txBox="1">
            <a:spLocks noGrp="1"/>
          </p:cNvSpPr>
          <p:nvPr>
            <p:ph type="body" idx="1"/>
          </p:nvPr>
        </p:nvSpPr>
        <p:spPr>
          <a:xfrm>
            <a:off x="457200" y="1207293"/>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2"/>
              </a:buClr>
              <a:buSzPts val="3200"/>
              <a:buFont typeface="Arial"/>
              <a:buChar char="•"/>
              <a:defRPr sz="3200" b="0" i="0" u="none" strike="noStrike" cap="none">
                <a:solidFill>
                  <a:schemeClr val="dk2"/>
                </a:solidFill>
                <a:latin typeface="Arial Narrow"/>
                <a:ea typeface="Arial Narrow"/>
                <a:cs typeface="Arial Narrow"/>
                <a:sym typeface="Arial Narrow"/>
              </a:defRPr>
            </a:lvl1pPr>
            <a:lvl2pPr marL="914400" marR="0" lvl="1" indent="-431800" algn="l" rtl="0">
              <a:spcBef>
                <a:spcPts val="640"/>
              </a:spcBef>
              <a:spcAft>
                <a:spcPts val="0"/>
              </a:spcAft>
              <a:buClr>
                <a:schemeClr val="dk2"/>
              </a:buClr>
              <a:buSzPts val="3200"/>
              <a:buFont typeface="Arial"/>
              <a:buChar char="•"/>
              <a:defRPr sz="3200" b="0" i="0" u="none" strike="noStrike" cap="none">
                <a:solidFill>
                  <a:schemeClr val="dk2"/>
                </a:solidFill>
                <a:latin typeface="Arial Narrow"/>
                <a:ea typeface="Arial Narrow"/>
                <a:cs typeface="Arial Narrow"/>
                <a:sym typeface="Arial Narrow"/>
              </a:defRPr>
            </a:lvl2pPr>
            <a:lvl3pPr marL="1371600" marR="0" lvl="2"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3pPr>
            <a:lvl4pPr marL="1828800" marR="0" lvl="3"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4pPr>
            <a:lvl5pPr marL="2286000" marR="0" lvl="4"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13" name="Shape 13"/>
          <p:cNvSpPr txBox="1">
            <a:spLocks noGrp="1"/>
          </p:cNvSpPr>
          <p:nvPr>
            <p:ph type="sldNum" idx="12"/>
          </p:nvPr>
        </p:nvSpPr>
        <p:spPr>
          <a:xfrm>
            <a:off x="2285999" y="6355080"/>
            <a:ext cx="6400801" cy="502919"/>
          </a:xfrm>
          <a:prstGeom prst="rect">
            <a:avLst/>
          </a:prstGeom>
          <a:noFill/>
          <a:ln>
            <a:noFill/>
          </a:ln>
        </p:spPr>
        <p:txBody>
          <a:bodyPr spcFirstLastPara="1" wrap="square" lIns="0" tIns="45700" rIns="0" bIns="45700" anchor="ctr" anchorCtr="0">
            <a:noAutofit/>
          </a:bodyPr>
          <a:lstStyle>
            <a:lvl1pPr marL="0" marR="0" lvl="0" indent="0" algn="r" rtl="0">
              <a:spcBef>
                <a:spcPts val="0"/>
              </a:spcBef>
              <a:buNone/>
              <a:defRPr sz="800" b="0" i="0" u="none" strike="noStrike" cap="none">
                <a:solidFill>
                  <a:srgbClr val="000000"/>
                </a:solidFill>
                <a:latin typeface="Arial Narrow"/>
                <a:ea typeface="Arial Narrow"/>
                <a:cs typeface="Arial Narrow"/>
                <a:sym typeface="Arial Narrow"/>
              </a:defRPr>
            </a:lvl1pPr>
            <a:lvl2pPr marL="0" marR="0" lvl="1" indent="0" algn="r" rtl="0">
              <a:spcBef>
                <a:spcPts val="0"/>
              </a:spcBef>
              <a:buNone/>
              <a:defRPr sz="800" b="0" i="0" u="none" strike="noStrike" cap="none">
                <a:solidFill>
                  <a:srgbClr val="000000"/>
                </a:solidFill>
                <a:latin typeface="Arial Narrow"/>
                <a:ea typeface="Arial Narrow"/>
                <a:cs typeface="Arial Narrow"/>
                <a:sym typeface="Arial Narrow"/>
              </a:defRPr>
            </a:lvl2pPr>
            <a:lvl3pPr marL="0" marR="0" lvl="2" indent="0" algn="r" rtl="0">
              <a:spcBef>
                <a:spcPts val="0"/>
              </a:spcBef>
              <a:buNone/>
              <a:defRPr sz="800" b="0" i="0" u="none" strike="noStrike" cap="none">
                <a:solidFill>
                  <a:srgbClr val="000000"/>
                </a:solidFill>
                <a:latin typeface="Arial Narrow"/>
                <a:ea typeface="Arial Narrow"/>
                <a:cs typeface="Arial Narrow"/>
                <a:sym typeface="Arial Narrow"/>
              </a:defRPr>
            </a:lvl3pPr>
            <a:lvl4pPr marL="0" marR="0" lvl="3" indent="0" algn="r" rtl="0">
              <a:spcBef>
                <a:spcPts val="0"/>
              </a:spcBef>
              <a:buNone/>
              <a:defRPr sz="800" b="0" i="0" u="none" strike="noStrike" cap="none">
                <a:solidFill>
                  <a:srgbClr val="000000"/>
                </a:solidFill>
                <a:latin typeface="Arial Narrow"/>
                <a:ea typeface="Arial Narrow"/>
                <a:cs typeface="Arial Narrow"/>
                <a:sym typeface="Arial Narrow"/>
              </a:defRPr>
            </a:lvl4pPr>
            <a:lvl5pPr marL="0" marR="0" lvl="4" indent="0" algn="r" rtl="0">
              <a:spcBef>
                <a:spcPts val="0"/>
              </a:spcBef>
              <a:buNone/>
              <a:defRPr sz="800" b="0" i="0" u="none" strike="noStrike" cap="none">
                <a:solidFill>
                  <a:srgbClr val="000000"/>
                </a:solidFill>
                <a:latin typeface="Arial Narrow"/>
                <a:ea typeface="Arial Narrow"/>
                <a:cs typeface="Arial Narrow"/>
                <a:sym typeface="Arial Narrow"/>
              </a:defRPr>
            </a:lvl5pPr>
            <a:lvl6pPr marL="0" marR="0" lvl="5" indent="0" algn="r" rtl="0">
              <a:spcBef>
                <a:spcPts val="0"/>
              </a:spcBef>
              <a:buNone/>
              <a:defRPr sz="800" b="0" i="0" u="none" strike="noStrike" cap="none">
                <a:solidFill>
                  <a:srgbClr val="000000"/>
                </a:solidFill>
                <a:latin typeface="Arial Narrow"/>
                <a:ea typeface="Arial Narrow"/>
                <a:cs typeface="Arial Narrow"/>
                <a:sym typeface="Arial Narrow"/>
              </a:defRPr>
            </a:lvl6pPr>
            <a:lvl7pPr marL="0" marR="0" lvl="6" indent="0" algn="r" rtl="0">
              <a:spcBef>
                <a:spcPts val="0"/>
              </a:spcBef>
              <a:buNone/>
              <a:defRPr sz="800" b="0" i="0" u="none" strike="noStrike" cap="none">
                <a:solidFill>
                  <a:srgbClr val="000000"/>
                </a:solidFill>
                <a:latin typeface="Arial Narrow"/>
                <a:ea typeface="Arial Narrow"/>
                <a:cs typeface="Arial Narrow"/>
                <a:sym typeface="Arial Narrow"/>
              </a:defRPr>
            </a:lvl7pPr>
            <a:lvl8pPr marL="0" marR="0" lvl="7" indent="0" algn="r" rtl="0">
              <a:spcBef>
                <a:spcPts val="0"/>
              </a:spcBef>
              <a:buNone/>
              <a:defRPr sz="800" b="0" i="0" u="none" strike="noStrike" cap="none">
                <a:solidFill>
                  <a:srgbClr val="000000"/>
                </a:solidFill>
                <a:latin typeface="Arial Narrow"/>
                <a:ea typeface="Arial Narrow"/>
                <a:cs typeface="Arial Narrow"/>
                <a:sym typeface="Arial Narrow"/>
              </a:defRPr>
            </a:lvl8pPr>
            <a:lvl9pPr marL="0" marR="0" lvl="8" indent="0" algn="r" rtl="0">
              <a:spcBef>
                <a:spcPts val="0"/>
              </a:spcBef>
              <a:buNone/>
              <a:defRPr sz="800" b="0" i="0" u="none" strike="noStrike" cap="none">
                <a:solidFill>
                  <a:srgbClr val="000000"/>
                </a:solidFill>
                <a:latin typeface="Arial Narrow"/>
                <a:ea typeface="Arial Narrow"/>
                <a:cs typeface="Arial Narrow"/>
                <a:sym typeface="Arial Narrow"/>
              </a:defRPr>
            </a:lvl9pPr>
          </a:lstStyle>
          <a:p>
            <a:pPr marL="0" lvl="0" indent="0">
              <a:spcBef>
                <a:spcPts val="0"/>
              </a:spcBef>
              <a:spcAft>
                <a:spcPts val="0"/>
              </a:spcAft>
              <a:buNone/>
            </a:pPr>
            <a:r>
              <a:rPr lang="en-US" dirty="0"/>
              <a:t>U.S. Department of Commerce | National Oceanic and Atmospheric Administration | NOAA Fisheries | Page </a:t>
            </a:r>
            <a:fld id="{00000000-1234-1234-1234-123412341234}" type="slidenum">
              <a:rPr lang="en-US"/>
              <a:t>‹#›</a:t>
            </a:fld>
            <a:endParaRPr dirty="0"/>
          </a:p>
        </p:txBody>
      </p:sp>
      <p:sp>
        <p:nvSpPr>
          <p:cNvPr id="14" name="Shape 14"/>
          <p:cNvSpPr/>
          <p:nvPr/>
        </p:nvSpPr>
        <p:spPr>
          <a:xfrm>
            <a:off x="0" y="0"/>
            <a:ext cx="9144000" cy="9144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Narrow"/>
              <a:ea typeface="Arial Narrow"/>
              <a:cs typeface="Arial Narrow"/>
              <a:sym typeface="Arial Narrow"/>
            </a:endParaRPr>
          </a:p>
        </p:txBody>
      </p:sp>
      <p:pic>
        <p:nvPicPr>
          <p:cNvPr id="15" name="Shape 15" descr="NOAA-Fisheries-horizontal.png"/>
          <p:cNvPicPr preferRelativeResize="0"/>
          <p:nvPr/>
        </p:nvPicPr>
        <p:blipFill rotWithShape="1">
          <a:blip r:embed="rId4">
            <a:alphaModFix/>
          </a:blip>
          <a:srcRect/>
          <a:stretch/>
        </p:blipFill>
        <p:spPr>
          <a:xfrm>
            <a:off x="444504" y="6419088"/>
            <a:ext cx="1643940" cy="38874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2468285" y="1338146"/>
            <a:ext cx="6400800" cy="178044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accent1"/>
              </a:buClr>
              <a:buSzPts val="4400"/>
              <a:buFont typeface="Arial Narrow"/>
              <a:buNone/>
            </a:pPr>
            <a:r>
              <a:rPr lang="en-US" sz="4400" dirty="0"/>
              <a:t>Longline Electronic </a:t>
            </a:r>
            <a:r>
              <a:rPr lang="en-US" sz="4400" dirty="0" smtClean="0"/>
              <a:t>Reporting and Monitoring</a:t>
            </a:r>
            <a:endParaRPr sz="4400" b="1" i="0" u="none" strike="noStrike" cap="none" dirty="0">
              <a:solidFill>
                <a:schemeClr val="accent1"/>
              </a:solidFill>
              <a:latin typeface="Arial Narrow"/>
              <a:ea typeface="Arial Narrow"/>
              <a:cs typeface="Arial Narrow"/>
              <a:sym typeface="Arial Narrow"/>
            </a:endParaRPr>
          </a:p>
        </p:txBody>
      </p:sp>
      <p:sp>
        <p:nvSpPr>
          <p:cNvPr id="30" name="Shape 30"/>
          <p:cNvSpPr txBox="1">
            <a:spLocks noGrp="1"/>
          </p:cNvSpPr>
          <p:nvPr>
            <p:ph type="body" idx="1"/>
          </p:nvPr>
        </p:nvSpPr>
        <p:spPr>
          <a:xfrm>
            <a:off x="2553629" y="3566084"/>
            <a:ext cx="6133200" cy="1224300"/>
          </a:xfrm>
          <a:prstGeom prst="rect">
            <a:avLst/>
          </a:prstGeom>
          <a:noFill/>
          <a:ln>
            <a:noFill/>
          </a:ln>
        </p:spPr>
        <p:txBody>
          <a:bodyPr spcFirstLastPara="1" wrap="square" lIns="91425" tIns="45700" rIns="91425" bIns="45700" anchor="t" anchorCtr="0">
            <a:noAutofit/>
          </a:bodyPr>
          <a:lstStyle/>
          <a:p>
            <a:pPr marL="342900" lvl="0" indent="-342900" algn="r">
              <a:spcBef>
                <a:spcPts val="0"/>
              </a:spcBef>
              <a:buNone/>
            </a:pPr>
            <a:r>
              <a:rPr lang="en-US" dirty="0"/>
              <a:t>3rd meeting of the WCPFC E-reporting and E-monitoring Working Group</a:t>
            </a:r>
            <a:endParaRPr sz="3200" b="0" i="0" u="none" strike="noStrike" cap="none" dirty="0">
              <a:solidFill>
                <a:schemeClr val="dk2"/>
              </a:solidFill>
              <a:latin typeface="Arial Narrow"/>
              <a:ea typeface="Arial Narrow"/>
              <a:cs typeface="Arial Narrow"/>
              <a:sym typeface="Arial Narrow"/>
            </a:endParaRPr>
          </a:p>
        </p:txBody>
      </p:sp>
      <p:sp>
        <p:nvSpPr>
          <p:cNvPr id="31" name="Shape 31"/>
          <p:cNvSpPr txBox="1">
            <a:spLocks noGrp="1"/>
          </p:cNvSpPr>
          <p:nvPr>
            <p:ph type="body" idx="2"/>
          </p:nvPr>
        </p:nvSpPr>
        <p:spPr>
          <a:xfrm>
            <a:off x="49021" y="3118590"/>
            <a:ext cx="2248575" cy="752475"/>
          </a:xfrm>
          <a:prstGeom prst="rect">
            <a:avLst/>
          </a:prstGeom>
          <a:noFill/>
          <a:ln>
            <a:noFill/>
          </a:ln>
        </p:spPr>
        <p:txBody>
          <a:bodyPr spcFirstLastPara="1" wrap="square" lIns="0" tIns="0" rIns="0" bIns="0" anchor="t" anchorCtr="0">
            <a:noAutofit/>
          </a:bodyPr>
          <a:lstStyle/>
          <a:p>
            <a:pPr marL="342900" marR="0" lvl="0" indent="-342900" algn="ctr" rtl="0">
              <a:spcBef>
                <a:spcPts val="0"/>
              </a:spcBef>
              <a:spcAft>
                <a:spcPts val="0"/>
              </a:spcAft>
              <a:buClr>
                <a:schemeClr val="accent1"/>
              </a:buClr>
              <a:buSzPts val="1500"/>
              <a:buFont typeface="Arial"/>
              <a:buNone/>
            </a:pPr>
            <a:r>
              <a:rPr lang="en-US" sz="1500" b="1" i="0" u="none" strike="noStrike" cap="none" dirty="0">
                <a:solidFill>
                  <a:schemeClr val="accent1"/>
                </a:solidFill>
                <a:latin typeface="Arial Narrow"/>
                <a:ea typeface="Arial Narrow"/>
                <a:cs typeface="Arial Narrow"/>
                <a:sym typeface="Arial Narrow"/>
              </a:rPr>
              <a:t>Pacific Islands Fisheries Science Center</a:t>
            </a:r>
            <a:endParaRPr sz="1500" b="1" i="0" u="none" strike="noStrike" cap="none" dirty="0">
              <a:solidFill>
                <a:schemeClr val="accent1"/>
              </a:solidFill>
              <a:latin typeface="Arial Narrow"/>
              <a:ea typeface="Arial Narrow"/>
              <a:cs typeface="Arial Narrow"/>
              <a:sym typeface="Arial Narrow"/>
            </a:endParaRPr>
          </a:p>
        </p:txBody>
      </p:sp>
      <p:sp>
        <p:nvSpPr>
          <p:cNvPr id="32" name="Shape 32"/>
          <p:cNvSpPr txBox="1">
            <a:spLocks noGrp="1"/>
          </p:cNvSpPr>
          <p:nvPr>
            <p:ph type="body" idx="3"/>
          </p:nvPr>
        </p:nvSpPr>
        <p:spPr>
          <a:xfrm>
            <a:off x="3141028" y="5285893"/>
            <a:ext cx="5484812" cy="577850"/>
          </a:xfrm>
          <a:prstGeom prst="rect">
            <a:avLst/>
          </a:prstGeom>
          <a:noFill/>
          <a:ln>
            <a:noFill/>
          </a:ln>
        </p:spPr>
        <p:txBody>
          <a:bodyPr spcFirstLastPara="1" wrap="square" lIns="91425" tIns="45700" rIns="91425" bIns="45700" anchor="t" anchorCtr="0">
            <a:noAutofit/>
          </a:bodyPr>
          <a:lstStyle/>
          <a:p>
            <a:pPr marL="342900" marR="0" lvl="0" indent="-342900" algn="r" rtl="0">
              <a:spcBef>
                <a:spcPts val="0"/>
              </a:spcBef>
              <a:spcAft>
                <a:spcPts val="0"/>
              </a:spcAft>
              <a:buClr>
                <a:schemeClr val="dk2"/>
              </a:buClr>
              <a:buSzPts val="2800"/>
              <a:buFont typeface="Arial"/>
              <a:buNone/>
            </a:pPr>
            <a:r>
              <a:rPr lang="en-US" sz="2800" dirty="0" smtClean="0"/>
              <a:t>6 August</a:t>
            </a:r>
            <a:r>
              <a:rPr lang="en-US" sz="2800" b="0" i="0" u="none" strike="noStrike" cap="none" dirty="0" smtClean="0">
                <a:solidFill>
                  <a:schemeClr val="dk2"/>
                </a:solidFill>
                <a:latin typeface="Arial Narrow"/>
                <a:ea typeface="Arial Narrow"/>
                <a:cs typeface="Arial Narrow"/>
                <a:sym typeface="Arial Narrow"/>
              </a:rPr>
              <a:t> </a:t>
            </a:r>
            <a:r>
              <a:rPr lang="en-US" sz="2800" b="0" i="0" u="none" strike="noStrike" cap="none" dirty="0">
                <a:solidFill>
                  <a:schemeClr val="dk2"/>
                </a:solidFill>
                <a:latin typeface="Arial Narrow"/>
                <a:ea typeface="Arial Narrow"/>
                <a:cs typeface="Arial Narrow"/>
                <a:sym typeface="Arial Narrow"/>
              </a:rPr>
              <a:t>201</a:t>
            </a:r>
            <a:r>
              <a:rPr lang="en-US" sz="2800" dirty="0"/>
              <a:t>8</a:t>
            </a:r>
            <a:endParaRPr sz="2800" b="0" i="0" u="none" strike="noStrike" cap="none" dirty="0">
              <a:solidFill>
                <a:schemeClr val="dk2"/>
              </a:solidFill>
              <a:latin typeface="Arial Narrow"/>
              <a:ea typeface="Arial Narrow"/>
              <a:cs typeface="Arial Narrow"/>
              <a:sym typeface="Arial Narrow"/>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0"/>
          <p:cNvSpPr txBox="1">
            <a:spLocks noGrp="1"/>
          </p:cNvSpPr>
          <p:nvPr>
            <p:ph type="title"/>
          </p:nvPr>
        </p:nvSpPr>
        <p:spPr>
          <a:xfrm>
            <a:off x="280633" y="216067"/>
            <a:ext cx="84600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Retained only Catched - 193 Hauls</a:t>
            </a:r>
            <a:endParaRPr dirty="0"/>
          </a:p>
        </p:txBody>
      </p:sp>
      <p:graphicFrame>
        <p:nvGraphicFramePr>
          <p:cNvPr id="272" name="Google Shape;272;p40"/>
          <p:cNvGraphicFramePr/>
          <p:nvPr/>
        </p:nvGraphicFramePr>
        <p:xfrm>
          <a:off x="92225" y="938950"/>
          <a:ext cx="8985500" cy="4977450"/>
        </p:xfrm>
        <a:graphic>
          <a:graphicData uri="http://schemas.openxmlformats.org/drawingml/2006/table">
            <a:tbl>
              <a:tblPr>
                <a:noFill/>
              </a:tblPr>
              <a:tblGrid>
                <a:gridCol w="1862750"/>
                <a:gridCol w="1731450"/>
                <a:gridCol w="1682175"/>
                <a:gridCol w="1809175"/>
                <a:gridCol w="1899950"/>
              </a:tblGrid>
              <a:tr h="1192450">
                <a:tc>
                  <a:txBody>
                    <a:bodyPr/>
                    <a:lstStyle/>
                    <a:p>
                      <a:pPr marL="0" lvl="0" indent="0" algn="ctr">
                        <a:spcBef>
                          <a:spcPts val="0"/>
                        </a:spcBef>
                        <a:spcAft>
                          <a:spcPts val="0"/>
                        </a:spcAft>
                        <a:buNone/>
                      </a:pPr>
                      <a:endParaRPr sz="30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en" sz="3000" b="1">
                          <a:solidFill>
                            <a:srgbClr val="FFFFFF"/>
                          </a:solidFill>
                          <a:latin typeface="Arial Narrow"/>
                          <a:ea typeface="Arial Narrow"/>
                          <a:cs typeface="Arial Narrow"/>
                          <a:sym typeface="Arial Narrow"/>
                        </a:rPr>
                        <a:t>Observer Kept</a:t>
                      </a:r>
                      <a:endParaRPr sz="3000" b="1" dirty="0">
                        <a:solidFill>
                          <a:srgbClr val="FFFFFF"/>
                        </a:solidFill>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E6E9A">
                        <a:alpha val="80380"/>
                      </a:srgbClr>
                    </a:solidFill>
                  </a:tcPr>
                </a:tc>
                <a:tc>
                  <a:txBody>
                    <a:bodyPr/>
                    <a:lstStyle/>
                    <a:p>
                      <a:pPr marL="0" lvl="0" indent="0" algn="ctr" rtl="0">
                        <a:spcBef>
                          <a:spcPts val="0"/>
                        </a:spcBef>
                        <a:spcAft>
                          <a:spcPts val="0"/>
                        </a:spcAft>
                        <a:buNone/>
                      </a:pPr>
                      <a:r>
                        <a:rPr lang="en" sz="3000" b="1">
                          <a:solidFill>
                            <a:srgbClr val="FFFFFF"/>
                          </a:solidFill>
                          <a:latin typeface="Arial Narrow"/>
                          <a:ea typeface="Arial Narrow"/>
                          <a:cs typeface="Arial Narrow"/>
                          <a:sym typeface="Arial Narrow"/>
                        </a:rPr>
                        <a:t>EM Kept</a:t>
                      </a:r>
                      <a:endParaRPr sz="3000" b="1" dirty="0">
                        <a:solidFill>
                          <a:srgbClr val="FFFFFF"/>
                        </a:solidFill>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E6E9A">
                        <a:alpha val="80380"/>
                      </a:srgbClr>
                    </a:solidFill>
                  </a:tcPr>
                </a:tc>
                <a:tc>
                  <a:txBody>
                    <a:bodyPr/>
                    <a:lstStyle/>
                    <a:p>
                      <a:pPr marL="0" lvl="0" indent="0" algn="ctr" rtl="0">
                        <a:spcBef>
                          <a:spcPts val="0"/>
                        </a:spcBef>
                        <a:spcAft>
                          <a:spcPts val="0"/>
                        </a:spcAft>
                        <a:buNone/>
                      </a:pPr>
                      <a:r>
                        <a:rPr lang="en" sz="3000" b="1">
                          <a:solidFill>
                            <a:srgbClr val="FFFFFF"/>
                          </a:solidFill>
                          <a:latin typeface="Arial Narrow"/>
                          <a:ea typeface="Arial Narrow"/>
                          <a:cs typeface="Arial Narrow"/>
                          <a:sym typeface="Arial Narrow"/>
                        </a:rPr>
                        <a:t>Piece Difference</a:t>
                      </a:r>
                      <a:endParaRPr sz="3000" b="1" dirty="0">
                        <a:solidFill>
                          <a:srgbClr val="FFFFFF"/>
                        </a:solidFill>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E6E9A">
                        <a:alpha val="80380"/>
                      </a:srgbClr>
                    </a:solidFill>
                  </a:tcPr>
                </a:tc>
                <a:tc>
                  <a:txBody>
                    <a:bodyPr/>
                    <a:lstStyle/>
                    <a:p>
                      <a:pPr marL="0" lvl="0" indent="0" algn="ctr" rtl="0">
                        <a:spcBef>
                          <a:spcPts val="0"/>
                        </a:spcBef>
                        <a:spcAft>
                          <a:spcPts val="0"/>
                        </a:spcAft>
                        <a:buNone/>
                      </a:pPr>
                      <a:r>
                        <a:rPr lang="en" sz="3000" b="1">
                          <a:solidFill>
                            <a:srgbClr val="FFFFFF"/>
                          </a:solidFill>
                          <a:latin typeface="Arial Narrow"/>
                          <a:ea typeface="Arial Narrow"/>
                          <a:cs typeface="Arial Narrow"/>
                          <a:sym typeface="Arial Narrow"/>
                        </a:rPr>
                        <a:t>Percent Difference</a:t>
                      </a:r>
                      <a:endParaRPr sz="3000" b="1" dirty="0">
                        <a:solidFill>
                          <a:srgbClr val="FFFFFF"/>
                        </a:solidFill>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E6E9A">
                        <a:alpha val="80380"/>
                      </a:srgbClr>
                    </a:solidFill>
                  </a:tcPr>
                </a:tc>
              </a:tr>
              <a:tr h="923675">
                <a:tc>
                  <a:txBody>
                    <a:bodyPr/>
                    <a:lstStyle/>
                    <a:p>
                      <a:pPr marL="0" lvl="0" indent="0" algn="ctr" rtl="0">
                        <a:spcBef>
                          <a:spcPts val="0"/>
                        </a:spcBef>
                        <a:spcAft>
                          <a:spcPts val="0"/>
                        </a:spcAft>
                        <a:buNone/>
                      </a:pPr>
                      <a:r>
                        <a:rPr lang="en" sz="3000" b="1">
                          <a:solidFill>
                            <a:srgbClr val="FFFFFF"/>
                          </a:solidFill>
                          <a:latin typeface="Arial Narrow"/>
                          <a:ea typeface="Arial Narrow"/>
                          <a:cs typeface="Arial Narrow"/>
                          <a:sym typeface="Arial Narrow"/>
                        </a:rPr>
                        <a:t>Tunas</a:t>
                      </a:r>
                      <a:endParaRPr sz="3000" b="1" dirty="0">
                        <a:solidFill>
                          <a:srgbClr val="FFFFFF"/>
                        </a:solidFill>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E6E9A">
                        <a:alpha val="80380"/>
                      </a:srgbClr>
                    </a:solidFill>
                  </a:tcPr>
                </a:tc>
                <a:tc>
                  <a:txBody>
                    <a:bodyPr/>
                    <a:lstStyle/>
                    <a:p>
                      <a:pPr marL="0" lvl="0" indent="0" algn="ctr" rtl="0">
                        <a:spcBef>
                          <a:spcPts val="0"/>
                        </a:spcBef>
                        <a:spcAft>
                          <a:spcPts val="0"/>
                        </a:spcAft>
                        <a:buNone/>
                      </a:pPr>
                      <a:r>
                        <a:rPr lang="en" sz="3000">
                          <a:latin typeface="Arial Narrow"/>
                          <a:ea typeface="Arial Narrow"/>
                          <a:cs typeface="Arial Narrow"/>
                          <a:sym typeface="Arial Narrow"/>
                        </a:rPr>
                        <a:t>3862</a:t>
                      </a:r>
                      <a:endParaRPr sz="30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3000">
                          <a:latin typeface="Arial Narrow"/>
                          <a:ea typeface="Arial Narrow"/>
                          <a:cs typeface="Arial Narrow"/>
                          <a:sym typeface="Arial Narrow"/>
                        </a:rPr>
                        <a:t>3883</a:t>
                      </a:r>
                      <a:endParaRPr sz="30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3000">
                          <a:latin typeface="Arial Narrow"/>
                          <a:ea typeface="Arial Narrow"/>
                          <a:cs typeface="Arial Narrow"/>
                          <a:sym typeface="Arial Narrow"/>
                        </a:rPr>
                        <a:t>+21</a:t>
                      </a:r>
                      <a:endParaRPr sz="30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3000">
                          <a:latin typeface="Arial Narrow"/>
                          <a:ea typeface="Arial Narrow"/>
                          <a:cs typeface="Arial Narrow"/>
                          <a:sym typeface="Arial Narrow"/>
                        </a:rPr>
                        <a:t>+0.5%</a:t>
                      </a:r>
                      <a:endParaRPr sz="30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r>
              <a:tr h="1022175">
                <a:tc>
                  <a:txBody>
                    <a:bodyPr/>
                    <a:lstStyle/>
                    <a:p>
                      <a:pPr marL="0" lvl="0" indent="0" algn="ctr" rtl="0">
                        <a:spcBef>
                          <a:spcPts val="0"/>
                        </a:spcBef>
                        <a:spcAft>
                          <a:spcPts val="0"/>
                        </a:spcAft>
                        <a:buNone/>
                      </a:pPr>
                      <a:r>
                        <a:rPr lang="en" sz="3000" b="1">
                          <a:solidFill>
                            <a:srgbClr val="FFFFFF"/>
                          </a:solidFill>
                          <a:latin typeface="Arial Narrow"/>
                          <a:ea typeface="Arial Narrow"/>
                          <a:cs typeface="Arial Narrow"/>
                          <a:sym typeface="Arial Narrow"/>
                        </a:rPr>
                        <a:t>Billfishes</a:t>
                      </a:r>
                      <a:endParaRPr sz="3000" b="1" dirty="0">
                        <a:solidFill>
                          <a:srgbClr val="FFFFFF"/>
                        </a:solidFill>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3000">
                          <a:latin typeface="Arial Narrow"/>
                          <a:ea typeface="Arial Narrow"/>
                          <a:cs typeface="Arial Narrow"/>
                          <a:sym typeface="Arial Narrow"/>
                        </a:rPr>
                        <a:t>475</a:t>
                      </a:r>
                      <a:endParaRPr sz="30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3000">
                          <a:latin typeface="Arial Narrow"/>
                          <a:ea typeface="Arial Narrow"/>
                          <a:cs typeface="Arial Narrow"/>
                          <a:sym typeface="Arial Narrow"/>
                        </a:rPr>
                        <a:t>491</a:t>
                      </a:r>
                      <a:endParaRPr sz="30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3000">
                          <a:latin typeface="Arial Narrow"/>
                          <a:ea typeface="Arial Narrow"/>
                          <a:cs typeface="Arial Narrow"/>
                          <a:sym typeface="Arial Narrow"/>
                        </a:rPr>
                        <a:t>+16</a:t>
                      </a:r>
                      <a:endParaRPr sz="30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3000">
                          <a:latin typeface="Arial Narrow"/>
                          <a:ea typeface="Arial Narrow"/>
                          <a:cs typeface="Arial Narrow"/>
                          <a:sym typeface="Arial Narrow"/>
                        </a:rPr>
                        <a:t>+3.4%</a:t>
                      </a:r>
                      <a:endParaRPr sz="30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r>
              <a:tr h="1022175">
                <a:tc>
                  <a:txBody>
                    <a:bodyPr/>
                    <a:lstStyle/>
                    <a:p>
                      <a:pPr marL="0" lvl="0" indent="0" algn="ctr" rtl="0">
                        <a:spcBef>
                          <a:spcPts val="0"/>
                        </a:spcBef>
                        <a:spcAft>
                          <a:spcPts val="0"/>
                        </a:spcAft>
                        <a:buNone/>
                      </a:pPr>
                      <a:r>
                        <a:rPr lang="en" sz="3000" b="1">
                          <a:solidFill>
                            <a:srgbClr val="FFFFFF"/>
                          </a:solidFill>
                          <a:latin typeface="Arial Narrow"/>
                          <a:ea typeface="Arial Narrow"/>
                          <a:cs typeface="Arial Narrow"/>
                          <a:sym typeface="Arial Narrow"/>
                        </a:rPr>
                        <a:t>Sharks</a:t>
                      </a:r>
                      <a:endParaRPr sz="3000" b="1" dirty="0">
                        <a:solidFill>
                          <a:srgbClr val="FFFFFF"/>
                        </a:solidFill>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E6E9A">
                        <a:alpha val="80380"/>
                      </a:srgbClr>
                    </a:solidFill>
                  </a:tcPr>
                </a:tc>
                <a:tc>
                  <a:txBody>
                    <a:bodyPr/>
                    <a:lstStyle/>
                    <a:p>
                      <a:pPr marL="0" lvl="0" indent="0" algn="ctr" rtl="0">
                        <a:spcBef>
                          <a:spcPts val="0"/>
                        </a:spcBef>
                        <a:spcAft>
                          <a:spcPts val="0"/>
                        </a:spcAft>
                        <a:buNone/>
                      </a:pPr>
                      <a:r>
                        <a:rPr lang="en" sz="3000">
                          <a:latin typeface="Arial Narrow"/>
                          <a:ea typeface="Arial Narrow"/>
                          <a:cs typeface="Arial Narrow"/>
                          <a:sym typeface="Arial Narrow"/>
                        </a:rPr>
                        <a:t>3</a:t>
                      </a:r>
                      <a:endParaRPr sz="30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3000">
                          <a:latin typeface="Arial Narrow"/>
                          <a:ea typeface="Arial Narrow"/>
                          <a:cs typeface="Arial Narrow"/>
                          <a:sym typeface="Arial Narrow"/>
                        </a:rPr>
                        <a:t>3</a:t>
                      </a:r>
                      <a:endParaRPr sz="30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3000">
                          <a:latin typeface="Arial Narrow"/>
                          <a:ea typeface="Arial Narrow"/>
                          <a:cs typeface="Arial Narrow"/>
                          <a:sym typeface="Arial Narrow"/>
                        </a:rPr>
                        <a:t>0</a:t>
                      </a:r>
                      <a:endParaRPr sz="30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3000">
                          <a:latin typeface="Arial Narrow"/>
                          <a:ea typeface="Arial Narrow"/>
                          <a:cs typeface="Arial Narrow"/>
                          <a:sym typeface="Arial Narrow"/>
                        </a:rPr>
                        <a:t>0.0%</a:t>
                      </a:r>
                      <a:endParaRPr sz="30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r>
              <a:tr h="816975">
                <a:tc>
                  <a:txBody>
                    <a:bodyPr/>
                    <a:lstStyle/>
                    <a:p>
                      <a:pPr marL="0" lvl="0" indent="0" algn="ctr" rtl="0">
                        <a:spcBef>
                          <a:spcPts val="0"/>
                        </a:spcBef>
                        <a:spcAft>
                          <a:spcPts val="0"/>
                        </a:spcAft>
                        <a:buNone/>
                      </a:pPr>
                      <a:r>
                        <a:rPr lang="en" sz="3000" b="1">
                          <a:solidFill>
                            <a:srgbClr val="FFFFFF"/>
                          </a:solidFill>
                          <a:latin typeface="Arial Narrow"/>
                          <a:ea typeface="Arial Narrow"/>
                          <a:cs typeface="Arial Narrow"/>
                          <a:sym typeface="Arial Narrow"/>
                        </a:rPr>
                        <a:t>All Species</a:t>
                      </a:r>
                      <a:endParaRPr sz="3000" b="1" dirty="0">
                        <a:solidFill>
                          <a:srgbClr val="FFFFFF"/>
                        </a:solidFill>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3000">
                          <a:latin typeface="Arial Narrow"/>
                          <a:ea typeface="Arial Narrow"/>
                          <a:cs typeface="Arial Narrow"/>
                          <a:sym typeface="Arial Narrow"/>
                        </a:rPr>
                        <a:t>6752</a:t>
                      </a:r>
                      <a:endParaRPr sz="30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3000">
                          <a:latin typeface="Arial Narrow"/>
                          <a:ea typeface="Arial Narrow"/>
                          <a:cs typeface="Arial Narrow"/>
                          <a:sym typeface="Arial Narrow"/>
                        </a:rPr>
                        <a:t>6769</a:t>
                      </a:r>
                      <a:endParaRPr sz="30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3000">
                          <a:latin typeface="Arial Narrow"/>
                          <a:ea typeface="Arial Narrow"/>
                          <a:cs typeface="Arial Narrow"/>
                          <a:sym typeface="Arial Narrow"/>
                        </a:rPr>
                        <a:t>17</a:t>
                      </a:r>
                      <a:endParaRPr sz="30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3000">
                          <a:latin typeface="Arial Narrow"/>
                          <a:ea typeface="Arial Narrow"/>
                          <a:cs typeface="Arial Narrow"/>
                          <a:sym typeface="Arial Narrow"/>
                        </a:rPr>
                        <a:t>-0.3%</a:t>
                      </a:r>
                      <a:endParaRPr sz="30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r>
            </a:tbl>
          </a:graphicData>
        </a:graphic>
      </p:graphicFrame>
      <p:sp>
        <p:nvSpPr>
          <p:cNvPr id="273" name="Google Shape;273;p40"/>
          <p:cNvSpPr txBox="1"/>
          <p:nvPr/>
        </p:nvSpPr>
        <p:spPr>
          <a:xfrm>
            <a:off x="2285999" y="6355080"/>
            <a:ext cx="6400800" cy="5028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r>
              <a:rPr lang="en" sz="800">
                <a:solidFill>
                  <a:schemeClr val="dk2"/>
                </a:solidFill>
                <a:latin typeface="Arial Narrow"/>
                <a:ea typeface="Arial Narrow"/>
                <a:cs typeface="Arial Narrow"/>
                <a:sym typeface="Arial Narrow"/>
              </a:rPr>
              <a:t>U.S. Department of Commerce | National Oceanic and Atmospheric Administration | NOAA Fisheries | Page </a:t>
            </a:r>
            <a:fld id="{00000000-1234-1234-1234-123412341234}" type="slidenum">
              <a:rPr lang="en" sz="800">
                <a:solidFill>
                  <a:schemeClr val="dk2"/>
                </a:solidFill>
                <a:latin typeface="Arial Narrow"/>
                <a:ea typeface="Arial Narrow"/>
                <a:cs typeface="Arial Narrow"/>
                <a:sym typeface="Arial Narrow"/>
              </a:rPr>
              <a:t>10</a:t>
            </a:fld>
            <a:endParaRPr sz="800" dirty="0">
              <a:solidFill>
                <a:schemeClr val="dk2"/>
              </a:solidFill>
              <a:latin typeface="Arial Narrow"/>
              <a:ea typeface="Arial Narrow"/>
              <a:cs typeface="Arial Narrow"/>
              <a:sym typeface="Arial Narrow"/>
            </a:endParaRPr>
          </a:p>
        </p:txBody>
      </p:sp>
      <p:pic>
        <p:nvPicPr>
          <p:cNvPr id="274" name="Google Shape;274;p40"/>
          <p:cNvPicPr preferRelativeResize="0"/>
          <p:nvPr/>
        </p:nvPicPr>
        <p:blipFill>
          <a:blip r:embed="rId3">
            <a:alphaModFix/>
          </a:blip>
          <a:stretch>
            <a:fillRect/>
          </a:stretch>
        </p:blipFill>
        <p:spPr>
          <a:xfrm>
            <a:off x="280625" y="1106175"/>
            <a:ext cx="1396865" cy="916225"/>
          </a:xfrm>
          <a:prstGeom prst="rect">
            <a:avLst/>
          </a:prstGeom>
          <a:noFill/>
          <a:ln>
            <a:noFill/>
          </a:ln>
        </p:spPr>
      </p:pic>
    </p:spTree>
    <p:extLst>
      <p:ext uri="{BB962C8B-B14F-4D97-AF65-F5344CB8AC3E}">
        <p14:creationId xmlns:p14="http://schemas.microsoft.com/office/powerpoint/2010/main" val="491380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1"/>
          <p:cNvSpPr txBox="1">
            <a:spLocks noGrp="1"/>
          </p:cNvSpPr>
          <p:nvPr>
            <p:ph type="title"/>
          </p:nvPr>
        </p:nvSpPr>
        <p:spPr>
          <a:xfrm>
            <a:off x="139550" y="114725"/>
            <a:ext cx="88320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200"/>
              <a:t>Statistics for retained economically important species</a:t>
            </a:r>
            <a:endParaRPr sz="3200" dirty="0"/>
          </a:p>
        </p:txBody>
      </p:sp>
      <p:graphicFrame>
        <p:nvGraphicFramePr>
          <p:cNvPr id="280" name="Google Shape;280;p41"/>
          <p:cNvGraphicFramePr/>
          <p:nvPr>
            <p:extLst>
              <p:ext uri="{D42A27DB-BD31-4B8C-83A1-F6EECF244321}">
                <p14:modId xmlns:p14="http://schemas.microsoft.com/office/powerpoint/2010/main" val="1211086811"/>
              </p:ext>
            </p:extLst>
          </p:nvPr>
        </p:nvGraphicFramePr>
        <p:xfrm>
          <a:off x="308990" y="952023"/>
          <a:ext cx="8606410" cy="4991576"/>
        </p:xfrm>
        <a:graphic>
          <a:graphicData uri="http://schemas.openxmlformats.org/drawingml/2006/table">
            <a:tbl>
              <a:tblPr>
                <a:noFill/>
              </a:tblPr>
              <a:tblGrid>
                <a:gridCol w="1721282"/>
                <a:gridCol w="1721282"/>
                <a:gridCol w="1721282"/>
                <a:gridCol w="1622762"/>
                <a:gridCol w="1819802"/>
              </a:tblGrid>
              <a:tr h="1407909">
                <a:tc>
                  <a:txBody>
                    <a:bodyPr/>
                    <a:lstStyle/>
                    <a:p>
                      <a:pPr marL="0" lvl="0" indent="0" algn="ctr">
                        <a:spcBef>
                          <a:spcPts val="0"/>
                        </a:spcBef>
                        <a:spcAft>
                          <a:spcPts val="0"/>
                        </a:spcAft>
                        <a:buNone/>
                      </a:pP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en" sz="2400" b="1">
                          <a:solidFill>
                            <a:srgbClr val="FFFFFF"/>
                          </a:solidFill>
                          <a:latin typeface="Arial Narrow"/>
                          <a:ea typeface="Arial Narrow"/>
                          <a:cs typeface="Arial Narrow"/>
                          <a:sym typeface="Arial Narrow"/>
                        </a:rPr>
                        <a:t>Total Piece Difference</a:t>
                      </a:r>
                      <a:endParaRPr sz="2400" b="1" dirty="0">
                        <a:solidFill>
                          <a:srgbClr val="FFFFFF"/>
                        </a:solidFill>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E6E9A">
                        <a:alpha val="80380"/>
                      </a:srgbClr>
                    </a:solidFill>
                  </a:tcPr>
                </a:tc>
                <a:tc>
                  <a:txBody>
                    <a:bodyPr/>
                    <a:lstStyle/>
                    <a:p>
                      <a:pPr marL="0" lvl="0" indent="0" algn="ctr" rtl="0">
                        <a:spcBef>
                          <a:spcPts val="0"/>
                        </a:spcBef>
                        <a:spcAft>
                          <a:spcPts val="0"/>
                        </a:spcAft>
                        <a:buNone/>
                      </a:pPr>
                      <a:r>
                        <a:rPr lang="en" sz="2400" b="1">
                          <a:solidFill>
                            <a:srgbClr val="FFFFFF"/>
                          </a:solidFill>
                          <a:latin typeface="Arial Narrow"/>
                          <a:ea typeface="Arial Narrow"/>
                          <a:cs typeface="Arial Narrow"/>
                          <a:sym typeface="Arial Narrow"/>
                        </a:rPr>
                        <a:t>Percent Difference</a:t>
                      </a:r>
                      <a:endParaRPr sz="2400" b="1" dirty="0">
                        <a:solidFill>
                          <a:srgbClr val="FFFFFF"/>
                        </a:solidFill>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E6E9A">
                        <a:alpha val="80380"/>
                      </a:srgbClr>
                    </a:solidFill>
                  </a:tcPr>
                </a:tc>
                <a:tc>
                  <a:txBody>
                    <a:bodyPr/>
                    <a:lstStyle/>
                    <a:p>
                      <a:pPr marL="0" lvl="0" indent="0" algn="ctr" rtl="0">
                        <a:spcBef>
                          <a:spcPts val="0"/>
                        </a:spcBef>
                        <a:spcAft>
                          <a:spcPts val="0"/>
                        </a:spcAft>
                        <a:buNone/>
                      </a:pPr>
                      <a:r>
                        <a:rPr lang="en" sz="2400" b="1" i="1">
                          <a:solidFill>
                            <a:srgbClr val="FFFFFF"/>
                          </a:solidFill>
                          <a:latin typeface="Arial Narrow"/>
                          <a:ea typeface="Arial Narrow"/>
                          <a:cs typeface="Arial Narrow"/>
                          <a:sym typeface="Arial Narrow"/>
                        </a:rPr>
                        <a:t>P-Value</a:t>
                      </a:r>
                      <a:endParaRPr sz="2400" b="1" i="1" dirty="0">
                        <a:solidFill>
                          <a:srgbClr val="FFFFFF"/>
                        </a:solidFill>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E6E9A">
                        <a:alpha val="80380"/>
                      </a:srgbClr>
                    </a:solidFill>
                  </a:tcPr>
                </a:tc>
                <a:tc>
                  <a:txBody>
                    <a:bodyPr/>
                    <a:lstStyle/>
                    <a:p>
                      <a:pPr marL="0" lvl="0" indent="0" algn="ctr" rtl="0">
                        <a:spcBef>
                          <a:spcPts val="0"/>
                        </a:spcBef>
                        <a:spcAft>
                          <a:spcPts val="0"/>
                        </a:spcAft>
                        <a:buNone/>
                      </a:pPr>
                      <a:r>
                        <a:rPr lang="en" sz="2400" b="1">
                          <a:solidFill>
                            <a:schemeClr val="lt1"/>
                          </a:solidFill>
                          <a:latin typeface="Arial Narrow"/>
                          <a:ea typeface="Arial Narrow"/>
                          <a:cs typeface="Arial Narrow"/>
                          <a:sym typeface="Arial Narrow"/>
                        </a:rPr>
                        <a:t>Statistically Different (</a:t>
                      </a:r>
                      <a:r>
                        <a:rPr lang="en" sz="2400" b="1" i="1">
                          <a:solidFill>
                            <a:schemeClr val="lt1"/>
                          </a:solidFill>
                          <a:latin typeface="Arial Narrow"/>
                          <a:ea typeface="Arial Narrow"/>
                          <a:cs typeface="Arial Narrow"/>
                          <a:sym typeface="Arial Narrow"/>
                        </a:rPr>
                        <a:t>P</a:t>
                      </a:r>
                      <a:r>
                        <a:rPr lang="en" sz="2400" b="1">
                          <a:solidFill>
                            <a:schemeClr val="lt1"/>
                          </a:solidFill>
                          <a:latin typeface="Arial Narrow"/>
                          <a:ea typeface="Arial Narrow"/>
                          <a:cs typeface="Arial Narrow"/>
                          <a:sym typeface="Arial Narrow"/>
                        </a:rPr>
                        <a:t>&lt;0.05)</a:t>
                      </a:r>
                      <a:endParaRPr sz="2400" b="1" dirty="0">
                        <a:solidFill>
                          <a:schemeClr val="lt1"/>
                        </a:solidFill>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E6E9A">
                        <a:alpha val="80380"/>
                      </a:srgbClr>
                    </a:solidFill>
                  </a:tcPr>
                </a:tc>
              </a:tr>
              <a:tr h="639936">
                <a:tc>
                  <a:txBody>
                    <a:bodyPr/>
                    <a:lstStyle/>
                    <a:p>
                      <a:pPr marL="0" lvl="0" indent="0" algn="ctr" rtl="0">
                        <a:spcBef>
                          <a:spcPts val="0"/>
                        </a:spcBef>
                        <a:spcAft>
                          <a:spcPts val="0"/>
                        </a:spcAft>
                        <a:buNone/>
                      </a:pPr>
                      <a:r>
                        <a:rPr lang="en" sz="2400" b="1">
                          <a:solidFill>
                            <a:srgbClr val="FFFFFF"/>
                          </a:solidFill>
                          <a:latin typeface="Arial Narrow"/>
                          <a:ea typeface="Arial Narrow"/>
                          <a:cs typeface="Arial Narrow"/>
                          <a:sym typeface="Arial Narrow"/>
                        </a:rPr>
                        <a:t>BET</a:t>
                      </a:r>
                      <a:endParaRPr sz="2400" b="1" dirty="0">
                        <a:solidFill>
                          <a:srgbClr val="FFFFFF"/>
                        </a:solidFill>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E6E9A">
                        <a:alpha val="80380"/>
                      </a:srgbClr>
                    </a:solidFill>
                  </a:tcPr>
                </a:tc>
                <a:tc>
                  <a:txBody>
                    <a:bodyPr/>
                    <a:lstStyle/>
                    <a:p>
                      <a:pPr marL="0" lvl="0" indent="0" algn="ctr" rtl="0">
                        <a:spcBef>
                          <a:spcPts val="0"/>
                        </a:spcBef>
                        <a:spcAft>
                          <a:spcPts val="0"/>
                        </a:spcAft>
                        <a:buNone/>
                      </a:pPr>
                      <a:r>
                        <a:rPr lang="en" sz="2400">
                          <a:latin typeface="Arial Narrow"/>
                          <a:ea typeface="Arial Narrow"/>
                          <a:cs typeface="Arial Narrow"/>
                          <a:sym typeface="Arial Narrow"/>
                        </a:rPr>
                        <a:t>-42</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2400">
                          <a:latin typeface="Arial Narrow"/>
                          <a:ea typeface="Arial Narrow"/>
                          <a:cs typeface="Arial Narrow"/>
                          <a:sym typeface="Arial Narrow"/>
                        </a:rPr>
                        <a:t>-1.7%</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2400" dirty="0" smtClean="0">
                          <a:latin typeface="Arial Narrow"/>
                          <a:ea typeface="Arial Narrow"/>
                          <a:cs typeface="Arial Narrow"/>
                          <a:sym typeface="Arial Narrow"/>
                        </a:rPr>
                        <a:t>0.053</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2400" dirty="0" smtClean="0">
                          <a:solidFill>
                            <a:schemeClr val="dk1"/>
                          </a:solidFill>
                          <a:latin typeface="Arial Narrow"/>
                          <a:ea typeface="Arial Narrow"/>
                          <a:cs typeface="Arial Narrow"/>
                          <a:sym typeface="Arial Narrow"/>
                        </a:rPr>
                        <a:t>No</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r>
              <a:tr h="639936">
                <a:tc>
                  <a:txBody>
                    <a:bodyPr/>
                    <a:lstStyle/>
                    <a:p>
                      <a:pPr marL="0" lvl="0" indent="0" algn="ctr" rtl="0">
                        <a:spcBef>
                          <a:spcPts val="0"/>
                        </a:spcBef>
                        <a:spcAft>
                          <a:spcPts val="0"/>
                        </a:spcAft>
                        <a:buNone/>
                      </a:pPr>
                      <a:r>
                        <a:rPr lang="en" sz="2400" b="1">
                          <a:solidFill>
                            <a:srgbClr val="FFFFFF"/>
                          </a:solidFill>
                          <a:latin typeface="Arial Narrow"/>
                          <a:ea typeface="Arial Narrow"/>
                          <a:cs typeface="Arial Narrow"/>
                          <a:sym typeface="Arial Narrow"/>
                        </a:rPr>
                        <a:t>YFT</a:t>
                      </a:r>
                      <a:endParaRPr sz="2400" b="1" dirty="0">
                        <a:solidFill>
                          <a:srgbClr val="FFFFFF"/>
                        </a:solidFill>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2400">
                          <a:latin typeface="Arial Narrow"/>
                          <a:ea typeface="Arial Narrow"/>
                          <a:cs typeface="Arial Narrow"/>
                          <a:sym typeface="Arial Narrow"/>
                        </a:rPr>
                        <a:t>15</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dirty="0">
                          <a:latin typeface="Arial Narrow"/>
                          <a:ea typeface="Arial Narrow"/>
                          <a:cs typeface="Arial Narrow"/>
                          <a:sym typeface="Arial Narrow"/>
                        </a:rPr>
                        <a:t>1.4%</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dirty="0" smtClean="0">
                          <a:latin typeface="Arial Narrow"/>
                          <a:ea typeface="Arial Narrow"/>
                          <a:cs typeface="Arial Narrow"/>
                          <a:sym typeface="Arial Narrow"/>
                        </a:rPr>
                        <a:t>0.584</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dirty="0" smtClean="0">
                          <a:solidFill>
                            <a:schemeClr val="dk1"/>
                          </a:solidFill>
                          <a:latin typeface="Arial Narrow"/>
                          <a:ea typeface="Arial Narrow"/>
                          <a:cs typeface="Arial Narrow"/>
                          <a:sym typeface="Arial Narrow"/>
                        </a:rPr>
                        <a:t>No</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r>
              <a:tr h="1023923">
                <a:tc>
                  <a:txBody>
                    <a:bodyPr/>
                    <a:lstStyle/>
                    <a:p>
                      <a:pPr marL="0" lvl="0" indent="0" algn="ctr" rtl="0">
                        <a:spcBef>
                          <a:spcPts val="0"/>
                        </a:spcBef>
                        <a:spcAft>
                          <a:spcPts val="0"/>
                        </a:spcAft>
                        <a:buNone/>
                      </a:pPr>
                      <a:r>
                        <a:rPr lang="en" sz="2400" b="1">
                          <a:solidFill>
                            <a:srgbClr val="FFFFFF"/>
                          </a:solidFill>
                          <a:latin typeface="Arial Narrow"/>
                          <a:ea typeface="Arial Narrow"/>
                          <a:cs typeface="Arial Narrow"/>
                          <a:sym typeface="Arial Narrow"/>
                        </a:rPr>
                        <a:t>Striped Marlin</a:t>
                      </a:r>
                      <a:endParaRPr sz="2400" b="1" dirty="0">
                        <a:solidFill>
                          <a:srgbClr val="FFFFFF"/>
                        </a:solidFill>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E6E9A">
                        <a:alpha val="80380"/>
                      </a:srgbClr>
                    </a:solidFill>
                  </a:tcPr>
                </a:tc>
                <a:tc>
                  <a:txBody>
                    <a:bodyPr/>
                    <a:lstStyle/>
                    <a:p>
                      <a:pPr marL="0" lvl="0" indent="0" algn="ctr" rtl="0">
                        <a:spcBef>
                          <a:spcPts val="0"/>
                        </a:spcBef>
                        <a:spcAft>
                          <a:spcPts val="0"/>
                        </a:spcAft>
                        <a:buNone/>
                      </a:pPr>
                      <a:r>
                        <a:rPr lang="en" sz="2400">
                          <a:latin typeface="Arial Narrow"/>
                          <a:ea typeface="Arial Narrow"/>
                          <a:cs typeface="Arial Narrow"/>
                          <a:sym typeface="Arial Narrow"/>
                        </a:rPr>
                        <a:t>-14</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a:solidFill>
                            <a:schemeClr val="dk1"/>
                          </a:solidFill>
                          <a:latin typeface="Arial Narrow"/>
                          <a:ea typeface="Arial Narrow"/>
                          <a:cs typeface="Arial Narrow"/>
                          <a:sym typeface="Arial Narrow"/>
                        </a:rPr>
                        <a:t>9.7%</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dirty="0" smtClean="0">
                          <a:latin typeface="Arial Narrow"/>
                          <a:ea typeface="Arial Narrow"/>
                          <a:cs typeface="Arial Narrow"/>
                          <a:sym typeface="Arial Narrow"/>
                        </a:rPr>
                        <a:t>0.104</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dirty="0" smtClean="0">
                          <a:solidFill>
                            <a:schemeClr val="dk1"/>
                          </a:solidFill>
                          <a:latin typeface="Arial Narrow"/>
                          <a:ea typeface="Arial Narrow"/>
                          <a:cs typeface="Arial Narrow"/>
                          <a:sym typeface="Arial Narrow"/>
                        </a:rPr>
                        <a:t>No</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r>
              <a:tr h="639936">
                <a:tc>
                  <a:txBody>
                    <a:bodyPr/>
                    <a:lstStyle/>
                    <a:p>
                      <a:pPr marL="0" lvl="0" indent="0" algn="ctr" rtl="0">
                        <a:spcBef>
                          <a:spcPts val="0"/>
                        </a:spcBef>
                        <a:spcAft>
                          <a:spcPts val="0"/>
                        </a:spcAft>
                        <a:buNone/>
                      </a:pPr>
                      <a:r>
                        <a:rPr lang="en" sz="2400" b="1">
                          <a:solidFill>
                            <a:srgbClr val="FFFFFF"/>
                          </a:solidFill>
                          <a:latin typeface="Arial Narrow"/>
                          <a:ea typeface="Arial Narrow"/>
                          <a:cs typeface="Arial Narrow"/>
                          <a:sym typeface="Arial Narrow"/>
                        </a:rPr>
                        <a:t>Blue Marlin</a:t>
                      </a:r>
                      <a:endParaRPr sz="2400" b="1" dirty="0">
                        <a:solidFill>
                          <a:srgbClr val="FFFFFF"/>
                        </a:solidFill>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2400">
                          <a:latin typeface="Arial Narrow"/>
                          <a:ea typeface="Arial Narrow"/>
                          <a:cs typeface="Arial Narrow"/>
                          <a:sym typeface="Arial Narrow"/>
                        </a:rPr>
                        <a:t>5</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2400">
                          <a:solidFill>
                            <a:schemeClr val="dk1"/>
                          </a:solidFill>
                          <a:latin typeface="Arial Narrow"/>
                          <a:ea typeface="Arial Narrow"/>
                          <a:cs typeface="Arial Narrow"/>
                          <a:sym typeface="Arial Narrow"/>
                        </a:rPr>
                        <a:t>11.4%</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2400" dirty="0" smtClean="0">
                          <a:latin typeface="Arial Narrow"/>
                          <a:ea typeface="Arial Narrow"/>
                          <a:cs typeface="Arial Narrow"/>
                          <a:sym typeface="Arial Narrow"/>
                        </a:rPr>
                        <a:t>0.254</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2400" dirty="0" smtClean="0">
                          <a:solidFill>
                            <a:schemeClr val="dk1"/>
                          </a:solidFill>
                          <a:latin typeface="Arial Narrow"/>
                          <a:ea typeface="Arial Narrow"/>
                          <a:cs typeface="Arial Narrow"/>
                          <a:sym typeface="Arial Narrow"/>
                        </a:rPr>
                        <a:t>No</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r>
              <a:tr h="639936">
                <a:tc>
                  <a:txBody>
                    <a:bodyPr/>
                    <a:lstStyle/>
                    <a:p>
                      <a:pPr marL="0" lvl="0" indent="0" algn="ctr" rtl="0">
                        <a:spcBef>
                          <a:spcPts val="0"/>
                        </a:spcBef>
                        <a:spcAft>
                          <a:spcPts val="0"/>
                        </a:spcAft>
                        <a:buNone/>
                      </a:pPr>
                      <a:r>
                        <a:rPr lang="en" sz="2400" b="1">
                          <a:solidFill>
                            <a:srgbClr val="FFFFFF"/>
                          </a:solidFill>
                          <a:latin typeface="Arial Narrow"/>
                          <a:ea typeface="Arial Narrow"/>
                          <a:cs typeface="Arial Narrow"/>
                          <a:sym typeface="Arial Narrow"/>
                        </a:rPr>
                        <a:t>Swordfish</a:t>
                      </a:r>
                      <a:endParaRPr sz="2400" b="1" dirty="0">
                        <a:solidFill>
                          <a:srgbClr val="FFFFFF"/>
                        </a:solidFill>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E6E9A">
                        <a:alpha val="80380"/>
                      </a:srgbClr>
                    </a:solidFill>
                  </a:tcPr>
                </a:tc>
                <a:tc>
                  <a:txBody>
                    <a:bodyPr/>
                    <a:lstStyle/>
                    <a:p>
                      <a:pPr marL="0" lvl="0" indent="0" algn="ctr" rtl="0">
                        <a:spcBef>
                          <a:spcPts val="0"/>
                        </a:spcBef>
                        <a:spcAft>
                          <a:spcPts val="0"/>
                        </a:spcAft>
                        <a:buNone/>
                      </a:pPr>
                      <a:r>
                        <a:rPr lang="en" sz="2400">
                          <a:latin typeface="Arial Narrow"/>
                          <a:ea typeface="Arial Narrow"/>
                          <a:cs typeface="Arial Narrow"/>
                          <a:sym typeface="Arial Narrow"/>
                        </a:rPr>
                        <a:t>5</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a:solidFill>
                            <a:schemeClr val="dk1"/>
                          </a:solidFill>
                          <a:latin typeface="Arial Narrow"/>
                          <a:ea typeface="Arial Narrow"/>
                          <a:cs typeface="Arial Narrow"/>
                          <a:sym typeface="Arial Narrow"/>
                        </a:rPr>
                        <a:t>8.2%</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dirty="0" smtClean="0">
                          <a:latin typeface="Arial Narrow"/>
                          <a:ea typeface="Arial Narrow"/>
                          <a:cs typeface="Arial Narrow"/>
                          <a:sym typeface="Arial Narrow"/>
                        </a:rPr>
                        <a:t>0.342</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dirty="0" smtClean="0">
                          <a:solidFill>
                            <a:schemeClr val="dk1"/>
                          </a:solidFill>
                          <a:latin typeface="Arial Narrow"/>
                          <a:ea typeface="Arial Narrow"/>
                          <a:cs typeface="Arial Narrow"/>
                          <a:sym typeface="Arial Narrow"/>
                        </a:rPr>
                        <a:t>No</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r>
            </a:tbl>
          </a:graphicData>
        </a:graphic>
      </p:graphicFrame>
      <p:sp>
        <p:nvSpPr>
          <p:cNvPr id="281" name="Google Shape;281;p41"/>
          <p:cNvSpPr txBox="1"/>
          <p:nvPr/>
        </p:nvSpPr>
        <p:spPr>
          <a:xfrm>
            <a:off x="2285999" y="6355080"/>
            <a:ext cx="6400800" cy="5028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r>
              <a:rPr lang="en" sz="800">
                <a:solidFill>
                  <a:schemeClr val="dk2"/>
                </a:solidFill>
                <a:latin typeface="Arial Narrow"/>
                <a:ea typeface="Arial Narrow"/>
                <a:cs typeface="Arial Narrow"/>
                <a:sym typeface="Arial Narrow"/>
              </a:rPr>
              <a:t>U.S. Department of Commerce | National Oceanic and Atmospheric Administration | NOAA Fisheries | Page </a:t>
            </a:r>
            <a:fld id="{00000000-1234-1234-1234-123412341234}" type="slidenum">
              <a:rPr lang="en" sz="800">
                <a:solidFill>
                  <a:schemeClr val="dk2"/>
                </a:solidFill>
                <a:latin typeface="Arial Narrow"/>
                <a:ea typeface="Arial Narrow"/>
                <a:cs typeface="Arial Narrow"/>
                <a:sym typeface="Arial Narrow"/>
              </a:rPr>
              <a:t>11</a:t>
            </a:fld>
            <a:endParaRPr sz="800" dirty="0">
              <a:solidFill>
                <a:schemeClr val="dk2"/>
              </a:solidFill>
              <a:latin typeface="Arial Narrow"/>
              <a:ea typeface="Arial Narrow"/>
              <a:cs typeface="Arial Narrow"/>
              <a:sym typeface="Arial Narrow"/>
            </a:endParaRPr>
          </a:p>
        </p:txBody>
      </p:sp>
      <p:pic>
        <p:nvPicPr>
          <p:cNvPr id="282" name="Google Shape;282;p41"/>
          <p:cNvPicPr preferRelativeResize="0"/>
          <p:nvPr/>
        </p:nvPicPr>
        <p:blipFill>
          <a:blip r:embed="rId3">
            <a:alphaModFix/>
          </a:blip>
          <a:stretch>
            <a:fillRect/>
          </a:stretch>
        </p:blipFill>
        <p:spPr>
          <a:xfrm>
            <a:off x="521725" y="1005600"/>
            <a:ext cx="1396865" cy="916225"/>
          </a:xfrm>
          <a:prstGeom prst="rect">
            <a:avLst/>
          </a:prstGeom>
          <a:noFill/>
          <a:ln>
            <a:noFill/>
          </a:ln>
        </p:spPr>
      </p:pic>
    </p:spTree>
    <p:extLst>
      <p:ext uri="{BB962C8B-B14F-4D97-AF65-F5344CB8AC3E}">
        <p14:creationId xmlns:p14="http://schemas.microsoft.com/office/powerpoint/2010/main" val="2887665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2"/>
          <p:cNvSpPr txBox="1">
            <a:spLocks noGrp="1"/>
          </p:cNvSpPr>
          <p:nvPr>
            <p:ph type="title"/>
          </p:nvPr>
        </p:nvSpPr>
        <p:spPr>
          <a:xfrm>
            <a:off x="280633" y="152400"/>
            <a:ext cx="84600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Lessons from Hawaii </a:t>
            </a:r>
            <a:endParaRPr dirty="0"/>
          </a:p>
        </p:txBody>
      </p:sp>
      <p:sp>
        <p:nvSpPr>
          <p:cNvPr id="288" name="Google Shape;288;p42"/>
          <p:cNvSpPr txBox="1"/>
          <p:nvPr/>
        </p:nvSpPr>
        <p:spPr>
          <a:xfrm>
            <a:off x="2285999" y="6355080"/>
            <a:ext cx="6400800" cy="5028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r>
              <a:rPr lang="en" sz="800">
                <a:solidFill>
                  <a:schemeClr val="dk2"/>
                </a:solidFill>
                <a:latin typeface="Arial Narrow"/>
                <a:ea typeface="Arial Narrow"/>
                <a:cs typeface="Arial Narrow"/>
                <a:sym typeface="Arial Narrow"/>
              </a:rPr>
              <a:t>U.S. Department of Commerce | National Oceanic and Atmospheric Administration | NOAA Fisheries | Page </a:t>
            </a:r>
            <a:fld id="{00000000-1234-1234-1234-123412341234}" type="slidenum">
              <a:rPr lang="en" sz="800">
                <a:solidFill>
                  <a:schemeClr val="dk2"/>
                </a:solidFill>
                <a:latin typeface="Arial Narrow"/>
                <a:ea typeface="Arial Narrow"/>
                <a:cs typeface="Arial Narrow"/>
                <a:sym typeface="Arial Narrow"/>
              </a:rPr>
              <a:t>12</a:t>
            </a:fld>
            <a:endParaRPr sz="800" dirty="0">
              <a:solidFill>
                <a:schemeClr val="dk2"/>
              </a:solidFill>
              <a:latin typeface="Arial Narrow"/>
              <a:ea typeface="Arial Narrow"/>
              <a:cs typeface="Arial Narrow"/>
              <a:sym typeface="Arial Narrow"/>
            </a:endParaRPr>
          </a:p>
        </p:txBody>
      </p:sp>
      <p:sp>
        <p:nvSpPr>
          <p:cNvPr id="289" name="Google Shape;289;p42"/>
          <p:cNvSpPr txBox="1"/>
          <p:nvPr/>
        </p:nvSpPr>
        <p:spPr>
          <a:xfrm>
            <a:off x="336550" y="762000"/>
            <a:ext cx="8585700" cy="5322900"/>
          </a:xfrm>
          <a:prstGeom prst="rect">
            <a:avLst/>
          </a:prstGeom>
          <a:noFill/>
          <a:ln>
            <a:noFill/>
          </a:ln>
        </p:spPr>
        <p:txBody>
          <a:bodyPr spcFirstLastPara="1" wrap="square" lIns="91425" tIns="91425" rIns="91425" bIns="91425" anchor="t" anchorCtr="0">
            <a:noAutofit/>
          </a:bodyPr>
          <a:lstStyle/>
          <a:p>
            <a:pPr marL="457200" lvl="0" indent="-431800" rtl="0">
              <a:lnSpc>
                <a:spcPct val="115000"/>
              </a:lnSpc>
              <a:spcBef>
                <a:spcPts val="0"/>
              </a:spcBef>
              <a:spcAft>
                <a:spcPts val="0"/>
              </a:spcAft>
              <a:buClr>
                <a:srgbClr val="595959"/>
              </a:buClr>
              <a:buSzPts val="3200"/>
              <a:buChar char="●"/>
            </a:pPr>
            <a:r>
              <a:rPr lang="en" sz="3200" dirty="0">
                <a:solidFill>
                  <a:srgbClr val="595959"/>
                </a:solidFill>
                <a:latin typeface="Arial Narrow"/>
                <a:ea typeface="Arial Narrow"/>
                <a:cs typeface="Arial Narrow"/>
                <a:sym typeface="Arial Narrow"/>
              </a:rPr>
              <a:t>9 trips lost due to 2TB HDD failures</a:t>
            </a:r>
            <a:endParaRPr sz="3200" dirty="0">
              <a:solidFill>
                <a:srgbClr val="595959"/>
              </a:solidFill>
              <a:latin typeface="Arial Narrow"/>
              <a:ea typeface="Arial Narrow"/>
              <a:cs typeface="Arial Narrow"/>
              <a:sym typeface="Arial Narrow"/>
            </a:endParaRPr>
          </a:p>
          <a:p>
            <a:pPr marL="914400" lvl="1" indent="-431800" rtl="0">
              <a:lnSpc>
                <a:spcPct val="115000"/>
              </a:lnSpc>
              <a:spcBef>
                <a:spcPts val="0"/>
              </a:spcBef>
              <a:spcAft>
                <a:spcPts val="0"/>
              </a:spcAft>
              <a:buClr>
                <a:srgbClr val="595959"/>
              </a:buClr>
              <a:buSzPts val="3200"/>
              <a:buChar char="○"/>
            </a:pPr>
            <a:r>
              <a:rPr lang="en" sz="3200" dirty="0">
                <a:solidFill>
                  <a:srgbClr val="595959"/>
                </a:solidFill>
                <a:latin typeface="Arial Narrow"/>
                <a:ea typeface="Arial Narrow"/>
                <a:cs typeface="Arial Narrow"/>
                <a:sym typeface="Arial Narrow"/>
              </a:rPr>
              <a:t>Smaller HDDs or SSDs are more resilient</a:t>
            </a:r>
            <a:endParaRPr sz="3200" dirty="0">
              <a:solidFill>
                <a:srgbClr val="595959"/>
              </a:solidFill>
              <a:latin typeface="Arial Narrow"/>
              <a:ea typeface="Arial Narrow"/>
              <a:cs typeface="Arial Narrow"/>
              <a:sym typeface="Arial Narrow"/>
            </a:endParaRPr>
          </a:p>
          <a:p>
            <a:pPr marL="457200" lvl="0" indent="-431800" rtl="0">
              <a:lnSpc>
                <a:spcPct val="115000"/>
              </a:lnSpc>
              <a:spcBef>
                <a:spcPts val="0"/>
              </a:spcBef>
              <a:spcAft>
                <a:spcPts val="0"/>
              </a:spcAft>
              <a:buClr>
                <a:srgbClr val="595959"/>
              </a:buClr>
              <a:buSzPts val="3200"/>
              <a:buChar char="●"/>
            </a:pPr>
            <a:r>
              <a:rPr lang="en" sz="3200" dirty="0">
                <a:solidFill>
                  <a:srgbClr val="595959"/>
                </a:solidFill>
                <a:latin typeface="Arial Narrow"/>
                <a:ea typeface="Arial Narrow"/>
                <a:cs typeface="Arial Narrow"/>
                <a:sym typeface="Arial Narrow"/>
              </a:rPr>
              <a:t>1 trip lost when vessel sank (no transmission)</a:t>
            </a:r>
            <a:endParaRPr sz="3200" dirty="0">
              <a:solidFill>
                <a:srgbClr val="595959"/>
              </a:solidFill>
              <a:latin typeface="Arial Narrow"/>
              <a:ea typeface="Arial Narrow"/>
              <a:cs typeface="Arial Narrow"/>
              <a:sym typeface="Arial Narrow"/>
            </a:endParaRPr>
          </a:p>
          <a:p>
            <a:pPr marL="457200" lvl="0" indent="-431800" rtl="0">
              <a:lnSpc>
                <a:spcPct val="115000"/>
              </a:lnSpc>
              <a:spcBef>
                <a:spcPts val="0"/>
              </a:spcBef>
              <a:spcAft>
                <a:spcPts val="0"/>
              </a:spcAft>
              <a:buClr>
                <a:srgbClr val="595959"/>
              </a:buClr>
              <a:buSzPts val="3200"/>
              <a:buChar char="●"/>
            </a:pPr>
            <a:r>
              <a:rPr lang="en" sz="3200" dirty="0">
                <a:solidFill>
                  <a:srgbClr val="595959"/>
                </a:solidFill>
                <a:latin typeface="Arial Narrow"/>
                <a:ea typeface="Arial Narrow"/>
                <a:cs typeface="Arial Narrow"/>
                <a:sym typeface="Arial Narrow"/>
              </a:rPr>
              <a:t>1 system failure due to user error</a:t>
            </a:r>
            <a:endParaRPr sz="3200" dirty="0">
              <a:solidFill>
                <a:srgbClr val="595959"/>
              </a:solidFill>
              <a:latin typeface="Arial Narrow"/>
              <a:ea typeface="Arial Narrow"/>
              <a:cs typeface="Arial Narrow"/>
              <a:sym typeface="Arial Narrow"/>
            </a:endParaRPr>
          </a:p>
          <a:p>
            <a:pPr marL="457200" lvl="0" indent="-431800" rtl="0">
              <a:lnSpc>
                <a:spcPct val="115000"/>
              </a:lnSpc>
              <a:spcBef>
                <a:spcPts val="0"/>
              </a:spcBef>
              <a:spcAft>
                <a:spcPts val="0"/>
              </a:spcAft>
              <a:buClr>
                <a:srgbClr val="595959"/>
              </a:buClr>
              <a:buSzPts val="3200"/>
              <a:buChar char="●"/>
            </a:pPr>
            <a:r>
              <a:rPr lang="en" sz="3200" dirty="0">
                <a:solidFill>
                  <a:srgbClr val="595959"/>
                </a:solidFill>
                <a:latin typeface="Arial Narrow"/>
                <a:ea typeface="Arial Narrow"/>
                <a:cs typeface="Arial Narrow"/>
                <a:sym typeface="Arial Narrow"/>
              </a:rPr>
              <a:t>1 camera failure due to gaff strike</a:t>
            </a:r>
            <a:endParaRPr sz="3200" dirty="0">
              <a:solidFill>
                <a:srgbClr val="595959"/>
              </a:solidFill>
              <a:latin typeface="Arial Narrow"/>
              <a:ea typeface="Arial Narrow"/>
              <a:cs typeface="Arial Narrow"/>
              <a:sym typeface="Arial Narrow"/>
            </a:endParaRPr>
          </a:p>
          <a:p>
            <a:pPr marL="457200" lvl="0" indent="-431800" rtl="0">
              <a:lnSpc>
                <a:spcPct val="115000"/>
              </a:lnSpc>
              <a:spcBef>
                <a:spcPts val="0"/>
              </a:spcBef>
              <a:spcAft>
                <a:spcPts val="0"/>
              </a:spcAft>
              <a:buClr>
                <a:srgbClr val="595959"/>
              </a:buClr>
              <a:buSzPts val="3200"/>
              <a:buChar char="●"/>
            </a:pPr>
            <a:r>
              <a:rPr lang="en" sz="3200" dirty="0">
                <a:solidFill>
                  <a:srgbClr val="595959"/>
                </a:solidFill>
                <a:latin typeface="Arial Narrow"/>
                <a:ea typeface="Arial Narrow"/>
                <a:cs typeface="Arial Narrow"/>
                <a:sym typeface="Arial Narrow"/>
              </a:rPr>
              <a:t>9 cameras identified with sub-standard image</a:t>
            </a:r>
            <a:endParaRPr sz="3200" dirty="0">
              <a:solidFill>
                <a:srgbClr val="595959"/>
              </a:solidFill>
              <a:latin typeface="Arial Narrow"/>
              <a:ea typeface="Arial Narrow"/>
              <a:cs typeface="Arial Narrow"/>
              <a:sym typeface="Arial Narrow"/>
            </a:endParaRPr>
          </a:p>
          <a:p>
            <a:pPr marL="914400" lvl="1" indent="-431800" rtl="0">
              <a:lnSpc>
                <a:spcPct val="115000"/>
              </a:lnSpc>
              <a:spcBef>
                <a:spcPts val="0"/>
              </a:spcBef>
              <a:spcAft>
                <a:spcPts val="0"/>
              </a:spcAft>
              <a:buClr>
                <a:srgbClr val="595959"/>
              </a:buClr>
              <a:buSzPts val="3200"/>
              <a:buChar char="○"/>
            </a:pPr>
            <a:r>
              <a:rPr lang="en" sz="3200" dirty="0">
                <a:solidFill>
                  <a:srgbClr val="595959"/>
                </a:solidFill>
                <a:latin typeface="Arial Narrow"/>
                <a:ea typeface="Arial Narrow"/>
                <a:cs typeface="Arial Narrow"/>
                <a:sym typeface="Arial Narrow"/>
              </a:rPr>
              <a:t>Using IP cameras with adjustable focus</a:t>
            </a:r>
            <a:endParaRPr sz="3200" dirty="0">
              <a:solidFill>
                <a:srgbClr val="595959"/>
              </a:solidFill>
              <a:latin typeface="Arial Narrow"/>
              <a:ea typeface="Arial Narrow"/>
              <a:cs typeface="Arial Narrow"/>
              <a:sym typeface="Arial Narrow"/>
            </a:endParaRPr>
          </a:p>
          <a:p>
            <a:pPr marL="457200" lvl="0" indent="-431800" rtl="0">
              <a:lnSpc>
                <a:spcPct val="115000"/>
              </a:lnSpc>
              <a:spcBef>
                <a:spcPts val="0"/>
              </a:spcBef>
              <a:spcAft>
                <a:spcPts val="0"/>
              </a:spcAft>
              <a:buClr>
                <a:srgbClr val="595959"/>
              </a:buClr>
              <a:buSzPts val="3200"/>
              <a:buChar char="●"/>
            </a:pPr>
            <a:r>
              <a:rPr lang="en" sz="3200" dirty="0">
                <a:solidFill>
                  <a:srgbClr val="595959"/>
                </a:solidFill>
                <a:latin typeface="Arial Narrow"/>
                <a:ea typeface="Arial Narrow"/>
                <a:cs typeface="Arial Narrow"/>
                <a:sym typeface="Arial Narrow"/>
              </a:rPr>
              <a:t>Automation development is improving quickly</a:t>
            </a:r>
            <a:endParaRPr sz="3200" dirty="0">
              <a:solidFill>
                <a:srgbClr val="595959"/>
              </a:solidFill>
              <a:latin typeface="Arial Narrow"/>
              <a:ea typeface="Arial Narrow"/>
              <a:cs typeface="Arial Narrow"/>
              <a:sym typeface="Arial Narrow"/>
            </a:endParaRPr>
          </a:p>
          <a:p>
            <a:pPr marL="914400" lvl="1" indent="-431800" rtl="0">
              <a:lnSpc>
                <a:spcPct val="115000"/>
              </a:lnSpc>
              <a:spcBef>
                <a:spcPts val="0"/>
              </a:spcBef>
              <a:spcAft>
                <a:spcPts val="0"/>
              </a:spcAft>
              <a:buClr>
                <a:srgbClr val="595959"/>
              </a:buClr>
              <a:buSzPts val="3200"/>
              <a:buChar char="○"/>
            </a:pPr>
            <a:r>
              <a:rPr lang="en" sz="3200" dirty="0">
                <a:solidFill>
                  <a:srgbClr val="595959"/>
                </a:solidFill>
                <a:latin typeface="Arial Narrow"/>
                <a:ea typeface="Arial Narrow"/>
                <a:cs typeface="Arial Narrow"/>
                <a:sym typeface="Arial Narrow"/>
              </a:rPr>
              <a:t>VIAME - NMFS built open source </a:t>
            </a:r>
            <a:r>
              <a:rPr lang="en" sz="3200" dirty="0" smtClean="0">
                <a:solidFill>
                  <a:srgbClr val="595959"/>
                </a:solidFill>
                <a:latin typeface="Arial Narrow"/>
                <a:ea typeface="Arial Narrow"/>
                <a:cs typeface="Arial Narrow"/>
                <a:sym typeface="Arial Narrow"/>
              </a:rPr>
              <a:t>machine learning </a:t>
            </a:r>
            <a:r>
              <a:rPr lang="en" sz="3200" dirty="0">
                <a:solidFill>
                  <a:srgbClr val="595959"/>
                </a:solidFill>
                <a:latin typeface="Arial Narrow"/>
                <a:ea typeface="Arial Narrow"/>
                <a:cs typeface="Arial Narrow"/>
                <a:sym typeface="Arial Narrow"/>
              </a:rPr>
              <a:t>toolkit</a:t>
            </a:r>
            <a:br>
              <a:rPr lang="en" sz="3200" dirty="0">
                <a:solidFill>
                  <a:srgbClr val="595959"/>
                </a:solidFill>
                <a:latin typeface="Arial Narrow"/>
                <a:ea typeface="Arial Narrow"/>
                <a:cs typeface="Arial Narrow"/>
                <a:sym typeface="Arial Narrow"/>
              </a:rPr>
            </a:br>
            <a:r>
              <a:rPr lang="en" sz="3200" dirty="0">
                <a:solidFill>
                  <a:srgbClr val="595959"/>
                </a:solidFill>
                <a:latin typeface="Muli"/>
                <a:ea typeface="Muli"/>
                <a:cs typeface="Muli"/>
                <a:sym typeface="Muli"/>
              </a:rPr>
              <a:t>	</a:t>
            </a:r>
            <a:br>
              <a:rPr lang="en" sz="3200" dirty="0">
                <a:solidFill>
                  <a:srgbClr val="595959"/>
                </a:solidFill>
                <a:latin typeface="Muli"/>
                <a:ea typeface="Muli"/>
                <a:cs typeface="Muli"/>
                <a:sym typeface="Muli"/>
              </a:rPr>
            </a:br>
            <a:endParaRPr sz="3200" dirty="0">
              <a:solidFill>
                <a:srgbClr val="595959"/>
              </a:solidFill>
              <a:latin typeface="Muli"/>
              <a:ea typeface="Muli"/>
              <a:cs typeface="Muli"/>
              <a:sym typeface="Muli"/>
            </a:endParaRPr>
          </a:p>
          <a:p>
            <a:pPr marL="0" lvl="0" indent="0">
              <a:spcBef>
                <a:spcPts val="1600"/>
              </a:spcBef>
              <a:spcAft>
                <a:spcPts val="0"/>
              </a:spcAft>
              <a:buNone/>
            </a:pPr>
            <a:endParaRPr sz="3200" dirty="0"/>
          </a:p>
        </p:txBody>
      </p:sp>
    </p:spTree>
    <p:extLst>
      <p:ext uri="{BB962C8B-B14F-4D97-AF65-F5344CB8AC3E}">
        <p14:creationId xmlns:p14="http://schemas.microsoft.com/office/powerpoint/2010/main" val="2839892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2"/>
          <p:cNvSpPr txBox="1">
            <a:spLocks noGrp="1"/>
          </p:cNvSpPr>
          <p:nvPr>
            <p:ph type="title"/>
          </p:nvPr>
        </p:nvSpPr>
        <p:spPr>
          <a:xfrm>
            <a:off x="280633" y="152400"/>
            <a:ext cx="84600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smtClean="0"/>
              <a:t>Next steps </a:t>
            </a:r>
            <a:endParaRPr dirty="0"/>
          </a:p>
        </p:txBody>
      </p:sp>
      <p:sp>
        <p:nvSpPr>
          <p:cNvPr id="288" name="Google Shape;288;p42"/>
          <p:cNvSpPr txBox="1"/>
          <p:nvPr/>
        </p:nvSpPr>
        <p:spPr>
          <a:xfrm>
            <a:off x="2285999" y="6355080"/>
            <a:ext cx="6400800" cy="5028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r>
              <a:rPr lang="en" sz="800">
                <a:solidFill>
                  <a:schemeClr val="dk2"/>
                </a:solidFill>
                <a:latin typeface="Arial Narrow"/>
                <a:ea typeface="Arial Narrow"/>
                <a:cs typeface="Arial Narrow"/>
                <a:sym typeface="Arial Narrow"/>
              </a:rPr>
              <a:t>U.S. Department of Commerce | National Oceanic and Atmospheric Administration | NOAA Fisheries | Page </a:t>
            </a:r>
            <a:fld id="{00000000-1234-1234-1234-123412341234}" type="slidenum">
              <a:rPr lang="en" sz="800">
                <a:solidFill>
                  <a:schemeClr val="dk2"/>
                </a:solidFill>
                <a:latin typeface="Arial Narrow"/>
                <a:ea typeface="Arial Narrow"/>
                <a:cs typeface="Arial Narrow"/>
                <a:sym typeface="Arial Narrow"/>
              </a:rPr>
              <a:t>13</a:t>
            </a:fld>
            <a:endParaRPr sz="800" dirty="0">
              <a:solidFill>
                <a:schemeClr val="dk2"/>
              </a:solidFill>
              <a:latin typeface="Arial Narrow"/>
              <a:ea typeface="Arial Narrow"/>
              <a:cs typeface="Arial Narrow"/>
              <a:sym typeface="Arial Narrow"/>
            </a:endParaRPr>
          </a:p>
        </p:txBody>
      </p:sp>
      <p:sp>
        <p:nvSpPr>
          <p:cNvPr id="289" name="Google Shape;289;p42"/>
          <p:cNvSpPr txBox="1"/>
          <p:nvPr/>
        </p:nvSpPr>
        <p:spPr>
          <a:xfrm>
            <a:off x="336550" y="762000"/>
            <a:ext cx="8585700" cy="5322900"/>
          </a:xfrm>
          <a:prstGeom prst="rect">
            <a:avLst/>
          </a:prstGeom>
          <a:noFill/>
          <a:ln>
            <a:noFill/>
          </a:ln>
        </p:spPr>
        <p:txBody>
          <a:bodyPr spcFirstLastPara="1" wrap="square" lIns="91425" tIns="91425" rIns="91425" bIns="91425" anchor="t" anchorCtr="0">
            <a:noAutofit/>
          </a:bodyPr>
          <a:lstStyle/>
          <a:p>
            <a:pPr marL="457200" lvl="0" indent="-431800" rtl="0">
              <a:lnSpc>
                <a:spcPct val="115000"/>
              </a:lnSpc>
              <a:spcBef>
                <a:spcPts val="0"/>
              </a:spcBef>
              <a:spcAft>
                <a:spcPts val="0"/>
              </a:spcAft>
              <a:buClr>
                <a:srgbClr val="595959"/>
              </a:buClr>
              <a:buSzPts val="3200"/>
              <a:buChar char="●"/>
            </a:pPr>
            <a:r>
              <a:rPr lang="en" sz="3200" dirty="0" smtClean="0">
                <a:solidFill>
                  <a:srgbClr val="595959"/>
                </a:solidFill>
                <a:latin typeface="Arial Narrow"/>
                <a:ea typeface="Arial Narrow"/>
                <a:cs typeface="Arial Narrow"/>
                <a:sym typeface="Arial Narrow"/>
              </a:rPr>
              <a:t>Technical Report comparing observer and EM data</a:t>
            </a:r>
          </a:p>
          <a:p>
            <a:pPr marL="457200" lvl="0" indent="-431800" rtl="0">
              <a:lnSpc>
                <a:spcPct val="115000"/>
              </a:lnSpc>
              <a:spcBef>
                <a:spcPts val="0"/>
              </a:spcBef>
              <a:spcAft>
                <a:spcPts val="0"/>
              </a:spcAft>
              <a:buClr>
                <a:srgbClr val="595959"/>
              </a:buClr>
              <a:buSzPts val="3200"/>
              <a:buChar char="●"/>
            </a:pPr>
            <a:r>
              <a:rPr lang="en" sz="3200" dirty="0" smtClean="0">
                <a:solidFill>
                  <a:srgbClr val="595959"/>
                </a:solidFill>
                <a:latin typeface="Arial Narrow"/>
                <a:sym typeface="Arial Narrow"/>
              </a:rPr>
              <a:t>Project comparing video review times 4x, 8x &amp; 16x</a:t>
            </a:r>
          </a:p>
          <a:p>
            <a:pPr marL="457200" lvl="0" indent="-431800" rtl="0">
              <a:lnSpc>
                <a:spcPct val="115000"/>
              </a:lnSpc>
              <a:spcBef>
                <a:spcPts val="0"/>
              </a:spcBef>
              <a:spcAft>
                <a:spcPts val="0"/>
              </a:spcAft>
              <a:buClr>
                <a:srgbClr val="595959"/>
              </a:buClr>
              <a:buSzPts val="3200"/>
              <a:buChar char="●"/>
            </a:pPr>
            <a:r>
              <a:rPr lang="en" sz="3200" dirty="0" smtClean="0">
                <a:solidFill>
                  <a:srgbClr val="595959"/>
                </a:solidFill>
                <a:latin typeface="Arial Narrow"/>
                <a:sym typeface="Arial Narrow"/>
              </a:rPr>
              <a:t>Consider video review for only protected species on a subset of trips to increase coverage</a:t>
            </a:r>
          </a:p>
          <a:p>
            <a:pPr marL="457200" lvl="0" indent="-431800" rtl="0">
              <a:lnSpc>
                <a:spcPct val="115000"/>
              </a:lnSpc>
              <a:spcBef>
                <a:spcPts val="0"/>
              </a:spcBef>
              <a:spcAft>
                <a:spcPts val="0"/>
              </a:spcAft>
              <a:buClr>
                <a:srgbClr val="595959"/>
              </a:buClr>
              <a:buSzPts val="3200"/>
              <a:buChar char="●"/>
            </a:pPr>
            <a:r>
              <a:rPr lang="en" sz="3200" dirty="0" smtClean="0">
                <a:solidFill>
                  <a:srgbClr val="595959"/>
                </a:solidFill>
                <a:latin typeface="Arial Narrow"/>
                <a:sym typeface="Arial Narrow"/>
              </a:rPr>
              <a:t>Volunteer program, then it will require regulatory action to amend the Council’s Fishery Ecosystem Pland to define the rules for EM use (when, where), redefine roles of EM and observers, identify data ownership, cost recovery etc.</a:t>
            </a:r>
            <a:endParaRPr sz="3200" dirty="0"/>
          </a:p>
        </p:txBody>
      </p:sp>
    </p:spTree>
    <p:extLst>
      <p:ext uri="{BB962C8B-B14F-4D97-AF65-F5344CB8AC3E}">
        <p14:creationId xmlns:p14="http://schemas.microsoft.com/office/powerpoint/2010/main" val="1080078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sldNum" idx="12"/>
          </p:nvPr>
        </p:nvSpPr>
        <p:spPr>
          <a:xfrm>
            <a:off x="2285999" y="6355080"/>
            <a:ext cx="6400800" cy="502800"/>
          </a:xfrm>
          <a:prstGeom prst="rect">
            <a:avLst/>
          </a:prstGeom>
          <a:noFill/>
          <a:ln>
            <a:noFill/>
          </a:ln>
        </p:spPr>
        <p:txBody>
          <a:bodyPr spcFirstLastPara="1" wrap="square" lIns="0" tIns="45700" rIns="0" bIns="45700" anchor="ctr" anchorCtr="0">
            <a:noAutofit/>
          </a:bodyPr>
          <a:lstStyle/>
          <a:p>
            <a:pPr marL="0" marR="0" lvl="0" indent="0" algn="r" rtl="0">
              <a:spcBef>
                <a:spcPts val="0"/>
              </a:spcBef>
              <a:spcAft>
                <a:spcPts val="0"/>
              </a:spcAft>
              <a:buNone/>
            </a:pPr>
            <a:r>
              <a:rPr lang="en-US" sz="800" b="0" i="0" u="none" strike="noStrike" cap="none" dirty="0">
                <a:solidFill>
                  <a:srgbClr val="000000"/>
                </a:solidFill>
                <a:latin typeface="Arial Narrow"/>
                <a:ea typeface="Arial Narrow"/>
                <a:cs typeface="Arial Narrow"/>
                <a:sym typeface="Arial Narrow"/>
              </a:rPr>
              <a:t>U.S. Department of Commerce | National Oceanic and Atmospheric Administration | NOAA Fisheries | Page </a:t>
            </a:r>
            <a:fld id="{00000000-1234-1234-1234-123412341234}" type="slidenum">
              <a:rPr lang="en-US" sz="800" b="0" i="0" u="none" strike="noStrike" cap="none">
                <a:solidFill>
                  <a:srgbClr val="000000"/>
                </a:solidFill>
                <a:latin typeface="Arial Narrow"/>
                <a:ea typeface="Arial Narrow"/>
                <a:cs typeface="Arial Narrow"/>
                <a:sym typeface="Arial Narrow"/>
              </a:rPr>
              <a:t>2</a:t>
            </a:fld>
            <a:endParaRPr sz="800" b="0" i="0" u="none" strike="noStrike" cap="none" dirty="0">
              <a:solidFill>
                <a:srgbClr val="000000"/>
              </a:solidFill>
              <a:latin typeface="Arial Narrow"/>
              <a:ea typeface="Arial Narrow"/>
              <a:cs typeface="Arial Narrow"/>
              <a:sym typeface="Arial Narrow"/>
            </a:endParaRPr>
          </a:p>
        </p:txBody>
      </p:sp>
      <p:sp>
        <p:nvSpPr>
          <p:cNvPr id="47" name="Shape 47"/>
          <p:cNvSpPr txBox="1">
            <a:spLocks noGrp="1"/>
          </p:cNvSpPr>
          <p:nvPr>
            <p:ph type="title"/>
          </p:nvPr>
        </p:nvSpPr>
        <p:spPr>
          <a:xfrm>
            <a:off x="838200" y="228600"/>
            <a:ext cx="7467600" cy="105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4400"/>
              <a:buFont typeface="Arial Narrow"/>
              <a:buNone/>
            </a:pPr>
            <a:r>
              <a:rPr lang="en-US" sz="4400" dirty="0" smtClean="0"/>
              <a:t>Benefits of Electronic Reporting</a:t>
            </a:r>
            <a:endParaRPr sz="4400" b="1" i="0" u="none" strike="noStrike" cap="none" dirty="0">
              <a:solidFill>
                <a:schemeClr val="accent1"/>
              </a:solidFill>
              <a:latin typeface="Arial Narrow"/>
              <a:ea typeface="Arial Narrow"/>
              <a:cs typeface="Arial Narrow"/>
              <a:sym typeface="Arial Narrow"/>
            </a:endParaRPr>
          </a:p>
        </p:txBody>
      </p:sp>
      <p:graphicFrame>
        <p:nvGraphicFramePr>
          <p:cNvPr id="3" name="Table 2"/>
          <p:cNvGraphicFramePr>
            <a:graphicFrameLocks noGrp="1"/>
          </p:cNvGraphicFramePr>
          <p:nvPr>
            <p:extLst>
              <p:ext uri="{D42A27DB-BD31-4B8C-83A1-F6EECF244321}">
                <p14:modId xmlns:p14="http://schemas.microsoft.com/office/powerpoint/2010/main" val="4161099903"/>
              </p:ext>
            </p:extLst>
          </p:nvPr>
        </p:nvGraphicFramePr>
        <p:xfrm>
          <a:off x="609600" y="2529840"/>
          <a:ext cx="7924800" cy="3413760"/>
        </p:xfrm>
        <a:graphic>
          <a:graphicData uri="http://schemas.openxmlformats.org/drawingml/2006/table">
            <a:tbl>
              <a:tblPr firstRow="1" bandRow="1">
                <a:tableStyleId>{5C22544A-7EE6-4342-B048-85BDC9FD1C3A}</a:tableStyleId>
              </a:tblPr>
              <a:tblGrid>
                <a:gridCol w="2641600">
                  <a:extLst>
                    <a:ext uri="{9D8B030D-6E8A-4147-A177-3AD203B41FA5}">
                      <a16:colId xmlns:a16="http://schemas.microsoft.com/office/drawing/2014/main" xmlns="" val="20000"/>
                    </a:ext>
                  </a:extLst>
                </a:gridCol>
                <a:gridCol w="2641600">
                  <a:extLst>
                    <a:ext uri="{9D8B030D-6E8A-4147-A177-3AD203B41FA5}">
                      <a16:colId xmlns:a16="http://schemas.microsoft.com/office/drawing/2014/main" xmlns="" val="20001"/>
                    </a:ext>
                  </a:extLst>
                </a:gridCol>
                <a:gridCol w="2641600">
                  <a:extLst>
                    <a:ext uri="{9D8B030D-6E8A-4147-A177-3AD203B41FA5}">
                      <a16:colId xmlns:a16="http://schemas.microsoft.com/office/drawing/2014/main" xmlns="" val="20002"/>
                    </a:ext>
                  </a:extLst>
                </a:gridCol>
              </a:tblGrid>
              <a:tr h="419725">
                <a:tc>
                  <a:txBody>
                    <a:bodyPr/>
                    <a:lstStyle/>
                    <a:p>
                      <a:r>
                        <a:rPr lang="en-US" sz="1600" dirty="0" smtClean="0"/>
                        <a:t>Benefits to monitoring:</a:t>
                      </a:r>
                      <a:endParaRPr lang="en-US" sz="1600" dirty="0"/>
                    </a:p>
                  </a:txBody>
                  <a:tcPr>
                    <a:solidFill>
                      <a:schemeClr val="bg2">
                        <a:lumMod val="75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smtClean="0"/>
                        <a:t>Benefits to</a:t>
                      </a:r>
                      <a:r>
                        <a:rPr lang="en-US" sz="1600" baseline="0" dirty="0" smtClean="0"/>
                        <a:t> the industry:</a:t>
                      </a: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smtClean="0"/>
                        <a:t>Benefits to both:</a:t>
                      </a:r>
                    </a:p>
                  </a:txBody>
                  <a:tcPr>
                    <a:solidFill>
                      <a:srgbClr val="00AFD2"/>
                    </a:solidFill>
                  </a:tcPr>
                </a:tc>
                <a:extLst>
                  <a:ext uri="{0D108BD9-81ED-4DB2-BD59-A6C34878D82A}">
                    <a16:rowId xmlns:a16="http://schemas.microsoft.com/office/drawing/2014/main" xmlns="" val="10000"/>
                  </a:ext>
                </a:extLst>
              </a:tr>
              <a:tr h="2994035">
                <a:tc>
                  <a:txBody>
                    <a:bodyPr/>
                    <a:lstStyle/>
                    <a:p>
                      <a:pPr marL="0" indent="0">
                        <a:buFont typeface="Arial" panose="020B0604020202020204" pitchFamily="34" charset="0"/>
                        <a:buNone/>
                      </a:pPr>
                      <a:endParaRPr lang="en-US" sz="1600" baseline="0" dirty="0" smtClean="0">
                        <a:solidFill>
                          <a:schemeClr val="bg2">
                            <a:lumMod val="75000"/>
                          </a:schemeClr>
                        </a:solidFill>
                      </a:endParaRPr>
                    </a:p>
                    <a:p>
                      <a:pPr marL="285750" indent="-285750">
                        <a:buFont typeface="Arial" panose="020B0604020202020204" pitchFamily="34" charset="0"/>
                        <a:buChar char="•"/>
                      </a:pPr>
                      <a:r>
                        <a:rPr lang="en-US" sz="1600" baseline="0" dirty="0" smtClean="0">
                          <a:solidFill>
                            <a:schemeClr val="bg2">
                              <a:lumMod val="75000"/>
                            </a:schemeClr>
                          </a:solidFill>
                        </a:rPr>
                        <a:t>Real-time data submissions reduce processing time needed for paper forms</a:t>
                      </a:r>
                    </a:p>
                    <a:p>
                      <a:pPr marL="285750" indent="-285750">
                        <a:buFont typeface="Arial" panose="020B0604020202020204" pitchFamily="34" charset="0"/>
                        <a:buChar char="•"/>
                      </a:pPr>
                      <a:endParaRPr lang="en-US" sz="1600" baseline="0" dirty="0" smtClean="0">
                        <a:solidFill>
                          <a:schemeClr val="bg2">
                            <a:lumMod val="75000"/>
                          </a:schemeClr>
                        </a:solidFill>
                      </a:endParaRPr>
                    </a:p>
                    <a:p>
                      <a:pPr marL="285750" indent="-285750">
                        <a:buFont typeface="Arial" panose="020B0604020202020204" pitchFamily="34" charset="0"/>
                        <a:buChar char="•"/>
                      </a:pPr>
                      <a:r>
                        <a:rPr lang="en-US" sz="1600" baseline="0" dirty="0" smtClean="0">
                          <a:solidFill>
                            <a:schemeClr val="bg2">
                              <a:lumMod val="75000"/>
                            </a:schemeClr>
                          </a:solidFill>
                        </a:rPr>
                        <a:t>Reduce the number of paper forms processed through PIFSC/JIMAR (&gt;20,000 forms per year)</a:t>
                      </a:r>
                      <a:endParaRPr lang="en-US" sz="1600" dirty="0">
                        <a:solidFill>
                          <a:schemeClr val="bg2">
                            <a:lumMod val="75000"/>
                          </a:schemeClr>
                        </a:solidFill>
                      </a:endParaRPr>
                    </a:p>
                  </a:txBody>
                  <a:tcPr/>
                </a:tc>
                <a:tc>
                  <a:txBody>
                    <a:bodyPr/>
                    <a:lstStyle/>
                    <a:p>
                      <a:pPr marL="285750" indent="-285750">
                        <a:buFont typeface="Arial" panose="020B0604020202020204" pitchFamily="34" charset="0"/>
                        <a:buChar char="•"/>
                      </a:pPr>
                      <a:endParaRPr lang="en-US" sz="1600" dirty="0" smtClean="0">
                        <a:solidFill>
                          <a:schemeClr val="bg2">
                            <a:lumMod val="75000"/>
                          </a:schemeClr>
                        </a:solidFill>
                      </a:endParaRPr>
                    </a:p>
                    <a:p>
                      <a:pPr marL="285750" indent="-285750">
                        <a:buFont typeface="Arial" panose="020B0604020202020204" pitchFamily="34" charset="0"/>
                        <a:buChar char="•"/>
                      </a:pPr>
                      <a:r>
                        <a:rPr lang="en-US" sz="1600" dirty="0" smtClean="0">
                          <a:solidFill>
                            <a:schemeClr val="bg2">
                              <a:lumMod val="75000"/>
                            </a:schemeClr>
                          </a:solidFill>
                        </a:rPr>
                        <a:t>Ease of use</a:t>
                      </a:r>
                      <a:r>
                        <a:rPr lang="en-US" sz="1600" baseline="0" dirty="0" smtClean="0">
                          <a:solidFill>
                            <a:schemeClr val="bg2">
                              <a:lumMod val="75000"/>
                            </a:schemeClr>
                          </a:solidFill>
                        </a:rPr>
                        <a:t> and efficiency</a:t>
                      </a:r>
                      <a:endParaRPr lang="en-US" sz="1600" dirty="0" smtClean="0">
                        <a:solidFill>
                          <a:schemeClr val="bg2">
                            <a:lumMod val="75000"/>
                          </a:schemeClr>
                        </a:solidFill>
                      </a:endParaRPr>
                    </a:p>
                    <a:p>
                      <a:pPr marL="285750" indent="-285750">
                        <a:buFont typeface="Arial" panose="020B0604020202020204" pitchFamily="34" charset="0"/>
                        <a:buChar char="•"/>
                      </a:pPr>
                      <a:endParaRPr lang="en-US" sz="1600" dirty="0" smtClean="0">
                        <a:solidFill>
                          <a:schemeClr val="bg2">
                            <a:lumMod val="75000"/>
                          </a:schemeClr>
                        </a:solidFill>
                      </a:endParaRPr>
                    </a:p>
                    <a:p>
                      <a:pPr marL="285750" indent="-285750">
                        <a:buFont typeface="Arial" panose="020B0604020202020204" pitchFamily="34" charset="0"/>
                        <a:buChar char="•"/>
                      </a:pPr>
                      <a:r>
                        <a:rPr lang="en-US" sz="1600" dirty="0" smtClean="0">
                          <a:solidFill>
                            <a:schemeClr val="bg2">
                              <a:lumMod val="75000"/>
                            </a:schemeClr>
                          </a:solidFill>
                        </a:rPr>
                        <a:t>Review</a:t>
                      </a:r>
                      <a:r>
                        <a:rPr lang="en-US" sz="1600" baseline="0" dirty="0" smtClean="0">
                          <a:solidFill>
                            <a:schemeClr val="bg2">
                              <a:lumMod val="75000"/>
                            </a:schemeClr>
                          </a:solidFill>
                        </a:rPr>
                        <a:t> form similar to current paper form</a:t>
                      </a:r>
                    </a:p>
                    <a:p>
                      <a:pPr marL="285750" indent="-285750">
                        <a:buFont typeface="Arial" panose="020B0604020202020204" pitchFamily="34" charset="0"/>
                        <a:buChar char="•"/>
                      </a:pPr>
                      <a:endParaRPr lang="en-US" sz="1600" baseline="0" dirty="0" smtClean="0">
                        <a:solidFill>
                          <a:schemeClr val="bg2">
                            <a:lumMod val="75000"/>
                          </a:schemeClr>
                        </a:solidFill>
                      </a:endParaRPr>
                    </a:p>
                    <a:p>
                      <a:pPr marL="285750" indent="-285750">
                        <a:buFont typeface="Arial" panose="020B0604020202020204" pitchFamily="34" charset="0"/>
                        <a:buChar char="•"/>
                      </a:pPr>
                      <a:r>
                        <a:rPr lang="en-US" sz="1600" dirty="0" smtClean="0">
                          <a:solidFill>
                            <a:schemeClr val="bg2">
                              <a:lumMod val="75000"/>
                            </a:schemeClr>
                          </a:solidFill>
                        </a:rPr>
                        <a:t>Data</a:t>
                      </a:r>
                      <a:r>
                        <a:rPr lang="en-US" sz="1600" baseline="0" dirty="0" smtClean="0">
                          <a:solidFill>
                            <a:schemeClr val="bg2">
                              <a:lumMod val="75000"/>
                            </a:schemeClr>
                          </a:solidFill>
                        </a:rPr>
                        <a:t> are secure and encrypted end-to-end</a:t>
                      </a:r>
                    </a:p>
                  </a:txBody>
                  <a:tcPr/>
                </a:tc>
                <a:tc>
                  <a:txBody>
                    <a:bodyPr/>
                    <a:lstStyle/>
                    <a:p>
                      <a:pPr marL="285750" marR="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1600" dirty="0" smtClean="0">
                        <a:solidFill>
                          <a:schemeClr val="bg2">
                            <a:lumMod val="75000"/>
                          </a:schemeClr>
                        </a:solidFill>
                      </a:endParaRPr>
                    </a:p>
                    <a:p>
                      <a:pPr marL="285750" marR="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600" dirty="0" smtClean="0">
                          <a:solidFill>
                            <a:schemeClr val="bg2">
                              <a:lumMod val="75000"/>
                            </a:schemeClr>
                          </a:solidFill>
                        </a:rPr>
                        <a:t>Improve</a:t>
                      </a:r>
                      <a:r>
                        <a:rPr lang="en-US" sz="1600" baseline="0" dirty="0" smtClean="0">
                          <a:solidFill>
                            <a:schemeClr val="bg2">
                              <a:lumMod val="75000"/>
                            </a:schemeClr>
                          </a:solidFill>
                        </a:rPr>
                        <a:t>d timeliness for bigeye tuna quota tracking in the WCPFC and IATTC Convention areas</a:t>
                      </a:r>
                    </a:p>
                    <a:p>
                      <a:pPr marL="285750" indent="-285750">
                        <a:buFont typeface="Arial" panose="020B0604020202020204" pitchFamily="34" charset="0"/>
                        <a:buChar char="•"/>
                      </a:pPr>
                      <a:endParaRPr lang="en-US" sz="1600" dirty="0" smtClean="0">
                        <a:solidFill>
                          <a:schemeClr val="bg2">
                            <a:lumMod val="75000"/>
                          </a:schemeClr>
                        </a:solidFill>
                      </a:endParaRPr>
                    </a:p>
                    <a:p>
                      <a:pPr marL="285750" indent="-285750">
                        <a:buFont typeface="Arial" panose="020B0604020202020204" pitchFamily="34" charset="0"/>
                        <a:buChar char="•"/>
                      </a:pPr>
                      <a:r>
                        <a:rPr lang="en-US" sz="1600" dirty="0" smtClean="0">
                          <a:solidFill>
                            <a:schemeClr val="bg2">
                              <a:lumMod val="75000"/>
                            </a:schemeClr>
                          </a:solidFill>
                        </a:rPr>
                        <a:t>Improved location accuracy (GPS</a:t>
                      </a:r>
                      <a:r>
                        <a:rPr lang="en-US" sz="1600" baseline="0" dirty="0" smtClean="0">
                          <a:solidFill>
                            <a:schemeClr val="bg2">
                              <a:lumMod val="75000"/>
                            </a:schemeClr>
                          </a:solidFill>
                        </a:rPr>
                        <a:t> locations pulled from VMS)</a:t>
                      </a:r>
                      <a:endParaRPr lang="en-US" sz="1600" b="0" dirty="0" smtClean="0">
                        <a:solidFill>
                          <a:schemeClr val="bg2">
                            <a:lumMod val="75000"/>
                          </a:schemeClr>
                        </a:solidFill>
                      </a:endParaRPr>
                    </a:p>
                  </a:txBody>
                  <a:tcPr/>
                </a:tc>
                <a:extLst>
                  <a:ext uri="{0D108BD9-81ED-4DB2-BD59-A6C34878D82A}">
                    <a16:rowId xmlns:a16="http://schemas.microsoft.com/office/drawing/2014/main" xmlns="" val="10001"/>
                  </a:ext>
                </a:extLst>
              </a:tr>
            </a:tbl>
          </a:graphicData>
        </a:graphic>
      </p:graphicFrame>
      <p:sp>
        <p:nvSpPr>
          <p:cNvPr id="6" name="Text Placeholder 2"/>
          <p:cNvSpPr>
            <a:spLocks noGrp="1"/>
          </p:cNvSpPr>
          <p:nvPr>
            <p:ph type="body" idx="1"/>
          </p:nvPr>
        </p:nvSpPr>
        <p:spPr>
          <a:xfrm>
            <a:off x="381000" y="990600"/>
            <a:ext cx="8229600" cy="2374424"/>
          </a:xfrm>
        </p:spPr>
        <p:txBody>
          <a:bodyPr/>
          <a:lstStyle/>
          <a:p>
            <a:r>
              <a:rPr lang="en-US" dirty="0" smtClean="0"/>
              <a:t>145 longline vessels based in Hawaii or California</a:t>
            </a:r>
          </a:p>
          <a:p>
            <a:r>
              <a:rPr lang="en-US" dirty="0" smtClean="0"/>
              <a:t>15 longline vessels based in American Samoa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38386"/>
            <a:ext cx="8229600" cy="676014"/>
          </a:xfrm>
        </p:spPr>
        <p:txBody>
          <a:bodyPr/>
          <a:lstStyle/>
          <a:p>
            <a:pPr algn="ctr"/>
            <a:r>
              <a:rPr lang="en-US" dirty="0" smtClean="0"/>
              <a:t>Overview</a:t>
            </a:r>
            <a:endParaRPr lang="en-US" dirty="0"/>
          </a:p>
        </p:txBody>
      </p:sp>
      <p:sp>
        <p:nvSpPr>
          <p:cNvPr id="3" name="Text Placeholder 2"/>
          <p:cNvSpPr>
            <a:spLocks noGrp="1"/>
          </p:cNvSpPr>
          <p:nvPr>
            <p:ph type="body" idx="1"/>
          </p:nvPr>
        </p:nvSpPr>
        <p:spPr>
          <a:xfrm>
            <a:off x="457200" y="3645376"/>
            <a:ext cx="8229600" cy="2374424"/>
          </a:xfrm>
        </p:spPr>
        <p:txBody>
          <a:bodyPr/>
          <a:lstStyle/>
          <a:p>
            <a:r>
              <a:rPr lang="en-US" sz="2400" dirty="0" smtClean="0"/>
              <a:t>Data entered on Android device</a:t>
            </a:r>
          </a:p>
          <a:p>
            <a:r>
              <a:rPr lang="en-US" sz="2400" dirty="0" smtClean="0"/>
              <a:t>E-forms sent via VMS unit using Iridium satellite communications</a:t>
            </a:r>
          </a:p>
          <a:p>
            <a:r>
              <a:rPr lang="en-US" sz="2400" dirty="0"/>
              <a:t>Transmission confirmation from </a:t>
            </a:r>
            <a:r>
              <a:rPr lang="en-US" sz="2400" dirty="0" smtClean="0"/>
              <a:t>satellite</a:t>
            </a:r>
          </a:p>
          <a:p>
            <a:r>
              <a:rPr lang="en-US" sz="2400" dirty="0" smtClean="0"/>
              <a:t>Re-transmit feature</a:t>
            </a:r>
          </a:p>
          <a:p>
            <a:r>
              <a:rPr lang="en-US" sz="2400" dirty="0" smtClean="0"/>
              <a:t>Encrypted end-to-end (from tablet to NOAA server)</a:t>
            </a:r>
          </a:p>
          <a:p>
            <a:endParaRPr lang="en-US" sz="2400" dirty="0" smtClean="0"/>
          </a:p>
        </p:txBody>
      </p:sp>
      <p:sp>
        <p:nvSpPr>
          <p:cNvPr id="4" name="Slide Number Placeholder 3"/>
          <p:cNvSpPr>
            <a:spLocks noGrp="1"/>
          </p:cNvSpPr>
          <p:nvPr>
            <p:ph type="sldNum" idx="12"/>
          </p:nvPr>
        </p:nvSpPr>
        <p:spPr/>
        <p:txBody>
          <a:bodyPr/>
          <a:lstStyle/>
          <a:p>
            <a:pPr marL="0" lvl="0" indent="0">
              <a:spcBef>
                <a:spcPts val="0"/>
              </a:spcBef>
              <a:spcAft>
                <a:spcPts val="0"/>
              </a:spcAft>
              <a:buNone/>
            </a:pPr>
            <a:r>
              <a:rPr lang="en-US" dirty="0" smtClean="0"/>
              <a:t>U.S. Department of Commerce | National Oceanic and Atmospheric Administration | NOAA Fisheries | Page </a:t>
            </a:r>
            <a:fld id="{00000000-1234-1234-1234-123412341234}" type="slidenum">
              <a:rPr lang="en-US" smtClean="0"/>
              <a:t>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931" y="609600"/>
            <a:ext cx="7324135" cy="3035776"/>
          </a:xfrm>
          <a:prstGeom prst="rect">
            <a:avLst/>
          </a:prstGeom>
        </p:spPr>
      </p:pic>
    </p:spTree>
    <p:extLst>
      <p:ext uri="{BB962C8B-B14F-4D97-AF65-F5344CB8AC3E}">
        <p14:creationId xmlns:p14="http://schemas.microsoft.com/office/powerpoint/2010/main" val="1118747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152401" y="1981200"/>
            <a:ext cx="2971799" cy="2971800"/>
          </a:xfrm>
        </p:spPr>
        <p:txBody>
          <a:bodyPr/>
          <a:lstStyle/>
          <a:p>
            <a:r>
              <a:rPr lang="en-US" dirty="0" smtClean="0"/>
              <a:t>Similar look to the paper logsheet</a:t>
            </a:r>
          </a:p>
          <a:p>
            <a:r>
              <a:rPr lang="en-US" dirty="0" smtClean="0"/>
              <a:t>Easy to read</a:t>
            </a:r>
            <a:endParaRPr lang="en-US" dirty="0"/>
          </a:p>
        </p:txBody>
      </p:sp>
      <p:sp>
        <p:nvSpPr>
          <p:cNvPr id="2" name="Title 1"/>
          <p:cNvSpPr>
            <a:spLocks noGrp="1"/>
          </p:cNvSpPr>
          <p:nvPr>
            <p:ph type="title"/>
          </p:nvPr>
        </p:nvSpPr>
        <p:spPr>
          <a:xfrm>
            <a:off x="1447800" y="228600"/>
            <a:ext cx="6324600" cy="676014"/>
          </a:xfrm>
        </p:spPr>
        <p:txBody>
          <a:bodyPr/>
          <a:lstStyle/>
          <a:p>
            <a:pPr algn="ctr"/>
            <a:r>
              <a:rPr lang="en-US" dirty="0" smtClean="0"/>
              <a:t>Feature – Set Review Screen</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r>
              <a:rPr lang="en-US" dirty="0" smtClean="0"/>
              <a:t>U.S. Department of Commerce | National Oceanic and Atmospheric Administration | NOAA Fisheries | Page </a:t>
            </a:r>
            <a:fld id="{00000000-1234-1234-1234-123412341234}" type="slidenum">
              <a:rPr lang="en-US" smtClean="0"/>
              <a:t>4</a:t>
            </a:fld>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35234"/>
          <a:stretch/>
        </p:blipFill>
        <p:spPr>
          <a:xfrm>
            <a:off x="3124200" y="1143000"/>
            <a:ext cx="5735652" cy="495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3482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76014"/>
          </a:xfrm>
        </p:spPr>
        <p:txBody>
          <a:bodyPr/>
          <a:lstStyle/>
          <a:p>
            <a:pPr algn="ctr"/>
            <a:r>
              <a:rPr lang="en-US" dirty="0" smtClean="0"/>
              <a:t>Feature – Trip Catch Summary Screen</a:t>
            </a:r>
            <a:endParaRPr lang="en-US" dirty="0"/>
          </a:p>
        </p:txBody>
      </p:sp>
      <p:sp>
        <p:nvSpPr>
          <p:cNvPr id="3" name="Text Placeholder 2"/>
          <p:cNvSpPr>
            <a:spLocks noGrp="1"/>
          </p:cNvSpPr>
          <p:nvPr>
            <p:ph type="body" idx="1"/>
          </p:nvPr>
        </p:nvSpPr>
        <p:spPr>
          <a:xfrm>
            <a:off x="-19812" y="4998202"/>
            <a:ext cx="9144000" cy="1627659"/>
          </a:xfrm>
        </p:spPr>
        <p:txBody>
          <a:bodyPr/>
          <a:lstStyle/>
          <a:p>
            <a:r>
              <a:rPr lang="en-US" sz="2800" dirty="0" smtClean="0"/>
              <a:t>Previous trip summaries of kept and released counts by species</a:t>
            </a:r>
          </a:p>
          <a:p>
            <a:r>
              <a:rPr lang="en-US" sz="2800" dirty="0" smtClean="0"/>
              <a:t>Requested by captains</a:t>
            </a:r>
            <a:endParaRPr lang="en-US" sz="2800"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r>
              <a:rPr lang="en-US" dirty="0" smtClean="0"/>
              <a:t>U.S. Department of Commerce | National Oceanic and Atmospheric Administration | NOAA Fisheries | Page </a:t>
            </a:r>
            <a:fld id="{00000000-1234-1234-1234-123412341234}" type="slidenum">
              <a:rPr lang="en-US" smtClean="0"/>
              <a:t>5</a:t>
            </a:fld>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10915" b="54708"/>
          <a:stretch/>
        </p:blipFill>
        <p:spPr>
          <a:xfrm>
            <a:off x="1524000" y="972312"/>
            <a:ext cx="6096000" cy="4132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33469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76014"/>
          </a:xfrm>
        </p:spPr>
        <p:txBody>
          <a:bodyPr/>
          <a:lstStyle/>
          <a:p>
            <a:pPr algn="ctr"/>
            <a:r>
              <a:rPr lang="en-US" dirty="0" smtClean="0"/>
              <a:t>ER Challenges</a:t>
            </a:r>
            <a:endParaRPr lang="en-US" dirty="0"/>
          </a:p>
        </p:txBody>
      </p:sp>
      <p:sp>
        <p:nvSpPr>
          <p:cNvPr id="3" name="Text Placeholder 2"/>
          <p:cNvSpPr>
            <a:spLocks noGrp="1"/>
          </p:cNvSpPr>
          <p:nvPr>
            <p:ph type="body" idx="1"/>
          </p:nvPr>
        </p:nvSpPr>
        <p:spPr>
          <a:xfrm>
            <a:off x="381000" y="762000"/>
            <a:ext cx="8534400" cy="4525963"/>
          </a:xfrm>
        </p:spPr>
        <p:txBody>
          <a:bodyPr/>
          <a:lstStyle/>
          <a:p>
            <a:r>
              <a:rPr lang="en-US" dirty="0" smtClean="0"/>
              <a:t>12 vessels are equipped with tablets to continue at-sea beta testing, maximum of 100 tablets</a:t>
            </a:r>
          </a:p>
          <a:p>
            <a:r>
              <a:rPr lang="en-US" dirty="0" smtClean="0"/>
              <a:t>Timing - Vessels are out at sea for 2-3 weeks and in port for a few days</a:t>
            </a:r>
          </a:p>
          <a:p>
            <a:r>
              <a:rPr lang="en-US" dirty="0" smtClean="0"/>
              <a:t>User/industry training</a:t>
            </a:r>
          </a:p>
          <a:p>
            <a:pPr lvl="1"/>
            <a:r>
              <a:rPr lang="en-US" dirty="0" smtClean="0"/>
              <a:t>USA fishery with English</a:t>
            </a:r>
            <a:r>
              <a:rPr lang="en-US" dirty="0"/>
              <a:t>, Korean and Vietnamese </a:t>
            </a:r>
            <a:r>
              <a:rPr lang="en-US" dirty="0" smtClean="0"/>
              <a:t>ethnic groups </a:t>
            </a:r>
            <a:r>
              <a:rPr lang="en-US" dirty="0"/>
              <a:t>with differing </a:t>
            </a:r>
            <a:r>
              <a:rPr lang="en-US" dirty="0" smtClean="0"/>
              <a:t>computer </a:t>
            </a:r>
            <a:r>
              <a:rPr lang="en-US" dirty="0"/>
              <a:t>knowledge</a:t>
            </a:r>
          </a:p>
          <a:p>
            <a:r>
              <a:rPr lang="en-US" dirty="0" smtClean="0"/>
              <a:t>Tablet management for vessels that land fish in California</a:t>
            </a:r>
          </a:p>
          <a:p>
            <a:r>
              <a:rPr lang="en-US" dirty="0" smtClean="0"/>
              <a:t>Encryption key </a:t>
            </a:r>
            <a:r>
              <a:rPr lang="en-US" dirty="0" smtClean="0"/>
              <a:t>management</a:t>
            </a:r>
            <a:endParaRPr lang="en-US" dirty="0"/>
          </a:p>
          <a:p>
            <a:pPr lvl="1">
              <a:buSzPct val="75000"/>
              <a:buFont typeface="Courier New" panose="02070309020205020404" pitchFamily="49" charset="0"/>
              <a:buChar char="o"/>
            </a:pPr>
            <a:endParaRPr lang="en-US" dirty="0" smtClean="0"/>
          </a:p>
        </p:txBody>
      </p:sp>
      <p:sp>
        <p:nvSpPr>
          <p:cNvPr id="4" name="Slide Number Placeholder 3"/>
          <p:cNvSpPr>
            <a:spLocks noGrp="1"/>
          </p:cNvSpPr>
          <p:nvPr>
            <p:ph type="sldNum" idx="12"/>
          </p:nvPr>
        </p:nvSpPr>
        <p:spPr/>
        <p:txBody>
          <a:bodyPr/>
          <a:lstStyle/>
          <a:p>
            <a:pPr marL="0" lvl="0" indent="0">
              <a:spcBef>
                <a:spcPts val="0"/>
              </a:spcBef>
              <a:spcAft>
                <a:spcPts val="0"/>
              </a:spcAft>
              <a:buNone/>
            </a:pPr>
            <a:r>
              <a:rPr lang="en-US" dirty="0" smtClean="0"/>
              <a:t>U.S. Department of Commerce | National Oceanic and Atmospheric Administration | NOAA Fisheries | Page </a:t>
            </a:r>
            <a:fld id="{00000000-1234-1234-1234-123412341234}" type="slidenum">
              <a:rPr lang="en-US" smtClean="0"/>
              <a:t>6</a:t>
            </a:fld>
            <a:endParaRPr lang="en-US" dirty="0"/>
          </a:p>
        </p:txBody>
      </p:sp>
    </p:spTree>
    <p:extLst>
      <p:ext uri="{BB962C8B-B14F-4D97-AF65-F5344CB8AC3E}">
        <p14:creationId xmlns:p14="http://schemas.microsoft.com/office/powerpoint/2010/main" val="11586684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7"/>
          <p:cNvSpPr txBox="1"/>
          <p:nvPr/>
        </p:nvSpPr>
        <p:spPr>
          <a:xfrm>
            <a:off x="6130177" y="1912865"/>
            <a:ext cx="1227900" cy="76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FFFFFF"/>
                </a:solidFill>
                <a:latin typeface="Muli"/>
                <a:ea typeface="Muli"/>
                <a:cs typeface="Muli"/>
                <a:sym typeface="Muli"/>
              </a:rPr>
              <a:t>50%</a:t>
            </a:r>
            <a:endParaRPr sz="3600" dirty="0">
              <a:solidFill>
                <a:srgbClr val="FFFFFF"/>
              </a:solidFill>
              <a:latin typeface="Muli"/>
              <a:ea typeface="Muli"/>
              <a:cs typeface="Muli"/>
              <a:sym typeface="Muli"/>
            </a:endParaRPr>
          </a:p>
        </p:txBody>
      </p:sp>
      <p:sp>
        <p:nvSpPr>
          <p:cNvPr id="241" name="Google Shape;241;p37"/>
          <p:cNvSpPr txBox="1"/>
          <p:nvPr/>
        </p:nvSpPr>
        <p:spPr>
          <a:xfrm>
            <a:off x="6130177" y="3561164"/>
            <a:ext cx="1422600" cy="76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FFFFFF"/>
                </a:solidFill>
                <a:latin typeface="Muli"/>
                <a:ea typeface="Muli"/>
                <a:cs typeface="Muli"/>
                <a:sym typeface="Muli"/>
              </a:rPr>
              <a:t>9.5%</a:t>
            </a:r>
            <a:endParaRPr sz="3600" dirty="0">
              <a:solidFill>
                <a:srgbClr val="FFFFFF"/>
              </a:solidFill>
              <a:latin typeface="Muli"/>
              <a:ea typeface="Muli"/>
              <a:cs typeface="Muli"/>
              <a:sym typeface="Muli"/>
            </a:endParaRPr>
          </a:p>
        </p:txBody>
      </p:sp>
      <p:sp>
        <p:nvSpPr>
          <p:cNvPr id="242" name="Google Shape;242;p37"/>
          <p:cNvSpPr txBox="1"/>
          <p:nvPr/>
        </p:nvSpPr>
        <p:spPr>
          <a:xfrm>
            <a:off x="6130177" y="5194330"/>
            <a:ext cx="1227900" cy="76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FFFFFF"/>
                </a:solidFill>
                <a:latin typeface="Muli"/>
                <a:ea typeface="Muli"/>
                <a:cs typeface="Muli"/>
                <a:sym typeface="Muli"/>
              </a:rPr>
              <a:t>66</a:t>
            </a:r>
            <a:endParaRPr sz="3600" dirty="0">
              <a:solidFill>
                <a:srgbClr val="FFFFFF"/>
              </a:solidFill>
              <a:latin typeface="Muli"/>
              <a:ea typeface="Muli"/>
              <a:cs typeface="Muli"/>
              <a:sym typeface="Muli"/>
            </a:endParaRPr>
          </a:p>
        </p:txBody>
      </p:sp>
      <p:sp>
        <p:nvSpPr>
          <p:cNvPr id="243" name="Google Shape;243;p37"/>
          <p:cNvSpPr txBox="1"/>
          <p:nvPr/>
        </p:nvSpPr>
        <p:spPr>
          <a:xfrm>
            <a:off x="6154076" y="428333"/>
            <a:ext cx="1329300" cy="76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FFFFFF"/>
                </a:solidFill>
                <a:latin typeface="Muli"/>
                <a:ea typeface="Muli"/>
                <a:cs typeface="Muli"/>
                <a:sym typeface="Muli"/>
              </a:rPr>
              <a:t>7.5%</a:t>
            </a:r>
            <a:endParaRPr sz="3600" dirty="0">
              <a:solidFill>
                <a:srgbClr val="FFFFFF"/>
              </a:solidFill>
              <a:latin typeface="Muli"/>
              <a:ea typeface="Muli"/>
              <a:cs typeface="Muli"/>
              <a:sym typeface="Muli"/>
            </a:endParaRPr>
          </a:p>
        </p:txBody>
      </p:sp>
      <p:sp>
        <p:nvSpPr>
          <p:cNvPr id="244" name="Google Shape;244;p37"/>
          <p:cNvSpPr txBox="1">
            <a:spLocks noGrp="1"/>
          </p:cNvSpPr>
          <p:nvPr>
            <p:ph type="title"/>
          </p:nvPr>
        </p:nvSpPr>
        <p:spPr>
          <a:xfrm>
            <a:off x="219600" y="150900"/>
            <a:ext cx="8848200" cy="763500"/>
          </a:xfrm>
          <a:prstGeom prst="rect">
            <a:avLst/>
          </a:prstGeom>
        </p:spPr>
        <p:txBody>
          <a:bodyPr spcFirstLastPara="1" wrap="square" lIns="91425" tIns="91425" rIns="91425" bIns="91425" anchor="t" anchorCtr="0">
            <a:noAutofit/>
          </a:bodyPr>
          <a:lstStyle/>
          <a:p>
            <a:pPr marL="342900" lvl="0" indent="-139700" rtl="0">
              <a:spcBef>
                <a:spcPts val="640"/>
              </a:spcBef>
              <a:spcAft>
                <a:spcPts val="0"/>
              </a:spcAft>
              <a:buClr>
                <a:schemeClr val="dk1"/>
              </a:buClr>
              <a:buSzPts val="1100"/>
              <a:buFont typeface="Arial"/>
              <a:buNone/>
            </a:pPr>
            <a:r>
              <a:rPr lang="en" dirty="0" smtClean="0"/>
              <a:t>Longline EM Overview</a:t>
            </a:r>
            <a:endParaRPr dirty="0"/>
          </a:p>
        </p:txBody>
      </p:sp>
      <p:sp>
        <p:nvSpPr>
          <p:cNvPr id="245" name="Google Shape;245;p37"/>
          <p:cNvSpPr txBox="1">
            <a:spLocks noGrp="1"/>
          </p:cNvSpPr>
          <p:nvPr>
            <p:ph type="body" idx="1"/>
          </p:nvPr>
        </p:nvSpPr>
        <p:spPr>
          <a:xfrm>
            <a:off x="76200" y="1032300"/>
            <a:ext cx="8848200" cy="5825700"/>
          </a:xfrm>
          <a:prstGeom prst="rect">
            <a:avLst/>
          </a:prstGeom>
        </p:spPr>
        <p:txBody>
          <a:bodyPr spcFirstLastPara="1" wrap="square" lIns="91425" tIns="91425" rIns="91425" bIns="91425" anchor="t" anchorCtr="0">
            <a:noAutofit/>
          </a:bodyPr>
          <a:lstStyle/>
          <a:p>
            <a:pPr marL="457200" lvl="0" indent="-431800" rtl="0">
              <a:lnSpc>
                <a:spcPct val="115000"/>
              </a:lnSpc>
              <a:spcBef>
                <a:spcPts val="0"/>
              </a:spcBef>
              <a:spcAft>
                <a:spcPts val="0"/>
              </a:spcAft>
              <a:buClr>
                <a:srgbClr val="595959"/>
              </a:buClr>
              <a:buSzPts val="3200"/>
              <a:buFont typeface="Arial Narrow"/>
              <a:buChar char="●"/>
            </a:pPr>
            <a:r>
              <a:rPr lang="en" dirty="0" smtClean="0">
                <a:solidFill>
                  <a:srgbClr val="595959"/>
                </a:solidFill>
              </a:rPr>
              <a:t>At-sea observer coverage –</a:t>
            </a:r>
          </a:p>
          <a:p>
            <a:pPr marL="25400" lvl="0" indent="0" rtl="0">
              <a:lnSpc>
                <a:spcPct val="115000"/>
              </a:lnSpc>
              <a:spcBef>
                <a:spcPts val="0"/>
              </a:spcBef>
              <a:spcAft>
                <a:spcPts val="0"/>
              </a:spcAft>
              <a:buClr>
                <a:srgbClr val="595959"/>
              </a:buClr>
              <a:buSzPts val="3200"/>
              <a:buNone/>
            </a:pPr>
            <a:r>
              <a:rPr lang="en" dirty="0" smtClean="0">
                <a:solidFill>
                  <a:srgbClr val="595959"/>
                </a:solidFill>
              </a:rPr>
              <a:t>100% shallow-set;</a:t>
            </a:r>
          </a:p>
          <a:p>
            <a:pPr marL="25400" lvl="0" indent="0" rtl="0">
              <a:lnSpc>
                <a:spcPct val="115000"/>
              </a:lnSpc>
              <a:spcBef>
                <a:spcPts val="0"/>
              </a:spcBef>
              <a:spcAft>
                <a:spcPts val="0"/>
              </a:spcAft>
              <a:buClr>
                <a:srgbClr val="595959"/>
              </a:buClr>
              <a:buSzPts val="3200"/>
              <a:buNone/>
            </a:pPr>
            <a:r>
              <a:rPr lang="en" dirty="0" smtClean="0">
                <a:solidFill>
                  <a:srgbClr val="595959"/>
                </a:solidFill>
              </a:rPr>
              <a:t>20% deep-set in Hawaii and A. Samoa</a:t>
            </a:r>
            <a:endParaRPr dirty="0" smtClean="0">
              <a:solidFill>
                <a:srgbClr val="595959"/>
              </a:solidFill>
            </a:endParaRPr>
          </a:p>
          <a:p>
            <a:pPr marL="457200" lvl="0" indent="-431800" rtl="0">
              <a:lnSpc>
                <a:spcPct val="115000"/>
              </a:lnSpc>
              <a:spcBef>
                <a:spcPts val="0"/>
              </a:spcBef>
              <a:spcAft>
                <a:spcPts val="0"/>
              </a:spcAft>
              <a:buClr>
                <a:srgbClr val="595959"/>
              </a:buClr>
              <a:buSzPts val="3200"/>
              <a:buFont typeface="Arial Narrow"/>
              <a:buChar char="●"/>
            </a:pPr>
            <a:r>
              <a:rPr lang="en" dirty="0" smtClean="0">
                <a:solidFill>
                  <a:srgbClr val="595959"/>
                </a:solidFill>
              </a:rPr>
              <a:t>16 active installs in Hawaii</a:t>
            </a:r>
            <a:endParaRPr dirty="0" smtClean="0">
              <a:solidFill>
                <a:srgbClr val="595959"/>
              </a:solidFill>
            </a:endParaRPr>
          </a:p>
          <a:p>
            <a:pPr marL="457200" lvl="0" indent="-431800" rtl="0">
              <a:lnSpc>
                <a:spcPct val="115000"/>
              </a:lnSpc>
              <a:spcBef>
                <a:spcPts val="0"/>
              </a:spcBef>
              <a:spcAft>
                <a:spcPts val="0"/>
              </a:spcAft>
              <a:buClr>
                <a:srgbClr val="595959"/>
              </a:buClr>
              <a:buSzPts val="3200"/>
              <a:buFont typeface="Arial Narrow"/>
              <a:buChar char="●"/>
            </a:pPr>
            <a:r>
              <a:rPr lang="en" dirty="0" smtClean="0">
                <a:solidFill>
                  <a:srgbClr val="595959"/>
                </a:solidFill>
              </a:rPr>
              <a:t>Systems </a:t>
            </a:r>
            <a:r>
              <a:rPr lang="en" dirty="0">
                <a:solidFill>
                  <a:srgbClr val="595959"/>
                </a:solidFill>
              </a:rPr>
              <a:t>maintained by Saltwater Inc.</a:t>
            </a:r>
            <a:endParaRPr dirty="0">
              <a:solidFill>
                <a:srgbClr val="595959"/>
              </a:solidFill>
            </a:endParaRPr>
          </a:p>
          <a:p>
            <a:pPr marL="457200" lvl="0" indent="-431800" rtl="0">
              <a:lnSpc>
                <a:spcPct val="115000"/>
              </a:lnSpc>
              <a:spcBef>
                <a:spcPts val="0"/>
              </a:spcBef>
              <a:spcAft>
                <a:spcPts val="0"/>
              </a:spcAft>
              <a:buClr>
                <a:srgbClr val="595959"/>
              </a:buClr>
              <a:buSzPts val="3200"/>
              <a:buFont typeface="Arial Narrow"/>
              <a:buChar char="●"/>
            </a:pPr>
            <a:r>
              <a:rPr lang="en" dirty="0">
                <a:solidFill>
                  <a:srgbClr val="595959"/>
                </a:solidFill>
              </a:rPr>
              <a:t>Closed </a:t>
            </a:r>
            <a:r>
              <a:rPr lang="en" dirty="0" smtClean="0">
                <a:solidFill>
                  <a:srgbClr val="595959"/>
                </a:solidFill>
              </a:rPr>
              <a:t>system, hard drives retrieved in Honolulu</a:t>
            </a:r>
            <a:endParaRPr dirty="0">
              <a:solidFill>
                <a:srgbClr val="595959"/>
              </a:solidFill>
            </a:endParaRPr>
          </a:p>
          <a:p>
            <a:pPr marL="457200" lvl="0" indent="-431800" rtl="0">
              <a:lnSpc>
                <a:spcPct val="115000"/>
              </a:lnSpc>
              <a:spcBef>
                <a:spcPts val="0"/>
              </a:spcBef>
              <a:spcAft>
                <a:spcPts val="0"/>
              </a:spcAft>
              <a:buClr>
                <a:srgbClr val="595959"/>
              </a:buClr>
              <a:buSzPts val="3200"/>
              <a:buFont typeface="Arial Narrow"/>
              <a:buChar char="●"/>
            </a:pPr>
            <a:r>
              <a:rPr lang="en" dirty="0">
                <a:solidFill>
                  <a:srgbClr val="595959"/>
                </a:solidFill>
              </a:rPr>
              <a:t>Human review</a:t>
            </a:r>
            <a:endParaRPr dirty="0">
              <a:solidFill>
                <a:srgbClr val="595959"/>
              </a:solidFill>
            </a:endParaRPr>
          </a:p>
          <a:p>
            <a:pPr marL="457200" lvl="0" indent="-431800" rtl="0">
              <a:lnSpc>
                <a:spcPct val="115000"/>
              </a:lnSpc>
              <a:spcBef>
                <a:spcPts val="0"/>
              </a:spcBef>
              <a:spcAft>
                <a:spcPts val="0"/>
              </a:spcAft>
              <a:buClr>
                <a:srgbClr val="595959"/>
              </a:buClr>
              <a:buSzPts val="3200"/>
              <a:buFont typeface="Arial Narrow"/>
              <a:buChar char="●"/>
            </a:pPr>
            <a:r>
              <a:rPr lang="en" dirty="0">
                <a:solidFill>
                  <a:srgbClr val="595959"/>
                </a:solidFill>
              </a:rPr>
              <a:t>Catch accounting objective</a:t>
            </a:r>
            <a:endParaRPr dirty="0">
              <a:solidFill>
                <a:srgbClr val="595959"/>
              </a:solidFill>
            </a:endParaRPr>
          </a:p>
          <a:p>
            <a:pPr marL="914400" lvl="1" indent="-431800" rtl="0">
              <a:lnSpc>
                <a:spcPct val="115000"/>
              </a:lnSpc>
              <a:spcBef>
                <a:spcPts val="0"/>
              </a:spcBef>
              <a:spcAft>
                <a:spcPts val="0"/>
              </a:spcAft>
              <a:buClr>
                <a:srgbClr val="595959"/>
              </a:buClr>
              <a:buSzPts val="3200"/>
              <a:buFont typeface="Arial Narrow"/>
              <a:buChar char="○"/>
            </a:pPr>
            <a:r>
              <a:rPr lang="en" dirty="0" smtClean="0">
                <a:solidFill>
                  <a:srgbClr val="595959"/>
                </a:solidFill>
              </a:rPr>
              <a:t>Comparing </a:t>
            </a:r>
            <a:r>
              <a:rPr lang="en" dirty="0">
                <a:solidFill>
                  <a:srgbClr val="595959"/>
                </a:solidFill>
              </a:rPr>
              <a:t>EM to Observer Data</a:t>
            </a:r>
            <a:endParaRPr dirty="0">
              <a:solidFill>
                <a:srgbClr val="595959"/>
              </a:solidFill>
            </a:endParaRPr>
          </a:p>
        </p:txBody>
      </p:sp>
      <p:sp>
        <p:nvSpPr>
          <p:cNvPr id="246" name="Google Shape;246;p37"/>
          <p:cNvSpPr txBox="1"/>
          <p:nvPr/>
        </p:nvSpPr>
        <p:spPr>
          <a:xfrm>
            <a:off x="2285999" y="6355080"/>
            <a:ext cx="6400800" cy="5028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r>
              <a:rPr lang="en" sz="800">
                <a:solidFill>
                  <a:schemeClr val="dk2"/>
                </a:solidFill>
                <a:latin typeface="Arial Narrow"/>
                <a:ea typeface="Arial Narrow"/>
                <a:cs typeface="Arial Narrow"/>
                <a:sym typeface="Arial Narrow"/>
              </a:rPr>
              <a:t>U.S. Department of Commerce | National Oceanic and Atmospheric Administration | NOAA Fisheries | Page </a:t>
            </a:r>
            <a:fld id="{00000000-1234-1234-1234-123412341234}" type="slidenum">
              <a:rPr lang="en" sz="800">
                <a:solidFill>
                  <a:schemeClr val="dk2"/>
                </a:solidFill>
                <a:latin typeface="Arial Narrow"/>
                <a:ea typeface="Arial Narrow"/>
                <a:cs typeface="Arial Narrow"/>
                <a:sym typeface="Arial Narrow"/>
              </a:rPr>
              <a:t>7</a:t>
            </a:fld>
            <a:endParaRPr sz="800" dirty="0">
              <a:solidFill>
                <a:schemeClr val="dk2"/>
              </a:solidFill>
              <a:latin typeface="Arial Narrow"/>
              <a:ea typeface="Arial Narrow"/>
              <a:cs typeface="Arial Narrow"/>
              <a:sym typeface="Arial Narrow"/>
            </a:endParaRPr>
          </a:p>
        </p:txBody>
      </p:sp>
      <p:pic>
        <p:nvPicPr>
          <p:cNvPr id="9" name="Google Shape;230;p36"/>
          <p:cNvPicPr preferRelativeResize="0"/>
          <p:nvPr/>
        </p:nvPicPr>
        <p:blipFill rotWithShape="1">
          <a:blip r:embed="rId3">
            <a:alphaModFix/>
          </a:blip>
          <a:srcRect t="12719" b="12726"/>
          <a:stretch/>
        </p:blipFill>
        <p:spPr>
          <a:xfrm>
            <a:off x="5851630" y="76200"/>
            <a:ext cx="3292370" cy="2225763"/>
          </a:xfrm>
          <a:prstGeom prst="rect">
            <a:avLst/>
          </a:prstGeom>
          <a:noFill/>
          <a:ln>
            <a:noFill/>
          </a:ln>
        </p:spPr>
      </p:pic>
      <p:pic>
        <p:nvPicPr>
          <p:cNvPr id="10" name="Google Shape;233;p36"/>
          <p:cNvPicPr preferRelativeResize="0"/>
          <p:nvPr/>
        </p:nvPicPr>
        <p:blipFill rotWithShape="1">
          <a:blip r:embed="rId4">
            <a:alphaModFix/>
          </a:blip>
          <a:srcRect t="32779" b="21693"/>
          <a:stretch/>
        </p:blipFill>
        <p:spPr>
          <a:xfrm>
            <a:off x="6096001" y="4535950"/>
            <a:ext cx="3047999" cy="1817346"/>
          </a:xfrm>
          <a:prstGeom prst="rect">
            <a:avLst/>
          </a:prstGeom>
          <a:noFill/>
          <a:ln>
            <a:noFill/>
          </a:ln>
        </p:spPr>
      </p:pic>
    </p:spTree>
    <p:extLst>
      <p:ext uri="{BB962C8B-B14F-4D97-AF65-F5344CB8AC3E}">
        <p14:creationId xmlns:p14="http://schemas.microsoft.com/office/powerpoint/2010/main" val="2567372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8"/>
          <p:cNvSpPr txBox="1"/>
          <p:nvPr/>
        </p:nvSpPr>
        <p:spPr>
          <a:xfrm>
            <a:off x="6130177" y="1912865"/>
            <a:ext cx="1227900" cy="76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FFFFFF"/>
                </a:solidFill>
                <a:latin typeface="Muli"/>
                <a:ea typeface="Muli"/>
                <a:cs typeface="Muli"/>
                <a:sym typeface="Muli"/>
              </a:rPr>
              <a:t>50%</a:t>
            </a:r>
            <a:endParaRPr sz="3600" dirty="0">
              <a:solidFill>
                <a:srgbClr val="FFFFFF"/>
              </a:solidFill>
              <a:latin typeface="Muli"/>
              <a:ea typeface="Muli"/>
              <a:cs typeface="Muli"/>
              <a:sym typeface="Muli"/>
            </a:endParaRPr>
          </a:p>
        </p:txBody>
      </p:sp>
      <p:sp>
        <p:nvSpPr>
          <p:cNvPr id="252" name="Google Shape;252;p38"/>
          <p:cNvSpPr txBox="1"/>
          <p:nvPr/>
        </p:nvSpPr>
        <p:spPr>
          <a:xfrm>
            <a:off x="6130177" y="3561164"/>
            <a:ext cx="1422600" cy="76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FFFFFF"/>
                </a:solidFill>
                <a:latin typeface="Muli"/>
                <a:ea typeface="Muli"/>
                <a:cs typeface="Muli"/>
                <a:sym typeface="Muli"/>
              </a:rPr>
              <a:t>9.5%</a:t>
            </a:r>
            <a:endParaRPr sz="3600" dirty="0">
              <a:solidFill>
                <a:srgbClr val="FFFFFF"/>
              </a:solidFill>
              <a:latin typeface="Muli"/>
              <a:ea typeface="Muli"/>
              <a:cs typeface="Muli"/>
              <a:sym typeface="Muli"/>
            </a:endParaRPr>
          </a:p>
        </p:txBody>
      </p:sp>
      <p:sp>
        <p:nvSpPr>
          <p:cNvPr id="253" name="Google Shape;253;p38"/>
          <p:cNvSpPr txBox="1"/>
          <p:nvPr/>
        </p:nvSpPr>
        <p:spPr>
          <a:xfrm>
            <a:off x="6130177" y="5194330"/>
            <a:ext cx="1227900" cy="76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FFFFFF"/>
                </a:solidFill>
                <a:latin typeface="Muli"/>
                <a:ea typeface="Muli"/>
                <a:cs typeface="Muli"/>
                <a:sym typeface="Muli"/>
              </a:rPr>
              <a:t>66</a:t>
            </a:r>
            <a:endParaRPr sz="3600" dirty="0">
              <a:solidFill>
                <a:srgbClr val="FFFFFF"/>
              </a:solidFill>
              <a:latin typeface="Muli"/>
              <a:ea typeface="Muli"/>
              <a:cs typeface="Muli"/>
              <a:sym typeface="Muli"/>
            </a:endParaRPr>
          </a:p>
        </p:txBody>
      </p:sp>
      <p:sp>
        <p:nvSpPr>
          <p:cNvPr id="254" name="Google Shape;254;p38"/>
          <p:cNvSpPr txBox="1"/>
          <p:nvPr/>
        </p:nvSpPr>
        <p:spPr>
          <a:xfrm>
            <a:off x="6154076" y="428333"/>
            <a:ext cx="1329300" cy="76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FFFFFF"/>
                </a:solidFill>
                <a:latin typeface="Muli"/>
                <a:ea typeface="Muli"/>
                <a:cs typeface="Muli"/>
                <a:sym typeface="Muli"/>
              </a:rPr>
              <a:t>7.5%</a:t>
            </a:r>
            <a:endParaRPr sz="3600" dirty="0">
              <a:solidFill>
                <a:srgbClr val="FFFFFF"/>
              </a:solidFill>
              <a:latin typeface="Muli"/>
              <a:ea typeface="Muli"/>
              <a:cs typeface="Muli"/>
              <a:sym typeface="Muli"/>
            </a:endParaRPr>
          </a:p>
        </p:txBody>
      </p:sp>
      <p:sp>
        <p:nvSpPr>
          <p:cNvPr id="255" name="Google Shape;255;p38"/>
          <p:cNvSpPr txBox="1">
            <a:spLocks noGrp="1"/>
          </p:cNvSpPr>
          <p:nvPr>
            <p:ph type="title"/>
          </p:nvPr>
        </p:nvSpPr>
        <p:spPr>
          <a:xfrm>
            <a:off x="73208" y="-37638"/>
            <a:ext cx="8848200" cy="763500"/>
          </a:xfrm>
          <a:prstGeom prst="rect">
            <a:avLst/>
          </a:prstGeom>
        </p:spPr>
        <p:txBody>
          <a:bodyPr spcFirstLastPara="1" wrap="square" lIns="91425" tIns="91425" rIns="91425" bIns="91425" anchor="t" anchorCtr="0">
            <a:noAutofit/>
          </a:bodyPr>
          <a:lstStyle/>
          <a:p>
            <a:pPr marL="342900" lvl="0" indent="-139700" rtl="0">
              <a:spcBef>
                <a:spcPts val="640"/>
              </a:spcBef>
              <a:spcAft>
                <a:spcPts val="0"/>
              </a:spcAft>
              <a:buClr>
                <a:schemeClr val="dk1"/>
              </a:buClr>
              <a:buSzPts val="1100"/>
              <a:buFont typeface="Arial"/>
              <a:buNone/>
            </a:pPr>
            <a:r>
              <a:rPr lang="en"/>
              <a:t>Data Comparisons</a:t>
            </a:r>
            <a:endParaRPr dirty="0"/>
          </a:p>
        </p:txBody>
      </p:sp>
      <p:sp>
        <p:nvSpPr>
          <p:cNvPr id="256" name="Google Shape;256;p38"/>
          <p:cNvSpPr txBox="1">
            <a:spLocks noGrp="1"/>
          </p:cNvSpPr>
          <p:nvPr>
            <p:ph type="body" idx="1"/>
          </p:nvPr>
        </p:nvSpPr>
        <p:spPr>
          <a:xfrm>
            <a:off x="147900" y="691074"/>
            <a:ext cx="8848200" cy="4621800"/>
          </a:xfrm>
          <a:prstGeom prst="rect">
            <a:avLst/>
          </a:prstGeom>
        </p:spPr>
        <p:txBody>
          <a:bodyPr spcFirstLastPara="1" wrap="square" lIns="91425" tIns="91425" rIns="91425" bIns="91425" anchor="t" anchorCtr="0">
            <a:noAutofit/>
          </a:bodyPr>
          <a:lstStyle/>
          <a:p>
            <a:pPr marL="457200" lvl="0" indent="-431800" rtl="0">
              <a:lnSpc>
                <a:spcPct val="115000"/>
              </a:lnSpc>
              <a:spcBef>
                <a:spcPts val="0"/>
              </a:spcBef>
              <a:spcAft>
                <a:spcPts val="0"/>
              </a:spcAft>
              <a:buClr>
                <a:srgbClr val="595959"/>
              </a:buClr>
              <a:buSzPts val="3200"/>
              <a:buFont typeface="Arial Narrow"/>
              <a:buChar char="●"/>
            </a:pPr>
            <a:r>
              <a:rPr lang="en" dirty="0">
                <a:solidFill>
                  <a:srgbClr val="595959"/>
                </a:solidFill>
              </a:rPr>
              <a:t>116 deployed trips</a:t>
            </a:r>
            <a:endParaRPr dirty="0">
              <a:solidFill>
                <a:srgbClr val="595959"/>
              </a:solidFill>
            </a:endParaRPr>
          </a:p>
          <a:p>
            <a:pPr marL="914400" lvl="1" indent="-431800" rtl="0">
              <a:lnSpc>
                <a:spcPct val="115000"/>
              </a:lnSpc>
              <a:spcBef>
                <a:spcPts val="0"/>
              </a:spcBef>
              <a:spcAft>
                <a:spcPts val="0"/>
              </a:spcAft>
              <a:buClr>
                <a:srgbClr val="595959"/>
              </a:buClr>
              <a:buSzPts val="3200"/>
              <a:buFont typeface="Arial Narrow"/>
              <a:buChar char="○"/>
            </a:pPr>
            <a:r>
              <a:rPr lang="en" dirty="0">
                <a:solidFill>
                  <a:srgbClr val="595959"/>
                </a:solidFill>
              </a:rPr>
              <a:t>7.5% EM ‘coverage’</a:t>
            </a:r>
            <a:endParaRPr dirty="0">
              <a:solidFill>
                <a:srgbClr val="595959"/>
              </a:solidFill>
            </a:endParaRPr>
          </a:p>
          <a:p>
            <a:pPr marL="457200" lvl="0" indent="-431800" rtl="0">
              <a:lnSpc>
                <a:spcPct val="115000"/>
              </a:lnSpc>
              <a:spcBef>
                <a:spcPts val="0"/>
              </a:spcBef>
              <a:spcAft>
                <a:spcPts val="0"/>
              </a:spcAft>
              <a:buClr>
                <a:srgbClr val="595959"/>
              </a:buClr>
              <a:buSzPts val="3200"/>
              <a:buFont typeface="Arial Narrow"/>
              <a:buChar char="●"/>
            </a:pPr>
            <a:r>
              <a:rPr lang="en" dirty="0">
                <a:solidFill>
                  <a:srgbClr val="595959"/>
                </a:solidFill>
              </a:rPr>
              <a:t>Observer data used as baseline</a:t>
            </a:r>
            <a:endParaRPr dirty="0">
              <a:solidFill>
                <a:srgbClr val="595959"/>
              </a:solidFill>
            </a:endParaRPr>
          </a:p>
          <a:p>
            <a:pPr marL="457200" lvl="0" indent="-431800" rtl="0">
              <a:lnSpc>
                <a:spcPct val="115000"/>
              </a:lnSpc>
              <a:spcBef>
                <a:spcPts val="0"/>
              </a:spcBef>
              <a:spcAft>
                <a:spcPts val="0"/>
              </a:spcAft>
              <a:buClr>
                <a:srgbClr val="595959"/>
              </a:buClr>
              <a:buSzPts val="3200"/>
              <a:buFont typeface="Arial Narrow"/>
              <a:buChar char="●"/>
            </a:pPr>
            <a:r>
              <a:rPr lang="en" dirty="0">
                <a:solidFill>
                  <a:srgbClr val="595959"/>
                </a:solidFill>
              </a:rPr>
              <a:t>Review of 17 Trips</a:t>
            </a:r>
            <a:endParaRPr dirty="0">
              <a:solidFill>
                <a:srgbClr val="595959"/>
              </a:solidFill>
            </a:endParaRPr>
          </a:p>
          <a:p>
            <a:pPr marL="914400" lvl="1" indent="-431800" rtl="0">
              <a:lnSpc>
                <a:spcPct val="115000"/>
              </a:lnSpc>
              <a:spcBef>
                <a:spcPts val="0"/>
              </a:spcBef>
              <a:spcAft>
                <a:spcPts val="0"/>
              </a:spcAft>
              <a:buClr>
                <a:srgbClr val="595959"/>
              </a:buClr>
              <a:buSzPts val="3200"/>
              <a:buFont typeface="Arial Narrow"/>
              <a:buChar char="○"/>
            </a:pPr>
            <a:r>
              <a:rPr lang="en" dirty="0">
                <a:solidFill>
                  <a:srgbClr val="595959"/>
                </a:solidFill>
              </a:rPr>
              <a:t>193 Deep-set hauls targeting Bigeye Tuna</a:t>
            </a:r>
            <a:endParaRPr dirty="0">
              <a:solidFill>
                <a:srgbClr val="595959"/>
              </a:solidFill>
            </a:endParaRPr>
          </a:p>
          <a:p>
            <a:pPr marL="914400" lvl="1" indent="-431800" rtl="0">
              <a:lnSpc>
                <a:spcPct val="115000"/>
              </a:lnSpc>
              <a:spcBef>
                <a:spcPts val="0"/>
              </a:spcBef>
              <a:spcAft>
                <a:spcPts val="0"/>
              </a:spcAft>
              <a:buClr>
                <a:srgbClr val="595959"/>
              </a:buClr>
              <a:buSzPts val="3200"/>
              <a:buFont typeface="Arial Narrow"/>
              <a:buChar char="○"/>
            </a:pPr>
            <a:r>
              <a:rPr lang="en" dirty="0">
                <a:solidFill>
                  <a:srgbClr val="595959"/>
                </a:solidFill>
              </a:rPr>
              <a:t>~ 1800 Hours of footage reviewed in ~300 hours of active </a:t>
            </a:r>
            <a:r>
              <a:rPr lang="en" dirty="0" smtClean="0">
                <a:solidFill>
                  <a:srgbClr val="595959"/>
                </a:solidFill>
              </a:rPr>
              <a:t>review</a:t>
            </a:r>
            <a:endParaRPr dirty="0">
              <a:solidFill>
                <a:srgbClr val="595959"/>
              </a:solidFill>
            </a:endParaRPr>
          </a:p>
          <a:p>
            <a:pPr marL="457200" lvl="0" indent="-431800" rtl="0">
              <a:lnSpc>
                <a:spcPct val="115000"/>
              </a:lnSpc>
              <a:spcBef>
                <a:spcPts val="0"/>
              </a:spcBef>
              <a:spcAft>
                <a:spcPts val="0"/>
              </a:spcAft>
              <a:buClr>
                <a:srgbClr val="595959"/>
              </a:buClr>
              <a:buSzPts val="3200"/>
              <a:buFont typeface="Arial Narrow"/>
              <a:buChar char="●"/>
            </a:pPr>
            <a:r>
              <a:rPr lang="en" dirty="0">
                <a:solidFill>
                  <a:srgbClr val="595959"/>
                </a:solidFill>
              </a:rPr>
              <a:t>~6 hours of review maximum per day</a:t>
            </a:r>
            <a:endParaRPr dirty="0">
              <a:solidFill>
                <a:srgbClr val="595959"/>
              </a:solidFill>
            </a:endParaRPr>
          </a:p>
          <a:p>
            <a:pPr marL="914400" lvl="1" indent="-431800" rtl="0">
              <a:lnSpc>
                <a:spcPct val="115000"/>
              </a:lnSpc>
              <a:spcBef>
                <a:spcPts val="0"/>
              </a:spcBef>
              <a:spcAft>
                <a:spcPts val="0"/>
              </a:spcAft>
              <a:buClr>
                <a:srgbClr val="595959"/>
              </a:buClr>
              <a:buSzPts val="3200"/>
              <a:buFont typeface="Arial Narrow"/>
              <a:buChar char="○"/>
            </a:pPr>
            <a:r>
              <a:rPr lang="en" dirty="0">
                <a:solidFill>
                  <a:srgbClr val="595959"/>
                </a:solidFill>
              </a:rPr>
              <a:t>QA/QC to take a break from review</a:t>
            </a:r>
            <a:endParaRPr dirty="0">
              <a:solidFill>
                <a:srgbClr val="595959"/>
              </a:solidFill>
            </a:endParaRPr>
          </a:p>
          <a:p>
            <a:pPr marL="0" lvl="0" indent="0" rtl="0">
              <a:spcBef>
                <a:spcPts val="1600"/>
              </a:spcBef>
              <a:spcAft>
                <a:spcPts val="0"/>
              </a:spcAft>
              <a:buNone/>
            </a:pPr>
            <a:endParaRPr b="1" dirty="0">
              <a:solidFill>
                <a:srgbClr val="000000"/>
              </a:solidFill>
            </a:endParaRPr>
          </a:p>
        </p:txBody>
      </p:sp>
      <p:sp>
        <p:nvSpPr>
          <p:cNvPr id="257" name="Google Shape;257;p38"/>
          <p:cNvSpPr txBox="1"/>
          <p:nvPr/>
        </p:nvSpPr>
        <p:spPr>
          <a:xfrm>
            <a:off x="2285999" y="6355080"/>
            <a:ext cx="6400800" cy="5028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r>
              <a:rPr lang="en" sz="800">
                <a:solidFill>
                  <a:schemeClr val="dk2"/>
                </a:solidFill>
                <a:latin typeface="Arial Narrow"/>
                <a:ea typeface="Arial Narrow"/>
                <a:cs typeface="Arial Narrow"/>
                <a:sym typeface="Arial Narrow"/>
              </a:rPr>
              <a:t>U.S. Department of Commerce | National Oceanic and Atmospheric Administration | NOAA Fisheries | Page </a:t>
            </a:r>
            <a:fld id="{00000000-1234-1234-1234-123412341234}" type="slidenum">
              <a:rPr lang="en" sz="800">
                <a:solidFill>
                  <a:schemeClr val="dk2"/>
                </a:solidFill>
                <a:latin typeface="Arial Narrow"/>
                <a:ea typeface="Arial Narrow"/>
                <a:cs typeface="Arial Narrow"/>
                <a:sym typeface="Arial Narrow"/>
              </a:rPr>
              <a:t>8</a:t>
            </a:fld>
            <a:endParaRPr sz="800" dirty="0">
              <a:solidFill>
                <a:schemeClr val="dk2"/>
              </a:solidFill>
              <a:latin typeface="Arial Narrow"/>
              <a:ea typeface="Arial Narrow"/>
              <a:cs typeface="Arial Narrow"/>
              <a:sym typeface="Arial Narrow"/>
            </a:endParaRPr>
          </a:p>
        </p:txBody>
      </p:sp>
    </p:spTree>
    <p:extLst>
      <p:ext uri="{BB962C8B-B14F-4D97-AF65-F5344CB8AC3E}">
        <p14:creationId xmlns:p14="http://schemas.microsoft.com/office/powerpoint/2010/main" val="597698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9"/>
          <p:cNvSpPr txBox="1">
            <a:spLocks noGrp="1"/>
          </p:cNvSpPr>
          <p:nvPr>
            <p:ph type="title"/>
          </p:nvPr>
        </p:nvSpPr>
        <p:spPr>
          <a:xfrm>
            <a:off x="280633" y="171692"/>
            <a:ext cx="84600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3000"/>
              <a:t>Retained and Discarded (bycatch) Catches - 193 Hauls</a:t>
            </a:r>
            <a:endParaRPr sz="3000" dirty="0"/>
          </a:p>
        </p:txBody>
      </p:sp>
      <p:graphicFrame>
        <p:nvGraphicFramePr>
          <p:cNvPr id="263" name="Google Shape;263;p39"/>
          <p:cNvGraphicFramePr/>
          <p:nvPr/>
        </p:nvGraphicFramePr>
        <p:xfrm>
          <a:off x="189188" y="942025"/>
          <a:ext cx="8642850" cy="5092140"/>
        </p:xfrm>
        <a:graphic>
          <a:graphicData uri="http://schemas.openxmlformats.org/drawingml/2006/table">
            <a:tbl>
              <a:tblPr>
                <a:noFill/>
              </a:tblPr>
              <a:tblGrid>
                <a:gridCol w="1728575"/>
                <a:gridCol w="1728575"/>
                <a:gridCol w="1728575"/>
                <a:gridCol w="1629625"/>
                <a:gridCol w="1827500"/>
              </a:tblGrid>
              <a:tr h="916225">
                <a:tc>
                  <a:txBody>
                    <a:bodyPr/>
                    <a:lstStyle/>
                    <a:p>
                      <a:pPr marL="0" lvl="0" indent="0" algn="ctr">
                        <a:spcBef>
                          <a:spcPts val="0"/>
                        </a:spcBef>
                        <a:spcAft>
                          <a:spcPts val="0"/>
                        </a:spcAft>
                        <a:buNone/>
                      </a:pP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en" sz="2400" b="1">
                          <a:solidFill>
                            <a:srgbClr val="FFFFFF"/>
                          </a:solidFill>
                          <a:latin typeface="Arial Narrow"/>
                          <a:ea typeface="Arial Narrow"/>
                          <a:cs typeface="Arial Narrow"/>
                          <a:sym typeface="Arial Narrow"/>
                        </a:rPr>
                        <a:t>Observer Catch</a:t>
                      </a:r>
                      <a:endParaRPr sz="2400" b="1" dirty="0">
                        <a:solidFill>
                          <a:srgbClr val="FFFFFF"/>
                        </a:solidFill>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E6E9A">
                        <a:alpha val="80380"/>
                      </a:srgbClr>
                    </a:solidFill>
                  </a:tcPr>
                </a:tc>
                <a:tc>
                  <a:txBody>
                    <a:bodyPr/>
                    <a:lstStyle/>
                    <a:p>
                      <a:pPr marL="0" lvl="0" indent="0" algn="ctr" rtl="0">
                        <a:spcBef>
                          <a:spcPts val="0"/>
                        </a:spcBef>
                        <a:spcAft>
                          <a:spcPts val="0"/>
                        </a:spcAft>
                        <a:buNone/>
                      </a:pPr>
                      <a:r>
                        <a:rPr lang="en" sz="2400" b="1">
                          <a:solidFill>
                            <a:srgbClr val="FFFFFF"/>
                          </a:solidFill>
                          <a:latin typeface="Arial Narrow"/>
                          <a:ea typeface="Arial Narrow"/>
                          <a:cs typeface="Arial Narrow"/>
                          <a:sym typeface="Arial Narrow"/>
                        </a:rPr>
                        <a:t>EM Catch</a:t>
                      </a:r>
                      <a:endParaRPr sz="2400" b="1" dirty="0">
                        <a:solidFill>
                          <a:srgbClr val="FFFFFF"/>
                        </a:solidFill>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E6E9A">
                        <a:alpha val="80380"/>
                      </a:srgbClr>
                    </a:solidFill>
                  </a:tcPr>
                </a:tc>
                <a:tc>
                  <a:txBody>
                    <a:bodyPr/>
                    <a:lstStyle/>
                    <a:p>
                      <a:pPr marL="0" lvl="0" indent="0" algn="ctr" rtl="0">
                        <a:spcBef>
                          <a:spcPts val="0"/>
                        </a:spcBef>
                        <a:spcAft>
                          <a:spcPts val="0"/>
                        </a:spcAft>
                        <a:buNone/>
                      </a:pPr>
                      <a:r>
                        <a:rPr lang="en" sz="2400" b="1">
                          <a:solidFill>
                            <a:srgbClr val="FFFFFF"/>
                          </a:solidFill>
                          <a:latin typeface="Arial Narrow"/>
                          <a:ea typeface="Arial Narrow"/>
                          <a:cs typeface="Arial Narrow"/>
                          <a:sym typeface="Arial Narrow"/>
                        </a:rPr>
                        <a:t>Piece Difference</a:t>
                      </a:r>
                      <a:endParaRPr sz="2400" b="1" dirty="0">
                        <a:solidFill>
                          <a:srgbClr val="FFFFFF"/>
                        </a:solidFill>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E6E9A">
                        <a:alpha val="80380"/>
                      </a:srgbClr>
                    </a:solidFill>
                  </a:tcPr>
                </a:tc>
                <a:tc>
                  <a:txBody>
                    <a:bodyPr/>
                    <a:lstStyle/>
                    <a:p>
                      <a:pPr marL="0" lvl="0" indent="0" algn="ctr" rtl="0">
                        <a:spcBef>
                          <a:spcPts val="0"/>
                        </a:spcBef>
                        <a:spcAft>
                          <a:spcPts val="0"/>
                        </a:spcAft>
                        <a:buNone/>
                      </a:pPr>
                      <a:r>
                        <a:rPr lang="en" sz="2400" b="1">
                          <a:solidFill>
                            <a:srgbClr val="FFFFFF"/>
                          </a:solidFill>
                          <a:latin typeface="Arial Narrow"/>
                          <a:ea typeface="Arial Narrow"/>
                          <a:cs typeface="Arial Narrow"/>
                          <a:sym typeface="Arial Narrow"/>
                        </a:rPr>
                        <a:t>Percent Difference</a:t>
                      </a:r>
                      <a:endParaRPr sz="2400" b="1" dirty="0">
                        <a:solidFill>
                          <a:srgbClr val="FFFFFF"/>
                        </a:solidFill>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E6E9A">
                        <a:alpha val="80380"/>
                      </a:srgbClr>
                    </a:solidFill>
                  </a:tcPr>
                </a:tc>
              </a:tr>
              <a:tr h="785375">
                <a:tc>
                  <a:txBody>
                    <a:bodyPr/>
                    <a:lstStyle/>
                    <a:p>
                      <a:pPr marL="0" lvl="0" indent="0" algn="ctr" rtl="0">
                        <a:spcBef>
                          <a:spcPts val="0"/>
                        </a:spcBef>
                        <a:spcAft>
                          <a:spcPts val="0"/>
                        </a:spcAft>
                        <a:buNone/>
                      </a:pPr>
                      <a:r>
                        <a:rPr lang="en" sz="2400" b="1">
                          <a:solidFill>
                            <a:srgbClr val="FFFFFF"/>
                          </a:solidFill>
                          <a:latin typeface="Arial Narrow"/>
                          <a:ea typeface="Arial Narrow"/>
                          <a:cs typeface="Arial Narrow"/>
                          <a:sym typeface="Arial Narrow"/>
                        </a:rPr>
                        <a:t>Tunas</a:t>
                      </a:r>
                      <a:endParaRPr sz="2400" b="1" dirty="0">
                        <a:solidFill>
                          <a:srgbClr val="FFFFFF"/>
                        </a:solidFill>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E6E9A">
                        <a:alpha val="80380"/>
                      </a:srgbClr>
                    </a:solidFill>
                  </a:tcPr>
                </a:tc>
                <a:tc>
                  <a:txBody>
                    <a:bodyPr/>
                    <a:lstStyle/>
                    <a:p>
                      <a:pPr marL="0" lvl="0" indent="0" algn="ctr" rtl="0">
                        <a:spcBef>
                          <a:spcPts val="0"/>
                        </a:spcBef>
                        <a:spcAft>
                          <a:spcPts val="0"/>
                        </a:spcAft>
                        <a:buNone/>
                      </a:pPr>
                      <a:r>
                        <a:rPr lang="en" sz="2400">
                          <a:latin typeface="Arial Narrow"/>
                          <a:ea typeface="Arial Narrow"/>
                          <a:cs typeface="Arial Narrow"/>
                          <a:sym typeface="Arial Narrow"/>
                        </a:rPr>
                        <a:t>4348</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2400">
                          <a:latin typeface="Arial Narrow"/>
                          <a:ea typeface="Arial Narrow"/>
                          <a:cs typeface="Arial Narrow"/>
                          <a:sym typeface="Arial Narrow"/>
                        </a:rPr>
                        <a:t>4320</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2400">
                          <a:latin typeface="Arial Narrow"/>
                          <a:ea typeface="Arial Narrow"/>
                          <a:cs typeface="Arial Narrow"/>
                          <a:sym typeface="Arial Narrow"/>
                        </a:rPr>
                        <a:t>-28</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2400">
                          <a:latin typeface="Arial Narrow"/>
                          <a:ea typeface="Arial Narrow"/>
                          <a:cs typeface="Arial Narrow"/>
                          <a:sym typeface="Arial Narrow"/>
                        </a:rPr>
                        <a:t>-0.6%</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r>
              <a:tr h="785375">
                <a:tc>
                  <a:txBody>
                    <a:bodyPr/>
                    <a:lstStyle/>
                    <a:p>
                      <a:pPr marL="0" lvl="0" indent="0" algn="ctr" rtl="0">
                        <a:spcBef>
                          <a:spcPts val="0"/>
                        </a:spcBef>
                        <a:spcAft>
                          <a:spcPts val="0"/>
                        </a:spcAft>
                        <a:buNone/>
                      </a:pPr>
                      <a:r>
                        <a:rPr lang="en" sz="2400" b="1">
                          <a:solidFill>
                            <a:srgbClr val="FFFFFF"/>
                          </a:solidFill>
                          <a:latin typeface="Arial Narrow"/>
                          <a:ea typeface="Arial Narrow"/>
                          <a:cs typeface="Arial Narrow"/>
                          <a:sym typeface="Arial Narrow"/>
                        </a:rPr>
                        <a:t>Billfishes</a:t>
                      </a:r>
                      <a:endParaRPr sz="2400" b="1" dirty="0">
                        <a:solidFill>
                          <a:srgbClr val="FFFFFF"/>
                        </a:solidFill>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2400">
                          <a:latin typeface="Arial Narrow"/>
                          <a:ea typeface="Arial Narrow"/>
                          <a:cs typeface="Arial Narrow"/>
                          <a:sym typeface="Arial Narrow"/>
                        </a:rPr>
                        <a:t>595</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a:latin typeface="Arial Narrow"/>
                          <a:ea typeface="Arial Narrow"/>
                          <a:cs typeface="Arial Narrow"/>
                          <a:sym typeface="Arial Narrow"/>
                        </a:rPr>
                        <a:t>591</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a:latin typeface="Arial Narrow"/>
                          <a:ea typeface="Arial Narrow"/>
                          <a:cs typeface="Arial Narrow"/>
                          <a:sym typeface="Arial Narrow"/>
                        </a:rPr>
                        <a:t>-4</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a:latin typeface="Arial Narrow"/>
                          <a:ea typeface="Arial Narrow"/>
                          <a:cs typeface="Arial Narrow"/>
                          <a:sym typeface="Arial Narrow"/>
                        </a:rPr>
                        <a:t>-0.7%</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r>
              <a:tr h="785375">
                <a:tc>
                  <a:txBody>
                    <a:bodyPr/>
                    <a:lstStyle/>
                    <a:p>
                      <a:pPr marL="0" lvl="0" indent="0" algn="ctr" rtl="0">
                        <a:spcBef>
                          <a:spcPts val="0"/>
                        </a:spcBef>
                        <a:spcAft>
                          <a:spcPts val="0"/>
                        </a:spcAft>
                        <a:buNone/>
                      </a:pPr>
                      <a:r>
                        <a:rPr lang="en" sz="2400" b="1">
                          <a:solidFill>
                            <a:srgbClr val="FFFFFF"/>
                          </a:solidFill>
                          <a:latin typeface="Arial Narrow"/>
                          <a:ea typeface="Arial Narrow"/>
                          <a:cs typeface="Arial Narrow"/>
                          <a:sym typeface="Arial Narrow"/>
                        </a:rPr>
                        <a:t>Sharks*</a:t>
                      </a:r>
                      <a:endParaRPr sz="2400" b="1" dirty="0">
                        <a:solidFill>
                          <a:srgbClr val="FFFFFF"/>
                        </a:solidFill>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E6E9A">
                        <a:alpha val="80380"/>
                      </a:srgbClr>
                    </a:solidFill>
                  </a:tcPr>
                </a:tc>
                <a:tc>
                  <a:txBody>
                    <a:bodyPr/>
                    <a:lstStyle/>
                    <a:p>
                      <a:pPr marL="0" lvl="0" indent="0" algn="ctr" rtl="0">
                        <a:spcBef>
                          <a:spcPts val="0"/>
                        </a:spcBef>
                        <a:spcAft>
                          <a:spcPts val="0"/>
                        </a:spcAft>
                        <a:buNone/>
                      </a:pPr>
                      <a:r>
                        <a:rPr lang="en" sz="2400">
                          <a:latin typeface="Arial Narrow"/>
                          <a:ea typeface="Arial Narrow"/>
                          <a:cs typeface="Arial Narrow"/>
                          <a:sym typeface="Arial Narrow"/>
                        </a:rPr>
                        <a:t>1658</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2400">
                          <a:latin typeface="Arial Narrow"/>
                          <a:ea typeface="Arial Narrow"/>
                          <a:cs typeface="Arial Narrow"/>
                          <a:sym typeface="Arial Narrow"/>
                        </a:rPr>
                        <a:t>750</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2400">
                          <a:latin typeface="Arial Narrow"/>
                          <a:ea typeface="Arial Narrow"/>
                          <a:cs typeface="Arial Narrow"/>
                          <a:sym typeface="Arial Narrow"/>
                        </a:rPr>
                        <a:t>-908</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2400">
                          <a:latin typeface="Arial Narrow"/>
                          <a:ea typeface="Arial Narrow"/>
                          <a:cs typeface="Arial Narrow"/>
                          <a:sym typeface="Arial Narrow"/>
                        </a:rPr>
                        <a:t>-54.8%</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r>
              <a:tr h="916225">
                <a:tc>
                  <a:txBody>
                    <a:bodyPr/>
                    <a:lstStyle/>
                    <a:p>
                      <a:pPr marL="0" lvl="0" indent="0" algn="ctr" rtl="0">
                        <a:spcBef>
                          <a:spcPts val="0"/>
                        </a:spcBef>
                        <a:spcAft>
                          <a:spcPts val="0"/>
                        </a:spcAft>
                        <a:buNone/>
                      </a:pPr>
                      <a:r>
                        <a:rPr lang="en" sz="2400" b="1">
                          <a:solidFill>
                            <a:srgbClr val="FFFFFF"/>
                          </a:solidFill>
                          <a:latin typeface="Arial Narrow"/>
                          <a:ea typeface="Arial Narrow"/>
                          <a:cs typeface="Arial Narrow"/>
                          <a:sym typeface="Arial Narrow"/>
                        </a:rPr>
                        <a:t>Protected Species</a:t>
                      </a:r>
                      <a:endParaRPr sz="2400" b="1" dirty="0">
                        <a:solidFill>
                          <a:srgbClr val="FFFFFF"/>
                        </a:solidFill>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2400">
                          <a:latin typeface="Arial Narrow"/>
                          <a:ea typeface="Arial Narrow"/>
                          <a:cs typeface="Arial Narrow"/>
                          <a:sym typeface="Arial Narrow"/>
                        </a:rPr>
                        <a:t>14</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a:latin typeface="Arial Narrow"/>
                          <a:ea typeface="Arial Narrow"/>
                          <a:cs typeface="Arial Narrow"/>
                          <a:sym typeface="Arial Narrow"/>
                        </a:rPr>
                        <a:t>13</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a:latin typeface="Arial Narrow"/>
                          <a:ea typeface="Arial Narrow"/>
                          <a:cs typeface="Arial Narrow"/>
                          <a:sym typeface="Arial Narrow"/>
                        </a:rPr>
                        <a:t>-1</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a:latin typeface="Arial Narrow"/>
                          <a:ea typeface="Arial Narrow"/>
                          <a:cs typeface="Arial Narrow"/>
                          <a:sym typeface="Arial Narrow"/>
                        </a:rPr>
                        <a:t>-7.1%</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r>
              <a:tr h="785375">
                <a:tc>
                  <a:txBody>
                    <a:bodyPr/>
                    <a:lstStyle/>
                    <a:p>
                      <a:pPr marL="0" lvl="0" indent="0" algn="ctr" rtl="0">
                        <a:spcBef>
                          <a:spcPts val="0"/>
                        </a:spcBef>
                        <a:spcAft>
                          <a:spcPts val="0"/>
                        </a:spcAft>
                        <a:buNone/>
                      </a:pPr>
                      <a:r>
                        <a:rPr lang="en" sz="2400" b="1">
                          <a:solidFill>
                            <a:srgbClr val="FFFFFF"/>
                          </a:solidFill>
                          <a:latin typeface="Arial Narrow"/>
                          <a:ea typeface="Arial Narrow"/>
                          <a:cs typeface="Arial Narrow"/>
                          <a:sym typeface="Arial Narrow"/>
                        </a:rPr>
                        <a:t>All Species</a:t>
                      </a:r>
                      <a:endParaRPr sz="2400" b="1" dirty="0">
                        <a:solidFill>
                          <a:srgbClr val="FFFFFF"/>
                        </a:solidFill>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E6E9A">
                        <a:alpha val="80380"/>
                      </a:srgbClr>
                    </a:solidFill>
                  </a:tcPr>
                </a:tc>
                <a:tc>
                  <a:txBody>
                    <a:bodyPr/>
                    <a:lstStyle/>
                    <a:p>
                      <a:pPr marL="0" lvl="0" indent="0" algn="ctr" rtl="0">
                        <a:spcBef>
                          <a:spcPts val="0"/>
                        </a:spcBef>
                        <a:spcAft>
                          <a:spcPts val="0"/>
                        </a:spcAft>
                        <a:buNone/>
                      </a:pPr>
                      <a:r>
                        <a:rPr lang="en" sz="2400">
                          <a:latin typeface="Arial Narrow"/>
                          <a:ea typeface="Arial Narrow"/>
                          <a:cs typeface="Arial Narrow"/>
                          <a:sym typeface="Arial Narrow"/>
                        </a:rPr>
                        <a:t>15450</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a:latin typeface="Arial Narrow"/>
                          <a:ea typeface="Arial Narrow"/>
                          <a:cs typeface="Arial Narrow"/>
                          <a:sym typeface="Arial Narrow"/>
                        </a:rPr>
                        <a:t>13673</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a:latin typeface="Arial Narrow"/>
                          <a:ea typeface="Arial Narrow"/>
                          <a:cs typeface="Arial Narrow"/>
                          <a:sym typeface="Arial Narrow"/>
                        </a:rPr>
                        <a:t>-1777</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a:latin typeface="Arial Narrow"/>
                          <a:ea typeface="Arial Narrow"/>
                          <a:cs typeface="Arial Narrow"/>
                          <a:sym typeface="Arial Narrow"/>
                        </a:rPr>
                        <a:t>-11.5%</a:t>
                      </a:r>
                      <a:endParaRPr sz="2400" dirty="0">
                        <a:latin typeface="Arial Narrow"/>
                        <a:ea typeface="Arial Narrow"/>
                        <a:cs typeface="Arial Narrow"/>
                        <a:sym typeface="Arial Narrow"/>
                      </a:endParaRPr>
                    </a:p>
                  </a:txBody>
                  <a:tcPr marL="91425" marR="91425" marT="121900" marB="1219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r>
            </a:tbl>
          </a:graphicData>
        </a:graphic>
      </p:graphicFrame>
      <p:sp>
        <p:nvSpPr>
          <p:cNvPr id="264" name="Google Shape;264;p39"/>
          <p:cNvSpPr txBox="1"/>
          <p:nvPr/>
        </p:nvSpPr>
        <p:spPr>
          <a:xfrm>
            <a:off x="2285999" y="6355080"/>
            <a:ext cx="6400800" cy="5028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r>
              <a:rPr lang="en" sz="800">
                <a:solidFill>
                  <a:schemeClr val="dk2"/>
                </a:solidFill>
                <a:latin typeface="Arial Narrow"/>
                <a:ea typeface="Arial Narrow"/>
                <a:cs typeface="Arial Narrow"/>
                <a:sym typeface="Arial Narrow"/>
              </a:rPr>
              <a:t>U.S. Department of Commerce | National Oceanic and Atmospheric Administration | NOAA Fisheries | Page </a:t>
            </a:r>
            <a:fld id="{00000000-1234-1234-1234-123412341234}" type="slidenum">
              <a:rPr lang="en" sz="800">
                <a:solidFill>
                  <a:schemeClr val="dk2"/>
                </a:solidFill>
                <a:latin typeface="Arial Narrow"/>
                <a:ea typeface="Arial Narrow"/>
                <a:cs typeface="Arial Narrow"/>
                <a:sym typeface="Arial Narrow"/>
              </a:rPr>
              <a:t>9</a:t>
            </a:fld>
            <a:endParaRPr sz="800" dirty="0">
              <a:solidFill>
                <a:schemeClr val="dk2"/>
              </a:solidFill>
              <a:latin typeface="Arial Narrow"/>
              <a:ea typeface="Arial Narrow"/>
              <a:cs typeface="Arial Narrow"/>
              <a:sym typeface="Arial Narrow"/>
            </a:endParaRPr>
          </a:p>
        </p:txBody>
      </p:sp>
      <p:pic>
        <p:nvPicPr>
          <p:cNvPr id="265" name="Google Shape;265;p39"/>
          <p:cNvPicPr preferRelativeResize="0"/>
          <p:nvPr/>
        </p:nvPicPr>
        <p:blipFill>
          <a:blip r:embed="rId3">
            <a:alphaModFix/>
          </a:blip>
          <a:stretch>
            <a:fillRect/>
          </a:stretch>
        </p:blipFill>
        <p:spPr>
          <a:xfrm>
            <a:off x="341600" y="942025"/>
            <a:ext cx="1396865" cy="916225"/>
          </a:xfrm>
          <a:prstGeom prst="rect">
            <a:avLst/>
          </a:prstGeom>
          <a:noFill/>
          <a:ln>
            <a:noFill/>
          </a:ln>
        </p:spPr>
      </p:pic>
    </p:spTree>
    <p:extLst>
      <p:ext uri="{BB962C8B-B14F-4D97-AF65-F5344CB8AC3E}">
        <p14:creationId xmlns:p14="http://schemas.microsoft.com/office/powerpoint/2010/main" val="3764941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NOAA Fisheries Content Slides">
  <a:themeElements>
    <a:clrScheme name="Custom 11">
      <a:dk1>
        <a:srgbClr val="000000"/>
      </a:dk1>
      <a:lt1>
        <a:srgbClr val="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8011</TotalTime>
  <Words>1650</Words>
  <Application>Microsoft Office PowerPoint</Application>
  <PresentationFormat>On-screen Show (4:3)</PresentationFormat>
  <Paragraphs>234</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Arial Narrow</vt:lpstr>
      <vt:lpstr>Courier New</vt:lpstr>
      <vt:lpstr>Muli</vt:lpstr>
      <vt:lpstr>NOAA Fisheries Content Slides</vt:lpstr>
      <vt:lpstr>Longline Electronic Reporting and Monitoring</vt:lpstr>
      <vt:lpstr>Benefits of Electronic Reporting</vt:lpstr>
      <vt:lpstr>Overview</vt:lpstr>
      <vt:lpstr>Feature – Set Review Screen</vt:lpstr>
      <vt:lpstr>Feature – Trip Catch Summary Screen</vt:lpstr>
      <vt:lpstr>ER Challenges</vt:lpstr>
      <vt:lpstr>Longline EM Overview</vt:lpstr>
      <vt:lpstr>Data Comparisons</vt:lpstr>
      <vt:lpstr>Retained and Discarded (bycatch) Catches - 193 Hauls</vt:lpstr>
      <vt:lpstr>Retained only Catched - 193 Hauls</vt:lpstr>
      <vt:lpstr>Statistics for retained economically important species</vt:lpstr>
      <vt:lpstr>Lessons from Hawaii </vt:lpstr>
      <vt:lpstr>Next steps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Longline Electronic Reporting</dc:title>
  <dc:creator>Ashley Tomita</dc:creator>
  <cp:lastModifiedBy>Anonymous</cp:lastModifiedBy>
  <cp:revision>78</cp:revision>
  <dcterms:modified xsi:type="dcterms:W3CDTF">2018-08-05T21:21:01Z</dcterms:modified>
</cp:coreProperties>
</file>