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49" r:id="rId3"/>
    <p:sldId id="388" r:id="rId4"/>
    <p:sldId id="422" r:id="rId5"/>
    <p:sldId id="410" r:id="rId6"/>
    <p:sldId id="423" r:id="rId7"/>
    <p:sldId id="411" r:id="rId8"/>
    <p:sldId id="412" r:id="rId9"/>
    <p:sldId id="397" r:id="rId10"/>
    <p:sldId id="414" r:id="rId11"/>
    <p:sldId id="385" r:id="rId12"/>
    <p:sldId id="390" r:id="rId13"/>
    <p:sldId id="413" r:id="rId14"/>
    <p:sldId id="415" r:id="rId15"/>
    <p:sldId id="416" r:id="rId16"/>
    <p:sldId id="418" r:id="rId17"/>
    <p:sldId id="419" r:id="rId18"/>
    <p:sldId id="420" r:id="rId19"/>
    <p:sldId id="421" r:id="rId20"/>
    <p:sldId id="408" r:id="rId21"/>
    <p:sldId id="32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28F85A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4" autoAdjust="0"/>
    <p:restoredTop sz="94678" autoAdjust="0"/>
  </p:normalViewPr>
  <p:slideViewPr>
    <p:cSldViewPr>
      <p:cViewPr>
        <p:scale>
          <a:sx n="90" d="100"/>
          <a:sy n="90" d="100"/>
        </p:scale>
        <p:origin x="-3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1EA194-D5B4-40D9-94A6-4FBBCCB18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A5B86-8C62-4353-B68D-8AC4615BF494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A194-D5B4-40D9-94A6-4FBBCCB182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9453D-2EBD-4D31-A1FA-1B40BAF849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034E-DC5B-4141-99DA-79BEEC84B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B8A5-F9AC-49CC-9CA0-76BCF8E03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69869A-B4CC-47BE-B32B-86981C90E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571F0-14F9-49A6-87BA-EE5C3A7B5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4005-1716-475E-9428-C1652D1AE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45060-3DA5-44D3-BF04-8C5BDCD0D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3F6D-F656-451A-8E35-9E07DB082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05EB7-D327-4196-AF11-0EC4ABCD9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5FB12-F579-4125-AE9F-36C71F0AC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CA3F2-83AA-47F2-B9DC-FAD3844F6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68381-01CE-4AF2-9A70-FEF63AE4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24800D-97F6-4B8E-AF02-6DCD01308F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836712"/>
            <a:ext cx="8153400" cy="3528392"/>
          </a:xfrm>
        </p:spPr>
        <p:txBody>
          <a:bodyPr/>
          <a:lstStyle/>
          <a:p>
            <a:r>
              <a:rPr lang="en-GB" sz="4000" dirty="0" smtClean="0">
                <a:latin typeface="Candara" panose="020E0502030303020204" pitchFamily="34" charset="0"/>
              </a:rPr>
              <a:t>A Tuna CDS  for the WCPFC</a:t>
            </a:r>
            <a:br>
              <a:rPr lang="en-GB" sz="4000" dirty="0" smtClean="0">
                <a:latin typeface="Candara" panose="020E0502030303020204" pitchFamily="34" charset="0"/>
              </a:rPr>
            </a:br>
            <a:r>
              <a:rPr lang="en-GB" sz="4000" dirty="0" smtClean="0">
                <a:latin typeface="Candara" panose="020E0502030303020204" pitchFamily="34" charset="0"/>
              </a:rPr>
              <a:t>---</a:t>
            </a:r>
            <a:br>
              <a:rPr lang="en-GB" sz="4000" dirty="0" smtClean="0">
                <a:latin typeface="Candara" panose="020E0502030303020204" pitchFamily="34" charset="0"/>
              </a:rPr>
            </a:br>
            <a:r>
              <a:rPr lang="en-GB" sz="4000" dirty="0" smtClean="0">
                <a:latin typeface="Candara" panose="020E0502030303020204" pitchFamily="34" charset="0"/>
              </a:rPr>
              <a:t>based on FAO’s Best Practice Guidelines for Tuna CDS</a:t>
            </a:r>
            <a:endParaRPr lang="en-US" sz="4800" dirty="0">
              <a:latin typeface="Candara" panose="020E0502030303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293096"/>
            <a:ext cx="6624736" cy="1512168"/>
          </a:xfrm>
        </p:spPr>
        <p:txBody>
          <a:bodyPr/>
          <a:lstStyle/>
          <a:p>
            <a:r>
              <a:rPr lang="de-DE" sz="2800" dirty="0" smtClean="0">
                <a:latin typeface="Candara" panose="020E0502030303020204" pitchFamily="34" charset="0"/>
              </a:rPr>
              <a:t>Gilles Hosch – FAO/ABNJ</a:t>
            </a:r>
          </a:p>
          <a:p>
            <a:r>
              <a:rPr lang="de-DE" sz="2800" dirty="0" smtClean="0">
                <a:latin typeface="Candara" panose="020E0502030303020204" pitchFamily="34" charset="0"/>
              </a:rPr>
              <a:t>Tuna Market &amp; Trade Specialist</a:t>
            </a:r>
            <a:endParaRPr lang="de-DE" sz="2800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" y="5805264"/>
            <a:ext cx="1658907" cy="776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767333" cy="76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Merits and limits of CDS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4752528"/>
          </a:xfrm>
        </p:spPr>
        <p:txBody>
          <a:bodyPr/>
          <a:lstStyle/>
          <a:p>
            <a:r>
              <a:rPr lang="en-GB" sz="3000" dirty="0" smtClean="0">
                <a:solidFill>
                  <a:srgbClr val="28F85A"/>
                </a:solidFill>
                <a:latin typeface="Candara" panose="020E0502030303020204" pitchFamily="34" charset="0"/>
              </a:rPr>
              <a:t>CDS GOOD: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underreporting and misreporting of catches by otherwise legal operators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denying landing opportunities for illegal catch in cooperating port States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denying laundering avenues for illegal catches in cooperating processing/market States</a:t>
            </a:r>
          </a:p>
          <a:p>
            <a:r>
              <a:rPr lang="en-GB" sz="30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CDS NO GOOD: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Denying IUU operators access to rogue (non-cooperating) port and end-market States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10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23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88106"/>
            <a:ext cx="1002860" cy="58397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5" name="Straight Connector 54"/>
          <p:cNvCxnSpPr/>
          <p:nvPr/>
        </p:nvCxnSpPr>
        <p:spPr bwMode="auto">
          <a:xfrm flipV="1">
            <a:off x="121775" y="3765231"/>
            <a:ext cx="8914723" cy="2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67" y="260648"/>
            <a:ext cx="8815433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CDS traceability concept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11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33545" y="2901137"/>
            <a:ext cx="1584176" cy="216024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84055" y="2901137"/>
            <a:ext cx="1584176" cy="216024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21977" y="2901137"/>
            <a:ext cx="1584176" cy="216024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8" y="5771454"/>
            <a:ext cx="931064" cy="55403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Elbow Connector 11"/>
          <p:cNvCxnSpPr>
            <a:stCxn id="10" idx="0"/>
          </p:cNvCxnSpPr>
          <p:nvPr/>
        </p:nvCxnSpPr>
        <p:spPr bwMode="auto">
          <a:xfrm rot="16200000" flipH="1">
            <a:off x="725754" y="5619800"/>
            <a:ext cx="749582" cy="1052890"/>
          </a:xfrm>
          <a:prstGeom prst="bentConnector4">
            <a:avLst>
              <a:gd name="adj1" fmla="val -30497"/>
              <a:gd name="adj2" fmla="val 72107"/>
            </a:avLst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Down Arrow 24"/>
          <p:cNvSpPr/>
          <p:nvPr/>
        </p:nvSpPr>
        <p:spPr bwMode="auto">
          <a:xfrm flipV="1">
            <a:off x="2461537" y="5167140"/>
            <a:ext cx="144016" cy="28803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flipV="1">
            <a:off x="4412047" y="5167140"/>
            <a:ext cx="144016" cy="28803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flipV="1">
            <a:off x="6349969" y="5167140"/>
            <a:ext cx="144016" cy="28803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5989928" y="5167798"/>
            <a:ext cx="156605" cy="28803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4039418" y="5167798"/>
            <a:ext cx="156605" cy="28803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3117635" y="2564904"/>
            <a:ext cx="502324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5024981" y="2564904"/>
            <a:ext cx="502324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962903" y="2564904"/>
            <a:ext cx="502324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96" y="6351711"/>
            <a:ext cx="113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 operation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9712" y="5445884"/>
            <a:ext cx="112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85514" y="5445885"/>
            <a:ext cx="112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1578" y="5445886"/>
            <a:ext cx="112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83045" y="5445882"/>
            <a:ext cx="112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re-export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31117" y="5445883"/>
            <a:ext cx="112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33543" y="1179909"/>
            <a:ext cx="1584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  <a:p>
            <a:pPr algn="r"/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672" y="2977788"/>
            <a:ext cx="1551007" cy="52322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TRACEABILITY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0673" y="4005064"/>
            <a:ext cx="155100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TRACEABILITY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55776" y="3625278"/>
            <a:ext cx="1551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99992" y="3625279"/>
            <a:ext cx="1551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44208" y="3625277"/>
            <a:ext cx="1551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6916" y="1745727"/>
            <a:ext cx="1482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Traceability Laws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90342" y="5701735"/>
            <a:ext cx="97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RFMOCDS</a:t>
            </a:r>
          </a:p>
          <a:p>
            <a:r>
              <a:rPr lang="en-GB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84055" y="1179909"/>
            <a:ext cx="1584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  <a:p>
            <a:pPr algn="r"/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re-export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21977" y="1179909"/>
            <a:ext cx="1584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  <a:p>
            <a:pPr algn="r"/>
            <a:r>
              <a:rPr lang="en-GB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(re-export)</a:t>
            </a:r>
          </a:p>
        </p:txBody>
      </p:sp>
      <p:sp>
        <p:nvSpPr>
          <p:cNvPr id="72" name="Down Arrow 71"/>
          <p:cNvSpPr/>
          <p:nvPr/>
        </p:nvSpPr>
        <p:spPr bwMode="auto">
          <a:xfrm>
            <a:off x="7911264" y="5167140"/>
            <a:ext cx="156605" cy="28803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2320" y="5445224"/>
            <a:ext cx="112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Elbow Connector 22"/>
          <p:cNvCxnSpPr>
            <a:stCxn id="10" idx="3"/>
          </p:cNvCxnSpPr>
          <p:nvPr/>
        </p:nvCxnSpPr>
        <p:spPr bwMode="auto">
          <a:xfrm>
            <a:off x="1039632" y="6048469"/>
            <a:ext cx="914400" cy="914400"/>
          </a:xfrm>
          <a:prstGeom prst="bent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Elbow Connector 27"/>
          <p:cNvCxnSpPr>
            <a:stCxn id="10" idx="3"/>
            <a:endCxn id="60" idx="2"/>
          </p:cNvCxnSpPr>
          <p:nvPr/>
        </p:nvCxnSpPr>
        <p:spPr bwMode="auto">
          <a:xfrm flipV="1">
            <a:off x="1039632" y="5849083"/>
            <a:ext cx="577414" cy="199386"/>
          </a:xfrm>
          <a:prstGeom prst="bentConnector2">
            <a:avLst/>
          </a:prstGeom>
          <a:noFill/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Elbow Connector 32"/>
          <p:cNvCxnSpPr>
            <a:stCxn id="37" idx="0"/>
          </p:cNvCxnSpPr>
          <p:nvPr/>
        </p:nvCxnSpPr>
        <p:spPr bwMode="auto">
          <a:xfrm rot="5400000" flipH="1" flipV="1">
            <a:off x="1999697" y="4462703"/>
            <a:ext cx="142752" cy="908054"/>
          </a:xfrm>
          <a:prstGeom prst="bentConnector2">
            <a:avLst/>
          </a:prstGeom>
          <a:noFill/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1166987" y="5572084"/>
            <a:ext cx="900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reefer(s)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251520" y="1595324"/>
            <a:ext cx="1375470" cy="1224136"/>
          </a:xfrm>
          <a:prstGeom prst="ellipse">
            <a:avLst/>
          </a:prstGeom>
          <a:noFill/>
          <a:ln w="190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632470" y="5589240"/>
            <a:ext cx="1287346" cy="1140331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64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8" grpId="0" animBg="1"/>
      <p:bldP spid="39" grpId="0" animBg="1"/>
      <p:bldP spid="40" grpId="0" animBg="1"/>
      <p:bldP spid="48" grpId="0"/>
      <p:bldP spid="49" grpId="0"/>
      <p:bldP spid="50" grpId="0"/>
      <p:bldP spid="51" grpId="0"/>
      <p:bldP spid="52" grpId="0"/>
      <p:bldP spid="53" grpId="0"/>
      <p:bldP spid="59" grpId="0"/>
      <p:bldP spid="62" grpId="0" animBg="1"/>
      <p:bldP spid="63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60" grpId="0"/>
      <p:bldP spid="74" grpId="0" animBg="1"/>
      <p:bldP spid="74" grpId="1" animBg="1"/>
      <p:bldP spid="75" grpId="0" animBg="1"/>
      <p:bldP spid="7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380312" cy="936104"/>
          </a:xfrm>
        </p:spPr>
        <p:txBody>
          <a:bodyPr/>
          <a:lstStyle/>
          <a:p>
            <a:pPr algn="r"/>
            <a:r>
              <a:rPr lang="en-GB" dirty="0" smtClean="0">
                <a:latin typeface="Candara" panose="020E0502030303020204" pitchFamily="34" charset="0"/>
              </a:rPr>
              <a:t>Scope and coverage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47260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How to get started on the CDS? Incrementally?</a:t>
            </a:r>
          </a:p>
          <a:p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commercial products and end-market perspective is most useful to answer question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en-GB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Lightmeat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” tuna cans…mixed species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ALB generally not mixed as a commercial product (“</a:t>
            </a:r>
            <a:r>
              <a:rPr lang="en-GB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whitemeat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”)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Especially canning-grade tuna can be sourced from multiple gears   </a:t>
            </a:r>
            <a:r>
              <a:rPr lang="en-GB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(but sashimi grade also…)</a:t>
            </a:r>
            <a:endParaRPr lang="en-GB" sz="24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Covering all tunas and all gears makes sense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Simplified regime for artisanal fisheries (EU)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480" y="6248400"/>
            <a:ext cx="1905000" cy="457200"/>
          </a:xfrm>
        </p:spPr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12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Roles of stakeholders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475252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Private sector – fishing operations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Initiate catch certificate / submit data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Responsible for truthfulness of submission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Provide validated CC to first buyers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Private sector – importers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Confirm receipt of importation and TC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Private sector – processors and traders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Initiate trade certificate / submit data</a:t>
            </a:r>
          </a:p>
          <a:p>
            <a:pPr lvl="1"/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Responsible for truthfulness of submission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Provide validated TC to buyer (</a:t>
            </a:r>
            <a:r>
              <a:rPr lang="en-GB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intl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trade)</a:t>
            </a:r>
          </a:p>
          <a:p>
            <a:pPr lvl="1"/>
            <a:endParaRPr lang="en-GB" sz="26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13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81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Roles of stakeholders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5400600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CA – flag State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Verify and validate submitted CCs (est. weight)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Investigate fraud / prosecute offenders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CA – port State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Verify existence of CC before landing is permitted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Verify </a:t>
            </a:r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and 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counter-validate </a:t>
            </a:r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submitted CCs 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(ver. </a:t>
            </a:r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weight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Investigate fraud / prosecute 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offenders</a:t>
            </a:r>
            <a:endParaRPr lang="en-GB" sz="26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CA – processing/market State</a:t>
            </a:r>
          </a:p>
          <a:p>
            <a:pPr lvl="1"/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Verify and validate submitted 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TCs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Investigate mass balance anomalies / prosecute offenders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14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4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Roles of stakeholders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75252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CA – coastal State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Object / block the validity of specific CCs based on catches obtained from its EEZ (on the basis of established infringements to national law)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may be implemented through a non-objection routine; </a:t>
            </a:r>
            <a:r>
              <a:rPr lang="en-GB" sz="26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i.e.</a:t>
            </a:r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as long as a coastal State does not object, it is in agreement with flag and port State validations and counter-validations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CCs ought to be blocked within a specified time limit following validation by the flag State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15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74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Roles of stakeholders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75252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RFMO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data monitoring and analysis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Preparation of agreed reconciliation reports</a:t>
            </a:r>
          </a:p>
          <a:p>
            <a:pPr lvl="1"/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Engagement with CPCs and CNPCs on detected anomalies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Preparation of lists of detected and unresolved anomalies for the TCC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Active engagement with non-members of the supply chain to join the Commission as a full or cooperating non-member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16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15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Standards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511256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GB" sz="3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traceability standard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must be defined: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capability to trace back to individual vessels and fishing trips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CDS: external (inter-country) traceability only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GB" sz="3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validation standard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must be defined: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What elements ought to be verified before validation? (risk analysis)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When is an operation deemed to be “IUU” and not eligible for a CC?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Does a settled fine/sanction/penalty make the catch re-eligible for certification?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17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Standards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920880" cy="511256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GB" sz="3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accreditation standard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must be defined: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Only public authorities can perform the function of competent authority (CA) </a:t>
            </a:r>
          </a:p>
          <a:p>
            <a:pPr marL="457200" lvl="1" indent="0">
              <a:buNone/>
            </a:pPr>
            <a:r>
              <a:rPr lang="en-GB" sz="26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GB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[but delegation ought to remain an option – 	under the responsibility of the CA]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 notification procedure should be defined to identify these authorities / public record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various State-level CAs – as applicable – have to be notified per CPC / CNPC (flag, port, coastal, processing/ market)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18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WCPFC e-CDS data load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115212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Based on comparative calculations based on the EU, CCSBT and CCAMLR CDS…</a:t>
            </a:r>
          </a:p>
          <a:p>
            <a:pPr marL="0" indent="0">
              <a:buNone/>
            </a:pPr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19</a:t>
            </a:fld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95759"/>
              </p:ext>
            </p:extLst>
          </p:nvPr>
        </p:nvGraphicFramePr>
        <p:xfrm>
          <a:off x="1403648" y="2708920"/>
          <a:ext cx="5868670" cy="1554480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28675"/>
                <a:gridCol w="971525"/>
                <a:gridCol w="1224136"/>
                <a:gridCol w="1224136"/>
                <a:gridCol w="1008112"/>
                <a:gridCol w="61208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RFMO</a:t>
                      </a:r>
                      <a:endParaRPr lang="en-GB" sz="16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Tuna catch (volume)</a:t>
                      </a:r>
                      <a:endParaRPr lang="en-GB" sz="16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Vessel operators (companies)</a:t>
                      </a:r>
                      <a:endParaRPr lang="en-GB" sz="16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Processors/ Exporters</a:t>
                      </a:r>
                      <a:endParaRPr lang="en-GB" sz="16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Importers</a:t>
                      </a:r>
                      <a:endParaRPr lang="en-GB" sz="16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6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IATTC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13%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2,600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910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3,250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6,760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ICCAT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10%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2,000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700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2,500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5,200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IOTC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19%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3,800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1,330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4,750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9,880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WCPFC</a:t>
                      </a:r>
                      <a:endParaRPr lang="en-GB" sz="18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58%</a:t>
                      </a:r>
                      <a:endParaRPr lang="en-GB" sz="18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11,600</a:t>
                      </a:r>
                      <a:endParaRPr lang="en-GB" sz="18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4,060</a:t>
                      </a:r>
                      <a:endParaRPr lang="en-GB" sz="18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14,500</a:t>
                      </a:r>
                      <a:endParaRPr lang="en-GB" sz="18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30,160</a:t>
                      </a:r>
                      <a:endParaRPr lang="en-GB" sz="18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Global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20,000</a:t>
                      </a:r>
                      <a:endParaRPr lang="en-GB" sz="18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7,000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25,000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52,000</a:t>
                      </a:r>
                      <a:endParaRPr lang="en-GB" sz="18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7515"/>
              </p:ext>
            </p:extLst>
          </p:nvPr>
        </p:nvGraphicFramePr>
        <p:xfrm>
          <a:off x="1403648" y="4653136"/>
          <a:ext cx="5868670" cy="1341120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92088"/>
                <a:gridCol w="1391677"/>
                <a:gridCol w="1485265"/>
                <a:gridCol w="21996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</a:rPr>
                        <a:t>RFMO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</a:rPr>
                        <a:t>Tuna catch (relative)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</a:rPr>
                        <a:t>Tuna catch (volume)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effectLst/>
                        </a:rPr>
                        <a:t>number of certificates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IATTC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13%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effectLst/>
                        </a:rPr>
                        <a:t>598,000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effectLst/>
                        </a:rPr>
                        <a:t>85,024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ICCAT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10%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/>
                          </a:solidFill>
                          <a:effectLst/>
                        </a:rPr>
                        <a:t>460,000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/>
                          </a:solidFill>
                          <a:effectLst/>
                        </a:rPr>
                        <a:t>65,403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IOTC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19%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/>
                          </a:solidFill>
                          <a:effectLst/>
                        </a:rPr>
                        <a:t>874,000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/>
                          </a:solidFill>
                          <a:effectLst/>
                        </a:rPr>
                        <a:t>124,265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WCPFC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effectLst/>
                        </a:rPr>
                        <a:t>58%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2"/>
                          </a:solidFill>
                          <a:effectLst/>
                        </a:rPr>
                        <a:t>2,668,000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2"/>
                          </a:solidFill>
                          <a:effectLst/>
                        </a:rPr>
                        <a:t>379,336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Global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80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effectLst/>
                        </a:rPr>
                        <a:t>4,600,000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effectLst/>
                        </a:rPr>
                        <a:t>654,028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8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272808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Objective of this session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3312368" cy="432048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ndara" panose="020E0502030303020204" pitchFamily="34" charset="0"/>
              </a:rPr>
              <a:t>Provide a first look at key WCPFC CDS system </a:t>
            </a:r>
            <a:r>
              <a:rPr lang="en-GB" sz="2800" dirty="0" smtClean="0">
                <a:latin typeface="Candara" panose="020E0502030303020204" pitchFamily="34" charset="0"/>
              </a:rPr>
              <a:t>elements, </a:t>
            </a:r>
            <a:r>
              <a:rPr lang="en-GB" sz="2800" dirty="0" smtClean="0">
                <a:latin typeface="Candara" panose="020E0502030303020204" pitchFamily="34" charset="0"/>
              </a:rPr>
              <a:t>based on previous IWG discussions and positions, and proposed CDS principles guiding FAOs work on CDS</a:t>
            </a:r>
            <a:endParaRPr lang="en-GB" sz="2800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2</a:t>
            </a:fld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5328177" cy="355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448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Decentralised CDS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936104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Harmonising between RFMOs, while decentralising within?</a:t>
            </a:r>
            <a:endParaRPr lang="en-GB" sz="24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3464" y="6248400"/>
            <a:ext cx="1905000" cy="457200"/>
          </a:xfrm>
        </p:spPr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20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2276872"/>
            <a:ext cx="4176464" cy="432048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10000"/>
                </a:schemeClr>
              </a:gs>
              <a:gs pos="50000">
                <a:schemeClr val="accent1">
                  <a:shade val="67500"/>
                  <a:satMod val="115000"/>
                  <a:alpha val="10000"/>
                </a:schemeClr>
              </a:gs>
              <a:gs pos="100000">
                <a:schemeClr val="accent1">
                  <a:shade val="100000"/>
                  <a:satMod val="115000"/>
                  <a:alpha val="1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3000" kern="0" dirty="0" smtClean="0">
                <a:solidFill>
                  <a:schemeClr val="tx2"/>
                </a:solidFill>
                <a:latin typeface="Candara" panose="020E0502030303020204" pitchFamily="34" charset="0"/>
              </a:rPr>
              <a:t>Decentralised</a:t>
            </a:r>
          </a:p>
          <a:p>
            <a:r>
              <a:rPr lang="en-GB" sz="30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50+ independent IT systems? Protocols?</a:t>
            </a:r>
          </a:p>
          <a:p>
            <a:r>
              <a:rPr lang="en-GB" sz="30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Burden: developing, training, operating?</a:t>
            </a:r>
          </a:p>
          <a:p>
            <a:r>
              <a:rPr lang="en-GB" sz="30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System uptime?</a:t>
            </a:r>
          </a:p>
          <a:p>
            <a:r>
              <a:rPr lang="en-GB" sz="30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Inflexible for updates</a:t>
            </a:r>
          </a:p>
          <a:p>
            <a:r>
              <a:rPr lang="en-GB" sz="30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Oversight:  ???</a:t>
            </a:r>
            <a:endParaRPr lang="en-GB" sz="3000" kern="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16016" y="2276872"/>
            <a:ext cx="4176464" cy="432048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10000"/>
                </a:schemeClr>
              </a:gs>
              <a:gs pos="50000">
                <a:schemeClr val="accent1">
                  <a:shade val="67500"/>
                  <a:satMod val="115000"/>
                  <a:alpha val="10000"/>
                </a:schemeClr>
              </a:gs>
              <a:gs pos="100000">
                <a:schemeClr val="accent1">
                  <a:shade val="100000"/>
                  <a:satMod val="115000"/>
                  <a:alpha val="1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None/>
              <a:defRPr sz="3000" kern="0">
                <a:latin typeface="Candara" panose="020E0502030303020204" pitchFamily="34" charset="0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Centralised</a:t>
            </a:r>
          </a:p>
          <a:p>
            <a:pPr marL="342900" indent="-342900" algn="l">
              <a:buChar char="•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 system</a:t>
            </a:r>
          </a:p>
          <a:p>
            <a:pPr marL="342900" indent="-342900" algn="l">
              <a:buChar char="•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Burden: minimised</a:t>
            </a:r>
          </a:p>
          <a:p>
            <a:pPr marL="342900" indent="-342900" algn="l">
              <a:buChar char="•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Uptime maximised</a:t>
            </a:r>
          </a:p>
          <a:p>
            <a:pPr marL="342900" indent="-342900" algn="l">
              <a:buChar char="•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Rules and system updates simple</a:t>
            </a:r>
          </a:p>
          <a:p>
            <a:pPr marL="342900" indent="-342900" algn="l">
              <a:buChar char="•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Oversight &amp; monitoring: easy</a:t>
            </a:r>
            <a:endParaRPr lang="en-GB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62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 animBg="1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1923796"/>
            <a:ext cx="252028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800" dirty="0" smtClean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  <a:p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e-mails:</a:t>
            </a:r>
          </a:p>
          <a:p>
            <a:endParaRPr lang="en-GB" sz="1800" dirty="0" smtClean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  <a:p>
            <a:r>
              <a:rPr lang="en-GB" sz="1800" dirty="0" err="1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gilles.hosch</a:t>
            </a:r>
            <a:endParaRPr lang="en-GB" sz="1800" dirty="0" smtClean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  <a:p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@fao.org</a:t>
            </a:r>
          </a:p>
          <a:p>
            <a:endParaRPr lang="en-GB" sz="1800" dirty="0" smtClean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  <a:p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hosch@pt.lu</a:t>
            </a:r>
          </a:p>
          <a:p>
            <a:endParaRPr lang="en-GB" sz="1800" dirty="0" smtClean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  <a:p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Cell:</a:t>
            </a:r>
          </a:p>
          <a:p>
            <a:r>
              <a:rPr lang="en-GB" sz="1800" dirty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+</a:t>
            </a:r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352 </a:t>
            </a:r>
            <a:r>
              <a:rPr lang="en-GB" sz="1800" dirty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621 752418</a:t>
            </a:r>
          </a:p>
          <a:p>
            <a:endParaRPr lang="en-GB" sz="1800" dirty="0" smtClean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  <a:p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Skype: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hosch69</a:t>
            </a:r>
          </a:p>
          <a:p>
            <a:endParaRPr lang="en-GB" sz="1800" dirty="0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04812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Thank You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0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Points covered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76864" cy="5040560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International CDS work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Existing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&amp; key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differences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definition and objective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mode of action / merits and limits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traceability concept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Scope and coverage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Roles of stakeholders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standards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e-CDS data load &amp; central / decentralised ops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26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3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05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Past and present CDS work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COFI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2002 FAO Expert Consultation produces list of data elements for catch certificates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KOBE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2007 &amp; 2010 meetings &amp; preliminary conclusions</a:t>
            </a:r>
          </a:p>
          <a:p>
            <a:pPr lvl="2"/>
            <a:r>
              <a:rPr lang="en-GB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Move from SDP to CDS / Cover species globally thru harmonised systems / use e-CDS / RFMO CDS &gt; unilateral CDS / flag State certification insufficient 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FAO/ABNJ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2014 Tuna CDS Best Practice Guidelines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COFI</a:t>
            </a:r>
          </a:p>
          <a:p>
            <a:pPr lvl="1"/>
            <a:r>
              <a:rPr lang="en-GB" sz="2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2015 FAO Expert Consultation on Voluntary Guidelines for Catch Documentation Schemes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4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64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Existing CDS systems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5</a:t>
            </a:fld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41601"/>
              </p:ext>
            </p:extLst>
          </p:nvPr>
        </p:nvGraphicFramePr>
        <p:xfrm>
          <a:off x="683568" y="2420888"/>
          <a:ext cx="7772400" cy="20624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36104"/>
                <a:gridCol w="648072"/>
                <a:gridCol w="1656184"/>
                <a:gridCol w="1728192"/>
                <a:gridCol w="1296144"/>
                <a:gridCol w="1507704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year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e-CDS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central certificate</a:t>
                      </a:r>
                      <a:r>
                        <a:rPr lang="en-GB" sz="1600" baseline="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 registry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document system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verifiable traceability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CCAMLR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2000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CC + TC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ICCAT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2008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 *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CC + 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CCSBT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2010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actively planning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CC + 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yes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EU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2010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no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no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CC (+ PS)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2"/>
                          </a:solidFill>
                          <a:latin typeface="Candara" panose="020E0502030303020204" pitchFamily="34" charset="0"/>
                        </a:rPr>
                        <a:t>no</a:t>
                      </a:r>
                      <a:endParaRPr lang="en-GB" sz="1600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730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231664" y="1263624"/>
            <a:ext cx="872480" cy="837706"/>
            <a:chOff x="5231664" y="1263624"/>
            <a:chExt cx="872480" cy="837706"/>
          </a:xfrm>
        </p:grpSpPr>
        <p:grpSp>
          <p:nvGrpSpPr>
            <p:cNvPr id="42" name="Group 41"/>
            <p:cNvGrpSpPr/>
            <p:nvPr/>
          </p:nvGrpSpPr>
          <p:grpSpPr>
            <a:xfrm>
              <a:off x="5231664" y="1263624"/>
              <a:ext cx="872480" cy="837706"/>
              <a:chOff x="6228184" y="3708402"/>
              <a:chExt cx="872480" cy="837706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6228184" y="3708402"/>
                <a:ext cx="872480" cy="83770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4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6674270" y="3923312"/>
                <a:ext cx="386456" cy="38864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4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5243423" y="1309897"/>
              <a:ext cx="704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rPr>
                <a:t>Fishery A</a:t>
              </a:r>
              <a:endParaRPr lang="en-GB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96485" y="2334730"/>
            <a:ext cx="872480" cy="837706"/>
            <a:chOff x="5096485" y="2334730"/>
            <a:chExt cx="872480" cy="837706"/>
          </a:xfrm>
        </p:grpSpPr>
        <p:sp>
          <p:nvSpPr>
            <p:cNvPr id="73" name="Oval 72"/>
            <p:cNvSpPr/>
            <p:nvPr/>
          </p:nvSpPr>
          <p:spPr bwMode="auto">
            <a:xfrm>
              <a:off x="5096485" y="2334730"/>
              <a:ext cx="872480" cy="8377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5532725" y="2660009"/>
              <a:ext cx="386456" cy="3886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108945" y="2431029"/>
              <a:ext cx="706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rPr>
                <a:t>Fishery B</a:t>
              </a:r>
              <a:endParaRPr lang="en-GB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6733" y="3160823"/>
            <a:ext cx="921238" cy="837706"/>
            <a:chOff x="5686733" y="3160823"/>
            <a:chExt cx="921238" cy="837706"/>
          </a:xfrm>
        </p:grpSpPr>
        <p:sp>
          <p:nvSpPr>
            <p:cNvPr id="76" name="Oval 75"/>
            <p:cNvSpPr/>
            <p:nvPr/>
          </p:nvSpPr>
          <p:spPr bwMode="auto">
            <a:xfrm>
              <a:off x="5735491" y="3160823"/>
              <a:ext cx="872480" cy="8377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6195746" y="3381026"/>
              <a:ext cx="386456" cy="3886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686733" y="3249309"/>
              <a:ext cx="800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rPr>
                <a:t>Fishery C</a:t>
              </a:r>
              <a:endParaRPr lang="en-GB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58055" y="3717262"/>
            <a:ext cx="887748" cy="837706"/>
            <a:chOff x="6658055" y="3717262"/>
            <a:chExt cx="887748" cy="837706"/>
          </a:xfrm>
        </p:grpSpPr>
        <p:sp>
          <p:nvSpPr>
            <p:cNvPr id="79" name="Oval 78"/>
            <p:cNvSpPr/>
            <p:nvPr/>
          </p:nvSpPr>
          <p:spPr bwMode="auto">
            <a:xfrm>
              <a:off x="6673323" y="3717262"/>
              <a:ext cx="872480" cy="8377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125673" y="3889410"/>
              <a:ext cx="386456" cy="38864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658055" y="3803935"/>
              <a:ext cx="734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rPr>
                <a:t>Fishery D</a:t>
              </a:r>
              <a:endParaRPr lang="en-GB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13971" y="3804184"/>
            <a:ext cx="922443" cy="837706"/>
            <a:chOff x="7713971" y="3804184"/>
            <a:chExt cx="922443" cy="837706"/>
          </a:xfrm>
        </p:grpSpPr>
        <p:grpSp>
          <p:nvGrpSpPr>
            <p:cNvPr id="29" name="Group 28"/>
            <p:cNvGrpSpPr/>
            <p:nvPr/>
          </p:nvGrpSpPr>
          <p:grpSpPr>
            <a:xfrm>
              <a:off x="7763934" y="3804184"/>
              <a:ext cx="872480" cy="837706"/>
              <a:chOff x="7763934" y="3804184"/>
              <a:chExt cx="872480" cy="837706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7763934" y="3804184"/>
                <a:ext cx="872480" cy="83770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4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8175304" y="3941793"/>
                <a:ext cx="386456" cy="38864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4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7713971" y="3862809"/>
              <a:ext cx="782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rPr>
                <a:t>Fishery 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60632" y="1300408"/>
            <a:ext cx="504056" cy="504056"/>
            <a:chOff x="6260632" y="1300408"/>
            <a:chExt cx="504056" cy="504056"/>
          </a:xfrm>
        </p:grpSpPr>
        <p:sp>
          <p:nvSpPr>
            <p:cNvPr id="92" name="Oval 91"/>
            <p:cNvSpPr/>
            <p:nvPr/>
          </p:nvSpPr>
          <p:spPr bwMode="auto">
            <a:xfrm>
              <a:off x="6260632" y="1300408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329584" y="1398547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89444" y="2153483"/>
            <a:ext cx="690691" cy="663655"/>
            <a:chOff x="6189444" y="2153483"/>
            <a:chExt cx="690691" cy="663655"/>
          </a:xfrm>
        </p:grpSpPr>
        <p:sp>
          <p:nvSpPr>
            <p:cNvPr id="93" name="Oval 92"/>
            <p:cNvSpPr/>
            <p:nvPr/>
          </p:nvSpPr>
          <p:spPr bwMode="auto">
            <a:xfrm>
              <a:off x="6189444" y="2153483"/>
              <a:ext cx="690691" cy="663655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357546" y="2321026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99201" y="2996309"/>
            <a:ext cx="504056" cy="504056"/>
            <a:chOff x="6799201" y="2996309"/>
            <a:chExt cx="504056" cy="504056"/>
          </a:xfrm>
        </p:grpSpPr>
        <p:sp>
          <p:nvSpPr>
            <p:cNvPr id="94" name="Oval 93"/>
            <p:cNvSpPr/>
            <p:nvPr/>
          </p:nvSpPr>
          <p:spPr bwMode="auto">
            <a:xfrm>
              <a:off x="6799201" y="2996309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877525" y="3096023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99873" y="3334485"/>
            <a:ext cx="504056" cy="504056"/>
            <a:chOff x="7599873" y="3334485"/>
            <a:chExt cx="504056" cy="504056"/>
          </a:xfrm>
        </p:grpSpPr>
        <p:sp>
          <p:nvSpPr>
            <p:cNvPr id="95" name="Oval 94"/>
            <p:cNvSpPr/>
            <p:nvPr/>
          </p:nvSpPr>
          <p:spPr bwMode="auto">
            <a:xfrm>
              <a:off x="7599873" y="3334485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679079" y="3432624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90130" y="3266252"/>
            <a:ext cx="504056" cy="504056"/>
            <a:chOff x="8490130" y="3266252"/>
            <a:chExt cx="504056" cy="504056"/>
          </a:xfrm>
        </p:grpSpPr>
        <p:sp>
          <p:nvSpPr>
            <p:cNvPr id="96" name="Oval 95"/>
            <p:cNvSpPr/>
            <p:nvPr/>
          </p:nvSpPr>
          <p:spPr bwMode="auto">
            <a:xfrm>
              <a:off x="8490130" y="3266252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549968" y="3364391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95" y="260648"/>
            <a:ext cx="4737130" cy="936104"/>
          </a:xfrm>
        </p:spPr>
        <p:txBody>
          <a:bodyPr/>
          <a:lstStyle/>
          <a:p>
            <a:pPr algn="l"/>
            <a:r>
              <a:rPr lang="en-GB" dirty="0" smtClean="0">
                <a:latin typeface="Candara" panose="020E0502030303020204" pitchFamily="34" charset="0"/>
              </a:rPr>
              <a:t>Two CDS models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15" y="6504057"/>
            <a:ext cx="1905000" cy="404664"/>
          </a:xfrm>
        </p:spPr>
        <p:txBody>
          <a:bodyPr/>
          <a:lstStyle/>
          <a:p>
            <a:pPr algn="l"/>
            <a:fld id="{1AB571F0-14F9-49A6-87BA-EE5C3A7B5642}" type="slidenum">
              <a:rPr lang="en-US" smtClean="0">
                <a:latin typeface="Candara" panose="020E0502030303020204" pitchFamily="34" charset="0"/>
              </a:rPr>
              <a:pPr algn="l"/>
              <a:t>6</a:t>
            </a:fld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39" y="5296693"/>
            <a:ext cx="890615" cy="115664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84" y="5351873"/>
            <a:ext cx="1047896" cy="1047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782" y="5453656"/>
            <a:ext cx="910133" cy="84271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295" y="1325514"/>
            <a:ext cx="1113830" cy="74255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79512" y="4437112"/>
            <a:ext cx="1996276" cy="1944216"/>
            <a:chOff x="179512" y="4437112"/>
            <a:chExt cx="1996276" cy="1944216"/>
          </a:xfrm>
        </p:grpSpPr>
        <p:sp>
          <p:nvSpPr>
            <p:cNvPr id="12" name="Oval 11"/>
            <p:cNvSpPr/>
            <p:nvPr/>
          </p:nvSpPr>
          <p:spPr bwMode="auto">
            <a:xfrm>
              <a:off x="179512" y="4437112"/>
              <a:ext cx="1996276" cy="1944216"/>
            </a:xfrm>
            <a:prstGeom prst="ellipse">
              <a:avLst/>
            </a:prstGeom>
            <a:solidFill>
              <a:schemeClr val="bg2"/>
            </a:solidFill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4799" y="5044337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rPr>
                <a:t>FISHERY: single stock across its entire range</a:t>
              </a:r>
              <a:endParaRPr lang="en-GB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79969" y="1052736"/>
            <a:ext cx="2028535" cy="1944216"/>
            <a:chOff x="7079969" y="1052736"/>
            <a:chExt cx="2028535" cy="1944216"/>
          </a:xfrm>
        </p:grpSpPr>
        <p:sp>
          <p:nvSpPr>
            <p:cNvPr id="13" name="Oval 12"/>
            <p:cNvSpPr/>
            <p:nvPr/>
          </p:nvSpPr>
          <p:spPr bwMode="auto">
            <a:xfrm>
              <a:off x="7079969" y="1052736"/>
              <a:ext cx="2028535" cy="1944216"/>
            </a:xfrm>
            <a:prstGeom prst="ellipse">
              <a:avLst/>
            </a:prstGeom>
            <a:solidFill>
              <a:schemeClr val="accent1"/>
            </a:solidFill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48995" y="1673374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MARKET: single market State (MS)</a:t>
              </a:r>
              <a:endParaRPr lang="en-GB" sz="16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6961" y="4798603"/>
            <a:ext cx="1748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All product</a:t>
            </a:r>
            <a:r>
              <a:rPr lang="en-GB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en-GB" sz="1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through any and </a:t>
            </a:r>
            <a:r>
              <a:rPr lang="en-GB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all port, processing and market State </a:t>
            </a:r>
            <a:r>
              <a:rPr lang="en-GB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is covered and accounted for</a:t>
            </a:r>
            <a:endParaRPr lang="en-GB" sz="160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27666" y="1121380"/>
            <a:ext cx="1761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Only</a:t>
            </a:r>
            <a:r>
              <a:rPr lang="en-GB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catches traded to the EU</a:t>
            </a:r>
            <a:r>
              <a:rPr lang="en-GB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– from any marine fishery worldwide – are covered and partially accounted for</a:t>
            </a:r>
            <a:endParaRPr lang="en-GB" sz="160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5" name="Right Arrow 104"/>
          <p:cNvSpPr/>
          <p:nvPr/>
        </p:nvSpPr>
        <p:spPr bwMode="auto">
          <a:xfrm rot="20763015">
            <a:off x="5997269" y="1529313"/>
            <a:ext cx="348923" cy="20267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7" name="Curved Connector 116"/>
          <p:cNvCxnSpPr/>
          <p:nvPr/>
        </p:nvCxnSpPr>
        <p:spPr bwMode="auto">
          <a:xfrm>
            <a:off x="1215271" y="2555515"/>
            <a:ext cx="7677209" cy="2607220"/>
          </a:xfrm>
          <a:prstGeom prst="curvedConnector3">
            <a:avLst>
              <a:gd name="adj1" fmla="val 45014"/>
            </a:avLst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ight Arrow 130"/>
          <p:cNvSpPr/>
          <p:nvPr/>
        </p:nvSpPr>
        <p:spPr bwMode="auto">
          <a:xfrm rot="9989134">
            <a:off x="4945168" y="1838426"/>
            <a:ext cx="439805" cy="1800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Right Arrow 131"/>
          <p:cNvSpPr/>
          <p:nvPr/>
        </p:nvSpPr>
        <p:spPr bwMode="auto">
          <a:xfrm rot="9512519">
            <a:off x="4876583" y="2964739"/>
            <a:ext cx="439805" cy="1738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Right Arrow 132"/>
          <p:cNvSpPr/>
          <p:nvPr/>
        </p:nvSpPr>
        <p:spPr bwMode="auto">
          <a:xfrm rot="9645710">
            <a:off x="5479408" y="3754975"/>
            <a:ext cx="439805" cy="1800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Right Arrow 133"/>
          <p:cNvSpPr/>
          <p:nvPr/>
        </p:nvSpPr>
        <p:spPr bwMode="auto">
          <a:xfrm rot="8194510">
            <a:off x="6509756" y="4423029"/>
            <a:ext cx="439805" cy="1800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Right Arrow 134"/>
          <p:cNvSpPr/>
          <p:nvPr/>
        </p:nvSpPr>
        <p:spPr bwMode="auto">
          <a:xfrm rot="7254262">
            <a:off x="7765194" y="4675865"/>
            <a:ext cx="439805" cy="1800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11215" y="3579676"/>
            <a:ext cx="504056" cy="504056"/>
            <a:chOff x="711215" y="3579676"/>
            <a:chExt cx="504056" cy="504056"/>
          </a:xfrm>
        </p:grpSpPr>
        <p:sp>
          <p:nvSpPr>
            <p:cNvPr id="14" name="Oval 13"/>
            <p:cNvSpPr/>
            <p:nvPr/>
          </p:nvSpPr>
          <p:spPr bwMode="auto">
            <a:xfrm>
              <a:off x="711215" y="3579676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71053" y="3682179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04939" y="3780876"/>
            <a:ext cx="504056" cy="504056"/>
            <a:chOff x="1704939" y="3780876"/>
            <a:chExt cx="504056" cy="504056"/>
          </a:xfrm>
        </p:grpSpPr>
        <p:sp>
          <p:nvSpPr>
            <p:cNvPr id="15" name="Oval 14"/>
            <p:cNvSpPr/>
            <p:nvPr/>
          </p:nvSpPr>
          <p:spPr bwMode="auto">
            <a:xfrm>
              <a:off x="1704939" y="3780876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764777" y="3888597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59004" y="4497159"/>
            <a:ext cx="504056" cy="504056"/>
            <a:chOff x="2359004" y="4497159"/>
            <a:chExt cx="504056" cy="504056"/>
          </a:xfrm>
        </p:grpSpPr>
        <p:sp>
          <p:nvSpPr>
            <p:cNvPr id="16" name="Oval 15"/>
            <p:cNvSpPr/>
            <p:nvPr/>
          </p:nvSpPr>
          <p:spPr bwMode="auto">
            <a:xfrm>
              <a:off x="2359004" y="4497159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422031" y="4595298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82069" y="5426530"/>
            <a:ext cx="504056" cy="504056"/>
            <a:chOff x="2482069" y="5426530"/>
            <a:chExt cx="504056" cy="504056"/>
          </a:xfrm>
        </p:grpSpPr>
        <p:sp>
          <p:nvSpPr>
            <p:cNvPr id="17" name="Oval 16"/>
            <p:cNvSpPr/>
            <p:nvPr/>
          </p:nvSpPr>
          <p:spPr bwMode="auto">
            <a:xfrm>
              <a:off x="2482069" y="5426530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42142" y="5524670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97924" y="6165304"/>
            <a:ext cx="504056" cy="504056"/>
            <a:chOff x="2097924" y="6165304"/>
            <a:chExt cx="504056" cy="504056"/>
          </a:xfrm>
        </p:grpSpPr>
        <p:sp>
          <p:nvSpPr>
            <p:cNvPr id="18" name="Oval 17"/>
            <p:cNvSpPr/>
            <p:nvPr/>
          </p:nvSpPr>
          <p:spPr bwMode="auto">
            <a:xfrm>
              <a:off x="2097924" y="6165304"/>
              <a:ext cx="504056" cy="504056"/>
            </a:xfrm>
            <a:prstGeom prst="ellipse">
              <a:avLst/>
            </a:prstGeom>
            <a:solidFill>
              <a:srgbClr val="00B0F0"/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157762" y="6263443"/>
              <a:ext cx="38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PS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46429" y="2701430"/>
            <a:ext cx="793966" cy="765342"/>
            <a:chOff x="1346429" y="2701430"/>
            <a:chExt cx="793966" cy="765342"/>
          </a:xfrm>
        </p:grpSpPr>
        <p:sp>
          <p:nvSpPr>
            <p:cNvPr id="86" name="Oval 85"/>
            <p:cNvSpPr/>
            <p:nvPr/>
          </p:nvSpPr>
          <p:spPr bwMode="auto">
            <a:xfrm>
              <a:off x="1346429" y="2701430"/>
              <a:ext cx="793966" cy="765342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513109" y="2930978"/>
              <a:ext cx="46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MS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79543" y="3447293"/>
            <a:ext cx="530233" cy="500647"/>
            <a:chOff x="2679543" y="3447293"/>
            <a:chExt cx="530233" cy="500647"/>
          </a:xfrm>
        </p:grpSpPr>
        <p:sp>
          <p:nvSpPr>
            <p:cNvPr id="87" name="Oval 86"/>
            <p:cNvSpPr/>
            <p:nvPr/>
          </p:nvSpPr>
          <p:spPr bwMode="auto">
            <a:xfrm>
              <a:off x="2679543" y="3447293"/>
              <a:ext cx="530233" cy="500647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716954" y="3544583"/>
              <a:ext cx="46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MS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09776" y="4447584"/>
            <a:ext cx="460606" cy="318330"/>
            <a:chOff x="3209776" y="4447584"/>
            <a:chExt cx="460606" cy="318330"/>
          </a:xfrm>
        </p:grpSpPr>
        <p:sp>
          <p:nvSpPr>
            <p:cNvPr id="88" name="Oval 87"/>
            <p:cNvSpPr/>
            <p:nvPr/>
          </p:nvSpPr>
          <p:spPr bwMode="auto">
            <a:xfrm>
              <a:off x="3275701" y="4478402"/>
              <a:ext cx="310620" cy="287512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209776" y="4447584"/>
              <a:ext cx="46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MS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88314" y="5351872"/>
            <a:ext cx="460606" cy="375355"/>
            <a:chOff x="3388314" y="5351872"/>
            <a:chExt cx="460606" cy="375355"/>
          </a:xfrm>
        </p:grpSpPr>
        <p:sp>
          <p:nvSpPr>
            <p:cNvPr id="90" name="Oval 89"/>
            <p:cNvSpPr/>
            <p:nvPr/>
          </p:nvSpPr>
          <p:spPr bwMode="auto">
            <a:xfrm>
              <a:off x="3431011" y="5351872"/>
              <a:ext cx="375212" cy="375355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388314" y="5385660"/>
              <a:ext cx="46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MS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61293" y="6208576"/>
            <a:ext cx="460606" cy="307777"/>
            <a:chOff x="2961293" y="6208576"/>
            <a:chExt cx="460606" cy="307777"/>
          </a:xfrm>
        </p:grpSpPr>
        <p:sp>
          <p:nvSpPr>
            <p:cNvPr id="91" name="Oval 90"/>
            <p:cNvSpPr/>
            <p:nvPr/>
          </p:nvSpPr>
          <p:spPr bwMode="auto">
            <a:xfrm>
              <a:off x="3013804" y="6208576"/>
              <a:ext cx="310620" cy="287512"/>
            </a:xfrm>
            <a:prstGeom prst="ellipse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961293" y="6208576"/>
              <a:ext cx="460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MS</a:t>
              </a:r>
              <a:endParaRPr lang="en-GB" sz="14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6" name="Right Arrow 155"/>
          <p:cNvSpPr/>
          <p:nvPr/>
        </p:nvSpPr>
        <p:spPr bwMode="auto">
          <a:xfrm rot="924663">
            <a:off x="6724694" y="1627010"/>
            <a:ext cx="402409" cy="1352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Right Arrow 156"/>
          <p:cNvSpPr/>
          <p:nvPr/>
        </p:nvSpPr>
        <p:spPr bwMode="auto">
          <a:xfrm rot="19156322">
            <a:off x="6653438" y="1196017"/>
            <a:ext cx="402409" cy="1352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" name="Right Arrow 157"/>
          <p:cNvSpPr/>
          <p:nvPr/>
        </p:nvSpPr>
        <p:spPr bwMode="auto">
          <a:xfrm rot="2903166">
            <a:off x="5871583" y="1936818"/>
            <a:ext cx="529600" cy="18500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43271" y="6296372"/>
            <a:ext cx="104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* domestic landings are exempted</a:t>
            </a:r>
            <a:endParaRPr lang="en-GB" sz="80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0" name="Right Arrow 159"/>
          <p:cNvSpPr/>
          <p:nvPr/>
        </p:nvSpPr>
        <p:spPr bwMode="auto">
          <a:xfrm rot="20253113">
            <a:off x="6840393" y="2257962"/>
            <a:ext cx="275233" cy="15353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" name="Right Arrow 160"/>
          <p:cNvSpPr/>
          <p:nvPr/>
        </p:nvSpPr>
        <p:spPr bwMode="auto">
          <a:xfrm rot="18658823">
            <a:off x="7149094" y="2873960"/>
            <a:ext cx="383804" cy="13089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" name="Right Arrow 161"/>
          <p:cNvSpPr/>
          <p:nvPr/>
        </p:nvSpPr>
        <p:spPr bwMode="auto">
          <a:xfrm rot="16775530">
            <a:off x="7756508" y="3100788"/>
            <a:ext cx="383804" cy="13089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" name="Right Arrow 162"/>
          <p:cNvSpPr/>
          <p:nvPr/>
        </p:nvSpPr>
        <p:spPr bwMode="auto">
          <a:xfrm rot="14445366">
            <a:off x="8304992" y="3054927"/>
            <a:ext cx="466878" cy="13375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Right Arrow 163"/>
          <p:cNvSpPr/>
          <p:nvPr/>
        </p:nvSpPr>
        <p:spPr bwMode="auto">
          <a:xfrm rot="19156322">
            <a:off x="6335069" y="2881495"/>
            <a:ext cx="1050400" cy="1378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5" name="Right Arrow 164"/>
          <p:cNvSpPr/>
          <p:nvPr/>
        </p:nvSpPr>
        <p:spPr bwMode="auto">
          <a:xfrm rot="18377025">
            <a:off x="8792269" y="3083676"/>
            <a:ext cx="403835" cy="1335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6" name="Right Arrow 165"/>
          <p:cNvSpPr/>
          <p:nvPr/>
        </p:nvSpPr>
        <p:spPr bwMode="auto">
          <a:xfrm rot="4608419">
            <a:off x="8681238" y="3881715"/>
            <a:ext cx="402409" cy="1352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7" name="Right Arrow 166"/>
          <p:cNvSpPr/>
          <p:nvPr/>
        </p:nvSpPr>
        <p:spPr bwMode="auto">
          <a:xfrm rot="17053317">
            <a:off x="6421556" y="1042925"/>
            <a:ext cx="402409" cy="1352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9" name="Right Arrow 168"/>
          <p:cNvSpPr/>
          <p:nvPr/>
        </p:nvSpPr>
        <p:spPr bwMode="auto">
          <a:xfrm rot="16200000">
            <a:off x="6352142" y="1897986"/>
            <a:ext cx="364143" cy="1770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1865" y="2105582"/>
            <a:ext cx="153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Legend</a:t>
            </a:r>
            <a:r>
              <a:rPr lang="en-GB" sz="105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en-GB" sz="105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PS</a:t>
            </a:r>
            <a:r>
              <a:rPr lang="en-GB" sz="105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 Port and/or Processing State</a:t>
            </a:r>
          </a:p>
          <a:p>
            <a:pPr algn="l"/>
            <a:r>
              <a:rPr lang="en-GB" sz="105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MS</a:t>
            </a:r>
            <a:r>
              <a:rPr lang="en-GB" sz="105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 Market State</a:t>
            </a:r>
            <a:endParaRPr lang="en-GB" sz="105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8" name="Right Arrow 177"/>
          <p:cNvSpPr/>
          <p:nvPr/>
        </p:nvSpPr>
        <p:spPr bwMode="auto">
          <a:xfrm rot="10325358">
            <a:off x="8115534" y="3480865"/>
            <a:ext cx="364143" cy="1770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Right Arrow 103"/>
          <p:cNvSpPr/>
          <p:nvPr/>
        </p:nvSpPr>
        <p:spPr bwMode="auto">
          <a:xfrm rot="20307074">
            <a:off x="5844303" y="2635745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 rot="20340635">
            <a:off x="6494061" y="3322103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 rot="18989626">
            <a:off x="7379287" y="3760930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ight Arrow 111"/>
          <p:cNvSpPr/>
          <p:nvPr/>
        </p:nvSpPr>
        <p:spPr bwMode="auto">
          <a:xfrm rot="18024887">
            <a:off x="8337613" y="3790234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Right Arrow 176"/>
          <p:cNvSpPr/>
          <p:nvPr/>
        </p:nvSpPr>
        <p:spPr bwMode="auto">
          <a:xfrm rot="17630146">
            <a:off x="7047981" y="3281154"/>
            <a:ext cx="928914" cy="13950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Right Arrow 102"/>
          <p:cNvSpPr/>
          <p:nvPr/>
        </p:nvSpPr>
        <p:spPr bwMode="auto">
          <a:xfrm rot="15838224">
            <a:off x="792340" y="4194884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 rot="18169681">
            <a:off x="1523510" y="4318239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 rot="19764256">
            <a:off x="2027046" y="4912605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ight Arrow 107"/>
          <p:cNvSpPr/>
          <p:nvPr/>
        </p:nvSpPr>
        <p:spPr bwMode="auto">
          <a:xfrm rot="775620">
            <a:off x="2126893" y="5500217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ight Arrow 108"/>
          <p:cNvSpPr/>
          <p:nvPr/>
        </p:nvSpPr>
        <p:spPr bwMode="auto">
          <a:xfrm rot="2212494">
            <a:off x="1782552" y="6087288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ight Arrow 121"/>
          <p:cNvSpPr/>
          <p:nvPr/>
        </p:nvSpPr>
        <p:spPr bwMode="auto">
          <a:xfrm rot="18896263">
            <a:off x="1089282" y="3428442"/>
            <a:ext cx="439805" cy="12608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ight Arrow 122"/>
          <p:cNvSpPr/>
          <p:nvPr/>
        </p:nvSpPr>
        <p:spPr bwMode="auto">
          <a:xfrm rot="20443059">
            <a:off x="2170610" y="3802375"/>
            <a:ext cx="542261" cy="14071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Right Arrow 123"/>
          <p:cNvSpPr/>
          <p:nvPr/>
        </p:nvSpPr>
        <p:spPr bwMode="auto">
          <a:xfrm rot="20977460">
            <a:off x="2842322" y="4602223"/>
            <a:ext cx="439805" cy="12608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Right Arrow 124"/>
          <p:cNvSpPr/>
          <p:nvPr/>
        </p:nvSpPr>
        <p:spPr bwMode="auto">
          <a:xfrm rot="20682997">
            <a:off x="2982364" y="5496734"/>
            <a:ext cx="439805" cy="12608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Right Arrow 125"/>
          <p:cNvSpPr/>
          <p:nvPr/>
        </p:nvSpPr>
        <p:spPr bwMode="auto">
          <a:xfrm rot="21252498">
            <a:off x="2586509" y="6335703"/>
            <a:ext cx="439805" cy="12608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Right Arrow 126"/>
          <p:cNvSpPr/>
          <p:nvPr/>
        </p:nvSpPr>
        <p:spPr bwMode="auto">
          <a:xfrm rot="15676709">
            <a:off x="1700782" y="3582042"/>
            <a:ext cx="375696" cy="11112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Right Arrow 127"/>
          <p:cNvSpPr/>
          <p:nvPr/>
        </p:nvSpPr>
        <p:spPr bwMode="auto">
          <a:xfrm rot="18739224">
            <a:off x="1730019" y="4257498"/>
            <a:ext cx="1213180" cy="16608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Right Arrow 128"/>
          <p:cNvSpPr/>
          <p:nvPr/>
        </p:nvSpPr>
        <p:spPr bwMode="auto">
          <a:xfrm rot="16942345">
            <a:off x="985470" y="3885812"/>
            <a:ext cx="1047334" cy="15209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Right Arrow 129"/>
          <p:cNvSpPr/>
          <p:nvPr/>
        </p:nvSpPr>
        <p:spPr bwMode="auto">
          <a:xfrm rot="2194309">
            <a:off x="2714986" y="5092074"/>
            <a:ext cx="825358" cy="14132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0" name="Right Arrow 169"/>
          <p:cNvSpPr/>
          <p:nvPr/>
        </p:nvSpPr>
        <p:spPr bwMode="auto">
          <a:xfrm rot="15680438">
            <a:off x="2456883" y="5132447"/>
            <a:ext cx="439805" cy="18009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799201" y="5706544"/>
            <a:ext cx="90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ICCAT</a:t>
            </a:r>
            <a:endParaRPr lang="en-GB" sz="1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66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84" grpId="0"/>
      <p:bldP spid="105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56" grpId="0" animBg="1"/>
      <p:bldP spid="157" grpId="0" animBg="1"/>
      <p:bldP spid="158" grpId="0" animBg="1"/>
      <p:bldP spid="159" grpId="0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1" grpId="0"/>
      <p:bldP spid="178" grpId="0" animBg="1"/>
      <p:bldP spid="104" grpId="0" animBg="1"/>
      <p:bldP spid="110" grpId="0" animBg="1"/>
      <p:bldP spid="111" grpId="0" animBg="1"/>
      <p:bldP spid="112" grpId="0" animBg="1"/>
      <p:bldP spid="177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70" grpId="0" animBg="1"/>
      <p:bldP spid="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What is a CDS?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84576"/>
          </a:xfrm>
        </p:spPr>
        <p:txBody>
          <a:bodyPr/>
          <a:lstStyle/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Lack of a recognised international definition</a:t>
            </a:r>
          </a:p>
          <a:p>
            <a:pPr marL="0" indent="0">
              <a:buNone/>
            </a:pPr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CDS is a global </a:t>
            </a:r>
            <a:r>
              <a:rPr lang="en-GB" sz="3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traceability </a:t>
            </a:r>
            <a:r>
              <a:rPr lang="en-GB" sz="3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system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, hinging on a data and document system linking catch &amp; trade data/certificates</a:t>
            </a:r>
            <a:endParaRPr lang="en-GB" sz="3000" i="1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CC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certifies a unit of legal catch, providing a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validated document to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legal owner of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fish</a:t>
            </a:r>
            <a:endParaRPr lang="en-GB" sz="30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CDS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traces movement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of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the certified unit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of catch from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harvesting,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through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processing and international trade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, into the end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market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7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1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CDS objective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560840" cy="4536504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To combat IUU fishing…</a:t>
            </a:r>
          </a:p>
          <a:p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through…</a:t>
            </a:r>
          </a:p>
          <a:p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denying IUU fish market access. Only certified catch can be landed and traded.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2ary objectives are possible, but should not overburden the system</a:t>
            </a:r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8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84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596336" cy="936104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CDS – mode of action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064896" cy="5112568"/>
          </a:xfrm>
        </p:spPr>
        <p:txBody>
          <a:bodyPr/>
          <a:lstStyle/>
          <a:p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ertificates have to be 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registered in a </a:t>
            </a:r>
            <a:r>
              <a:rPr lang="en-GB" sz="3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central certificate registry</a:t>
            </a:r>
            <a:r>
              <a:rPr lang="en-GB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every step along the supply 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chain, in order to record links and volumes</a:t>
            </a:r>
            <a:endParaRPr lang="en-GB" sz="3000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In order to ensure only legally certified product is moving through the system, </a:t>
            </a:r>
            <a:r>
              <a:rPr lang="en-GB" sz="3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mass balance</a:t>
            </a:r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(volumes) needs to be monitored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Detected imbalances signal laundering of non-originating fish into certified supply streams and must lead to enforcement action</a:t>
            </a:r>
          </a:p>
          <a:p>
            <a:r>
              <a:rPr lang="en-GB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Central rule:  LANDING or IMPORT ≥ EXPORT</a:t>
            </a:r>
          </a:p>
          <a:p>
            <a:endParaRPr lang="en-GB" sz="3000" dirty="0" smtClean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F0-14F9-49A6-87BA-EE5C3A7B5642}" type="slidenum">
              <a:rPr lang="en-US" smtClean="0">
                <a:latin typeface="Candara" panose="020E0502030303020204" pitchFamily="34" charset="0"/>
              </a:rPr>
              <a:pPr/>
              <a:t>9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14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Gilles template">
  <a:themeElements>
    <a:clrScheme name="">
      <a:dk1>
        <a:srgbClr val="DDDDDD"/>
      </a:dk1>
      <a:lt1>
        <a:srgbClr val="FFFFFF"/>
      </a:lt1>
      <a:dk2>
        <a:srgbClr val="FFCC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BDBDBD"/>
      </a:accent4>
      <a:accent5>
        <a:srgbClr val="EBEBEB"/>
      </a:accent5>
      <a:accent6>
        <a:srgbClr val="737373"/>
      </a:accent6>
      <a:hlink>
        <a:srgbClr val="B2B2B2"/>
      </a:hlink>
      <a:folHlink>
        <a:srgbClr val="EAEAEA"/>
      </a:folHlink>
    </a:clrScheme>
    <a:fontScheme name="GHConsutling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HConsutling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Consutling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Consutling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Consutling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Consutling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Consutling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Consutling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ConsutlingPresentation 8">
        <a:dk1>
          <a:srgbClr val="B2B2B2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979797"/>
        </a:accent4>
        <a:accent5>
          <a:srgbClr val="EBEBEB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Gilles template</Template>
  <TotalTime>6177</TotalTime>
  <Words>1242</Words>
  <Application>Microsoft Office PowerPoint</Application>
  <PresentationFormat>On-screen Show (4:3)</PresentationFormat>
  <Paragraphs>339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Gilles template</vt:lpstr>
      <vt:lpstr>A Tuna CDS  for the WCPFC --- based on FAO’s Best Practice Guidelines for Tuna CDS</vt:lpstr>
      <vt:lpstr>Objective of this session</vt:lpstr>
      <vt:lpstr>Points covered</vt:lpstr>
      <vt:lpstr>Past and present CDS work</vt:lpstr>
      <vt:lpstr>Existing CDS systems</vt:lpstr>
      <vt:lpstr>Two CDS models</vt:lpstr>
      <vt:lpstr>What is a CDS?</vt:lpstr>
      <vt:lpstr>CDS objective</vt:lpstr>
      <vt:lpstr>CDS – mode of action</vt:lpstr>
      <vt:lpstr>Merits and limits of CDS</vt:lpstr>
      <vt:lpstr>CDS traceability concept</vt:lpstr>
      <vt:lpstr>Scope and coverage</vt:lpstr>
      <vt:lpstr>Roles of stakeholders</vt:lpstr>
      <vt:lpstr>Roles of stakeholders</vt:lpstr>
      <vt:lpstr>Roles of stakeholders</vt:lpstr>
      <vt:lpstr>Roles of stakeholders</vt:lpstr>
      <vt:lpstr>Standards</vt:lpstr>
      <vt:lpstr>Standards</vt:lpstr>
      <vt:lpstr>WCPFC e-CDS data load</vt:lpstr>
      <vt:lpstr>Decentralised CDS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MCS Strategy: Principles, goal, objectives Risk analysis and prioritisationions</dc:title>
  <dc:creator>Paul Nichols</dc:creator>
  <cp:lastModifiedBy>Gilles Hosch</cp:lastModifiedBy>
  <cp:revision>271</cp:revision>
  <dcterms:created xsi:type="dcterms:W3CDTF">2012-10-09T09:58:21Z</dcterms:created>
  <dcterms:modified xsi:type="dcterms:W3CDTF">2015-09-20T23:19:54Z</dcterms:modified>
</cp:coreProperties>
</file>