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13"/>
  </p:notesMasterIdLst>
  <p:sldIdLst>
    <p:sldId id="259" r:id="rId2"/>
    <p:sldId id="454" r:id="rId3"/>
    <p:sldId id="520" r:id="rId4"/>
    <p:sldId id="521" r:id="rId5"/>
    <p:sldId id="519" r:id="rId6"/>
    <p:sldId id="457" r:id="rId7"/>
    <p:sldId id="522" r:id="rId8"/>
    <p:sldId id="460" r:id="rId9"/>
    <p:sldId id="464" r:id="rId10"/>
    <p:sldId id="459" r:id="rId11"/>
    <p:sldId id="502" r:id="rId12"/>
  </p:sldIdLst>
  <p:sldSz cx="9144000" cy="6858000" type="screen4x3"/>
  <p:notesSz cx="7315200" cy="96012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10253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514" autoAdjust="0"/>
  </p:normalViewPr>
  <p:slideViewPr>
    <p:cSldViewPr snapToObjects="1">
      <p:cViewPr>
        <p:scale>
          <a:sx n="86" d="100"/>
          <a:sy n="86" d="100"/>
        </p:scale>
        <p:origin x="-57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3" d="100"/>
          <a:sy n="53" d="100"/>
        </p:scale>
        <p:origin x="-2826" y="-84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676E4E4-6ED2-425E-AD15-9E2F9EF03743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425A6E7-5BA0-4ED6-BA2D-3CCCBFCC89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0826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8B069-E388-4583-91D8-0035CDFA4348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EF5F-2FF3-48F0-B5B5-09E40E0965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1C820-AD2C-444C-AE5A-2BD58901AED0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3474C-482E-4FD9-B678-0DADF33E2BE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A3DA5-D979-4BDB-A85B-ECCE4299A75D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442E9-1A0C-4B15-8C5C-0129F7D5772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76122-E50F-4C3A-8992-CC66CC1E4EB7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25C32-35B7-4E58-89C1-66146F8740A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4A938-42FC-4EA4-A476-7FF4DB6A4837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57F7F-8EB5-4796-8BBF-34DB666755C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87492-9411-4C0B-B55A-D58E218F6BFB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A418A-617C-4C65-9E23-62BF374792F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42640-A238-451F-BC21-967C775A9B99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F6DDD-663A-4C82-B711-DD290AE482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BA1E4-7BCF-4F81-A5C4-51BFAB2C609B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13A9E-21FB-465E-8EF7-48513C38CF5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B7F3D-7037-49D1-BCF8-28A412D56042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C9CC8-C916-4678-9DC0-26C39775A3B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C72C-4FAB-4A81-87CF-FA5195D26703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E67F-8D43-470D-8B5F-C9718D34C80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D7A69-6290-468F-AEC1-4DB32AE5DCF2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B16F6-90AA-4EB3-BB24-3F99EED772E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24384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4B112141-A0A4-4CF8-842F-6FA91BB182F9}" type="datetime1">
              <a:rPr lang="fr-FR"/>
              <a:pPr>
                <a:defRPr/>
              </a:pPr>
              <a:t>27/11/2014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>
              <a:defRPr/>
            </a:pPr>
            <a:fld id="{278F70FC-9592-4E5A-BD2C-41CB31C9EC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rgbClr val="10253F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0253F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0253F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0253F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10253F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10253F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10253F"/>
          </a:solidFill>
          <a:latin typeface="+mn-lt"/>
          <a:ea typeface="ＭＳ Ｐゴシック" pitchFamily="-109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rgbClr val="10253F"/>
          </a:solidFill>
          <a:latin typeface="+mn-lt"/>
          <a:ea typeface="ＭＳ Ｐゴシック" pitchFamily="-109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0253F"/>
          </a:solidFill>
          <a:latin typeface="+mn-lt"/>
          <a:ea typeface="ＭＳ Ｐゴシック" pitchFamily="-109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700" kern="1200">
          <a:solidFill>
            <a:srgbClr val="10253F"/>
          </a:solidFill>
          <a:latin typeface="+mn-lt"/>
          <a:ea typeface="ＭＳ Ｐゴシック" pitchFamily="-109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3294112"/>
            <a:ext cx="8435280" cy="1143000"/>
          </a:xfrm>
        </p:spPr>
        <p:txBody>
          <a:bodyPr/>
          <a:lstStyle/>
          <a:p>
            <a:r>
              <a:rPr lang="en-US" sz="4800" dirty="0" smtClean="0"/>
              <a:t>Compatibility &amp; consequences of alternative potential TRPs for </a:t>
            </a:r>
            <a:r>
              <a:rPr lang="en-US" sz="4800" dirty="0" smtClean="0"/>
              <a:t>the south </a:t>
            </a:r>
            <a:r>
              <a:rPr lang="en-US" sz="4800" dirty="0" smtClean="0"/>
              <a:t>Pacific albacore stock</a:t>
            </a:r>
            <a:r>
              <a:rPr lang="en-AU" sz="4800" dirty="0" smtClean="0"/>
              <a:t/>
            </a:r>
            <a:br>
              <a:rPr lang="en-AU" sz="4800" dirty="0" smtClean="0"/>
            </a:br>
            <a:r>
              <a:rPr lang="en-US" sz="2800" dirty="0" smtClean="0"/>
              <a:t>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2400" dirty="0" smtClean="0"/>
              <a:t>MOW3-WP/06</a:t>
            </a:r>
            <a:br>
              <a:rPr lang="en-US" sz="2400" dirty="0" smtClean="0"/>
            </a:br>
            <a:r>
              <a:rPr lang="en-US" sz="2400" dirty="0" smtClean="0"/>
              <a:t>SPC, OFP</a:t>
            </a:r>
            <a:br>
              <a:rPr lang="en-US" sz="2400" dirty="0" smtClean="0"/>
            </a:br>
            <a:r>
              <a:rPr lang="en-US" sz="2400" dirty="0" smtClean="0"/>
              <a:t>MOW3 meeting, Apia, Samoa</a:t>
            </a:r>
            <a:br>
              <a:rPr lang="en-US" sz="2400" dirty="0" smtClean="0"/>
            </a:br>
            <a:r>
              <a:rPr lang="en-US" sz="2400" dirty="0" smtClean="0"/>
              <a:t>Friday 28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November 2014</a:t>
            </a:r>
            <a:endParaRPr lang="en-US" sz="2400" dirty="0" smtClean="0">
              <a:ea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5063"/>
          </a:xfrm>
        </p:spPr>
        <p:txBody>
          <a:bodyPr/>
          <a:lstStyle/>
          <a:p>
            <a:r>
              <a:rPr lang="en-US" dirty="0" smtClean="0"/>
              <a:t>MSY as a long term target implies a high risk of falling below the LRP (1 in 3 chance)</a:t>
            </a:r>
          </a:p>
          <a:p>
            <a:r>
              <a:rPr lang="en-US" dirty="0" smtClean="0"/>
              <a:t>Recovering CPUE to 2010 levels is not enough to make profits in the fishery at current prices (i.e. 2010 CPUE is below levels needed to breakeven)</a:t>
            </a:r>
          </a:p>
          <a:p>
            <a:r>
              <a:rPr lang="en-US" dirty="0" smtClean="0"/>
              <a:t>MEY as a target implies major reductions in effort to be achieved at current prices</a:t>
            </a:r>
          </a:p>
          <a:p>
            <a:r>
              <a:rPr lang="en-US" dirty="0" smtClean="0"/>
              <a:t>Achieving a 10% profit within the fishery may be a more sensible target at current prices, but reductions from 2010 effort levels still required, of 6%-53% dependent on costs.</a:t>
            </a:r>
          </a:p>
          <a:p>
            <a:r>
              <a:rPr lang="en-US" dirty="0" smtClean="0"/>
              <a:t>‘Breaking even’ (basic returns) generally required reductions in effort from 2010 levels (dependent upon prices and costs)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r>
              <a:rPr lang="en-US" dirty="0" smtClean="0"/>
              <a:t>Discussion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144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Confirmation </a:t>
            </a:r>
            <a:r>
              <a:rPr lang="en-US" dirty="0" smtClean="0"/>
              <a:t>of the need and rationale for a Harvest Strategy for southern LL fishery, including a TRP for SPA, that meets management objectives (e.g. economic, social and biological</a:t>
            </a:r>
            <a:r>
              <a:rPr lang="en-US" dirty="0" smtClean="0"/>
              <a:t>).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 </a:t>
            </a:r>
            <a:r>
              <a:rPr lang="en-US" dirty="0" smtClean="0"/>
              <a:t>we want a TRP to  maximize economic yield – or will it be necessary to trade off objectives and get a ‘pretty good’ economic yield?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How </a:t>
            </a:r>
            <a:r>
              <a:rPr lang="en-US" dirty="0" smtClean="0"/>
              <a:t>should we consider the differing economic performance of fleets when considering MEY‐based target reference points?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How </a:t>
            </a:r>
            <a:r>
              <a:rPr lang="en-US" dirty="0" smtClean="0"/>
              <a:t>best to further the development of a harvest strategy for the southern LL fishery (e.g. further bio-economic analyses) as part of the work of the Commission?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gmt framework v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3227" y="856966"/>
            <a:ext cx="7635197" cy="5726397"/>
          </a:xfrm>
        </p:spPr>
      </p:pic>
      <p:sp>
        <p:nvSpPr>
          <p:cNvPr id="5" name="Oval 4"/>
          <p:cNvSpPr/>
          <p:nvPr/>
        </p:nvSpPr>
        <p:spPr>
          <a:xfrm>
            <a:off x="3203848" y="1340768"/>
            <a:ext cx="3314717" cy="2232248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en-US" dirty="0" smtClean="0"/>
              <a:t>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4144963"/>
          </a:xfrm>
        </p:spPr>
        <p:txBody>
          <a:bodyPr/>
          <a:lstStyle/>
          <a:p>
            <a:r>
              <a:rPr lang="en-US" dirty="0" smtClean="0"/>
              <a:t>Consequences of using ‘minimum’ south Pacific albacore biomass target reference point levels compatible with different levels of LRP risk;</a:t>
            </a:r>
          </a:p>
          <a:p>
            <a:r>
              <a:rPr lang="en-US" dirty="0" smtClean="0"/>
              <a:t>Consequence of achieving the ‘default’ MSY reference point;</a:t>
            </a:r>
          </a:p>
          <a:p>
            <a:r>
              <a:rPr lang="en-US" dirty="0" smtClean="0"/>
              <a:t>Examine candidate TRPs based upon fishery objectives such as catch rates, fishery profitability and MEY;</a:t>
            </a:r>
          </a:p>
          <a:p>
            <a:pPr lvl="1"/>
            <a:r>
              <a:rPr lang="en-US" dirty="0" smtClean="0"/>
              <a:t>2010 catch rates</a:t>
            </a:r>
          </a:p>
          <a:p>
            <a:pPr lvl="1"/>
            <a:r>
              <a:rPr lang="en-US" dirty="0" smtClean="0"/>
              <a:t>MEY, 10% ‘super profit’, &amp; ‘break-even’ levels</a:t>
            </a:r>
          </a:p>
          <a:p>
            <a:r>
              <a:rPr lang="en-US" dirty="0" smtClean="0"/>
              <a:t>Motivate discussion on </a:t>
            </a:r>
            <a:r>
              <a:rPr lang="en-US" dirty="0" smtClean="0"/>
              <a:t>the compatibility </a:t>
            </a:r>
            <a:r>
              <a:rPr lang="en-US" dirty="0" smtClean="0"/>
              <a:t>and acceptability of </a:t>
            </a:r>
            <a:r>
              <a:rPr lang="en-US" dirty="0" smtClean="0"/>
              <a:t>different </a:t>
            </a:r>
            <a:r>
              <a:rPr lang="en-US" dirty="0" smtClean="0"/>
              <a:t>candidate target levels, and </a:t>
            </a:r>
            <a:r>
              <a:rPr lang="en-US" dirty="0" smtClean="0"/>
              <a:t>the </a:t>
            </a:r>
            <a:r>
              <a:rPr lang="en-US" dirty="0" smtClean="0"/>
              <a:t>potential implications of those management options for the southern </a:t>
            </a:r>
            <a:r>
              <a:rPr lang="en-US" dirty="0" err="1" smtClean="0"/>
              <a:t>longline</a:t>
            </a:r>
            <a:r>
              <a:rPr lang="en-US" dirty="0" smtClean="0"/>
              <a:t> fishery.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638300"/>
            <a:ext cx="8229600" cy="4945063"/>
          </a:xfrm>
        </p:spPr>
        <p:txBody>
          <a:bodyPr/>
          <a:lstStyle/>
          <a:p>
            <a:r>
              <a:rPr lang="en-US" dirty="0" smtClean="0"/>
              <a:t>Required update and application of the ‘south Pacific albacore bio-economic model’ (Appendix 1 of the paper)</a:t>
            </a:r>
          </a:p>
          <a:p>
            <a:pPr lvl="1"/>
            <a:r>
              <a:rPr lang="en-US" dirty="0" smtClean="0"/>
              <a:t>New financial information (lower fish prices)</a:t>
            </a:r>
          </a:p>
          <a:p>
            <a:pPr lvl="1"/>
            <a:r>
              <a:rPr lang="en-US" dirty="0" smtClean="0"/>
              <a:t>Updated ‘</a:t>
            </a:r>
            <a:r>
              <a:rPr lang="en-US" dirty="0" err="1" smtClean="0"/>
              <a:t>bycatch</a:t>
            </a:r>
            <a:r>
              <a:rPr lang="en-US" dirty="0" smtClean="0"/>
              <a:t>’ level relationships</a:t>
            </a:r>
          </a:p>
          <a:p>
            <a:pPr lvl="1"/>
            <a:r>
              <a:rPr lang="en-US" dirty="0" smtClean="0"/>
              <a:t>3 levels of fishing costs</a:t>
            </a:r>
          </a:p>
          <a:p>
            <a:endParaRPr lang="en-US" dirty="0"/>
          </a:p>
        </p:txBody>
      </p:sp>
      <p:pic>
        <p:nvPicPr>
          <p:cNvPr id="4" name="Picture 3" descr="NPV_3_80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4860032" y="3415011"/>
            <a:ext cx="3732182" cy="316835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n-US" dirty="0" smtClean="0"/>
              <a:t>Approach to examine TRPs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5063"/>
          </a:xfrm>
        </p:spPr>
        <p:txBody>
          <a:bodyPr/>
          <a:lstStyle/>
          <a:p>
            <a:r>
              <a:rPr lang="en-US" dirty="0" smtClean="0"/>
              <a:t>Stock projections from the 2012 assessment model</a:t>
            </a:r>
          </a:p>
          <a:p>
            <a:pPr lvl="1"/>
            <a:r>
              <a:rPr lang="en-US" dirty="0" smtClean="0"/>
              <a:t>200 x 20 year stochastic projections</a:t>
            </a:r>
          </a:p>
          <a:p>
            <a:pPr lvl="1"/>
            <a:r>
              <a:rPr lang="en-US" dirty="0" smtClean="0"/>
              <a:t>Using SC10 recommendations to capture uncertainty</a:t>
            </a:r>
          </a:p>
          <a:p>
            <a:pPr lvl="1"/>
            <a:r>
              <a:rPr lang="en-US" dirty="0" smtClean="0"/>
              <a:t>Future effort within the </a:t>
            </a:r>
            <a:r>
              <a:rPr lang="en-US" dirty="0" err="1" smtClean="0"/>
              <a:t>longline</a:t>
            </a:r>
            <a:r>
              <a:rPr lang="en-US" dirty="0" smtClean="0"/>
              <a:t> fishery was scaled</a:t>
            </a:r>
          </a:p>
          <a:p>
            <a:pPr lvl="1"/>
            <a:r>
              <a:rPr lang="en-US" dirty="0" smtClean="0"/>
              <a:t>Recruitment variability around the SRR</a:t>
            </a:r>
          </a:p>
          <a:p>
            <a:r>
              <a:rPr lang="en-US" dirty="0" smtClean="0"/>
              <a:t>Identified LL fishing levels that achieved the various reference points examined on average</a:t>
            </a:r>
          </a:p>
          <a:p>
            <a:r>
              <a:rPr lang="en-US" dirty="0" smtClean="0"/>
              <a:t>Examined the consequences for the south Pacific albacore stock, including</a:t>
            </a:r>
          </a:p>
          <a:p>
            <a:pPr lvl="1"/>
            <a:r>
              <a:rPr lang="en-US" dirty="0" smtClean="0"/>
              <a:t>Average stock status and risk relative to the agreed LRP</a:t>
            </a:r>
          </a:p>
          <a:p>
            <a:pPr lvl="1"/>
            <a:r>
              <a:rPr lang="en-US" dirty="0" smtClean="0"/>
              <a:t>Catch rates</a:t>
            </a:r>
          </a:p>
          <a:p>
            <a:pPr lvl="1"/>
            <a:r>
              <a:rPr lang="en-US" dirty="0" smtClean="0"/>
              <a:t>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‘Minimum’ TRPs – risk analysis</a:t>
            </a:r>
            <a:endParaRPr lang="en-US" dirty="0"/>
          </a:p>
        </p:txBody>
      </p:sp>
      <p:pic>
        <p:nvPicPr>
          <p:cNvPr id="6" name="Content Placeholder 5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323528" y="1772816"/>
            <a:ext cx="5040560" cy="4752528"/>
          </a:xfrm>
          <a:prstGeom prst="rect">
            <a:avLst/>
          </a:prstGeom>
        </p:spPr>
      </p:pic>
      <p:sp>
        <p:nvSpPr>
          <p:cNvPr id="8" name="Right Brace 7"/>
          <p:cNvSpPr/>
          <p:nvPr/>
        </p:nvSpPr>
        <p:spPr>
          <a:xfrm>
            <a:off x="4716016" y="4941168"/>
            <a:ext cx="85518" cy="402667"/>
          </a:xfrm>
          <a:prstGeom prst="rightBrac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051720" y="141553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5% risk</a:t>
            </a:r>
            <a:endParaRPr lang="en-US" dirty="0"/>
          </a:p>
        </p:txBody>
      </p:sp>
      <p:graphicFrame>
        <p:nvGraphicFramePr>
          <p:cNvPr id="14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5994400" y="2291080"/>
          <a:ext cx="26924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Scalar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3.8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Median SB/SB</a:t>
                      </a:r>
                      <a:r>
                        <a:rPr lang="en-US" sz="1800" baseline="-25000" dirty="0" smtClean="0"/>
                        <a:t>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Risk SB&lt;LRP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5%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VB/VB</a:t>
                      </a:r>
                      <a:r>
                        <a:rPr lang="en-US" sz="1800" baseline="-25000" dirty="0" smtClean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46%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Oval 14"/>
          <p:cNvSpPr/>
          <p:nvPr/>
        </p:nvSpPr>
        <p:spPr>
          <a:xfrm>
            <a:off x="7452320" y="3656041"/>
            <a:ext cx="1080120" cy="36004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76256" y="19075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5% risk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143000"/>
          </a:xfrm>
        </p:spPr>
        <p:txBody>
          <a:bodyPr/>
          <a:lstStyle/>
          <a:p>
            <a:r>
              <a:rPr lang="en-US" dirty="0" smtClean="0"/>
              <a:t>MSY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5994400" y="1638300"/>
          <a:ext cx="26924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Scalar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6.8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Median SB/SB</a:t>
                      </a:r>
                      <a:r>
                        <a:rPr lang="en-US" sz="1800" baseline="-25000" dirty="0" smtClean="0"/>
                        <a:t>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Risk SB&lt;LRP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34%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VB/VB</a:t>
                      </a:r>
                      <a:r>
                        <a:rPr lang="en-US" sz="1800" baseline="-25000" dirty="0" smtClean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28%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Content Placeholder 5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tretch>
            <a:fillRect/>
          </a:stretch>
        </p:blipFill>
        <p:spPr>
          <a:xfrm>
            <a:off x="251520" y="1638300"/>
            <a:ext cx="5328592" cy="4959052"/>
          </a:xfrm>
          <a:prstGeom prst="rect">
            <a:avLst/>
          </a:prstGeom>
        </p:spPr>
      </p:pic>
      <p:sp>
        <p:nvSpPr>
          <p:cNvPr id="8" name="Right Brace 7"/>
          <p:cNvSpPr/>
          <p:nvPr/>
        </p:nvSpPr>
        <p:spPr>
          <a:xfrm>
            <a:off x="5091441" y="5361283"/>
            <a:ext cx="56623" cy="155949"/>
          </a:xfrm>
          <a:prstGeom prst="rightBrac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52320" y="2636912"/>
            <a:ext cx="1080120" cy="36004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5091441" y="5208652"/>
            <a:ext cx="90295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94400" y="5054362"/>
            <a:ext cx="1601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= MSY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143000"/>
          </a:xfrm>
        </p:spPr>
        <p:txBody>
          <a:bodyPr/>
          <a:lstStyle/>
          <a:p>
            <a:r>
              <a:rPr lang="en-US" dirty="0" smtClean="0"/>
              <a:t>CPUE at 2010 levels</a:t>
            </a:r>
            <a:endParaRPr lang="en-US" dirty="0"/>
          </a:p>
        </p:txBody>
      </p:sp>
      <p:pic>
        <p:nvPicPr>
          <p:cNvPr id="7" name="Content Placeholder 6" descr="SPAlb_2010cpue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199" y="1638300"/>
            <a:ext cx="4815036" cy="4815036"/>
          </a:xfrm>
        </p:spPr>
      </p:pic>
      <p:graphicFrame>
        <p:nvGraphicFramePr>
          <p:cNvPr id="5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5912048" y="1600200"/>
          <a:ext cx="26924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Scalar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Median SB/SB</a:t>
                      </a:r>
                      <a:r>
                        <a:rPr lang="en-US" sz="1800" baseline="-25000" dirty="0" smtClean="0"/>
                        <a:t>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Risk SB&lt;LRP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VB/VB</a:t>
                      </a:r>
                      <a:r>
                        <a:rPr lang="en-US" sz="1800" baseline="-25000" dirty="0" smtClean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100%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Making money?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7380312" y="3390043"/>
            <a:ext cx="1080120" cy="36004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143000"/>
          </a:xfrm>
        </p:spPr>
        <p:txBody>
          <a:bodyPr/>
          <a:lstStyle/>
          <a:p>
            <a:r>
              <a:rPr lang="en-US" dirty="0" smtClean="0"/>
              <a:t>Economic TRP levels</a:t>
            </a:r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3816424" y="1600200"/>
          <a:ext cx="5220072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018"/>
                <a:gridCol w="1305018"/>
                <a:gridCol w="1305018"/>
                <a:gridCol w="130501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Breakeven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10% profits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Scalar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0.57-1.12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0.47-0.94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Median SB/SB</a:t>
                      </a:r>
                      <a:r>
                        <a:rPr lang="en-US" sz="1800" baseline="-25000" dirty="0" smtClean="0"/>
                        <a:t>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0.64-0.78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0.68-0.81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Risk SB&lt;LRP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VB/VB</a:t>
                      </a:r>
                      <a:r>
                        <a:rPr lang="en-US" sz="1800" baseline="-25000" dirty="0" smtClean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136%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90-114%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97-120%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Making money?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Max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Basic returns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Y (10%)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7812360" y="2348880"/>
            <a:ext cx="1080120" cy="36004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521" y="5595049"/>
            <a:ext cx="3462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‘Medium’ price &amp; cost scenario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43608" y="169151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’10% profit’ level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292080" y="1988840"/>
            <a:ext cx="1080120" cy="36004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516216" y="1988840"/>
            <a:ext cx="1080120" cy="360040"/>
          </a:xfrm>
          <a:prstGeom prst="ellipse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6" descr="scalar_10pc_11_SC10gri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6435" y="2060848"/>
            <a:ext cx="3528391" cy="352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7801343" y="1606766"/>
            <a:ext cx="1224136" cy="2763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44208" y="1601655"/>
            <a:ext cx="2520280" cy="2763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SPC generic templat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10735</TotalTime>
  <Words>574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SPC generic template</vt:lpstr>
      <vt:lpstr>Compatibility &amp; consequences of alternative potential TRPs for the south Pacific albacore stock   MOW3-WP/06 SPC, OFP MOW3 meeting, Apia, Samoa Friday 28th November 2014</vt:lpstr>
      <vt:lpstr>Slide 2</vt:lpstr>
      <vt:lpstr>Aims</vt:lpstr>
      <vt:lpstr>Approach</vt:lpstr>
      <vt:lpstr>Approach to examine TRPs</vt:lpstr>
      <vt:lpstr>‘Minimum’ TRPs – risk analysis</vt:lpstr>
      <vt:lpstr>MSY</vt:lpstr>
      <vt:lpstr>CPUE at 2010 levels</vt:lpstr>
      <vt:lpstr>Economic TRP levels</vt:lpstr>
      <vt:lpstr>Summary</vt:lpstr>
      <vt:lpstr>Discussion points</vt:lpstr>
    </vt:vector>
  </TitlesOfParts>
  <Company>SPC/CPS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and regional status of offshore fisheries development</dc:title>
  <dc:creator>grahamp</dc:creator>
  <cp:lastModifiedBy>grahamp</cp:lastModifiedBy>
  <cp:revision>287</cp:revision>
  <dcterms:created xsi:type="dcterms:W3CDTF">2011-02-15T02:30:58Z</dcterms:created>
  <dcterms:modified xsi:type="dcterms:W3CDTF">2014-11-27T03:07:26Z</dcterms:modified>
</cp:coreProperties>
</file>