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76" r:id="rId5"/>
    <p:sldId id="277" r:id="rId6"/>
    <p:sldId id="308" r:id="rId7"/>
    <p:sldId id="309" r:id="rId8"/>
    <p:sldId id="286" r:id="rId9"/>
    <p:sldId id="310" r:id="rId10"/>
    <p:sldId id="289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AD"/>
    <a:srgbClr val="FFFFFF"/>
    <a:srgbClr val="00B0CA"/>
    <a:srgbClr val="DEF3FE"/>
    <a:srgbClr val="D5F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26" autoAdjust="0"/>
  </p:normalViewPr>
  <p:slideViewPr>
    <p:cSldViewPr snapToGrid="0">
      <p:cViewPr varScale="1">
        <p:scale>
          <a:sx n="67" d="100"/>
          <a:sy n="67" d="100"/>
        </p:scale>
        <p:origin x="52" y="20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46071-01D2-4ADD-A0C1-3560CB4A6686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8CA93-D54D-4B0A-8D32-4D7DED20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33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CA714-9302-4F78-8284-842B920EF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98720" y="2646363"/>
            <a:ext cx="6736080" cy="2387600"/>
          </a:xfrm>
        </p:spPr>
        <p:txBody>
          <a:bodyPr anchor="b" anchorCtr="0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BE79B-66B3-4535-868E-13C4FF6E6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8720" y="5126038"/>
            <a:ext cx="6736080" cy="583882"/>
          </a:xfrm>
        </p:spPr>
        <p:txBody>
          <a:bodyPr anchor="t" anchorCtr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E2576-EA73-40E8-A2F2-A62B73E3C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CCD9-36E9-4809-B113-D53B5EBE8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D451D-CA62-47FA-92B4-ED2D8FCD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92767241-17BF-8AFF-B9BE-875195288E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21263" cy="6858000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0847052D-DE93-DF88-3AAA-CB2675B707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72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2EE8B-A420-482C-AA8F-161CF5617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693580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CB40F-0903-4B7E-8BF4-FABD7BA25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AB605-A5E2-4DE4-9DDB-979FC3696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8B41D-0106-4F2E-8CAF-6F6AA9375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B70209C-55AC-7EDB-1AE6-8DA0F85A8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F6086CD8-7569-EBDF-AE07-CE93B56564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126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bar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73F47F-D34D-44F8-A4C7-085914045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580783-FC5E-4A67-8104-4FB7A8D4A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B6090D-A3EB-4FDF-A21C-83AB4FDD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0F3356-3FA1-4DEB-8E57-D4E7D5E627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5906"/>
            <a:ext cx="12192000" cy="692094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8AC3570-27DB-4DE2-AF51-4C488E57D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789494"/>
            <a:ext cx="10515600" cy="3921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7C967CF-52DD-C426-81E5-5EACF1040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4" t="18038" r="4056" b="80046"/>
          <a:stretch/>
        </p:blipFill>
        <p:spPr>
          <a:xfrm>
            <a:off x="916529" y="1127557"/>
            <a:ext cx="11069826" cy="13141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91B9295-C753-E501-0DE1-970730B746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79232801-C811-253D-12D9-6846FA4763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176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02A15-9DC6-4F18-A8CA-822A6ECB3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9526" y="1801881"/>
            <a:ext cx="5181600" cy="4134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36924-1628-4793-A109-B217B6E4E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3526" y="1801881"/>
            <a:ext cx="5181600" cy="4134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B3672-26D8-4D46-B9DE-6B2D27E6A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D59EA9-83A3-477E-9E11-11C501E32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8C123-B7F5-4FD2-9435-71E4F724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008A5D2-D9D8-987B-E3D9-B66316B5AA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372856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9F086F6D-1869-06EA-C5D3-A51C336F80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729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AC94549-5071-4DBF-B0E3-39806E449D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738" y="1592510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AB69AF1D-5AE6-496F-9BC9-B625966CE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5569" y="1600171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80CBA766-0D8C-49E1-A44D-66671B545693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1E880D-16D1-4539-9948-C2240ACC59CA}" type="datetimeFigureOut">
              <a:rPr lang="fr-FR" smtClean="0"/>
              <a:pPr/>
              <a:t>14/05/2026</a:t>
            </a:fld>
            <a:endParaRPr lang="fr-FR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247DC72-BEB6-409B-8BDD-1A1131638554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A861154-064F-4AC5-84EA-549FDD985C1D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FDA17A-0E28-4795-BD73-A8EFAD0C3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91DDBC-065E-4D49-8735-94AFFE054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4239D6-49DF-40DF-A7AC-008B9C5A5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A83EFD6-87FF-4AB7-8A5B-3BB13A6B5E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53400" y="1600171"/>
            <a:ext cx="3291578" cy="41347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5D7CF17-D637-6F4A-F9C5-B868228036ED}"/>
              </a:ext>
            </a:extLst>
          </p:cNvPr>
          <p:cNvSpPr txBox="1">
            <a:spLocks/>
          </p:cNvSpPr>
          <p:nvPr userDrawn="1"/>
        </p:nvSpPr>
        <p:spPr>
          <a:xfrm>
            <a:off x="1025624" y="372856"/>
            <a:ext cx="10515600" cy="10092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B0C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Title</a:t>
            </a:r>
            <a:endParaRPr lang="fr-FR" dirty="0"/>
          </a:p>
        </p:txBody>
      </p:sp>
      <p:pic>
        <p:nvPicPr>
          <p:cNvPr id="16" name="Picture 4">
            <a:extLst>
              <a:ext uri="{FF2B5EF4-FFF2-40B4-BE49-F238E27FC236}">
                <a16:creationId xmlns:a16="http://schemas.microsoft.com/office/drawing/2014/main" id="{ED7F7A6C-FDB7-FF7B-464B-09315DC9CB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0066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D3B5-5147-4C75-982C-4343F93747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Divider Chapter Slide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C5762-9132-4ACE-8BCC-7261A3C05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46AD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A38CB-A948-465D-80D8-92EA3137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BAB24-1757-4627-856C-81AC996DC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F7060-A99B-410E-B6C2-BDD91AFB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7254DA3-BF0D-4FCF-BF4A-C8C9621AE8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4" t="18038" r="4056" b="80046"/>
          <a:stretch/>
        </p:blipFill>
        <p:spPr>
          <a:xfrm>
            <a:off x="626875" y="1237014"/>
            <a:ext cx="11069826" cy="131411"/>
          </a:xfrm>
          <a:prstGeom prst="rect">
            <a:avLst/>
          </a:prstGeom>
        </p:spPr>
      </p:pic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90E9DF43-318F-41D9-8DC9-04DEED7ACA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93"/>
          <a:stretch/>
        </p:blipFill>
        <p:spPr>
          <a:xfrm>
            <a:off x="1" y="0"/>
            <a:ext cx="588854" cy="6858000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0AE8A7F8-A329-CD60-1160-45B9C9132F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2018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-certificates e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1D53162-33EF-4CED-99DB-E85F0CB5BB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" y="-9564"/>
            <a:ext cx="12190095" cy="68580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4669462-A299-40A0-81EC-EF072D29E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860164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4D5D13C-BD49-9C79-9B97-1396072B4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5624" y="554600"/>
            <a:ext cx="10515600" cy="1009292"/>
          </a:xfrm>
        </p:spPr>
        <p:txBody>
          <a:bodyPr anchor="t">
            <a:noAutofit/>
          </a:bodyPr>
          <a:lstStyle>
            <a:lvl1pPr>
              <a:defRPr sz="4400">
                <a:solidFill>
                  <a:srgbClr val="00B0CA"/>
                </a:solidFill>
              </a:defRPr>
            </a:lvl1pPr>
          </a:lstStyle>
          <a:p>
            <a:r>
              <a:rPr lang="en-US" dirty="0"/>
              <a:t>Title</a:t>
            </a:r>
            <a:endParaRPr lang="fr-FR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0C528C1-3695-4BCB-8100-2CA1278582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313024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817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box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00C6B7-69E3-4CA4-A6B4-C868D0CB7DBC}"/>
              </a:ext>
            </a:extLst>
          </p:cNvPr>
          <p:cNvSpPr/>
          <p:nvPr userDrawn="1"/>
        </p:nvSpPr>
        <p:spPr>
          <a:xfrm>
            <a:off x="836611" y="457200"/>
            <a:ext cx="3935413" cy="5403850"/>
          </a:xfrm>
          <a:prstGeom prst="rect">
            <a:avLst/>
          </a:prstGeom>
          <a:solidFill>
            <a:srgbClr val="DEF3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5845D4C9-5249-4694-9B85-C5361D6CB1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6" r="25097" b="17760"/>
          <a:stretch/>
        </p:blipFill>
        <p:spPr>
          <a:xfrm>
            <a:off x="874911" y="1257300"/>
            <a:ext cx="3935413" cy="46037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0AA1D0-8E90-44C4-9562-41C22EE9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B0C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1141B-7A45-42CD-9FA0-FA3F57FC2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96000"/>
            <a:ext cx="6172200" cy="45650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9E0FD-1890-46F8-8BC3-E9516C5E2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46AD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D326A-A223-4A66-8461-449419D23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14/05/2026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282F8-F662-4779-8227-5303B31D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B61E-AAF7-4610-9B1C-353FB2AD5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05C6FF66-E984-4E86-BEB9-13DCCC338B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993"/>
          <a:stretch/>
        </p:blipFill>
        <p:spPr>
          <a:xfrm>
            <a:off x="1" y="0"/>
            <a:ext cx="588854" cy="6858000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D23D1AAF-D0ED-CC64-94F5-6391631E00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8974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r blue bottom text left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00C6-B419-416F-AF08-BBBA1949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AD13B6-6CFA-43ED-A013-5603EF1DBC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86444"/>
            <a:ext cx="6172200" cy="43746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95694-4689-49CA-92F4-A8F884B73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5D2E4-52AC-40C7-83DE-BB12D5C9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880D-16D1-4539-9948-C2240ACC59C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A3491-E6B6-4519-8AF0-E260E39E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53F7C-FA6A-46C2-A91A-51000F762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4A4F6D2-CD76-43F5-A681-3F113BDB5E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5906"/>
            <a:ext cx="12192000" cy="692094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5DF056EE-9E5A-BC7E-9A2F-1B3E227F2B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13" r="-1"/>
          <a:stretch/>
        </p:blipFill>
        <p:spPr>
          <a:xfrm>
            <a:off x="9781162" y="80160"/>
            <a:ext cx="1783964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86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319846-29D1-46FA-A4B4-F51045673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A294C-9B27-49AE-9128-3696CDEB7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656F4-F81B-4402-9B07-9F7FD5977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E880D-16D1-4539-9948-C2240ACC59CA}" type="datetimeFigureOut">
              <a:rPr lang="fr-FR" smtClean="0"/>
              <a:t>14/05/2026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CCE74-D5F7-4C92-B871-71638BD58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9639-0815-4873-A2C3-3182144E77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61154-064F-4AC5-84EA-549FDD985C1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0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2" r:id="rId4"/>
    <p:sldLayoutId id="2147483661" r:id="rId5"/>
    <p:sldLayoutId id="2147483651" r:id="rId6"/>
    <p:sldLayoutId id="2147483654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C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46A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46A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46A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6AD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46A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92B86ED-6453-C4AE-D0E8-475C8BDF3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8720" y="5126037"/>
            <a:ext cx="6736080" cy="1231219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SPC-OFP</a:t>
            </a:r>
            <a:br>
              <a:rPr lang="en-US" sz="2000" dirty="0"/>
            </a:br>
            <a:r>
              <a:rPr lang="en-US" sz="2000" dirty="0"/>
              <a:t>20-21 May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0CCAFB-4779-48B4-1ACB-CDE33C354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07164" y="948906"/>
            <a:ext cx="7474131" cy="3463956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Agenda Item 4</a:t>
            </a:r>
            <a:br>
              <a:rPr lang="en-AU" sz="3600" dirty="0"/>
            </a:br>
            <a:r>
              <a:rPr lang="en-AU" sz="3600" dirty="0"/>
              <a:t>WCPO Bigeye TRPs</a:t>
            </a:r>
            <a:br>
              <a:rPr lang="en-AU" sz="3600" dirty="0"/>
            </a:br>
            <a:br>
              <a:rPr lang="en-US" sz="4400" dirty="0"/>
            </a:br>
            <a:r>
              <a:rPr lang="en-AU" sz="2400" dirty="0">
                <a:solidFill>
                  <a:schemeClr val="tx1"/>
                </a:solidFill>
                <a:latin typeface="+mn-lt"/>
              </a:rPr>
              <a:t>WCPFC BMW1</a:t>
            </a:r>
            <a:br>
              <a:rPr lang="en-AU" sz="2400" dirty="0">
                <a:solidFill>
                  <a:schemeClr val="tx1"/>
                </a:solidFill>
                <a:latin typeface="+mn-lt"/>
              </a:rPr>
            </a:br>
            <a:r>
              <a:rPr lang="en-AU" sz="2400" dirty="0">
                <a:solidFill>
                  <a:schemeClr val="tx1"/>
                </a:solidFill>
                <a:latin typeface="+mn-lt"/>
              </a:rPr>
              <a:t>Online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03590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B074E3-CFD8-7088-513C-4033CB289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WCPFC21 (summary report para 433-434) stated - Candidate BET TRPs are specified as follows:</a:t>
            </a:r>
          </a:p>
          <a:p>
            <a:pPr lvl="1"/>
            <a:r>
              <a:rPr lang="en-AU" dirty="0"/>
              <a:t>a) 2012-2015 average spawning biomass depletion (currently estimated at 34%SB</a:t>
            </a:r>
            <a:r>
              <a:rPr lang="en-AU" baseline="-25000" dirty="0"/>
              <a:t>F=0</a:t>
            </a:r>
            <a:r>
              <a:rPr lang="en-AU" dirty="0"/>
              <a:t>)</a:t>
            </a:r>
          </a:p>
          <a:p>
            <a:pPr lvl="1"/>
            <a:r>
              <a:rPr lang="en-AU" dirty="0"/>
              <a:t>b) 0.94 x 2012-2015 average spawning biomass depletion (currently estimated at 32%SB</a:t>
            </a:r>
            <a:r>
              <a:rPr lang="en-AU" baseline="-25000" dirty="0"/>
              <a:t>F=0</a:t>
            </a:r>
            <a:r>
              <a:rPr lang="en-AU" dirty="0"/>
              <a:t>)</a:t>
            </a:r>
          </a:p>
          <a:p>
            <a:pPr lvl="1"/>
            <a:r>
              <a:rPr lang="en-AU" dirty="0"/>
              <a:t>c) 1.06 x 2012-2015 average spawning biomass depletion (currently estimated at 36%SB</a:t>
            </a:r>
            <a:r>
              <a:rPr lang="en-AU" baseline="-25000" dirty="0"/>
              <a:t>F=0</a:t>
            </a:r>
            <a:r>
              <a:rPr lang="en-AU" dirty="0"/>
              <a:t>)</a:t>
            </a:r>
          </a:p>
          <a:p>
            <a:pPr lvl="1"/>
            <a:r>
              <a:rPr lang="en-AU" dirty="0"/>
              <a:t>[these] may in future be specified as threshold targets for which associated probabilities of being 'at or above' would need to be specified.</a:t>
            </a:r>
          </a:p>
          <a:p>
            <a:r>
              <a:rPr lang="en-AU" dirty="0"/>
              <a:t>WCPFC22 maintained these three TRP levels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FC1993-9828-E126-916C-C54D26219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43027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319D6-A258-D1C0-BC1A-DFD5FCA97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58026B9-6D31-68D7-1E5F-FA365E6B85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2214F19-9587-9940-1FEA-9B1CD84982A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03486" y="2352783"/>
            <a:ext cx="7234285" cy="325690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2B8E287-2EBE-DAF4-44CA-826287A0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Status from 2023 assessment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345B7F-C348-25C8-4331-B75AF79A8398}"/>
              </a:ext>
            </a:extLst>
          </p:cNvPr>
          <p:cNvGrpSpPr/>
          <p:nvPr/>
        </p:nvGrpSpPr>
        <p:grpSpPr>
          <a:xfrm>
            <a:off x="619728" y="1459571"/>
            <a:ext cx="4250224" cy="4643278"/>
            <a:chOff x="897126" y="1459571"/>
            <a:chExt cx="5432721" cy="528628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32937BB-6077-26A6-033D-E15BB16C21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7126" y="1459571"/>
              <a:ext cx="5432721" cy="5286286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1189DAA-670F-EA65-A4CF-17920F37B3CA}"/>
                </a:ext>
              </a:extLst>
            </p:cNvPr>
            <p:cNvSpPr/>
            <p:nvPr/>
          </p:nvSpPr>
          <p:spPr>
            <a:xfrm>
              <a:off x="3114136" y="1639019"/>
              <a:ext cx="258792" cy="4433977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1ACBF4E-C3FB-1F7C-C5EB-94B7A353A8B7}"/>
              </a:ext>
            </a:extLst>
          </p:cNvPr>
          <p:cNvSpPr txBox="1"/>
          <p:nvPr/>
        </p:nvSpPr>
        <p:spPr>
          <a:xfrm>
            <a:off x="8619227" y="5567285"/>
            <a:ext cx="3572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‘Long term’ recruitment assumption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0807B-F17A-5CD2-84FC-D052EF7ED60C}"/>
              </a:ext>
            </a:extLst>
          </p:cNvPr>
          <p:cNvSpPr/>
          <p:nvPr/>
        </p:nvSpPr>
        <p:spPr>
          <a:xfrm>
            <a:off x="5332288" y="4304872"/>
            <a:ext cx="6688476" cy="195209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BD8216B4-2F48-98DC-6DAC-97612C317A2D}"/>
              </a:ext>
            </a:extLst>
          </p:cNvPr>
          <p:cNvSpPr txBox="1">
            <a:spLocks/>
          </p:cNvSpPr>
          <p:nvPr/>
        </p:nvSpPr>
        <p:spPr>
          <a:xfrm>
            <a:off x="1521230" y="5986729"/>
            <a:ext cx="10018837" cy="1108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46AD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u="sng" dirty="0"/>
              <a:t>CAVEAT</a:t>
            </a:r>
            <a:r>
              <a:rPr lang="en-AU" dirty="0"/>
              <a:t> – based on the 2023 stock assessment, outcomes under agreed OMs may be different</a:t>
            </a:r>
          </a:p>
        </p:txBody>
      </p:sp>
    </p:spTree>
    <p:extLst>
      <p:ext uri="{BB962C8B-B14F-4D97-AF65-F5344CB8AC3E}">
        <p14:creationId xmlns:p14="http://schemas.microsoft.com/office/powerpoint/2010/main" val="2435186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C55DC-A7A6-488C-B76B-A68AED134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27C0C7-CC30-D4FB-3066-0482F67B2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1230" y="5529531"/>
            <a:ext cx="10018837" cy="1108335"/>
          </a:xfrm>
        </p:spPr>
        <p:txBody>
          <a:bodyPr>
            <a:normAutofit/>
          </a:bodyPr>
          <a:lstStyle/>
          <a:p>
            <a:r>
              <a:rPr lang="en-AU" u="sng" dirty="0"/>
              <a:t>CAVEAT</a:t>
            </a:r>
            <a:r>
              <a:rPr lang="en-AU" dirty="0"/>
              <a:t> – based on the 2023 stock assessment, outcomes under agreed OMs may be different (VB being considered as a PI)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855E4C-80C7-01B1-ECCB-1698C5871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6737"/>
            <a:ext cx="10515600" cy="1009292"/>
          </a:xfrm>
        </p:spPr>
        <p:txBody>
          <a:bodyPr/>
          <a:lstStyle/>
          <a:p>
            <a:r>
              <a:rPr lang="en-AU" dirty="0"/>
              <a:t>Vulnerable biomass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A35919-45A7-E5B0-B76E-F8FA2E9F883A}"/>
              </a:ext>
            </a:extLst>
          </p:cNvPr>
          <p:cNvSpPr txBox="1"/>
          <p:nvPr/>
        </p:nvSpPr>
        <p:spPr>
          <a:xfrm>
            <a:off x="6605752" y="4343652"/>
            <a:ext cx="5316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WCPFC21-2024-31 Table 5 (BET long term recruitment)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8F806D2-A55E-D5A7-D63F-DEE2AF67E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372121"/>
              </p:ext>
            </p:extLst>
          </p:nvPr>
        </p:nvGraphicFramePr>
        <p:xfrm>
          <a:off x="1388852" y="1789349"/>
          <a:ext cx="10206686" cy="243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6851">
                  <a:extLst>
                    <a:ext uri="{9D8B030D-6E8A-4147-A177-3AD203B41FA5}">
                      <a16:colId xmlns:a16="http://schemas.microsoft.com/office/drawing/2014/main" val="3237153499"/>
                    </a:ext>
                  </a:extLst>
                </a:gridCol>
                <a:gridCol w="2653870">
                  <a:extLst>
                    <a:ext uri="{9D8B030D-6E8A-4147-A177-3AD203B41FA5}">
                      <a16:colId xmlns:a16="http://schemas.microsoft.com/office/drawing/2014/main" val="953766307"/>
                    </a:ext>
                  </a:extLst>
                </a:gridCol>
                <a:gridCol w="2794293">
                  <a:extLst>
                    <a:ext uri="{9D8B030D-6E8A-4147-A177-3AD203B41FA5}">
                      <a16:colId xmlns:a16="http://schemas.microsoft.com/office/drawing/2014/main" val="3018370242"/>
                    </a:ext>
                  </a:extLst>
                </a:gridCol>
                <a:gridCol w="2551672">
                  <a:extLst>
                    <a:ext uri="{9D8B030D-6E8A-4147-A177-3AD203B41FA5}">
                      <a16:colId xmlns:a16="http://schemas.microsoft.com/office/drawing/2014/main" val="2353125725"/>
                    </a:ext>
                  </a:extLst>
                </a:gridCol>
              </a:tblGrid>
              <a:tr h="609398"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BET: long-term recruitment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Bigeye vulnerable biomass (rel. 2019-2021 average)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884881"/>
                  </a:ext>
                </a:extLst>
              </a:tr>
              <a:tr h="914097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Median depletion level (%SB</a:t>
                      </a:r>
                      <a:r>
                        <a:rPr lang="en-AU" sz="2000" baseline="-25000" dirty="0">
                          <a:effectLst/>
                        </a:rPr>
                        <a:t>F=0</a:t>
                      </a:r>
                      <a:r>
                        <a:rPr lang="en-AU" sz="2000" dirty="0">
                          <a:effectLst/>
                        </a:rPr>
                        <a:t>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Change in SB (%SB</a:t>
                      </a:r>
                      <a:r>
                        <a:rPr lang="en-AU" sz="2000" baseline="-25000" dirty="0">
                          <a:effectLst/>
                        </a:rPr>
                        <a:t>F=0</a:t>
                      </a:r>
                      <a:r>
                        <a:rPr lang="en-AU" sz="2000" dirty="0">
                          <a:effectLst/>
                        </a:rPr>
                        <a:t>) from 2012-2015 average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‘Tropical’ longline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‘Southern’ longline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302200"/>
                  </a:ext>
                </a:extLst>
              </a:tr>
              <a:tr h="304699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0.36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+6%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Down ~38%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Up ~36%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29399910"/>
                  </a:ext>
                </a:extLst>
              </a:tr>
              <a:tr h="304699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0.34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0%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Down 44%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Up 32%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64352494"/>
                  </a:ext>
                </a:extLst>
              </a:tr>
              <a:tr h="304699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0.32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</a:rPr>
                        <a:t>-6%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Down 52%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buNone/>
                      </a:pPr>
                      <a:r>
                        <a:rPr lang="en-AU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Up 25%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93952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903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E53828-1AF0-E5D2-F35D-4CB6BA8AD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693579"/>
            <a:ext cx="10515600" cy="4715533"/>
          </a:xfrm>
        </p:spPr>
        <p:txBody>
          <a:bodyPr>
            <a:normAutofit/>
          </a:bodyPr>
          <a:lstStyle/>
          <a:p>
            <a:r>
              <a:rPr lang="en-AU" dirty="0"/>
              <a:t>Candidate TRP levels are relatively close together</a:t>
            </a:r>
          </a:p>
          <a:p>
            <a:pPr lvl="1"/>
            <a:r>
              <a:rPr lang="en-AU" dirty="0"/>
              <a:t>Differences for </a:t>
            </a:r>
            <a:r>
              <a:rPr lang="en-AU" u="sng" dirty="0"/>
              <a:t>some</a:t>
            </a:r>
            <a:r>
              <a:rPr lang="en-AU" dirty="0"/>
              <a:t> PIs across this range may be small</a:t>
            </a:r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418EBF-6FB7-4776-5AB0-C5720B242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Note</a:t>
            </a:r>
          </a:p>
        </p:txBody>
      </p:sp>
    </p:spTree>
    <p:extLst>
      <p:ext uri="{BB962C8B-B14F-4D97-AF65-F5344CB8AC3E}">
        <p14:creationId xmlns:p14="http://schemas.microsoft.com/office/powerpoint/2010/main" val="2824195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91483-3F40-E214-5418-0AED483C0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28AAC6D-FAD6-6A59-C714-0C8A85D95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705" y="3741942"/>
            <a:ext cx="4584589" cy="2755631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CEA35A3-7979-4047-316F-05EA24315D1A}"/>
              </a:ext>
            </a:extLst>
          </p:cNvPr>
          <p:cNvSpPr/>
          <p:nvPr/>
        </p:nvSpPr>
        <p:spPr>
          <a:xfrm>
            <a:off x="5450958" y="4292196"/>
            <a:ext cx="1743740" cy="1630325"/>
          </a:xfrm>
          <a:custGeom>
            <a:avLst/>
            <a:gdLst>
              <a:gd name="csX0" fmla="*/ 7089 w 1743740"/>
              <a:gd name="csY0" fmla="*/ 1630325 h 1630325"/>
              <a:gd name="csX1" fmla="*/ 0 w 1743740"/>
              <a:gd name="csY1" fmla="*/ 751367 h 1630325"/>
              <a:gd name="csX2" fmla="*/ 141768 w 1743740"/>
              <a:gd name="csY2" fmla="*/ 453655 h 1630325"/>
              <a:gd name="csX3" fmla="*/ 248093 w 1743740"/>
              <a:gd name="csY3" fmla="*/ 184297 h 1630325"/>
              <a:gd name="csX4" fmla="*/ 375684 w 1743740"/>
              <a:gd name="csY4" fmla="*/ 35441 h 1630325"/>
              <a:gd name="csX5" fmla="*/ 446568 w 1743740"/>
              <a:gd name="csY5" fmla="*/ 7088 h 1630325"/>
              <a:gd name="csX6" fmla="*/ 510363 w 1743740"/>
              <a:gd name="csY6" fmla="*/ 0 h 1630325"/>
              <a:gd name="csX7" fmla="*/ 595423 w 1743740"/>
              <a:gd name="csY7" fmla="*/ 70883 h 1630325"/>
              <a:gd name="csX8" fmla="*/ 687572 w 1743740"/>
              <a:gd name="csY8" fmla="*/ 205562 h 1630325"/>
              <a:gd name="csX9" fmla="*/ 815163 w 1743740"/>
              <a:gd name="csY9" fmla="*/ 446567 h 1630325"/>
              <a:gd name="csX10" fmla="*/ 1006549 w 1743740"/>
              <a:gd name="csY10" fmla="*/ 921488 h 1630325"/>
              <a:gd name="csX11" fmla="*/ 1190847 w 1743740"/>
              <a:gd name="csY11" fmla="*/ 1275907 h 1630325"/>
              <a:gd name="csX12" fmla="*/ 1360968 w 1743740"/>
              <a:gd name="csY12" fmla="*/ 1474381 h 1630325"/>
              <a:gd name="csX13" fmla="*/ 1453116 w 1743740"/>
              <a:gd name="csY13" fmla="*/ 1531088 h 1630325"/>
              <a:gd name="csX14" fmla="*/ 1580707 w 1743740"/>
              <a:gd name="csY14" fmla="*/ 1580707 h 1630325"/>
              <a:gd name="csX15" fmla="*/ 1743740 w 1743740"/>
              <a:gd name="csY15" fmla="*/ 1616148 h 1630325"/>
              <a:gd name="csX16" fmla="*/ 7089 w 1743740"/>
              <a:gd name="csY16" fmla="*/ 1630325 h 16303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1743740" h="1630325">
                <a:moveTo>
                  <a:pt x="7089" y="1630325"/>
                </a:moveTo>
                <a:lnTo>
                  <a:pt x="0" y="751367"/>
                </a:lnTo>
                <a:lnTo>
                  <a:pt x="141768" y="453655"/>
                </a:lnTo>
                <a:lnTo>
                  <a:pt x="248093" y="184297"/>
                </a:lnTo>
                <a:lnTo>
                  <a:pt x="375684" y="35441"/>
                </a:lnTo>
                <a:lnTo>
                  <a:pt x="446568" y="7088"/>
                </a:lnTo>
                <a:lnTo>
                  <a:pt x="510363" y="0"/>
                </a:lnTo>
                <a:lnTo>
                  <a:pt x="595423" y="70883"/>
                </a:lnTo>
                <a:lnTo>
                  <a:pt x="687572" y="205562"/>
                </a:lnTo>
                <a:lnTo>
                  <a:pt x="815163" y="446567"/>
                </a:lnTo>
                <a:lnTo>
                  <a:pt x="1006549" y="921488"/>
                </a:lnTo>
                <a:lnTo>
                  <a:pt x="1190847" y="1275907"/>
                </a:lnTo>
                <a:lnTo>
                  <a:pt x="1360968" y="1474381"/>
                </a:lnTo>
                <a:lnTo>
                  <a:pt x="1453116" y="1531088"/>
                </a:lnTo>
                <a:lnTo>
                  <a:pt x="1580707" y="1580707"/>
                </a:lnTo>
                <a:lnTo>
                  <a:pt x="1743740" y="1616148"/>
                </a:lnTo>
                <a:lnTo>
                  <a:pt x="7089" y="1630325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65653B-30AE-BC9F-18FD-4C0893C53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624" y="1693579"/>
            <a:ext cx="10515600" cy="4715533"/>
          </a:xfrm>
        </p:spPr>
        <p:txBody>
          <a:bodyPr>
            <a:normAutofit/>
          </a:bodyPr>
          <a:lstStyle/>
          <a:p>
            <a:r>
              <a:rPr lang="en-AU" dirty="0"/>
              <a:t>‘Threshold’ TRPs</a:t>
            </a:r>
          </a:p>
          <a:p>
            <a:pPr lvl="1"/>
            <a:r>
              <a:rPr lang="en-AU" dirty="0"/>
              <a:t>‘target’ achieved on average, ‘threshold’ to remain above with a specific probability</a:t>
            </a:r>
          </a:p>
          <a:p>
            <a:pPr lvl="1"/>
            <a:r>
              <a:rPr lang="en-AU" dirty="0"/>
              <a:t>Status of TRP needs manager’s clarification</a:t>
            </a:r>
          </a:p>
          <a:p>
            <a:pPr lvl="2"/>
            <a:r>
              <a:rPr lang="en-AU" dirty="0"/>
              <a:t>Specify the probability of being ‘at or above’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A605CD4-0B20-8B6B-82F9-63D665BB23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4666" y="3766566"/>
            <a:ext cx="4582668" cy="2753868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42BEDB4-8DFE-4EC7-2F7C-1A3F8760A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Threshold TRPs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113CD31-7A15-6BC8-E01F-D1E0FB14CB8C}"/>
              </a:ext>
            </a:extLst>
          </p:cNvPr>
          <p:cNvCxnSpPr/>
          <p:nvPr/>
        </p:nvCxnSpPr>
        <p:spPr>
          <a:xfrm>
            <a:off x="5470045" y="3933645"/>
            <a:ext cx="0" cy="20272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DFC2A51-44F7-FDB8-6E1E-089A12F5DEA8}"/>
              </a:ext>
            </a:extLst>
          </p:cNvPr>
          <p:cNvSpPr txBox="1"/>
          <p:nvPr/>
        </p:nvSpPr>
        <p:spPr>
          <a:xfrm>
            <a:off x="5237878" y="5960853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TRP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B43F24C-9F00-BB27-D619-7262A96A9A54}"/>
              </a:ext>
            </a:extLst>
          </p:cNvPr>
          <p:cNvSpPr/>
          <p:nvPr/>
        </p:nvSpPr>
        <p:spPr>
          <a:xfrm>
            <a:off x="4075722" y="4329470"/>
            <a:ext cx="1392602" cy="1642705"/>
          </a:xfrm>
          <a:custGeom>
            <a:avLst/>
            <a:gdLst>
              <a:gd name="csX0" fmla="*/ 1860645 w 1862395"/>
              <a:gd name="csY0" fmla="*/ 1815152 h 1815152"/>
              <a:gd name="csX1" fmla="*/ 0 w 1862395"/>
              <a:gd name="csY1" fmla="*/ 1810603 h 1815152"/>
              <a:gd name="csX2" fmla="*/ 200167 w 1862395"/>
              <a:gd name="csY2" fmla="*/ 1746913 h 1815152"/>
              <a:gd name="csX3" fmla="*/ 427630 w 1862395"/>
              <a:gd name="csY3" fmla="*/ 1692322 h 1815152"/>
              <a:gd name="csX4" fmla="*/ 627797 w 1862395"/>
              <a:gd name="csY4" fmla="*/ 1560394 h 1815152"/>
              <a:gd name="csX5" fmla="*/ 837063 w 1862395"/>
              <a:gd name="csY5" fmla="*/ 1346579 h 1815152"/>
              <a:gd name="csX6" fmla="*/ 996287 w 1862395"/>
              <a:gd name="csY6" fmla="*/ 1128215 h 1815152"/>
              <a:gd name="csX7" fmla="*/ 1346579 w 1862395"/>
              <a:gd name="csY7" fmla="*/ 550459 h 1815152"/>
              <a:gd name="csX8" fmla="*/ 1492155 w 1862395"/>
              <a:gd name="csY8" fmla="*/ 309349 h 1815152"/>
              <a:gd name="csX9" fmla="*/ 1624084 w 1862395"/>
              <a:gd name="csY9" fmla="*/ 141027 h 1815152"/>
              <a:gd name="csX10" fmla="*/ 1733266 w 1862395"/>
              <a:gd name="csY10" fmla="*/ 50041 h 1815152"/>
              <a:gd name="csX11" fmla="*/ 1806054 w 1862395"/>
              <a:gd name="csY11" fmla="*/ 4549 h 1815152"/>
              <a:gd name="csX12" fmla="*/ 1860645 w 1862395"/>
              <a:gd name="csY12" fmla="*/ 0 h 1815152"/>
              <a:gd name="csX13" fmla="*/ 1860645 w 1862395"/>
              <a:gd name="csY13" fmla="*/ 1815152 h 181515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1862395" h="1815152">
                <a:moveTo>
                  <a:pt x="1860645" y="1815152"/>
                </a:moveTo>
                <a:lnTo>
                  <a:pt x="0" y="1810603"/>
                </a:lnTo>
                <a:lnTo>
                  <a:pt x="200167" y="1746913"/>
                </a:lnTo>
                <a:lnTo>
                  <a:pt x="427630" y="1692322"/>
                </a:lnTo>
                <a:lnTo>
                  <a:pt x="627797" y="1560394"/>
                </a:lnTo>
                <a:lnTo>
                  <a:pt x="837063" y="1346579"/>
                </a:lnTo>
                <a:lnTo>
                  <a:pt x="996287" y="1128215"/>
                </a:lnTo>
                <a:lnTo>
                  <a:pt x="1346579" y="550459"/>
                </a:lnTo>
                <a:lnTo>
                  <a:pt x="1492155" y="309349"/>
                </a:lnTo>
                <a:lnTo>
                  <a:pt x="1624084" y="141027"/>
                </a:lnTo>
                <a:lnTo>
                  <a:pt x="1733266" y="50041"/>
                </a:lnTo>
                <a:lnTo>
                  <a:pt x="1806054" y="4549"/>
                </a:lnTo>
                <a:lnTo>
                  <a:pt x="1860645" y="0"/>
                </a:lnTo>
                <a:cubicBezTo>
                  <a:pt x="1862161" y="603534"/>
                  <a:pt x="1863678" y="1207069"/>
                  <a:pt x="1860645" y="1815152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EE2D38-3841-95D5-8F6C-934BA533F313}"/>
              </a:ext>
            </a:extLst>
          </p:cNvPr>
          <p:cNvSpPr/>
          <p:nvPr/>
        </p:nvSpPr>
        <p:spPr>
          <a:xfrm flipH="1">
            <a:off x="5484454" y="4322646"/>
            <a:ext cx="1239224" cy="1642705"/>
          </a:xfrm>
          <a:custGeom>
            <a:avLst/>
            <a:gdLst>
              <a:gd name="csX0" fmla="*/ 1860645 w 1862395"/>
              <a:gd name="csY0" fmla="*/ 1815152 h 1815152"/>
              <a:gd name="csX1" fmla="*/ 0 w 1862395"/>
              <a:gd name="csY1" fmla="*/ 1810603 h 1815152"/>
              <a:gd name="csX2" fmla="*/ 200167 w 1862395"/>
              <a:gd name="csY2" fmla="*/ 1746913 h 1815152"/>
              <a:gd name="csX3" fmla="*/ 427630 w 1862395"/>
              <a:gd name="csY3" fmla="*/ 1692322 h 1815152"/>
              <a:gd name="csX4" fmla="*/ 627797 w 1862395"/>
              <a:gd name="csY4" fmla="*/ 1560394 h 1815152"/>
              <a:gd name="csX5" fmla="*/ 837063 w 1862395"/>
              <a:gd name="csY5" fmla="*/ 1346579 h 1815152"/>
              <a:gd name="csX6" fmla="*/ 996287 w 1862395"/>
              <a:gd name="csY6" fmla="*/ 1128215 h 1815152"/>
              <a:gd name="csX7" fmla="*/ 1346579 w 1862395"/>
              <a:gd name="csY7" fmla="*/ 550459 h 1815152"/>
              <a:gd name="csX8" fmla="*/ 1492155 w 1862395"/>
              <a:gd name="csY8" fmla="*/ 309349 h 1815152"/>
              <a:gd name="csX9" fmla="*/ 1624084 w 1862395"/>
              <a:gd name="csY9" fmla="*/ 141027 h 1815152"/>
              <a:gd name="csX10" fmla="*/ 1733266 w 1862395"/>
              <a:gd name="csY10" fmla="*/ 50041 h 1815152"/>
              <a:gd name="csX11" fmla="*/ 1806054 w 1862395"/>
              <a:gd name="csY11" fmla="*/ 4549 h 1815152"/>
              <a:gd name="csX12" fmla="*/ 1860645 w 1862395"/>
              <a:gd name="csY12" fmla="*/ 0 h 1815152"/>
              <a:gd name="csX13" fmla="*/ 1860645 w 1862395"/>
              <a:gd name="csY13" fmla="*/ 1815152 h 181515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1862395" h="1815152">
                <a:moveTo>
                  <a:pt x="1860645" y="1815152"/>
                </a:moveTo>
                <a:lnTo>
                  <a:pt x="0" y="1810603"/>
                </a:lnTo>
                <a:lnTo>
                  <a:pt x="200167" y="1746913"/>
                </a:lnTo>
                <a:lnTo>
                  <a:pt x="427630" y="1692322"/>
                </a:lnTo>
                <a:lnTo>
                  <a:pt x="627797" y="1560394"/>
                </a:lnTo>
                <a:lnTo>
                  <a:pt x="837063" y="1346579"/>
                </a:lnTo>
                <a:lnTo>
                  <a:pt x="996287" y="1128215"/>
                </a:lnTo>
                <a:lnTo>
                  <a:pt x="1346579" y="550459"/>
                </a:lnTo>
                <a:lnTo>
                  <a:pt x="1492155" y="309349"/>
                </a:lnTo>
                <a:lnTo>
                  <a:pt x="1624084" y="141027"/>
                </a:lnTo>
                <a:lnTo>
                  <a:pt x="1733266" y="50041"/>
                </a:lnTo>
                <a:lnTo>
                  <a:pt x="1806054" y="4549"/>
                </a:lnTo>
                <a:lnTo>
                  <a:pt x="1860645" y="0"/>
                </a:lnTo>
                <a:cubicBezTo>
                  <a:pt x="1862161" y="603534"/>
                  <a:pt x="1863678" y="1207069"/>
                  <a:pt x="1860645" y="1815152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3CB300-5233-001C-2808-F81E0A73AB44}"/>
              </a:ext>
            </a:extLst>
          </p:cNvPr>
          <p:cNvSpPr txBox="1"/>
          <p:nvPr/>
        </p:nvSpPr>
        <p:spPr>
          <a:xfrm>
            <a:off x="8915400" y="4151196"/>
            <a:ext cx="1250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50% below,</a:t>
            </a:r>
          </a:p>
          <a:p>
            <a:r>
              <a:rPr lang="en-AU" dirty="0"/>
              <a:t>50% above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876D80-9CA6-5F90-FC1A-3548C205823F}"/>
              </a:ext>
            </a:extLst>
          </p:cNvPr>
          <p:cNvSpPr txBox="1"/>
          <p:nvPr/>
        </p:nvSpPr>
        <p:spPr>
          <a:xfrm>
            <a:off x="8902287" y="4785792"/>
            <a:ext cx="1207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70% above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872702B8-5B74-36AF-0F59-8A38381A1B80}"/>
              </a:ext>
            </a:extLst>
          </p:cNvPr>
          <p:cNvSpPr/>
          <p:nvPr/>
        </p:nvSpPr>
        <p:spPr>
          <a:xfrm rot="10800000">
            <a:off x="5790058" y="6274522"/>
            <a:ext cx="244365" cy="4401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29C6B423-F7EA-6773-0D05-09E7ACAC5F55}"/>
              </a:ext>
            </a:extLst>
          </p:cNvPr>
          <p:cNvSpPr/>
          <p:nvPr/>
        </p:nvSpPr>
        <p:spPr>
          <a:xfrm rot="10800000">
            <a:off x="5374727" y="6264822"/>
            <a:ext cx="244365" cy="440100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473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9" grpId="0" animBg="1"/>
      <p:bldP spid="9" grpId="1" animBg="1"/>
      <p:bldP spid="9" grpId="2" animBg="1"/>
      <p:bldP spid="10" grpId="0" animBg="1"/>
      <p:bldP spid="10" grpId="1" animBg="1"/>
      <p:bldP spid="15" grpId="0"/>
      <p:bldP spid="15" grpId="1"/>
      <p:bldP spid="16" grpId="0"/>
      <p:bldP spid="17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88B776-BCB6-986D-3D43-CC84BC261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Decision points</a:t>
            </a:r>
          </a:p>
          <a:p>
            <a:pPr lvl="1"/>
            <a:r>
              <a:rPr lang="en-AU" dirty="0"/>
              <a:t>Whether the defined bigeye TRPs are actual targets or are to be considered as thresholds.</a:t>
            </a:r>
          </a:p>
          <a:p>
            <a:pPr lvl="1"/>
            <a:r>
              <a:rPr lang="en-AU" dirty="0"/>
              <a:t>If the bigeye TRPs are to be considered as thresholds, specify the probability that the spawning biomass depletion should be maintained above the thresholds.</a:t>
            </a:r>
          </a:p>
          <a:p>
            <a:r>
              <a:rPr lang="en-AU" dirty="0"/>
              <a:t>For example:</a:t>
            </a:r>
          </a:p>
          <a:p>
            <a:pPr lvl="1"/>
            <a:r>
              <a:rPr lang="en-AU" dirty="0"/>
              <a:t>Threshold TRP with [at least] 70% probability of remaining above 34%SB</a:t>
            </a:r>
            <a:r>
              <a:rPr lang="en-AU" baseline="-25000" dirty="0"/>
              <a:t>F=0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0FCD4F-9F0F-8E38-372E-BDE01F75F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BMW1</a:t>
            </a:r>
          </a:p>
        </p:txBody>
      </p:sp>
    </p:spTree>
    <p:extLst>
      <p:ext uri="{BB962C8B-B14F-4D97-AF65-F5344CB8AC3E}">
        <p14:creationId xmlns:p14="http://schemas.microsoft.com/office/powerpoint/2010/main" val="890369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61EEC3A-12EA-4171-9AD3-C43BFD6DEEDC}" vid="{784FA4AF-0ACA-4F66-9812-712CA1A620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5AAC2F25D61348B8922E59BDF82BAD" ma:contentTypeVersion="16" ma:contentTypeDescription="Create a new document." ma:contentTypeScope="" ma:versionID="fc497a70cc3de4b4baad45e0ef3fdc3b">
  <xsd:schema xmlns:xsd="http://www.w3.org/2001/XMLSchema" xmlns:xs="http://www.w3.org/2001/XMLSchema" xmlns:p="http://schemas.microsoft.com/office/2006/metadata/properties" xmlns:ns1="http://schemas.microsoft.com/sharepoint/v3" xmlns:ns2="8429cdef-8c4a-4b4f-a5bd-9a657e45f834" xmlns:ns3="fe0e20ed-f52e-4993-be80-54db2a133aca" xmlns:ns4="1644aaaf-76d5-4a97-8df4-1ac44f24cfd9" targetNamespace="http://schemas.microsoft.com/office/2006/metadata/properties" ma:root="true" ma:fieldsID="54d1022210cd15832b1e3515874fd266" ns1:_="" ns2:_="" ns3:_="" ns4:_="">
    <xsd:import namespace="http://schemas.microsoft.com/sharepoint/v3"/>
    <xsd:import namespace="8429cdef-8c4a-4b4f-a5bd-9a657e45f834"/>
    <xsd:import namespace="fe0e20ed-f52e-4993-be80-54db2a133aca"/>
    <xsd:import namespace="1644aaaf-76d5-4a97-8df4-1ac44f24cfd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9cdef-8c4a-4b4f-a5bd-9a657e45f8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e002d73-fcbf-44f2-bb02-7941846832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e20ed-f52e-4993-be80-54db2a133ac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44aaaf-76d5-4a97-8df4-1ac44f24cfd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ae2f09f5-5f26-4fce-975f-9860d26050a3}" ma:internalName="TaxCatchAll" ma:showField="CatchAllData" ma:web="1644aaaf-76d5-4a97-8df4-1ac44f24cf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44aaaf-76d5-4a97-8df4-1ac44f24cfd9" xsi:nil="true"/>
    <lcf76f155ced4ddcb4097134ff3c332f xmlns="8429cdef-8c4a-4b4f-a5bd-9a657e45f834">
      <Terms xmlns="http://schemas.microsoft.com/office/infopath/2007/PartnerControls"/>
    </lcf76f155ced4ddcb4097134ff3c332f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7D86592-F64F-4784-9AC1-23AEE8436E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508E41-647C-4FB4-9A86-C768FA85A4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429cdef-8c4a-4b4f-a5bd-9a657e45f834"/>
    <ds:schemaRef ds:uri="fe0e20ed-f52e-4993-be80-54db2a133aca"/>
    <ds:schemaRef ds:uri="1644aaaf-76d5-4a97-8df4-1ac44f24cf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A39C41-8802-4B40-BC66-25A6D9B1EFAE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286ae341-454f-41ed-96c8-9fa7238e7bf6"/>
    <ds:schemaRef ds:uri="http://schemas.openxmlformats.org/package/2006/metadata/core-properties"/>
    <ds:schemaRef ds:uri="514aaa0c-ce47-45ed-9aa6-2a303c2a9fad"/>
    <ds:schemaRef ds:uri="http://purl.org/dc/terms/"/>
    <ds:schemaRef ds:uri="1644aaaf-76d5-4a97-8df4-1ac44f24cfd9"/>
    <ds:schemaRef ds:uri="8429cdef-8c4a-4b4f-a5bd-9a657e45f834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40644</TotalTime>
  <Words>390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Agenda Item 4 WCPO Bigeye TRPs  WCPFC BMW1 Online</vt:lpstr>
      <vt:lpstr>Introduction</vt:lpstr>
      <vt:lpstr>Status from 2023 assessment</vt:lpstr>
      <vt:lpstr>Vulnerable biomass</vt:lpstr>
      <vt:lpstr>Note</vt:lpstr>
      <vt:lpstr>Threshold TRPs</vt:lpstr>
      <vt:lpstr>BMW1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Hare</dc:creator>
  <cp:lastModifiedBy>Graham Pilling</cp:lastModifiedBy>
  <cp:revision>103</cp:revision>
  <dcterms:created xsi:type="dcterms:W3CDTF">2023-07-28T00:44:00Z</dcterms:created>
  <dcterms:modified xsi:type="dcterms:W3CDTF">2026-05-13T22:59:53Z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0x010100C85AAC2F25D61348B8922E59BDF82BAD</vt:lpwstr>
  </property>
  <property fmtid="{D5CDD505-2E9C-101B-9397-08002B2CF9AE}" pid="3" name="MediaServiceImageTags">
    <vt:lpwstr/>
  </property>
</Properties>
</file>