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593" r:id="rId6"/>
    <p:sldId id="592" r:id="rId7"/>
    <p:sldId id="594" r:id="rId8"/>
    <p:sldId id="611" r:id="rId9"/>
    <p:sldId id="609" r:id="rId10"/>
    <p:sldId id="610" r:id="rId11"/>
    <p:sldId id="612" r:id="rId12"/>
    <p:sldId id="606" r:id="rId13"/>
    <p:sldId id="607" r:id="rId14"/>
    <p:sldId id="608" r:id="rId15"/>
    <p:sldId id="591" r:id="rId16"/>
    <p:sldId id="598" r:id="rId17"/>
    <p:sldId id="601" r:id="rId18"/>
    <p:sldId id="602" r:id="rId19"/>
    <p:sldId id="613" r:id="rId20"/>
    <p:sldId id="614" r:id="rId21"/>
    <p:sldId id="61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6A7102-4E1C-499B-8CDD-523E017FF690}" v="1" dt="2024-11-28T23:42:07.447"/>
    <p1510:client id="{E6609DD8-09B5-EC49-31F0-DA0B5A29931F}" v="1" dt="2024-11-28T23:15:03.719"/>
    <p1510:client id="{FDCE1EB1-B197-4083-B1C3-D7A7492B60FA}" v="1346" dt="2024-11-28T21:08:42.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B3A01-2F9F-4EB4-9D4C-4A703396E6D4}" type="datetimeFigureOut">
              <a:rPr lang="en-US" smtClean="0"/>
              <a:t>11/29/2024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91BC0-2E69-4980-AB72-D74BD846AACE}" type="slidenum">
              <a:rPr lang="en-US" smtClean="0"/>
              <a:t>‹#›</a:t>
            </a:fld>
            <a:endParaRPr lang="en-US"/>
          </a:p>
        </p:txBody>
      </p:sp>
    </p:spTree>
    <p:extLst>
      <p:ext uri="{BB962C8B-B14F-4D97-AF65-F5344CB8AC3E}">
        <p14:creationId xmlns:p14="http://schemas.microsoft.com/office/powerpoint/2010/main" val="249421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69A30-B9A1-35CE-0374-E3FC39EFD0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3B0314-7769-2BD4-4DB0-59C3E633FD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19FB9D42-E1A7-4E10-0C77-EB1D2CFE50AC}"/>
              </a:ext>
            </a:extLst>
          </p:cNvPr>
          <p:cNvSpPr/>
          <p:nvPr userDrawn="1"/>
        </p:nvSpPr>
        <p:spPr>
          <a:xfrm>
            <a:off x="0" y="5815583"/>
            <a:ext cx="12192000" cy="1042417"/>
          </a:xfrm>
          <a:prstGeom prst="rect">
            <a:avLst/>
          </a:prstGeom>
          <a:blipFill dpi="0" rotWithShape="1">
            <a:blip r:embed="rId2">
              <a:alphaModFix amt="20000"/>
              <a:extLst>
                <a:ext uri="{BEBA8EAE-BF5A-486C-A8C5-ECC9F3942E4B}">
                  <a14:imgProps xmlns:a14="http://schemas.microsoft.com/office/drawing/2010/main">
                    <a14:imgLayer r:embed="rId3">
                      <a14:imgEffect>
                        <a14:artisticTexturizer/>
                      </a14:imgEffect>
                    </a14:imgLayer>
                  </a14:imgProps>
                </a:ext>
              </a:extLst>
            </a:blip>
            <a:srcRect/>
            <a:tile tx="-184150" ty="-108585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352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9B52-5F94-D636-BF9A-DCCBD7572E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8D2D75-9249-E925-3D92-1024FCCE19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1C24F3B-AC27-1C71-56C2-7DC709F037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45384"/>
            <a:ext cx="12010161" cy="1112616"/>
          </a:xfrm>
          <a:prstGeom prst="rect">
            <a:avLst/>
          </a:prstGeom>
        </p:spPr>
      </p:pic>
    </p:spTree>
    <p:extLst>
      <p:ext uri="{BB962C8B-B14F-4D97-AF65-F5344CB8AC3E}">
        <p14:creationId xmlns:p14="http://schemas.microsoft.com/office/powerpoint/2010/main" val="240421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F209-3A37-0B56-FFE7-FB09A6CC06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165602-C9C1-E1EA-9FA1-043C13FC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1692B-7D06-F1B2-D321-461B7F7F61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7A257686-0AEC-C472-DEE1-23CA511611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19" y="5745384"/>
            <a:ext cx="12010161" cy="1112616"/>
          </a:xfrm>
          <a:prstGeom prst="rect">
            <a:avLst/>
          </a:prstGeom>
        </p:spPr>
      </p:pic>
    </p:spTree>
    <p:extLst>
      <p:ext uri="{BB962C8B-B14F-4D97-AF65-F5344CB8AC3E}">
        <p14:creationId xmlns:p14="http://schemas.microsoft.com/office/powerpoint/2010/main" val="4178622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7768D3-988C-97A9-AF46-8E7E26BD2F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45384"/>
            <a:ext cx="12010161" cy="1112616"/>
          </a:xfrm>
          <a:prstGeom prst="rect">
            <a:avLst/>
          </a:prstGeom>
        </p:spPr>
      </p:pic>
    </p:spTree>
    <p:extLst>
      <p:ext uri="{BB962C8B-B14F-4D97-AF65-F5344CB8AC3E}">
        <p14:creationId xmlns:p14="http://schemas.microsoft.com/office/powerpoint/2010/main" val="371566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0829A95-27A3-CFFB-FC30-90B1E2F92A33}"/>
              </a:ext>
            </a:extLst>
          </p:cNvPr>
          <p:cNvSpPr/>
          <p:nvPr userDrawn="1"/>
        </p:nvSpPr>
        <p:spPr>
          <a:xfrm>
            <a:off x="0" y="1500808"/>
            <a:ext cx="12192000" cy="5359348"/>
          </a:xfrm>
          <a:custGeom>
            <a:avLst/>
            <a:gdLst>
              <a:gd name="connsiteX0" fmla="*/ 0 w 12192000"/>
              <a:gd name="connsiteY0" fmla="*/ 0 h 2156791"/>
              <a:gd name="connsiteX1" fmla="*/ 6096000 w 12192000"/>
              <a:gd name="connsiteY1" fmla="*/ 0 h 2156791"/>
              <a:gd name="connsiteX2" fmla="*/ 12192000 w 12192000"/>
              <a:gd name="connsiteY2" fmla="*/ 0 h 2156791"/>
              <a:gd name="connsiteX3" fmla="*/ 12192000 w 12192000"/>
              <a:gd name="connsiteY3" fmla="*/ 2156791 h 2156791"/>
              <a:gd name="connsiteX4" fmla="*/ 6096000 w 12192000"/>
              <a:gd name="connsiteY4" fmla="*/ 2156791 h 2156791"/>
              <a:gd name="connsiteX5" fmla="*/ 0 w 12192000"/>
              <a:gd name="connsiteY5" fmla="*/ 2156791 h 215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156791">
                <a:moveTo>
                  <a:pt x="0" y="0"/>
                </a:moveTo>
                <a:lnTo>
                  <a:pt x="6096000" y="0"/>
                </a:lnTo>
                <a:lnTo>
                  <a:pt x="12192000" y="0"/>
                </a:lnTo>
                <a:lnTo>
                  <a:pt x="12192000" y="2156791"/>
                </a:lnTo>
                <a:lnTo>
                  <a:pt x="6096000" y="2156791"/>
                </a:lnTo>
                <a:lnTo>
                  <a:pt x="0" y="2156791"/>
                </a:lnTo>
                <a:close/>
              </a:path>
            </a:pathLst>
          </a:custGeom>
          <a:blipFill>
            <a:blip r:embed="rId2">
              <a:alphaModFix amt="50000"/>
              <a:extLst>
                <a:ext uri="{BEBA8EAE-BF5A-486C-A8C5-ECC9F3942E4B}">
                  <a14:imgProps xmlns:a14="http://schemas.microsoft.com/office/drawing/2010/main">
                    <a14:imgLayer r:embed="rId3">
                      <a14:imgEffect>
                        <a14:artisticTexturizer/>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b="1">
              <a:solidFill>
                <a:schemeClr val="bg1"/>
              </a:solidFill>
              <a:latin typeface="Lato" panose="020F0502020204030203" pitchFamily="34" charset="0"/>
            </a:endParaRPr>
          </a:p>
        </p:txBody>
      </p:sp>
      <p:sp>
        <p:nvSpPr>
          <p:cNvPr id="7" name="Subtitle 2">
            <a:extLst>
              <a:ext uri="{FF2B5EF4-FFF2-40B4-BE49-F238E27FC236}">
                <a16:creationId xmlns:a16="http://schemas.microsoft.com/office/drawing/2014/main" id="{81332575-367C-7A61-ACDC-8B32E8A62F20}"/>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4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thank you…</a:t>
            </a:r>
          </a:p>
        </p:txBody>
      </p:sp>
    </p:spTree>
    <p:extLst>
      <p:ext uri="{BB962C8B-B14F-4D97-AF65-F5344CB8AC3E}">
        <p14:creationId xmlns:p14="http://schemas.microsoft.com/office/powerpoint/2010/main" val="886577891"/>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CDDEE2-E050-D065-9B6C-A539BB4225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61724B-14BA-D9A7-38D1-FD2DEF9624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81B63E1E-8472-4D00-0FFF-9794604F4CDA}"/>
              </a:ext>
            </a:extLst>
          </p:cNvPr>
          <p:cNvGrpSpPr/>
          <p:nvPr userDrawn="1"/>
        </p:nvGrpSpPr>
        <p:grpSpPr>
          <a:xfrm>
            <a:off x="9176238" y="157179"/>
            <a:ext cx="2928210" cy="1106210"/>
            <a:chOff x="9288533" y="128589"/>
            <a:chExt cx="2928210" cy="1106210"/>
          </a:xfrm>
        </p:grpSpPr>
        <p:pic>
          <p:nvPicPr>
            <p:cNvPr id="8" name="Picture 7" descr="A blue sailboat with fish and sail&#10;&#10;Description automatically generated">
              <a:extLst>
                <a:ext uri="{FF2B5EF4-FFF2-40B4-BE49-F238E27FC236}">
                  <a16:creationId xmlns:a16="http://schemas.microsoft.com/office/drawing/2014/main" id="{C81266DC-5BF0-4B18-56B7-7E0A699152B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322" b="89831" l="3383" r="97992">
                          <a14:foregroundMark x1="50211" y1="67585" x2="50211" y2="67585"/>
                          <a14:foregroundMark x1="7082" y1="72987" x2="7082" y2="72987"/>
                          <a14:foregroundMark x1="6237" y1="87288" x2="6237" y2="87288"/>
                          <a14:foregroundMark x1="55497" y1="74788" x2="55497" y2="74788"/>
                          <a14:foregroundMark x1="72622" y1="72987" x2="72622" y2="72987"/>
                          <a14:foregroundMark x1="84249" y1="68432" x2="84249" y2="68432"/>
                          <a14:foregroundMark x1="69027" y1="81038" x2="69027" y2="81038"/>
                          <a14:foregroundMark x1="94080" y1="30720" x2="94080" y2="30720"/>
                          <a14:foregroundMark x1="3488" y1="68432" x2="3488" y2="68432"/>
                          <a14:foregroundMark x1="76004" y1="77542" x2="76004" y2="77542"/>
                          <a14:foregroundMark x1="71670" y1="77119" x2="71670" y2="77119"/>
                          <a14:foregroundMark x1="71247" y1="77542" x2="71247" y2="77542"/>
                          <a14:foregroundMark x1="48626" y1="79979" x2="48626" y2="79979"/>
                          <a14:foregroundMark x1="51586" y1="79979" x2="51586" y2="79979"/>
                          <a14:foregroundMark x1="51586" y1="79979" x2="51586" y2="79979"/>
                          <a14:foregroundMark x1="98097" y1="29555" x2="98097" y2="29555"/>
                          <a14:foregroundMark x1="76004" y1="9322" x2="76004" y2="9322"/>
                          <a14:foregroundMark x1="36575" y1="71292" x2="36575" y2="71292"/>
                          <a14:foregroundMark x1="60888" y1="75847" x2="60888" y2="75847"/>
                          <a14:foregroundMark x1="71459" y1="78496" x2="71459" y2="78496"/>
                          <a14:foregroundMark x1="78858" y1="89301" x2="78858" y2="89301"/>
                        </a14:backgroundRemoval>
                      </a14:imgEffect>
                    </a14:imgLayer>
                  </a14:imgProps>
                </a:ext>
                <a:ext uri="{28A0092B-C50C-407E-A947-70E740481C1C}">
                  <a14:useLocalDpi xmlns:a14="http://schemas.microsoft.com/office/drawing/2010/main" val="0"/>
                </a:ext>
              </a:extLst>
            </a:blip>
            <a:stretch>
              <a:fillRect/>
            </a:stretch>
          </p:blipFill>
          <p:spPr>
            <a:xfrm>
              <a:off x="9288533" y="128589"/>
              <a:ext cx="1108554" cy="1106210"/>
            </a:xfrm>
            <a:prstGeom prst="rect">
              <a:avLst/>
            </a:prstGeom>
          </p:spPr>
        </p:pic>
        <p:sp>
          <p:nvSpPr>
            <p:cNvPr id="9" name="TextBox 8">
              <a:extLst>
                <a:ext uri="{FF2B5EF4-FFF2-40B4-BE49-F238E27FC236}">
                  <a16:creationId xmlns:a16="http://schemas.microsoft.com/office/drawing/2014/main" id="{07D251CB-1F2C-EA8B-0683-3A3B68377B57}"/>
                </a:ext>
              </a:extLst>
            </p:cNvPr>
            <p:cNvSpPr txBox="1"/>
            <p:nvPr/>
          </p:nvSpPr>
          <p:spPr>
            <a:xfrm>
              <a:off x="10397087" y="128589"/>
              <a:ext cx="1819656" cy="1077218"/>
            </a:xfrm>
            <a:prstGeom prst="rect">
              <a:avLst/>
            </a:prstGeom>
          </p:spPr>
          <p:txBody>
            <a:bodyPr wrap="square" rtlCol="0">
              <a:spAutoFit/>
            </a:bodyPr>
            <a:lstStyle/>
            <a:p>
              <a:r>
                <a:rPr lang="en-US" sz="1600" b="1">
                  <a:solidFill>
                    <a:srgbClr val="225686"/>
                  </a:solidFill>
                  <a:latin typeface="Century Gothic" panose="020B0502020202020204" pitchFamily="34" charset="0"/>
                </a:rPr>
                <a:t>Western and Central Pacific Fisheries Commission</a:t>
              </a:r>
            </a:p>
          </p:txBody>
        </p:sp>
      </p:grpSp>
    </p:spTree>
    <p:extLst>
      <p:ext uri="{BB962C8B-B14F-4D97-AF65-F5344CB8AC3E}">
        <p14:creationId xmlns:p14="http://schemas.microsoft.com/office/powerpoint/2010/main" val="3492675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wcpfc.int/doc/wcpfc-iuu-vessel-list"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meetings.wcpfc.int/node/22605"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mm.wcpfc.int/measure/cmm-2021-04" TargetMode="Externa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51CE2D-2CD1-12FB-01CC-B677C343ADF8}"/>
              </a:ext>
            </a:extLst>
          </p:cNvPr>
          <p:cNvSpPr>
            <a:spLocks noGrp="1"/>
          </p:cNvSpPr>
          <p:nvPr>
            <p:ph type="subTitle" idx="1"/>
          </p:nvPr>
        </p:nvSpPr>
        <p:spPr>
          <a:xfrm>
            <a:off x="1914524" y="1425941"/>
            <a:ext cx="8086725" cy="3674524"/>
          </a:xfrm>
        </p:spPr>
        <p:style>
          <a:lnRef idx="2">
            <a:schemeClr val="accent3"/>
          </a:lnRef>
          <a:fillRef idx="1">
            <a:schemeClr val="lt1"/>
          </a:fillRef>
          <a:effectRef idx="0">
            <a:schemeClr val="accent3"/>
          </a:effectRef>
          <a:fontRef idx="minor">
            <a:schemeClr val="dk1"/>
          </a:fontRef>
        </p:style>
        <p:txBody>
          <a:bodyPr>
            <a:normAutofit/>
          </a:bodyPr>
          <a:lstStyle/>
          <a:p>
            <a:pPr algn="l"/>
            <a:r>
              <a:rPr lang="en-US"/>
              <a:t>This presentation covers seven (7) working papers:</a:t>
            </a:r>
          </a:p>
          <a:p>
            <a:pPr algn="l"/>
            <a:r>
              <a:rPr lang="en-US" b="1"/>
              <a:t>WP11:</a:t>
            </a:r>
            <a:r>
              <a:rPr lang="en-US"/>
              <a:t> Ref paper for TCC20 Recommendations</a:t>
            </a:r>
          </a:p>
          <a:p>
            <a:pPr marL="800100" lvl="1" indent="-342900" algn="l">
              <a:buFont typeface="Arial" panose="020B0604020202020204" pitchFamily="34" charset="0"/>
              <a:buChar char="•"/>
            </a:pPr>
            <a:r>
              <a:rPr lang="en-US" b="1"/>
              <a:t>WP11f</a:t>
            </a:r>
            <a:r>
              <a:rPr lang="en-US"/>
              <a:t>: Review Expiry of CMM 21-04 Charter CMM</a:t>
            </a:r>
          </a:p>
          <a:p>
            <a:pPr algn="l"/>
            <a:r>
              <a:rPr lang="en-US" b="1"/>
              <a:t>WP11a</a:t>
            </a:r>
            <a:r>
              <a:rPr lang="en-US"/>
              <a:t>: WCPFC IUU Vessel List for 2025</a:t>
            </a:r>
          </a:p>
          <a:p>
            <a:pPr algn="l"/>
            <a:r>
              <a:rPr lang="en-US" b="1"/>
              <a:t>WP11b</a:t>
            </a:r>
            <a:r>
              <a:rPr lang="en-US"/>
              <a:t>: Routine Updates to WCPFC VMS SOPs</a:t>
            </a:r>
          </a:p>
          <a:p>
            <a:pPr algn="l"/>
            <a:r>
              <a:rPr lang="en-US" b="1"/>
              <a:t>WP11c:</a:t>
            </a:r>
            <a:r>
              <a:rPr lang="en-US"/>
              <a:t> TCC Workplan 2025-2027</a:t>
            </a:r>
          </a:p>
          <a:p>
            <a:pPr algn="l"/>
            <a:r>
              <a:rPr lang="en-US" b="1"/>
              <a:t>WP11d: </a:t>
            </a:r>
            <a:r>
              <a:rPr lang="en-US"/>
              <a:t>Draft Audit Points</a:t>
            </a:r>
          </a:p>
          <a:p>
            <a:pPr algn="l"/>
            <a:r>
              <a:rPr lang="en-US" b="1"/>
              <a:t>WP11e: </a:t>
            </a:r>
            <a:r>
              <a:rPr lang="en-US"/>
              <a:t>Synopsis of </a:t>
            </a:r>
            <a:r>
              <a:rPr lang="en-US" err="1"/>
              <a:t>pCMR</a:t>
            </a:r>
            <a:r>
              <a:rPr lang="en-US"/>
              <a:t> Updates </a:t>
            </a:r>
            <a:endParaRPr lang="en-US" b="1"/>
          </a:p>
        </p:txBody>
      </p:sp>
      <p:sp>
        <p:nvSpPr>
          <p:cNvPr id="4" name="Title 1">
            <a:extLst>
              <a:ext uri="{FF2B5EF4-FFF2-40B4-BE49-F238E27FC236}">
                <a16:creationId xmlns:a16="http://schemas.microsoft.com/office/drawing/2014/main" id="{4F9F8C12-4C62-88A1-F743-855DE70179E5}"/>
              </a:ext>
            </a:extLst>
          </p:cNvPr>
          <p:cNvSpPr>
            <a:spLocks noGrp="1"/>
          </p:cNvSpPr>
          <p:nvPr>
            <p:ph type="ctrTitle"/>
          </p:nvPr>
        </p:nvSpPr>
        <p:spPr>
          <a:xfrm>
            <a:off x="2495550" y="482522"/>
            <a:ext cx="7200900" cy="1007030"/>
          </a:xfrm>
        </p:spPr>
        <p:txBody>
          <a:bodyPr>
            <a:normAutofit/>
          </a:bodyPr>
          <a:lstStyle/>
          <a:p>
            <a:r>
              <a:rPr lang="en-US" sz="5400"/>
              <a:t>TCC20 Outcomes</a:t>
            </a:r>
            <a:endParaRPr lang="en-US" sz="2800" i="1"/>
          </a:p>
        </p:txBody>
      </p:sp>
      <p:sp>
        <p:nvSpPr>
          <p:cNvPr id="5" name="TextBox 4">
            <a:extLst>
              <a:ext uri="{FF2B5EF4-FFF2-40B4-BE49-F238E27FC236}">
                <a16:creationId xmlns:a16="http://schemas.microsoft.com/office/drawing/2014/main" id="{75B52858-A8D7-9CD2-73A0-E279163D5AA9}"/>
              </a:ext>
            </a:extLst>
          </p:cNvPr>
          <p:cNvSpPr txBox="1"/>
          <p:nvPr/>
        </p:nvSpPr>
        <p:spPr>
          <a:xfrm>
            <a:off x="9039226" y="1118163"/>
            <a:ext cx="1238250"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WCPFC21</a:t>
            </a:r>
          </a:p>
        </p:txBody>
      </p:sp>
      <p:sp>
        <p:nvSpPr>
          <p:cNvPr id="6" name="TextBox 5">
            <a:extLst>
              <a:ext uri="{FF2B5EF4-FFF2-40B4-BE49-F238E27FC236}">
                <a16:creationId xmlns:a16="http://schemas.microsoft.com/office/drawing/2014/main" id="{4981967F-CB93-C3B3-8AC0-B9251ED4A4C6}"/>
              </a:ext>
            </a:extLst>
          </p:cNvPr>
          <p:cNvSpPr txBox="1"/>
          <p:nvPr/>
        </p:nvSpPr>
        <p:spPr>
          <a:xfrm>
            <a:off x="2952750" y="5164077"/>
            <a:ext cx="9113045" cy="707886"/>
          </a:xfrm>
          <a:prstGeom prst="rect">
            <a:avLst/>
          </a:prstGeom>
          <a:noFill/>
        </p:spPr>
        <p:txBody>
          <a:bodyPr wrap="square" rtlCol="0">
            <a:spAutoFit/>
          </a:bodyPr>
          <a:lstStyle/>
          <a:p>
            <a:pPr algn="r"/>
            <a:r>
              <a:rPr lang="en-US" sz="2000"/>
              <a:t>Agenda Item 6 | TCC20 Outcomes| WCPFC21-2024-11, 11a, 11b, 11c, 11d, 11e &amp; 11f </a:t>
            </a:r>
          </a:p>
          <a:p>
            <a:pPr algn="r"/>
            <a:r>
              <a:rPr lang="en-US" sz="2000"/>
              <a:t>Suva, Fiji | 28 November - 3 December 2024</a:t>
            </a:r>
          </a:p>
        </p:txBody>
      </p:sp>
    </p:spTree>
    <p:extLst>
      <p:ext uri="{BB962C8B-B14F-4D97-AF65-F5344CB8AC3E}">
        <p14:creationId xmlns:p14="http://schemas.microsoft.com/office/powerpoint/2010/main" val="2929288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A41A3-63EC-11DC-6405-44911B6A9D5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D811B9-3C2B-2E20-EFEE-E61A8E53B728}"/>
              </a:ext>
            </a:extLst>
          </p:cNvPr>
          <p:cNvSpPr>
            <a:spLocks noGrp="1"/>
          </p:cNvSpPr>
          <p:nvPr>
            <p:ph idx="1"/>
          </p:nvPr>
        </p:nvSpPr>
        <p:spPr>
          <a:xfrm>
            <a:off x="838200" y="1554256"/>
            <a:ext cx="10515600" cy="4971232"/>
          </a:xfrm>
        </p:spPr>
        <p:txBody>
          <a:bodyPr>
            <a:normAutofit fontScale="92500" lnSpcReduction="20000"/>
          </a:bodyPr>
          <a:lstStyle/>
          <a:p>
            <a:r>
              <a:rPr lang="en-US" sz="3200"/>
              <a:t>Request for future Annual Reports to include overview of engagement with other RFMOs</a:t>
            </a:r>
          </a:p>
          <a:p>
            <a:r>
              <a:rPr lang="en-US" sz="3200"/>
              <a:t>Enhancements to CMM page to support CCM annual reporting and provide update to TCC21</a:t>
            </a:r>
          </a:p>
          <a:p>
            <a:r>
              <a:rPr lang="en-US" sz="3200"/>
              <a:t>Request that an analysis of obligations that have been assessed over time including their compliance ratings is provided prior to TCC each year</a:t>
            </a:r>
          </a:p>
          <a:p>
            <a:r>
              <a:rPr lang="en-US" sz="3200"/>
              <a:t>Progress data exchange arrangements with RFMOs (IATTC, IOTC, CCSBT, SPRFMO and NPFC), noting need for reciprocity, and provide update to TCC21</a:t>
            </a:r>
          </a:p>
          <a:p>
            <a:r>
              <a:rPr lang="en-US" sz="3200"/>
              <a:t>Support Secretariat planned work on WCPFC’s Information and Network Security Governance Framework </a:t>
            </a:r>
          </a:p>
          <a:p>
            <a:endParaRPr lang="en-US" sz="3200"/>
          </a:p>
        </p:txBody>
      </p:sp>
      <p:sp>
        <p:nvSpPr>
          <p:cNvPr id="4" name="TextBox 3">
            <a:extLst>
              <a:ext uri="{FF2B5EF4-FFF2-40B4-BE49-F238E27FC236}">
                <a16:creationId xmlns:a16="http://schemas.microsoft.com/office/drawing/2014/main" id="{94DB024F-7797-EED9-8E47-3A3DEBA95CF7}"/>
              </a:ext>
            </a:extLst>
          </p:cNvPr>
          <p:cNvSpPr txBox="1"/>
          <p:nvPr/>
        </p:nvSpPr>
        <p:spPr>
          <a:xfrm>
            <a:off x="3648075" y="106270"/>
            <a:ext cx="4705350" cy="338554"/>
          </a:xfrm>
          <a:prstGeom prst="rect">
            <a:avLst/>
          </a:prstGeom>
          <a:noFill/>
        </p:spPr>
        <p:txBody>
          <a:bodyPr wrap="square" rtlCol="0">
            <a:spAutoFit/>
          </a:bodyPr>
          <a:lstStyle/>
          <a:p>
            <a:pPr algn="ctr"/>
            <a:r>
              <a:rPr lang="en-US" sz="1600"/>
              <a:t>TCC20 Outcomes</a:t>
            </a:r>
          </a:p>
        </p:txBody>
      </p:sp>
      <p:sp>
        <p:nvSpPr>
          <p:cNvPr id="5" name="TextBox 4">
            <a:extLst>
              <a:ext uri="{FF2B5EF4-FFF2-40B4-BE49-F238E27FC236}">
                <a16:creationId xmlns:a16="http://schemas.microsoft.com/office/drawing/2014/main" id="{3D30117C-ECA7-4FE3-E63B-6B7984A4A3D5}"/>
              </a:ext>
            </a:extLst>
          </p:cNvPr>
          <p:cNvSpPr txBox="1"/>
          <p:nvPr/>
        </p:nvSpPr>
        <p:spPr>
          <a:xfrm>
            <a:off x="9039226" y="1118163"/>
            <a:ext cx="1238250"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WCPFC21</a:t>
            </a:r>
          </a:p>
        </p:txBody>
      </p:sp>
      <p:sp>
        <p:nvSpPr>
          <p:cNvPr id="7" name="Title 1">
            <a:extLst>
              <a:ext uri="{FF2B5EF4-FFF2-40B4-BE49-F238E27FC236}">
                <a16:creationId xmlns:a16="http://schemas.microsoft.com/office/drawing/2014/main" id="{E5AD90F0-64CA-1BFE-A52F-A1549AF888E0}"/>
              </a:ext>
            </a:extLst>
          </p:cNvPr>
          <p:cNvSpPr txBox="1">
            <a:spLocks/>
          </p:cNvSpPr>
          <p:nvPr/>
        </p:nvSpPr>
        <p:spPr>
          <a:xfrm>
            <a:off x="1116804" y="818748"/>
            <a:ext cx="5924550" cy="591722"/>
          </a:xfrm>
          <a:prstGeom prst="rect">
            <a:avLst/>
          </a:prstGeom>
          <a:no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chemeClr val="tx2"/>
                </a:solidFill>
              </a:rPr>
              <a:t>Additional Secretariat Tasks</a:t>
            </a:r>
          </a:p>
        </p:txBody>
      </p:sp>
      <p:sp>
        <p:nvSpPr>
          <p:cNvPr id="10" name="TextBox 9">
            <a:extLst>
              <a:ext uri="{FF2B5EF4-FFF2-40B4-BE49-F238E27FC236}">
                <a16:creationId xmlns:a16="http://schemas.microsoft.com/office/drawing/2014/main" id="{A5279553-09F6-455C-0496-824B61D57C2E}"/>
              </a:ext>
            </a:extLst>
          </p:cNvPr>
          <p:cNvSpPr txBox="1"/>
          <p:nvPr/>
        </p:nvSpPr>
        <p:spPr>
          <a:xfrm>
            <a:off x="5895975" y="1923923"/>
            <a:ext cx="4152900"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TCC20 Outcomes, paras 4, 18, 21, 62 &amp; 75</a:t>
            </a:r>
          </a:p>
        </p:txBody>
      </p:sp>
      <p:sp>
        <p:nvSpPr>
          <p:cNvPr id="11" name="TextBox 10">
            <a:extLst>
              <a:ext uri="{FF2B5EF4-FFF2-40B4-BE49-F238E27FC236}">
                <a16:creationId xmlns:a16="http://schemas.microsoft.com/office/drawing/2014/main" id="{EE4544EA-5CA5-3B72-C058-D784D0D2DB89}"/>
              </a:ext>
            </a:extLst>
          </p:cNvPr>
          <p:cNvSpPr txBox="1"/>
          <p:nvPr/>
        </p:nvSpPr>
        <p:spPr>
          <a:xfrm>
            <a:off x="8667750" y="6507881"/>
            <a:ext cx="3381375" cy="276999"/>
          </a:xfrm>
          <a:prstGeom prst="rect">
            <a:avLst/>
          </a:prstGeom>
          <a:noFill/>
        </p:spPr>
        <p:txBody>
          <a:bodyPr wrap="square" rtlCol="0">
            <a:spAutoFit/>
          </a:bodyPr>
          <a:lstStyle/>
          <a:p>
            <a:r>
              <a:rPr lang="en-US" sz="1200">
                <a:latin typeface="+mj-lt"/>
              </a:rPr>
              <a:t>Agenda Item 6|TCC20 Outcomes | WP11 </a:t>
            </a:r>
            <a:r>
              <a:rPr lang="en-US" sz="1200" err="1">
                <a:latin typeface="+mj-lt"/>
              </a:rPr>
              <a:t>pg</a:t>
            </a:r>
            <a:r>
              <a:rPr lang="en-US" sz="1200">
                <a:latin typeface="+mj-lt"/>
              </a:rPr>
              <a:t> 4 &amp; 5</a:t>
            </a:r>
          </a:p>
        </p:txBody>
      </p:sp>
      <p:sp>
        <p:nvSpPr>
          <p:cNvPr id="14" name="TextBox 13">
            <a:extLst>
              <a:ext uri="{FF2B5EF4-FFF2-40B4-BE49-F238E27FC236}">
                <a16:creationId xmlns:a16="http://schemas.microsoft.com/office/drawing/2014/main" id="{FA338730-F90A-8000-E6AA-29660E4E3337}"/>
              </a:ext>
            </a:extLst>
          </p:cNvPr>
          <p:cNvSpPr txBox="1"/>
          <p:nvPr/>
        </p:nvSpPr>
        <p:spPr>
          <a:xfrm>
            <a:off x="7762875" y="5652740"/>
            <a:ext cx="2952750"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Secretariat update FAC18 -09</a:t>
            </a:r>
          </a:p>
        </p:txBody>
      </p:sp>
      <p:sp>
        <p:nvSpPr>
          <p:cNvPr id="15" name="TextBox 14">
            <a:extLst>
              <a:ext uri="{FF2B5EF4-FFF2-40B4-BE49-F238E27FC236}">
                <a16:creationId xmlns:a16="http://schemas.microsoft.com/office/drawing/2014/main" id="{A3BFBE94-AFA1-DEB1-35C9-42B66E484520}"/>
              </a:ext>
            </a:extLst>
          </p:cNvPr>
          <p:cNvSpPr txBox="1"/>
          <p:nvPr/>
        </p:nvSpPr>
        <p:spPr>
          <a:xfrm>
            <a:off x="5095875" y="4846980"/>
            <a:ext cx="2952750"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Secretariat update WP24</a:t>
            </a:r>
          </a:p>
        </p:txBody>
      </p:sp>
      <p:grpSp>
        <p:nvGrpSpPr>
          <p:cNvPr id="2" name="Group 1">
            <a:extLst>
              <a:ext uri="{FF2B5EF4-FFF2-40B4-BE49-F238E27FC236}">
                <a16:creationId xmlns:a16="http://schemas.microsoft.com/office/drawing/2014/main" id="{0D4A2CAE-2729-6CE6-7A47-7987A97AC8AC}"/>
              </a:ext>
            </a:extLst>
          </p:cNvPr>
          <p:cNvGrpSpPr/>
          <p:nvPr/>
        </p:nvGrpSpPr>
        <p:grpSpPr>
          <a:xfrm>
            <a:off x="126205" y="496070"/>
            <a:ext cx="990599" cy="975112"/>
            <a:chOff x="126205" y="496070"/>
            <a:chExt cx="990599" cy="975112"/>
          </a:xfrm>
        </p:grpSpPr>
        <p:pic>
          <p:nvPicPr>
            <p:cNvPr id="6" name="Graphic 5" descr="Checklist outline">
              <a:extLst>
                <a:ext uri="{FF2B5EF4-FFF2-40B4-BE49-F238E27FC236}">
                  <a16:creationId xmlns:a16="http://schemas.microsoft.com/office/drawing/2014/main" id="{63253B5E-1008-C4AD-404D-33536E8C9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6205" y="496070"/>
              <a:ext cx="914400" cy="914400"/>
            </a:xfrm>
            <a:prstGeom prst="rect">
              <a:avLst/>
            </a:prstGeom>
          </p:spPr>
        </p:pic>
        <p:pic>
          <p:nvPicPr>
            <p:cNvPr id="8" name="Graphic 7" descr="Magnifying glass outline">
              <a:extLst>
                <a:ext uri="{FF2B5EF4-FFF2-40B4-BE49-F238E27FC236}">
                  <a16:creationId xmlns:a16="http://schemas.microsoft.com/office/drawing/2014/main" id="{7740665F-6D96-E42E-5FB2-4EF49DA9AB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6586" y="830964"/>
              <a:ext cx="640218" cy="640218"/>
            </a:xfrm>
            <a:prstGeom prst="rect">
              <a:avLst/>
            </a:prstGeom>
          </p:spPr>
        </p:pic>
      </p:grpSp>
    </p:spTree>
    <p:extLst>
      <p:ext uri="{BB962C8B-B14F-4D97-AF65-F5344CB8AC3E}">
        <p14:creationId xmlns:p14="http://schemas.microsoft.com/office/powerpoint/2010/main" val="605874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33DDF-09D2-6E1C-7156-F2D8E38DD02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FF717D-01C1-2B6A-C8AF-52372EBC2DA7}"/>
              </a:ext>
            </a:extLst>
          </p:cNvPr>
          <p:cNvSpPr>
            <a:spLocks noGrp="1"/>
          </p:cNvSpPr>
          <p:nvPr>
            <p:ph idx="1"/>
          </p:nvPr>
        </p:nvSpPr>
        <p:spPr>
          <a:xfrm>
            <a:off x="838200" y="1729116"/>
            <a:ext cx="10515600" cy="4070351"/>
          </a:xfrm>
        </p:spPr>
        <p:txBody>
          <a:bodyPr>
            <a:normAutofit/>
          </a:bodyPr>
          <a:lstStyle/>
          <a:p>
            <a:pPr marL="0" indent="0">
              <a:buNone/>
            </a:pPr>
            <a:r>
              <a:rPr lang="en-PH">
                <a:effectLst/>
                <a:latin typeface="Calibri" panose="020F0502020204030204" pitchFamily="34" charset="0"/>
                <a:ea typeface="Malgun Gothic" panose="020B0503020000020004" pitchFamily="34" charset="-127"/>
                <a:cs typeface="Arial" panose="020B0604020202020204" pitchFamily="34" charset="0"/>
              </a:rPr>
              <a:t>TCC21 is held in Pohnpei, Federated States of Micronesia, from Wednesday 24</a:t>
            </a:r>
            <a:r>
              <a:rPr lang="en-PH" baseline="30000">
                <a:effectLst/>
                <a:latin typeface="Calibri" panose="020F0502020204030204" pitchFamily="34" charset="0"/>
                <a:ea typeface="Malgun Gothic" panose="020B0503020000020004" pitchFamily="34" charset="-127"/>
                <a:cs typeface="Arial" panose="020B0604020202020204" pitchFamily="34" charset="0"/>
              </a:rPr>
              <a:t>th</a:t>
            </a:r>
            <a:r>
              <a:rPr lang="en-PH">
                <a:effectLst/>
                <a:latin typeface="Calibri" panose="020F0502020204030204" pitchFamily="34" charset="0"/>
                <a:ea typeface="Malgun Gothic" panose="020B0503020000020004" pitchFamily="34" charset="-127"/>
                <a:cs typeface="Arial" panose="020B0604020202020204" pitchFamily="34" charset="0"/>
              </a:rPr>
              <a:t> September to Tuesday 30</a:t>
            </a:r>
            <a:r>
              <a:rPr lang="en-PH" baseline="30000">
                <a:effectLst/>
                <a:latin typeface="Calibri" panose="020F0502020204030204" pitchFamily="34" charset="0"/>
                <a:ea typeface="Malgun Gothic" panose="020B0503020000020004" pitchFamily="34" charset="-127"/>
                <a:cs typeface="Arial" panose="020B0604020202020204" pitchFamily="34" charset="0"/>
              </a:rPr>
              <a:t>th</a:t>
            </a:r>
            <a:r>
              <a:rPr lang="en-PH">
                <a:effectLst/>
                <a:latin typeface="Calibri" panose="020F0502020204030204" pitchFamily="34" charset="0"/>
                <a:ea typeface="Malgun Gothic" panose="020B0503020000020004" pitchFamily="34" charset="-127"/>
                <a:cs typeface="Arial" panose="020B0604020202020204" pitchFamily="34" charset="0"/>
              </a:rPr>
              <a:t> September 2025. </a:t>
            </a:r>
          </a:p>
          <a:p>
            <a:pPr marL="0" indent="0">
              <a:buNone/>
            </a:pPr>
            <a:r>
              <a:rPr lang="en-US">
                <a:effectLst/>
                <a:latin typeface="Calibri" panose="020F0502020204030204" pitchFamily="34" charset="0"/>
                <a:ea typeface="Malgun Gothic" panose="020B0503020000020004" pitchFamily="34" charset="-127"/>
                <a:cs typeface="Arial" panose="020B0604020202020204" pitchFamily="34" charset="0"/>
              </a:rPr>
              <a:t>An in-person meeting of the ROP-IWG is scheduled to be held adjacent with TCC21 in 2025. </a:t>
            </a:r>
          </a:p>
          <a:p>
            <a:pPr marL="0" indent="0">
              <a:buNone/>
            </a:pPr>
            <a:endParaRPr lang="en-US">
              <a:latin typeface="Calibri" panose="020F0502020204030204" pitchFamily="34" charset="0"/>
              <a:ea typeface="Malgun Gothic" panose="020B0503020000020004" pitchFamily="34" charset="-127"/>
              <a:cs typeface="Arial" panose="020B0604020202020204" pitchFamily="34" charset="0"/>
            </a:endParaRPr>
          </a:p>
          <a:p>
            <a:pPr marL="0" indent="0">
              <a:buNone/>
            </a:pPr>
            <a:endParaRPr lang="en-US">
              <a:effectLst/>
              <a:latin typeface="Calibri" panose="020F0502020204030204" pitchFamily="34" charset="0"/>
              <a:ea typeface="Malgun Gothic" panose="020B0503020000020004" pitchFamily="34" charset="-127"/>
              <a:cs typeface="Arial" panose="020B0604020202020204" pitchFamily="34" charset="0"/>
            </a:endParaRPr>
          </a:p>
          <a:p>
            <a:pPr marL="0" indent="0">
              <a:buNone/>
            </a:pPr>
            <a:r>
              <a:rPr lang="en-US">
                <a:latin typeface="Calibri" panose="020F0502020204030204" pitchFamily="34" charset="0"/>
                <a:ea typeface="Malgun Gothic" panose="020B0503020000020004" pitchFamily="34" charset="-127"/>
                <a:cs typeface="Arial" panose="020B0604020202020204" pitchFamily="34" charset="0"/>
              </a:rPr>
              <a:t>Lucas Tarapik (PNG) is appointed ROP-IWG Chair.</a:t>
            </a:r>
          </a:p>
          <a:p>
            <a:pPr marL="0" indent="0">
              <a:buNone/>
            </a:pPr>
            <a:r>
              <a:rPr lang="en-US">
                <a:effectLst/>
                <a:latin typeface="Calibri" panose="020F0502020204030204" pitchFamily="34" charset="0"/>
                <a:ea typeface="Malgun Gothic" panose="020B0503020000020004" pitchFamily="34" charset="-127"/>
                <a:cs typeface="Arial" panose="020B0604020202020204" pitchFamily="34" charset="0"/>
              </a:rPr>
              <a:t>TCC Chair and TCC Vice-Chair to be considered at WCPFC21</a:t>
            </a:r>
            <a:endParaRPr lang="en-PH">
              <a:effectLst/>
              <a:latin typeface="Calibri" panose="020F0502020204030204" pitchFamily="34" charset="0"/>
              <a:ea typeface="Malgun Gothic" panose="020B0503020000020004" pitchFamily="34" charset="-127"/>
              <a:cs typeface="Arial" panose="020B0604020202020204" pitchFamily="34" charset="0"/>
            </a:endParaRPr>
          </a:p>
          <a:p>
            <a:pPr marL="0" indent="0">
              <a:buNone/>
            </a:pPr>
            <a:endParaRPr lang="en-US" sz="3200"/>
          </a:p>
        </p:txBody>
      </p:sp>
      <p:sp>
        <p:nvSpPr>
          <p:cNvPr id="4" name="TextBox 3">
            <a:extLst>
              <a:ext uri="{FF2B5EF4-FFF2-40B4-BE49-F238E27FC236}">
                <a16:creationId xmlns:a16="http://schemas.microsoft.com/office/drawing/2014/main" id="{932B73AF-F84C-139C-A30E-374ACB77DBAC}"/>
              </a:ext>
            </a:extLst>
          </p:cNvPr>
          <p:cNvSpPr txBox="1"/>
          <p:nvPr/>
        </p:nvSpPr>
        <p:spPr>
          <a:xfrm>
            <a:off x="3648075" y="106270"/>
            <a:ext cx="4705350" cy="338554"/>
          </a:xfrm>
          <a:prstGeom prst="rect">
            <a:avLst/>
          </a:prstGeom>
          <a:noFill/>
        </p:spPr>
        <p:txBody>
          <a:bodyPr wrap="square" rtlCol="0">
            <a:spAutoFit/>
          </a:bodyPr>
          <a:lstStyle/>
          <a:p>
            <a:pPr algn="ctr"/>
            <a:r>
              <a:rPr lang="en-US" sz="1600"/>
              <a:t>TCC20 Outcomes</a:t>
            </a:r>
          </a:p>
        </p:txBody>
      </p:sp>
      <p:sp>
        <p:nvSpPr>
          <p:cNvPr id="5" name="TextBox 4">
            <a:extLst>
              <a:ext uri="{FF2B5EF4-FFF2-40B4-BE49-F238E27FC236}">
                <a16:creationId xmlns:a16="http://schemas.microsoft.com/office/drawing/2014/main" id="{3E96076C-76F5-9651-866E-C1D6E38FE4FA}"/>
              </a:ext>
            </a:extLst>
          </p:cNvPr>
          <p:cNvSpPr txBox="1"/>
          <p:nvPr/>
        </p:nvSpPr>
        <p:spPr>
          <a:xfrm>
            <a:off x="9039226" y="1118163"/>
            <a:ext cx="1238250"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WCPFC21</a:t>
            </a:r>
          </a:p>
        </p:txBody>
      </p:sp>
      <p:sp>
        <p:nvSpPr>
          <p:cNvPr id="6" name="TextBox 5">
            <a:extLst>
              <a:ext uri="{FF2B5EF4-FFF2-40B4-BE49-F238E27FC236}">
                <a16:creationId xmlns:a16="http://schemas.microsoft.com/office/drawing/2014/main" id="{AE86FA12-44AA-FA93-8890-98FBE939C829}"/>
              </a:ext>
            </a:extLst>
          </p:cNvPr>
          <p:cNvSpPr txBox="1"/>
          <p:nvPr/>
        </p:nvSpPr>
        <p:spPr>
          <a:xfrm>
            <a:off x="9039226" y="6479735"/>
            <a:ext cx="3314701" cy="276999"/>
          </a:xfrm>
          <a:prstGeom prst="rect">
            <a:avLst/>
          </a:prstGeom>
          <a:noFill/>
        </p:spPr>
        <p:txBody>
          <a:bodyPr wrap="square" rtlCol="0">
            <a:spAutoFit/>
          </a:bodyPr>
          <a:lstStyle/>
          <a:p>
            <a:r>
              <a:rPr lang="en-US" sz="1200">
                <a:latin typeface="+mj-lt"/>
              </a:rPr>
              <a:t>Agenda Item 6|TCC20 Outcomes | WP11 pg5</a:t>
            </a:r>
          </a:p>
        </p:txBody>
      </p:sp>
      <p:sp>
        <p:nvSpPr>
          <p:cNvPr id="7" name="Title 1">
            <a:extLst>
              <a:ext uri="{FF2B5EF4-FFF2-40B4-BE49-F238E27FC236}">
                <a16:creationId xmlns:a16="http://schemas.microsoft.com/office/drawing/2014/main" id="{736A718B-C3A0-0443-89DA-FAA456F8CE0A}"/>
              </a:ext>
            </a:extLst>
          </p:cNvPr>
          <p:cNvSpPr txBox="1">
            <a:spLocks/>
          </p:cNvSpPr>
          <p:nvPr/>
        </p:nvSpPr>
        <p:spPr>
          <a:xfrm>
            <a:off x="838200" y="962026"/>
            <a:ext cx="3114675" cy="722262"/>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chemeClr val="tx2"/>
                </a:solidFill>
              </a:rPr>
              <a:t>Next Meeting</a:t>
            </a:r>
          </a:p>
        </p:txBody>
      </p:sp>
      <p:sp>
        <p:nvSpPr>
          <p:cNvPr id="8" name="TextBox 7">
            <a:extLst>
              <a:ext uri="{FF2B5EF4-FFF2-40B4-BE49-F238E27FC236}">
                <a16:creationId xmlns:a16="http://schemas.microsoft.com/office/drawing/2014/main" id="{96759D5B-49EA-14FC-72AA-111B015FF476}"/>
              </a:ext>
            </a:extLst>
          </p:cNvPr>
          <p:cNvSpPr txBox="1"/>
          <p:nvPr/>
        </p:nvSpPr>
        <p:spPr>
          <a:xfrm>
            <a:off x="485774" y="3511366"/>
            <a:ext cx="3667126"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TCC20 Outcomes, paras 36 &amp; 37</a:t>
            </a:r>
          </a:p>
        </p:txBody>
      </p:sp>
      <p:sp>
        <p:nvSpPr>
          <p:cNvPr id="9" name="TextBox 8">
            <a:extLst>
              <a:ext uri="{FF2B5EF4-FFF2-40B4-BE49-F238E27FC236}">
                <a16:creationId xmlns:a16="http://schemas.microsoft.com/office/drawing/2014/main" id="{DC19D5A9-3CAE-045D-90AD-25A2ED6F1DFA}"/>
              </a:ext>
            </a:extLst>
          </p:cNvPr>
          <p:cNvSpPr txBox="1"/>
          <p:nvPr/>
        </p:nvSpPr>
        <p:spPr>
          <a:xfrm>
            <a:off x="795337" y="5540188"/>
            <a:ext cx="3048000"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TCC20 Outcomes, paras 34 &amp; 35</a:t>
            </a:r>
          </a:p>
        </p:txBody>
      </p:sp>
      <p:sp>
        <p:nvSpPr>
          <p:cNvPr id="10" name="Title 1">
            <a:extLst>
              <a:ext uri="{FF2B5EF4-FFF2-40B4-BE49-F238E27FC236}">
                <a16:creationId xmlns:a16="http://schemas.microsoft.com/office/drawing/2014/main" id="{99016E0F-3D7E-8A26-2D4D-C180482F6942}"/>
              </a:ext>
            </a:extLst>
          </p:cNvPr>
          <p:cNvSpPr txBox="1">
            <a:spLocks/>
          </p:cNvSpPr>
          <p:nvPr/>
        </p:nvSpPr>
        <p:spPr>
          <a:xfrm>
            <a:off x="838200" y="3860798"/>
            <a:ext cx="4010025" cy="722262"/>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chemeClr val="tx2"/>
                </a:solidFill>
              </a:rPr>
              <a:t>Election of Officers</a:t>
            </a:r>
          </a:p>
        </p:txBody>
      </p:sp>
    </p:spTree>
    <p:extLst>
      <p:ext uri="{BB962C8B-B14F-4D97-AF65-F5344CB8AC3E}">
        <p14:creationId xmlns:p14="http://schemas.microsoft.com/office/powerpoint/2010/main" val="4030845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2A1DD-88BC-A67A-EAB2-5A723EAB21F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8617EB3-2D30-21E7-6655-F7F124181E8A}"/>
              </a:ext>
            </a:extLst>
          </p:cNvPr>
          <p:cNvSpPr>
            <a:spLocks noGrp="1"/>
          </p:cNvSpPr>
          <p:nvPr>
            <p:ph type="subTitle" idx="1"/>
          </p:nvPr>
        </p:nvSpPr>
        <p:spPr>
          <a:xfrm>
            <a:off x="1523999" y="2752334"/>
            <a:ext cx="9144000" cy="1067191"/>
          </a:xfrm>
        </p:spPr>
        <p:txBody>
          <a:bodyPr>
            <a:normAutofit fontScale="92500" lnSpcReduction="10000"/>
          </a:bodyPr>
          <a:lstStyle/>
          <a:p>
            <a:pPr algn="l"/>
            <a:r>
              <a:rPr lang="en-US" sz="2800">
                <a:effectLst/>
                <a:latin typeface="Calibri" panose="020F0502020204030204" pitchFamily="34" charset="0"/>
                <a:ea typeface="Calibri" panose="020F0502020204030204" pitchFamily="34" charset="0"/>
                <a:cs typeface="Arial" panose="020B0604020202020204" pitchFamily="34" charset="0"/>
              </a:rPr>
              <a:t>TCC20 recommended to WCPFC20 that the four fishing vessels </a:t>
            </a:r>
            <a:r>
              <a:rPr lang="en-US" sz="2800" b="1">
                <a:effectLst/>
                <a:latin typeface="Calibri" panose="020F0502020204030204" pitchFamily="34" charset="0"/>
                <a:ea typeface="Calibri" panose="020F0502020204030204" pitchFamily="34" charset="0"/>
                <a:cs typeface="Arial" panose="020B0604020202020204" pitchFamily="34" charset="0"/>
              </a:rPr>
              <a:t>NEPTUNE</a:t>
            </a:r>
            <a:r>
              <a:rPr lang="en-US" sz="2800">
                <a:effectLst/>
                <a:latin typeface="Calibri" panose="020F0502020204030204" pitchFamily="34" charset="0"/>
                <a:ea typeface="Calibri" panose="020F0502020204030204" pitchFamily="34" charset="0"/>
                <a:cs typeface="Arial" panose="020B0604020202020204" pitchFamily="34" charset="0"/>
              </a:rPr>
              <a:t>, </a:t>
            </a:r>
            <a:r>
              <a:rPr lang="en-US" sz="2800" b="1">
                <a:effectLst/>
                <a:latin typeface="Calibri" panose="020F0502020204030204" pitchFamily="34" charset="0"/>
                <a:ea typeface="Calibri" panose="020F0502020204030204" pitchFamily="34" charset="0"/>
                <a:cs typeface="Arial" panose="020B0604020202020204" pitchFamily="34" charset="0"/>
              </a:rPr>
              <a:t>FU LIEN No.</a:t>
            </a:r>
            <a:r>
              <a:rPr lang="en-US" sz="2800">
                <a:effectLst/>
                <a:latin typeface="Calibri" panose="020F0502020204030204" pitchFamily="34" charset="0"/>
                <a:ea typeface="Calibri" panose="020F0502020204030204" pitchFamily="34" charset="0"/>
                <a:cs typeface="Arial" panose="020B0604020202020204" pitchFamily="34" charset="0"/>
              </a:rPr>
              <a:t>1, </a:t>
            </a:r>
            <a:r>
              <a:rPr lang="en-US" sz="2800" b="1">
                <a:effectLst/>
                <a:latin typeface="Calibri" panose="020F0502020204030204" pitchFamily="34" charset="0"/>
                <a:ea typeface="Calibri" panose="020F0502020204030204" pitchFamily="34" charset="0"/>
                <a:cs typeface="Arial" panose="020B0604020202020204" pitchFamily="34" charset="0"/>
              </a:rPr>
              <a:t>YU FONG 168</a:t>
            </a:r>
            <a:r>
              <a:rPr lang="en-US" sz="2800">
                <a:effectLst/>
                <a:latin typeface="Calibri" panose="020F0502020204030204" pitchFamily="34" charset="0"/>
                <a:ea typeface="Calibri" panose="020F0502020204030204" pitchFamily="34" charset="0"/>
                <a:cs typeface="Arial" panose="020B0604020202020204" pitchFamily="34" charset="0"/>
              </a:rPr>
              <a:t> and </a:t>
            </a:r>
            <a:r>
              <a:rPr lang="en-US" sz="2800" b="1">
                <a:effectLst/>
                <a:latin typeface="Calibri" panose="020F0502020204030204" pitchFamily="34" charset="0"/>
                <a:ea typeface="Calibri" panose="020F0502020204030204" pitchFamily="34" charset="0"/>
                <a:cs typeface="Arial" panose="020B0604020202020204" pitchFamily="34" charset="0"/>
              </a:rPr>
              <a:t>KUDA LAUT 03</a:t>
            </a:r>
            <a:r>
              <a:rPr lang="en-US" sz="2800">
                <a:effectLst/>
                <a:latin typeface="Calibri" panose="020F0502020204030204" pitchFamily="34" charset="0"/>
                <a:ea typeface="Calibri" panose="020F0502020204030204" pitchFamily="34" charset="0"/>
                <a:cs typeface="Arial" panose="020B0604020202020204" pitchFamily="34" charset="0"/>
              </a:rPr>
              <a:t> on the </a:t>
            </a:r>
            <a:r>
              <a:rPr lang="en-US" sz="2800" u="sng">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2"/>
              </a:rPr>
              <a:t>WCPFC IUU Vessel List in 2024</a:t>
            </a:r>
            <a:r>
              <a:rPr lang="en-US" sz="2800">
                <a:effectLst/>
                <a:latin typeface="Calibri" panose="020F0502020204030204" pitchFamily="34" charset="0"/>
                <a:ea typeface="Calibri" panose="020F0502020204030204" pitchFamily="34" charset="0"/>
                <a:cs typeface="Arial" panose="020B0604020202020204" pitchFamily="34" charset="0"/>
              </a:rPr>
              <a:t> remain on that list for 2025.</a:t>
            </a:r>
          </a:p>
          <a:p>
            <a:endParaRPr lang="en-US" sz="2800"/>
          </a:p>
        </p:txBody>
      </p:sp>
      <p:sp>
        <p:nvSpPr>
          <p:cNvPr id="4" name="Title 1">
            <a:extLst>
              <a:ext uri="{FF2B5EF4-FFF2-40B4-BE49-F238E27FC236}">
                <a16:creationId xmlns:a16="http://schemas.microsoft.com/office/drawing/2014/main" id="{6AE29C97-C2BF-AB1A-B315-4B0312EF36B0}"/>
              </a:ext>
            </a:extLst>
          </p:cNvPr>
          <p:cNvSpPr>
            <a:spLocks noGrp="1"/>
          </p:cNvSpPr>
          <p:nvPr>
            <p:ph type="ctrTitle"/>
          </p:nvPr>
        </p:nvSpPr>
        <p:spPr>
          <a:xfrm>
            <a:off x="876298" y="1627174"/>
            <a:ext cx="10439401" cy="923925"/>
          </a:xfrm>
          <a:noFill/>
        </p:spPr>
        <p:txBody>
          <a:bodyPr>
            <a:normAutofit/>
          </a:bodyPr>
          <a:lstStyle/>
          <a:p>
            <a:r>
              <a:rPr lang="en-US" sz="4800">
                <a:solidFill>
                  <a:schemeClr val="tx1">
                    <a:lumMod val="65000"/>
                    <a:lumOff val="35000"/>
                  </a:schemeClr>
                </a:solidFill>
              </a:rPr>
              <a:t>TCC20 Outcomes: WCPFC IUU Vessel List</a:t>
            </a:r>
            <a:endParaRPr lang="en-US" sz="2700" i="1">
              <a:solidFill>
                <a:schemeClr val="tx1">
                  <a:lumMod val="65000"/>
                  <a:lumOff val="35000"/>
                </a:schemeClr>
              </a:solidFill>
            </a:endParaRPr>
          </a:p>
        </p:txBody>
      </p:sp>
      <p:sp>
        <p:nvSpPr>
          <p:cNvPr id="5" name="TextBox 4">
            <a:extLst>
              <a:ext uri="{FF2B5EF4-FFF2-40B4-BE49-F238E27FC236}">
                <a16:creationId xmlns:a16="http://schemas.microsoft.com/office/drawing/2014/main" id="{43153AA1-C528-C0CD-4409-EEFAE812B51E}"/>
              </a:ext>
            </a:extLst>
          </p:cNvPr>
          <p:cNvSpPr txBox="1"/>
          <p:nvPr/>
        </p:nvSpPr>
        <p:spPr>
          <a:xfrm>
            <a:off x="9039226" y="1118163"/>
            <a:ext cx="1238250"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WCPFC21</a:t>
            </a:r>
          </a:p>
        </p:txBody>
      </p:sp>
      <p:sp>
        <p:nvSpPr>
          <p:cNvPr id="6" name="TextBox 5">
            <a:extLst>
              <a:ext uri="{FF2B5EF4-FFF2-40B4-BE49-F238E27FC236}">
                <a16:creationId xmlns:a16="http://schemas.microsoft.com/office/drawing/2014/main" id="{4A33C51B-8E6C-C460-1A82-15ED65A9C8DD}"/>
              </a:ext>
            </a:extLst>
          </p:cNvPr>
          <p:cNvSpPr txBox="1"/>
          <p:nvPr/>
        </p:nvSpPr>
        <p:spPr>
          <a:xfrm>
            <a:off x="5495926" y="5411727"/>
            <a:ext cx="6560344" cy="400110"/>
          </a:xfrm>
          <a:prstGeom prst="rect">
            <a:avLst/>
          </a:prstGeom>
          <a:noFill/>
        </p:spPr>
        <p:txBody>
          <a:bodyPr wrap="square" rtlCol="0">
            <a:spAutoFit/>
          </a:bodyPr>
          <a:lstStyle/>
          <a:p>
            <a:pPr algn="r"/>
            <a:r>
              <a:rPr lang="en-US" sz="2000"/>
              <a:t>Agenda Item 6 | TCC20 Outcomes| WCPFC21-2024-11a </a:t>
            </a:r>
          </a:p>
        </p:txBody>
      </p:sp>
      <p:sp>
        <p:nvSpPr>
          <p:cNvPr id="2" name="TextBox 1">
            <a:extLst>
              <a:ext uri="{FF2B5EF4-FFF2-40B4-BE49-F238E27FC236}">
                <a16:creationId xmlns:a16="http://schemas.microsoft.com/office/drawing/2014/main" id="{52582112-1084-7E6B-4765-366B44E35B06}"/>
              </a:ext>
            </a:extLst>
          </p:cNvPr>
          <p:cNvSpPr txBox="1"/>
          <p:nvPr/>
        </p:nvSpPr>
        <p:spPr>
          <a:xfrm>
            <a:off x="1314449" y="3915872"/>
            <a:ext cx="2781301"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TCC20 Outcomes, para 7</a:t>
            </a:r>
          </a:p>
        </p:txBody>
      </p:sp>
    </p:spTree>
    <p:extLst>
      <p:ext uri="{BB962C8B-B14F-4D97-AF65-F5344CB8AC3E}">
        <p14:creationId xmlns:p14="http://schemas.microsoft.com/office/powerpoint/2010/main" val="3733492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A5530-D759-DC5E-0D31-9E9459750F6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D1925FD-39EE-6009-936E-82B18DE9CB2F}"/>
              </a:ext>
            </a:extLst>
          </p:cNvPr>
          <p:cNvSpPr>
            <a:spLocks noGrp="1"/>
          </p:cNvSpPr>
          <p:nvPr>
            <p:ph type="subTitle" idx="1"/>
          </p:nvPr>
        </p:nvSpPr>
        <p:spPr>
          <a:xfrm>
            <a:off x="1523999" y="3207248"/>
            <a:ext cx="9144000" cy="926602"/>
          </a:xfrm>
        </p:spPr>
        <p:txBody>
          <a:bodyPr>
            <a:normAutofit fontScale="85000" lnSpcReduction="10000"/>
          </a:bodyPr>
          <a:lstStyle/>
          <a:p>
            <a:pPr algn="l">
              <a:lnSpc>
                <a:spcPct val="120000"/>
              </a:lnSpc>
            </a:pPr>
            <a:r>
              <a:rPr lang="en-NZ" sz="2800">
                <a:latin typeface="Calibri" panose="020F0502020204030204" pitchFamily="34" charset="0"/>
                <a:ea typeface="Calibri" panose="020F0502020204030204" pitchFamily="34" charset="0"/>
                <a:cs typeface="Arial" panose="020B0604020202020204" pitchFamily="34" charset="0"/>
              </a:rPr>
              <a:t>TCC20</a:t>
            </a:r>
            <a:r>
              <a:rPr lang="en-NZ" sz="2000">
                <a:effectLst/>
                <a:latin typeface="Calibri" panose="020F0502020204030204" pitchFamily="34" charset="0"/>
                <a:ea typeface="DengXian" panose="02010600030101010101" pitchFamily="2" charset="-122"/>
                <a:cs typeface="Arial" panose="020B0604020202020204" pitchFamily="34" charset="0"/>
              </a:rPr>
              <a:t> </a:t>
            </a:r>
            <a:r>
              <a:rPr lang="en-NZ" sz="2800">
                <a:latin typeface="Calibri" panose="020F0502020204030204" pitchFamily="34" charset="0"/>
                <a:ea typeface="Calibri" panose="020F0502020204030204" pitchFamily="34" charset="0"/>
                <a:cs typeface="Arial" panose="020B0604020202020204" pitchFamily="34" charset="0"/>
              </a:rPr>
              <a:t>recommended to the Commission at WCPFC21 that it adopt the updated VMS Standard Operating Procedures </a:t>
            </a:r>
            <a:r>
              <a:rPr lang="en-NZ" sz="2000">
                <a:effectLst/>
                <a:latin typeface="Calibri" panose="020F0502020204030204" pitchFamily="34" charset="0"/>
                <a:ea typeface="DengXian" panose="02010600030101010101" pitchFamily="2" charset="-122"/>
                <a:cs typeface="Arial" panose="020B0604020202020204" pitchFamily="34" charset="0"/>
              </a:rPr>
              <a:t>(</a:t>
            </a:r>
            <a:r>
              <a:rPr lang="en-NZ" sz="2000" b="1" u="sng">
                <a:solidFill>
                  <a:srgbClr val="0563C1"/>
                </a:solidFill>
                <a:effectLst/>
                <a:latin typeface="Calibri" panose="020F0502020204030204" pitchFamily="34" charset="0"/>
                <a:ea typeface="DengXian" panose="02010600030101010101" pitchFamily="2" charset="-122"/>
                <a:cs typeface="Arial" panose="020B0604020202020204" pitchFamily="34" charset="0"/>
                <a:hlinkClick r:id="rId2"/>
              </a:rPr>
              <a:t>WCPFC-TCC20-2024-22_rev1</a:t>
            </a:r>
            <a:r>
              <a:rPr lang="en-NZ" sz="2000" b="1">
                <a:effectLst/>
                <a:latin typeface="Calibri" panose="020F0502020204030204" pitchFamily="34" charset="0"/>
                <a:ea typeface="DengXian" panose="02010600030101010101" pitchFamily="2" charset="-122"/>
                <a:cs typeface="Arial" panose="020B0604020202020204" pitchFamily="34" charset="0"/>
              </a:rPr>
              <a:t>)</a:t>
            </a:r>
            <a:endParaRPr lang="en-US" sz="2800"/>
          </a:p>
        </p:txBody>
      </p:sp>
      <p:sp>
        <p:nvSpPr>
          <p:cNvPr id="4" name="Title 1">
            <a:extLst>
              <a:ext uri="{FF2B5EF4-FFF2-40B4-BE49-F238E27FC236}">
                <a16:creationId xmlns:a16="http://schemas.microsoft.com/office/drawing/2014/main" id="{D08E12AA-D282-625E-C60F-3F71803F0794}"/>
              </a:ext>
            </a:extLst>
          </p:cNvPr>
          <p:cNvSpPr>
            <a:spLocks noGrp="1"/>
          </p:cNvSpPr>
          <p:nvPr>
            <p:ph type="ctrTitle"/>
          </p:nvPr>
        </p:nvSpPr>
        <p:spPr>
          <a:xfrm>
            <a:off x="876299" y="1724026"/>
            <a:ext cx="10439401" cy="1445180"/>
          </a:xfrm>
          <a:noFill/>
        </p:spPr>
        <p:txBody>
          <a:bodyPr>
            <a:normAutofit/>
          </a:bodyPr>
          <a:lstStyle/>
          <a:p>
            <a:r>
              <a:rPr lang="en-US" sz="4800">
                <a:solidFill>
                  <a:schemeClr val="tx1">
                    <a:lumMod val="65000"/>
                    <a:lumOff val="35000"/>
                  </a:schemeClr>
                </a:solidFill>
              </a:rPr>
              <a:t>TCC20 Outcomes: VMS Standard Operating Procedures (SOPs)</a:t>
            </a:r>
            <a:endParaRPr lang="en-US" sz="2700" i="1">
              <a:solidFill>
                <a:schemeClr val="tx1">
                  <a:lumMod val="65000"/>
                  <a:lumOff val="35000"/>
                </a:schemeClr>
              </a:solidFill>
            </a:endParaRPr>
          </a:p>
        </p:txBody>
      </p:sp>
      <p:sp>
        <p:nvSpPr>
          <p:cNvPr id="5" name="TextBox 4">
            <a:extLst>
              <a:ext uri="{FF2B5EF4-FFF2-40B4-BE49-F238E27FC236}">
                <a16:creationId xmlns:a16="http://schemas.microsoft.com/office/drawing/2014/main" id="{62663E28-F1D7-619E-52DE-736837AEF549}"/>
              </a:ext>
            </a:extLst>
          </p:cNvPr>
          <p:cNvSpPr txBox="1"/>
          <p:nvPr/>
        </p:nvSpPr>
        <p:spPr>
          <a:xfrm>
            <a:off x="9039226" y="1118163"/>
            <a:ext cx="1238250"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WCPFC21</a:t>
            </a:r>
          </a:p>
        </p:txBody>
      </p:sp>
      <p:sp>
        <p:nvSpPr>
          <p:cNvPr id="6" name="TextBox 5">
            <a:extLst>
              <a:ext uri="{FF2B5EF4-FFF2-40B4-BE49-F238E27FC236}">
                <a16:creationId xmlns:a16="http://schemas.microsoft.com/office/drawing/2014/main" id="{F67495C8-4E32-AF31-8D08-C99423A6B40A}"/>
              </a:ext>
            </a:extLst>
          </p:cNvPr>
          <p:cNvSpPr txBox="1"/>
          <p:nvPr/>
        </p:nvSpPr>
        <p:spPr>
          <a:xfrm>
            <a:off x="5524501" y="5411727"/>
            <a:ext cx="6560344" cy="400110"/>
          </a:xfrm>
          <a:prstGeom prst="rect">
            <a:avLst/>
          </a:prstGeom>
          <a:noFill/>
        </p:spPr>
        <p:txBody>
          <a:bodyPr wrap="square" rtlCol="0">
            <a:spAutoFit/>
          </a:bodyPr>
          <a:lstStyle/>
          <a:p>
            <a:pPr algn="r"/>
            <a:r>
              <a:rPr lang="en-US" sz="2000"/>
              <a:t>Agenda Item 6 | TCC20 Outcomes| WCPFC21-2024-11b </a:t>
            </a:r>
          </a:p>
        </p:txBody>
      </p:sp>
      <p:sp>
        <p:nvSpPr>
          <p:cNvPr id="7" name="TextBox 6">
            <a:extLst>
              <a:ext uri="{FF2B5EF4-FFF2-40B4-BE49-F238E27FC236}">
                <a16:creationId xmlns:a16="http://schemas.microsoft.com/office/drawing/2014/main" id="{E65C45CF-0513-612F-838C-E1AEC510FB36}"/>
              </a:ext>
            </a:extLst>
          </p:cNvPr>
          <p:cNvSpPr txBox="1"/>
          <p:nvPr/>
        </p:nvSpPr>
        <p:spPr>
          <a:xfrm>
            <a:off x="1371599" y="4114684"/>
            <a:ext cx="2781301"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TCC20 Outcomes, para 59</a:t>
            </a:r>
          </a:p>
        </p:txBody>
      </p:sp>
    </p:spTree>
    <p:extLst>
      <p:ext uri="{BB962C8B-B14F-4D97-AF65-F5344CB8AC3E}">
        <p14:creationId xmlns:p14="http://schemas.microsoft.com/office/powerpoint/2010/main" val="1368550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49573-C0A5-00A6-A331-FD26918E406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CC3FB96-1999-FEE3-DD0D-84ABC36A5CDB}"/>
              </a:ext>
            </a:extLst>
          </p:cNvPr>
          <p:cNvSpPr>
            <a:spLocks noGrp="1"/>
          </p:cNvSpPr>
          <p:nvPr>
            <p:ph type="subTitle" idx="1"/>
          </p:nvPr>
        </p:nvSpPr>
        <p:spPr>
          <a:xfrm>
            <a:off x="1523998" y="2564661"/>
            <a:ext cx="9582152" cy="2435964"/>
          </a:xfrm>
        </p:spPr>
        <p:txBody>
          <a:bodyPr vert="horz" lIns="91440" tIns="45720" rIns="91440" bIns="45720" rtlCol="0">
            <a:normAutofit lnSpcReduction="10000"/>
          </a:bodyPr>
          <a:lstStyle/>
          <a:p>
            <a:pPr algn="l"/>
            <a:r>
              <a:rPr lang="en-NZ" sz="2800">
                <a:latin typeface="Calibri" panose="020F0502020204030204" pitchFamily="34" charset="0"/>
                <a:ea typeface="Calibri" panose="020F0502020204030204" pitchFamily="34" charset="0"/>
                <a:cs typeface="Arial" panose="020B0604020202020204" pitchFamily="34" charset="0"/>
              </a:rPr>
              <a:t>TCC20 tasked the TCC Chair, TCC Vice-Chair and the Secretariat to develop an updated TCC Workplan (2025-2027) for consideration at WCPFC21.</a:t>
            </a:r>
          </a:p>
          <a:p>
            <a:pPr algn="l"/>
            <a:r>
              <a:rPr lang="en-US" sz="2800" i="1">
                <a:latin typeface="Calibri" panose="020F0502020204030204" pitchFamily="34" charset="0"/>
                <a:ea typeface="Calibri" panose="020F0502020204030204" pitchFamily="34" charset="0"/>
                <a:cs typeface="Arial" panose="020B0604020202020204" pitchFamily="34" charset="0"/>
              </a:rPr>
              <a:t>and</a:t>
            </a:r>
            <a:r>
              <a:rPr lang="en-US" sz="2800">
                <a:latin typeface="Calibri" panose="020F0502020204030204" pitchFamily="34" charset="0"/>
                <a:ea typeface="Calibri" panose="020F0502020204030204" pitchFamily="34" charset="0"/>
                <a:cs typeface="Arial" panose="020B0604020202020204" pitchFamily="34" charset="0"/>
              </a:rPr>
              <a:t>…in developing the TCC work plan to include items that will require future work over several years in an appropriate sequence for further discussion and consideration at WCPFC21.</a:t>
            </a:r>
          </a:p>
        </p:txBody>
      </p:sp>
      <p:sp>
        <p:nvSpPr>
          <p:cNvPr id="4" name="Title 1">
            <a:extLst>
              <a:ext uri="{FF2B5EF4-FFF2-40B4-BE49-F238E27FC236}">
                <a16:creationId xmlns:a16="http://schemas.microsoft.com/office/drawing/2014/main" id="{B3BA33FB-B738-66C8-C233-BCDDB0E40468}"/>
              </a:ext>
            </a:extLst>
          </p:cNvPr>
          <p:cNvSpPr>
            <a:spLocks noGrp="1"/>
          </p:cNvSpPr>
          <p:nvPr>
            <p:ph type="ctrTitle"/>
          </p:nvPr>
        </p:nvSpPr>
        <p:spPr>
          <a:xfrm>
            <a:off x="876299" y="1615071"/>
            <a:ext cx="10439401" cy="731847"/>
          </a:xfrm>
          <a:noFill/>
        </p:spPr>
        <p:txBody>
          <a:bodyPr>
            <a:normAutofit/>
          </a:bodyPr>
          <a:lstStyle/>
          <a:p>
            <a:r>
              <a:rPr lang="en-US" sz="4400">
                <a:solidFill>
                  <a:schemeClr val="tx1">
                    <a:lumMod val="65000"/>
                    <a:lumOff val="35000"/>
                  </a:schemeClr>
                </a:solidFill>
              </a:rPr>
              <a:t>TCC20 Outcomes: TCC Workplan 2025 - 2027</a:t>
            </a:r>
            <a:endParaRPr lang="en-US" sz="2400" i="1">
              <a:solidFill>
                <a:schemeClr val="tx1">
                  <a:lumMod val="65000"/>
                  <a:lumOff val="35000"/>
                </a:schemeClr>
              </a:solidFill>
            </a:endParaRPr>
          </a:p>
        </p:txBody>
      </p:sp>
      <p:sp>
        <p:nvSpPr>
          <p:cNvPr id="5" name="TextBox 4">
            <a:extLst>
              <a:ext uri="{FF2B5EF4-FFF2-40B4-BE49-F238E27FC236}">
                <a16:creationId xmlns:a16="http://schemas.microsoft.com/office/drawing/2014/main" id="{C18AE918-17F8-2498-C182-708CF6C95E60}"/>
              </a:ext>
            </a:extLst>
          </p:cNvPr>
          <p:cNvSpPr txBox="1"/>
          <p:nvPr/>
        </p:nvSpPr>
        <p:spPr>
          <a:xfrm>
            <a:off x="9039226" y="1118163"/>
            <a:ext cx="1238250"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WCPFC21</a:t>
            </a:r>
          </a:p>
        </p:txBody>
      </p:sp>
      <p:sp>
        <p:nvSpPr>
          <p:cNvPr id="6" name="TextBox 5">
            <a:extLst>
              <a:ext uri="{FF2B5EF4-FFF2-40B4-BE49-F238E27FC236}">
                <a16:creationId xmlns:a16="http://schemas.microsoft.com/office/drawing/2014/main" id="{E94E2329-CBFD-E7F1-F009-282A6430770A}"/>
              </a:ext>
            </a:extLst>
          </p:cNvPr>
          <p:cNvSpPr txBox="1"/>
          <p:nvPr/>
        </p:nvSpPr>
        <p:spPr>
          <a:xfrm>
            <a:off x="5505451" y="5339727"/>
            <a:ext cx="6560344" cy="400110"/>
          </a:xfrm>
          <a:prstGeom prst="rect">
            <a:avLst/>
          </a:prstGeom>
          <a:noFill/>
        </p:spPr>
        <p:txBody>
          <a:bodyPr wrap="square" rtlCol="0">
            <a:spAutoFit/>
          </a:bodyPr>
          <a:lstStyle/>
          <a:p>
            <a:pPr algn="r"/>
            <a:r>
              <a:rPr lang="en-US" sz="2000"/>
              <a:t>Agenda Item 6 | TCC20 Outcomes| WCPFC21-2024-11c </a:t>
            </a:r>
          </a:p>
        </p:txBody>
      </p:sp>
      <p:sp>
        <p:nvSpPr>
          <p:cNvPr id="7" name="TextBox 6">
            <a:extLst>
              <a:ext uri="{FF2B5EF4-FFF2-40B4-BE49-F238E27FC236}">
                <a16:creationId xmlns:a16="http://schemas.microsoft.com/office/drawing/2014/main" id="{FD7A17EF-5132-B037-B83B-364F99A26F20}"/>
              </a:ext>
            </a:extLst>
          </p:cNvPr>
          <p:cNvSpPr txBox="1"/>
          <p:nvPr/>
        </p:nvSpPr>
        <p:spPr>
          <a:xfrm>
            <a:off x="1333501" y="4774574"/>
            <a:ext cx="3267075"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TCC20 Outcomes, paras 5 &amp; 22</a:t>
            </a:r>
          </a:p>
        </p:txBody>
      </p:sp>
      <p:pic>
        <p:nvPicPr>
          <p:cNvPr id="8" name="Picture 2" descr="Work Plan Icon Vector Art, Icons, and ...">
            <a:extLst>
              <a:ext uri="{FF2B5EF4-FFF2-40B4-BE49-F238E27FC236}">
                <a16:creationId xmlns:a16="http://schemas.microsoft.com/office/drawing/2014/main" id="{CCEB9181-4E5C-E990-3F7E-FB81C46024E6}"/>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419" y="2346917"/>
            <a:ext cx="1339257" cy="133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045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95F96-D714-213A-13A4-27FEDAF1E03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852A45B-ED4C-FE3C-C954-AE36D6027061}"/>
              </a:ext>
            </a:extLst>
          </p:cNvPr>
          <p:cNvSpPr txBox="1"/>
          <p:nvPr/>
        </p:nvSpPr>
        <p:spPr>
          <a:xfrm>
            <a:off x="3648075" y="106270"/>
            <a:ext cx="4705350" cy="338554"/>
          </a:xfrm>
          <a:prstGeom prst="rect">
            <a:avLst/>
          </a:prstGeom>
          <a:noFill/>
        </p:spPr>
        <p:txBody>
          <a:bodyPr wrap="square" rtlCol="0">
            <a:spAutoFit/>
          </a:bodyPr>
          <a:lstStyle/>
          <a:p>
            <a:pPr algn="ctr"/>
            <a:r>
              <a:rPr lang="en-US" sz="1600"/>
              <a:t>TCC20 Outcomes | TCC Workplan 2025 - 2027</a:t>
            </a:r>
          </a:p>
        </p:txBody>
      </p:sp>
      <p:sp>
        <p:nvSpPr>
          <p:cNvPr id="5" name="TextBox 4">
            <a:extLst>
              <a:ext uri="{FF2B5EF4-FFF2-40B4-BE49-F238E27FC236}">
                <a16:creationId xmlns:a16="http://schemas.microsoft.com/office/drawing/2014/main" id="{F384C52E-B4D7-FE36-60DD-B1DE1BEA0B3E}"/>
              </a:ext>
            </a:extLst>
          </p:cNvPr>
          <p:cNvSpPr txBox="1"/>
          <p:nvPr/>
        </p:nvSpPr>
        <p:spPr>
          <a:xfrm>
            <a:off x="9039226" y="1118163"/>
            <a:ext cx="1238250"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WCPFC21</a:t>
            </a:r>
          </a:p>
        </p:txBody>
      </p:sp>
      <p:sp>
        <p:nvSpPr>
          <p:cNvPr id="6" name="TextBox 5">
            <a:extLst>
              <a:ext uri="{FF2B5EF4-FFF2-40B4-BE49-F238E27FC236}">
                <a16:creationId xmlns:a16="http://schemas.microsoft.com/office/drawing/2014/main" id="{39B49C46-CE5E-DDF3-A662-7F7149F0D82E}"/>
              </a:ext>
            </a:extLst>
          </p:cNvPr>
          <p:cNvSpPr txBox="1"/>
          <p:nvPr/>
        </p:nvSpPr>
        <p:spPr>
          <a:xfrm>
            <a:off x="9105900" y="6492875"/>
            <a:ext cx="3086100" cy="276999"/>
          </a:xfrm>
          <a:prstGeom prst="rect">
            <a:avLst/>
          </a:prstGeom>
          <a:noFill/>
        </p:spPr>
        <p:txBody>
          <a:bodyPr wrap="square" rtlCol="0">
            <a:spAutoFit/>
          </a:bodyPr>
          <a:lstStyle/>
          <a:p>
            <a:r>
              <a:rPr lang="en-US" sz="1200">
                <a:latin typeface="+mj-lt"/>
              </a:rPr>
              <a:t>Agenda Item 6 | TCC20 Outcomes | WP11c</a:t>
            </a:r>
          </a:p>
        </p:txBody>
      </p:sp>
      <p:sp>
        <p:nvSpPr>
          <p:cNvPr id="8" name="Content Placeholder 2">
            <a:extLst>
              <a:ext uri="{FF2B5EF4-FFF2-40B4-BE49-F238E27FC236}">
                <a16:creationId xmlns:a16="http://schemas.microsoft.com/office/drawing/2014/main" id="{C1D9ECF8-23F1-EF5C-E48B-18FA48ABCE4D}"/>
              </a:ext>
            </a:extLst>
          </p:cNvPr>
          <p:cNvSpPr>
            <a:spLocks noGrp="1"/>
          </p:cNvSpPr>
          <p:nvPr/>
        </p:nvSpPr>
        <p:spPr>
          <a:xfrm>
            <a:off x="1143001" y="2197255"/>
            <a:ext cx="9839324" cy="380349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buAutoNum type="romanUcPeriod"/>
            </a:pPr>
            <a:r>
              <a:rPr lang="en-US" sz="3200"/>
              <a:t>TCC20 Outcomes</a:t>
            </a:r>
          </a:p>
          <a:p>
            <a:pPr marL="571500" indent="-571500">
              <a:buAutoNum type="romanUcPeriod"/>
            </a:pPr>
            <a:r>
              <a:rPr lang="en-US" sz="3200"/>
              <a:t>Notes on proposed changes</a:t>
            </a:r>
          </a:p>
          <a:p>
            <a:pPr lvl="1"/>
            <a:r>
              <a:rPr lang="en-US" sz="2800"/>
              <a:t>Considers standing tasks for TCC, current CMMs, IWG workplans and TCC20 Outcomes</a:t>
            </a:r>
          </a:p>
          <a:p>
            <a:pPr lvl="1"/>
            <a:r>
              <a:rPr lang="en-US" sz="2800"/>
              <a:t>Black – editorial changes</a:t>
            </a:r>
          </a:p>
          <a:p>
            <a:pPr lvl="1"/>
            <a:r>
              <a:rPr lang="en-US" sz="2800" b="1">
                <a:solidFill>
                  <a:srgbClr val="FF0000"/>
                </a:solidFill>
              </a:rPr>
              <a:t>Red</a:t>
            </a:r>
            <a:r>
              <a:rPr lang="en-US" sz="2800"/>
              <a:t> – new or changed workplan text</a:t>
            </a:r>
          </a:p>
          <a:p>
            <a:pPr marL="571500" indent="-571500">
              <a:buAutoNum type="romanUcPeriod"/>
            </a:pPr>
            <a:r>
              <a:rPr lang="en-US" sz="3200"/>
              <a:t>Written feedback was requested </a:t>
            </a:r>
          </a:p>
          <a:p>
            <a:pPr lvl="1"/>
            <a:r>
              <a:rPr lang="en-US" sz="2800"/>
              <a:t>To be sent to TCC Chair and cc. Compliance Manager</a:t>
            </a:r>
          </a:p>
          <a:p>
            <a:pPr marL="571500" indent="-571500">
              <a:buAutoNum type="romanUcPeriod"/>
            </a:pPr>
            <a:r>
              <a:rPr lang="en-US" sz="3200"/>
              <a:t>A revised draft to be submitted for consideration under Agenda 9</a:t>
            </a:r>
            <a:endParaRPr lang="en-US" sz="2800"/>
          </a:p>
          <a:p>
            <a:pPr marL="0" indent="0">
              <a:buNone/>
            </a:pPr>
            <a:endParaRPr lang="en-US" sz="3200"/>
          </a:p>
          <a:p>
            <a:pPr marL="0" indent="0">
              <a:buNone/>
            </a:pPr>
            <a:r>
              <a:rPr lang="en-US" sz="3200" b="1"/>
              <a:t>Attachment 1 </a:t>
            </a:r>
            <a:r>
              <a:rPr lang="en-US" sz="3200"/>
              <a:t>– Draft Updated TCC Workplan 2025 - 2027</a:t>
            </a:r>
          </a:p>
        </p:txBody>
      </p:sp>
      <p:sp>
        <p:nvSpPr>
          <p:cNvPr id="9" name="TextBox 8">
            <a:extLst>
              <a:ext uri="{FF2B5EF4-FFF2-40B4-BE49-F238E27FC236}">
                <a16:creationId xmlns:a16="http://schemas.microsoft.com/office/drawing/2014/main" id="{3A0935B8-6756-0176-6598-AF470CC3FD11}"/>
              </a:ext>
            </a:extLst>
          </p:cNvPr>
          <p:cNvSpPr txBox="1"/>
          <p:nvPr/>
        </p:nvSpPr>
        <p:spPr>
          <a:xfrm>
            <a:off x="1143001" y="1425940"/>
            <a:ext cx="9480591" cy="707886"/>
          </a:xfrm>
          <a:prstGeom prst="rect">
            <a:avLst/>
          </a:prstGeom>
          <a:noFill/>
        </p:spPr>
        <p:txBody>
          <a:bodyPr wrap="square" rtlCol="0">
            <a:spAutoFit/>
          </a:bodyPr>
          <a:lstStyle/>
          <a:p>
            <a:r>
              <a:rPr lang="en-US" sz="2000" b="1"/>
              <a:t>Purpose: </a:t>
            </a:r>
            <a:r>
              <a:rPr lang="en-US" sz="2000"/>
              <a:t>Presents draft updated TCC workplan (2025- 2027) for consideration by the Commission. </a:t>
            </a:r>
          </a:p>
        </p:txBody>
      </p:sp>
      <p:pic>
        <p:nvPicPr>
          <p:cNvPr id="3074" name="Picture 2" descr="Work Plan Icon Vector Art, Icons, and ...">
            <a:extLst>
              <a:ext uri="{FF2B5EF4-FFF2-40B4-BE49-F238E27FC236}">
                <a16:creationId xmlns:a16="http://schemas.microsoft.com/office/drawing/2014/main" id="{8C57675A-B428-EF52-6702-1CDB6053B8C7}"/>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744" y="424260"/>
            <a:ext cx="1109080" cy="11090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63091C7-CE37-68F1-28D8-62F235E769EB}"/>
              </a:ext>
            </a:extLst>
          </p:cNvPr>
          <p:cNvSpPr txBox="1">
            <a:spLocks/>
          </p:cNvSpPr>
          <p:nvPr/>
        </p:nvSpPr>
        <p:spPr>
          <a:xfrm>
            <a:off x="1143001" y="534725"/>
            <a:ext cx="10515600" cy="9986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Overview of WP11c</a:t>
            </a:r>
          </a:p>
        </p:txBody>
      </p:sp>
    </p:spTree>
    <p:extLst>
      <p:ext uri="{BB962C8B-B14F-4D97-AF65-F5344CB8AC3E}">
        <p14:creationId xmlns:p14="http://schemas.microsoft.com/office/powerpoint/2010/main" val="1119684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7ACBD-5D85-B0D9-E15A-ECA2484DACB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E52987F-463C-7B0B-70FC-DAB0D9E2D7DC}"/>
              </a:ext>
            </a:extLst>
          </p:cNvPr>
          <p:cNvSpPr>
            <a:spLocks noGrp="1"/>
          </p:cNvSpPr>
          <p:nvPr>
            <p:ph type="subTitle" idx="1"/>
          </p:nvPr>
        </p:nvSpPr>
        <p:spPr>
          <a:xfrm>
            <a:off x="1571623" y="2412261"/>
            <a:ext cx="9582152" cy="2435964"/>
          </a:xfrm>
        </p:spPr>
        <p:txBody>
          <a:bodyPr vert="horz" lIns="91440" tIns="45720" rIns="91440" bIns="45720" rtlCol="0">
            <a:normAutofit/>
          </a:bodyPr>
          <a:lstStyle/>
          <a:p>
            <a:pPr algn="l"/>
            <a:r>
              <a:rPr lang="en-US" sz="2800">
                <a:latin typeface="Calibri" panose="020F0502020204030204" pitchFamily="34" charset="0"/>
                <a:ea typeface="Calibri" panose="020F0502020204030204" pitchFamily="34" charset="0"/>
                <a:cs typeface="Arial" panose="020B0604020202020204" pitchFamily="34" charset="0"/>
              </a:rPr>
              <a:t>TCC20 requested that the TCC Vice-Chair develop draft Audit Points for any obligations that are listed in Annex 1 that TCC20 proposes would be reviewed in the draft Compliance Monitoring Report (</a:t>
            </a:r>
            <a:r>
              <a:rPr lang="en-US" sz="2800" err="1">
                <a:latin typeface="Calibri" panose="020F0502020204030204" pitchFamily="34" charset="0"/>
                <a:ea typeface="Calibri" panose="020F0502020204030204" pitchFamily="34" charset="0"/>
                <a:cs typeface="Arial" panose="020B0604020202020204" pitchFamily="34" charset="0"/>
              </a:rPr>
              <a:t>dCMR</a:t>
            </a:r>
            <a:r>
              <a:rPr lang="en-US" sz="2800">
                <a:latin typeface="Calibri" panose="020F0502020204030204" pitchFamily="34" charset="0"/>
                <a:ea typeface="Calibri" panose="020F0502020204030204" pitchFamily="34" charset="0"/>
                <a:cs typeface="Arial" panose="020B0604020202020204" pitchFamily="34" charset="0"/>
              </a:rPr>
              <a:t>) prepared for TCC21’s review in 2025 and for which Audit Points are required and submit these to WCPFC21 for adoption.</a:t>
            </a:r>
          </a:p>
          <a:p>
            <a:pPr algn="l"/>
            <a:endParaRPr lang="en-NZ" sz="2800">
              <a:latin typeface="Calibri" panose="020F050202020403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0D9B5D54-9C3E-80ED-B569-9E0DE6FCF0B2}"/>
              </a:ext>
            </a:extLst>
          </p:cNvPr>
          <p:cNvSpPr>
            <a:spLocks noGrp="1"/>
          </p:cNvSpPr>
          <p:nvPr>
            <p:ph type="ctrTitle"/>
          </p:nvPr>
        </p:nvSpPr>
        <p:spPr>
          <a:xfrm>
            <a:off x="876299" y="1615071"/>
            <a:ext cx="10439401" cy="731847"/>
          </a:xfrm>
          <a:noFill/>
        </p:spPr>
        <p:txBody>
          <a:bodyPr>
            <a:normAutofit/>
          </a:bodyPr>
          <a:lstStyle/>
          <a:p>
            <a:r>
              <a:rPr lang="en-US" sz="4400">
                <a:solidFill>
                  <a:schemeClr val="tx1">
                    <a:lumMod val="65000"/>
                    <a:lumOff val="35000"/>
                  </a:schemeClr>
                </a:solidFill>
              </a:rPr>
              <a:t>TCC20 Outcomes: Draft Audit Points</a:t>
            </a:r>
            <a:endParaRPr lang="en-US" sz="2400" i="1">
              <a:solidFill>
                <a:schemeClr val="tx1">
                  <a:lumMod val="65000"/>
                  <a:lumOff val="35000"/>
                </a:schemeClr>
              </a:solidFill>
            </a:endParaRPr>
          </a:p>
        </p:txBody>
      </p:sp>
      <p:sp>
        <p:nvSpPr>
          <p:cNvPr id="5" name="TextBox 4">
            <a:extLst>
              <a:ext uri="{FF2B5EF4-FFF2-40B4-BE49-F238E27FC236}">
                <a16:creationId xmlns:a16="http://schemas.microsoft.com/office/drawing/2014/main" id="{3B840E8A-4932-7DE7-3564-7291B155C66E}"/>
              </a:ext>
            </a:extLst>
          </p:cNvPr>
          <p:cNvSpPr txBox="1"/>
          <p:nvPr/>
        </p:nvSpPr>
        <p:spPr>
          <a:xfrm>
            <a:off x="9039226" y="1118163"/>
            <a:ext cx="1238250"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WCPFC21</a:t>
            </a:r>
          </a:p>
        </p:txBody>
      </p:sp>
      <p:sp>
        <p:nvSpPr>
          <p:cNvPr id="6" name="TextBox 5">
            <a:extLst>
              <a:ext uri="{FF2B5EF4-FFF2-40B4-BE49-F238E27FC236}">
                <a16:creationId xmlns:a16="http://schemas.microsoft.com/office/drawing/2014/main" id="{32078FD4-BC6B-F25B-DABE-07E18322993B}"/>
              </a:ext>
            </a:extLst>
          </p:cNvPr>
          <p:cNvSpPr txBox="1"/>
          <p:nvPr/>
        </p:nvSpPr>
        <p:spPr>
          <a:xfrm>
            <a:off x="5505451" y="5339727"/>
            <a:ext cx="6560344" cy="400110"/>
          </a:xfrm>
          <a:prstGeom prst="rect">
            <a:avLst/>
          </a:prstGeom>
          <a:noFill/>
        </p:spPr>
        <p:txBody>
          <a:bodyPr wrap="square" rtlCol="0">
            <a:spAutoFit/>
          </a:bodyPr>
          <a:lstStyle/>
          <a:p>
            <a:pPr algn="r"/>
            <a:r>
              <a:rPr lang="en-US" sz="2000"/>
              <a:t>Agenda Item 6 | TCC20 Outcomes| WCPFC21-2024-11d </a:t>
            </a:r>
          </a:p>
        </p:txBody>
      </p:sp>
      <p:sp>
        <p:nvSpPr>
          <p:cNvPr id="7" name="TextBox 6">
            <a:extLst>
              <a:ext uri="{FF2B5EF4-FFF2-40B4-BE49-F238E27FC236}">
                <a16:creationId xmlns:a16="http://schemas.microsoft.com/office/drawing/2014/main" id="{034E0001-34F9-9970-0169-C2C25648FA38}"/>
              </a:ext>
            </a:extLst>
          </p:cNvPr>
          <p:cNvSpPr txBox="1"/>
          <p:nvPr/>
        </p:nvSpPr>
        <p:spPr>
          <a:xfrm>
            <a:off x="1333501" y="4774574"/>
            <a:ext cx="3267075"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TCC20 Outcomes, para 20</a:t>
            </a:r>
          </a:p>
        </p:txBody>
      </p:sp>
      <p:grpSp>
        <p:nvGrpSpPr>
          <p:cNvPr id="2" name="Group 1">
            <a:extLst>
              <a:ext uri="{FF2B5EF4-FFF2-40B4-BE49-F238E27FC236}">
                <a16:creationId xmlns:a16="http://schemas.microsoft.com/office/drawing/2014/main" id="{CA056CBD-CEFB-C7B6-6AF9-226421072514}"/>
              </a:ext>
            </a:extLst>
          </p:cNvPr>
          <p:cNvGrpSpPr/>
          <p:nvPr/>
        </p:nvGrpSpPr>
        <p:grpSpPr>
          <a:xfrm>
            <a:off x="381001" y="2155146"/>
            <a:ext cx="990599" cy="975112"/>
            <a:chOff x="126205" y="496070"/>
            <a:chExt cx="990599" cy="975112"/>
          </a:xfrm>
        </p:grpSpPr>
        <p:pic>
          <p:nvPicPr>
            <p:cNvPr id="9" name="Graphic 8" descr="Checklist outline">
              <a:extLst>
                <a:ext uri="{FF2B5EF4-FFF2-40B4-BE49-F238E27FC236}">
                  <a16:creationId xmlns:a16="http://schemas.microsoft.com/office/drawing/2014/main" id="{D30694A5-1FCE-EDFA-7299-4FD79DE829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6205" y="496070"/>
              <a:ext cx="914400" cy="914400"/>
            </a:xfrm>
            <a:prstGeom prst="rect">
              <a:avLst/>
            </a:prstGeom>
          </p:spPr>
        </p:pic>
        <p:pic>
          <p:nvPicPr>
            <p:cNvPr id="10" name="Graphic 9" descr="Magnifying glass outline">
              <a:extLst>
                <a:ext uri="{FF2B5EF4-FFF2-40B4-BE49-F238E27FC236}">
                  <a16:creationId xmlns:a16="http://schemas.microsoft.com/office/drawing/2014/main" id="{055B3AA5-A367-1473-55BC-2749F2BFDF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6586" y="830964"/>
              <a:ext cx="640218" cy="640218"/>
            </a:xfrm>
            <a:prstGeom prst="rect">
              <a:avLst/>
            </a:prstGeom>
          </p:spPr>
        </p:pic>
      </p:grpSp>
    </p:spTree>
    <p:extLst>
      <p:ext uri="{BB962C8B-B14F-4D97-AF65-F5344CB8AC3E}">
        <p14:creationId xmlns:p14="http://schemas.microsoft.com/office/powerpoint/2010/main" val="477360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8ABCF-221E-E889-DE64-44D9520E097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49F35D-1AC1-2AF5-9AAA-E4CB8D40CC2B}"/>
              </a:ext>
            </a:extLst>
          </p:cNvPr>
          <p:cNvSpPr txBox="1"/>
          <p:nvPr/>
        </p:nvSpPr>
        <p:spPr>
          <a:xfrm>
            <a:off x="3648075" y="106270"/>
            <a:ext cx="4705350" cy="338554"/>
          </a:xfrm>
          <a:prstGeom prst="rect">
            <a:avLst/>
          </a:prstGeom>
          <a:noFill/>
        </p:spPr>
        <p:txBody>
          <a:bodyPr wrap="square" rtlCol="0">
            <a:spAutoFit/>
          </a:bodyPr>
          <a:lstStyle/>
          <a:p>
            <a:pPr algn="ctr"/>
            <a:r>
              <a:rPr lang="en-US" sz="1600"/>
              <a:t>TCC20 Outcomes | draft Audit Points</a:t>
            </a:r>
          </a:p>
        </p:txBody>
      </p:sp>
      <p:sp>
        <p:nvSpPr>
          <p:cNvPr id="5" name="TextBox 4">
            <a:extLst>
              <a:ext uri="{FF2B5EF4-FFF2-40B4-BE49-F238E27FC236}">
                <a16:creationId xmlns:a16="http://schemas.microsoft.com/office/drawing/2014/main" id="{9731C5B2-CE72-8FCD-2608-306BB6EC7DC8}"/>
              </a:ext>
            </a:extLst>
          </p:cNvPr>
          <p:cNvSpPr txBox="1"/>
          <p:nvPr/>
        </p:nvSpPr>
        <p:spPr>
          <a:xfrm>
            <a:off x="9039226" y="1118163"/>
            <a:ext cx="1238250"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WCPFC21</a:t>
            </a:r>
          </a:p>
        </p:txBody>
      </p:sp>
      <p:sp>
        <p:nvSpPr>
          <p:cNvPr id="6" name="TextBox 5">
            <a:extLst>
              <a:ext uri="{FF2B5EF4-FFF2-40B4-BE49-F238E27FC236}">
                <a16:creationId xmlns:a16="http://schemas.microsoft.com/office/drawing/2014/main" id="{40099449-FE99-0E97-43C9-4A06A058F942}"/>
              </a:ext>
            </a:extLst>
          </p:cNvPr>
          <p:cNvSpPr txBox="1"/>
          <p:nvPr/>
        </p:nvSpPr>
        <p:spPr>
          <a:xfrm>
            <a:off x="9105900" y="6492875"/>
            <a:ext cx="3086100" cy="276999"/>
          </a:xfrm>
          <a:prstGeom prst="rect">
            <a:avLst/>
          </a:prstGeom>
          <a:noFill/>
        </p:spPr>
        <p:txBody>
          <a:bodyPr wrap="square" rtlCol="0">
            <a:spAutoFit/>
          </a:bodyPr>
          <a:lstStyle/>
          <a:p>
            <a:r>
              <a:rPr lang="en-US" sz="1200">
                <a:latin typeface="+mj-lt"/>
              </a:rPr>
              <a:t>Agenda Item 6 | TCC20 Outcomes | WP11d</a:t>
            </a:r>
          </a:p>
        </p:txBody>
      </p:sp>
      <p:sp>
        <p:nvSpPr>
          <p:cNvPr id="8" name="Content Placeholder 2">
            <a:extLst>
              <a:ext uri="{FF2B5EF4-FFF2-40B4-BE49-F238E27FC236}">
                <a16:creationId xmlns:a16="http://schemas.microsoft.com/office/drawing/2014/main" id="{D420F8EA-B03F-342D-1F73-929C88F6C16A}"/>
              </a:ext>
            </a:extLst>
          </p:cNvPr>
          <p:cNvSpPr>
            <a:spLocks noGrp="1"/>
          </p:cNvSpPr>
          <p:nvPr/>
        </p:nvSpPr>
        <p:spPr>
          <a:xfrm>
            <a:off x="1176338" y="1623241"/>
            <a:ext cx="9186862" cy="476223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t>ROP for North of 20N          </a:t>
            </a:r>
            <a:r>
              <a:rPr lang="en-US" sz="3200"/>
              <a:t>| CMM 2012-03 02          </a:t>
            </a:r>
            <a:r>
              <a:rPr lang="en-US" sz="2600" b="1"/>
              <a:t>QL</a:t>
            </a:r>
          </a:p>
          <a:p>
            <a:pPr marL="0" indent="0">
              <a:buNone/>
            </a:pPr>
            <a:r>
              <a:rPr lang="en-US" sz="3200" b="1"/>
              <a:t>Tropical Tuna Measure        </a:t>
            </a:r>
            <a:r>
              <a:rPr lang="en-US" sz="3200"/>
              <a:t>| CMM 2023-01 13          </a:t>
            </a:r>
            <a:r>
              <a:rPr lang="en-US" sz="2600" b="1"/>
              <a:t>IM</a:t>
            </a:r>
            <a:endParaRPr lang="en-US" sz="3200"/>
          </a:p>
          <a:p>
            <a:pPr marL="0" indent="0">
              <a:buNone/>
            </a:pPr>
            <a:r>
              <a:rPr lang="en-US" sz="3200"/>
              <a:t>                                                  | CMM 2023-01 14          </a:t>
            </a:r>
            <a:r>
              <a:rPr lang="en-US" sz="2600" b="1"/>
              <a:t>IM</a:t>
            </a:r>
            <a:endParaRPr lang="en-US" sz="3200"/>
          </a:p>
          <a:p>
            <a:pPr marL="0" indent="0">
              <a:buNone/>
            </a:pPr>
            <a:r>
              <a:rPr lang="en-US" sz="3200"/>
              <a:t>                                                  | CMM 2023-01 48          </a:t>
            </a:r>
            <a:r>
              <a:rPr lang="en-US" sz="2600" b="1"/>
              <a:t>QL</a:t>
            </a:r>
            <a:endParaRPr lang="en-US" sz="3200"/>
          </a:p>
          <a:p>
            <a:pPr marL="0" indent="0">
              <a:buNone/>
            </a:pPr>
            <a:r>
              <a:rPr lang="en-US" sz="3200"/>
              <a:t>                                                  | CMM 2023-01 48          </a:t>
            </a:r>
            <a:r>
              <a:rPr lang="en-US" sz="2600" b="1"/>
              <a:t>QL</a:t>
            </a:r>
            <a:endParaRPr lang="en-US" sz="3200"/>
          </a:p>
          <a:p>
            <a:pPr marL="0" indent="0">
              <a:buNone/>
            </a:pPr>
            <a:r>
              <a:rPr lang="en-US" sz="3200" b="1"/>
              <a:t>Catch and Effort Reporting </a:t>
            </a:r>
            <a:r>
              <a:rPr lang="en-US" sz="3200"/>
              <a:t>| CMM 2022-06 01          </a:t>
            </a:r>
            <a:r>
              <a:rPr lang="en-US" sz="2600" b="1"/>
              <a:t>IM + RP</a:t>
            </a:r>
            <a:endParaRPr lang="en-US" sz="2600"/>
          </a:p>
          <a:p>
            <a:pPr marL="0" indent="0">
              <a:buNone/>
            </a:pPr>
            <a:r>
              <a:rPr lang="en-US" sz="3200"/>
              <a:t>                                                  | CMM 2022-06 02          </a:t>
            </a:r>
            <a:r>
              <a:rPr lang="en-US" sz="2600" b="1"/>
              <a:t>IM + RP</a:t>
            </a:r>
            <a:endParaRPr lang="en-US" sz="2600"/>
          </a:p>
          <a:p>
            <a:pPr marL="0" indent="0">
              <a:buNone/>
            </a:pPr>
            <a:r>
              <a:rPr lang="en-US" sz="3200"/>
              <a:t>                                                  | CMM 2022-06 03          </a:t>
            </a:r>
            <a:r>
              <a:rPr lang="en-US" sz="2600" b="1"/>
              <a:t>IM + RP</a:t>
            </a:r>
            <a:endParaRPr lang="en-US" sz="2600"/>
          </a:p>
          <a:p>
            <a:pPr marL="0" indent="0">
              <a:buNone/>
            </a:pPr>
            <a:r>
              <a:rPr lang="en-US" sz="3200"/>
              <a:t>                                                  | CMM 2022-06 04          </a:t>
            </a:r>
            <a:r>
              <a:rPr lang="en-US" sz="2600" b="1"/>
              <a:t>RP</a:t>
            </a:r>
            <a:endParaRPr lang="en-US" sz="2600"/>
          </a:p>
          <a:p>
            <a:pPr marL="0" indent="0">
              <a:buNone/>
            </a:pPr>
            <a:r>
              <a:rPr lang="en-US" sz="3200"/>
              <a:t>                                                  | CMM 2022-06 05          </a:t>
            </a:r>
            <a:r>
              <a:rPr lang="en-US" sz="2600" b="1"/>
              <a:t>IM</a:t>
            </a:r>
          </a:p>
          <a:p>
            <a:pPr marL="0" indent="0">
              <a:buNone/>
            </a:pPr>
            <a:r>
              <a:rPr lang="en-US" sz="3200" b="1"/>
              <a:t>Record of Fishing Vessels    </a:t>
            </a:r>
            <a:r>
              <a:rPr lang="en-US" sz="3200"/>
              <a:t>| CMM 2018-06 11</a:t>
            </a:r>
            <a:r>
              <a:rPr lang="en-US" sz="3200" b="1"/>
              <a:t>          </a:t>
            </a:r>
            <a:r>
              <a:rPr lang="en-US" sz="2600" b="1"/>
              <a:t>RP</a:t>
            </a:r>
            <a:endParaRPr lang="en-US" sz="2600"/>
          </a:p>
          <a:p>
            <a:pPr marL="0" indent="0">
              <a:buNone/>
            </a:pPr>
            <a:r>
              <a:rPr lang="en-US" sz="3200"/>
              <a:t>                                                  | CMM 2018-06 6 (s)       </a:t>
            </a:r>
            <a:r>
              <a:rPr lang="en-US" sz="2600" b="1"/>
              <a:t>RP</a:t>
            </a:r>
          </a:p>
        </p:txBody>
      </p:sp>
      <p:sp>
        <p:nvSpPr>
          <p:cNvPr id="7" name="Title 1">
            <a:extLst>
              <a:ext uri="{FF2B5EF4-FFF2-40B4-BE49-F238E27FC236}">
                <a16:creationId xmlns:a16="http://schemas.microsoft.com/office/drawing/2014/main" id="{B3F24BCF-6214-6A32-676B-C4045B1F3CFC}"/>
              </a:ext>
            </a:extLst>
          </p:cNvPr>
          <p:cNvSpPr txBox="1">
            <a:spLocks/>
          </p:cNvSpPr>
          <p:nvPr/>
        </p:nvSpPr>
        <p:spPr>
          <a:xfrm>
            <a:off x="1143001" y="534725"/>
            <a:ext cx="10515600" cy="9986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Twelve draft Audit Points in WP11d</a:t>
            </a:r>
          </a:p>
        </p:txBody>
      </p:sp>
      <p:grpSp>
        <p:nvGrpSpPr>
          <p:cNvPr id="2" name="Group 1">
            <a:extLst>
              <a:ext uri="{FF2B5EF4-FFF2-40B4-BE49-F238E27FC236}">
                <a16:creationId xmlns:a16="http://schemas.microsoft.com/office/drawing/2014/main" id="{F9B7965D-B92B-0B2F-9C4C-5C959D744BCE}"/>
              </a:ext>
            </a:extLst>
          </p:cNvPr>
          <p:cNvGrpSpPr/>
          <p:nvPr/>
        </p:nvGrpSpPr>
        <p:grpSpPr>
          <a:xfrm>
            <a:off x="152402" y="630607"/>
            <a:ext cx="990599" cy="975112"/>
            <a:chOff x="126205" y="496070"/>
            <a:chExt cx="990599" cy="975112"/>
          </a:xfrm>
        </p:grpSpPr>
        <p:pic>
          <p:nvPicPr>
            <p:cNvPr id="3" name="Graphic 2" descr="Checklist outline">
              <a:extLst>
                <a:ext uri="{FF2B5EF4-FFF2-40B4-BE49-F238E27FC236}">
                  <a16:creationId xmlns:a16="http://schemas.microsoft.com/office/drawing/2014/main" id="{F18B0734-B071-6B93-D567-1C733D9D7C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6205" y="496070"/>
              <a:ext cx="914400" cy="914400"/>
            </a:xfrm>
            <a:prstGeom prst="rect">
              <a:avLst/>
            </a:prstGeom>
          </p:spPr>
        </p:pic>
        <p:pic>
          <p:nvPicPr>
            <p:cNvPr id="10" name="Graphic 9" descr="Magnifying glass outline">
              <a:extLst>
                <a:ext uri="{FF2B5EF4-FFF2-40B4-BE49-F238E27FC236}">
                  <a16:creationId xmlns:a16="http://schemas.microsoft.com/office/drawing/2014/main" id="{B1A64B97-CFEF-DA8F-BAC9-774CFEF0A7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6586" y="830964"/>
              <a:ext cx="640218" cy="640218"/>
            </a:xfrm>
            <a:prstGeom prst="rect">
              <a:avLst/>
            </a:prstGeom>
          </p:spPr>
        </p:pic>
      </p:grpSp>
    </p:spTree>
    <p:extLst>
      <p:ext uri="{BB962C8B-B14F-4D97-AF65-F5344CB8AC3E}">
        <p14:creationId xmlns:p14="http://schemas.microsoft.com/office/powerpoint/2010/main" val="3505905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58A1A-446B-08D9-EB9F-6837AB6DF03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E6B51B5-8FC2-5A59-5D86-18C3CF0F3F5E}"/>
              </a:ext>
            </a:extLst>
          </p:cNvPr>
          <p:cNvSpPr>
            <a:spLocks noGrp="1"/>
          </p:cNvSpPr>
          <p:nvPr>
            <p:ph type="subTitle" idx="1"/>
          </p:nvPr>
        </p:nvSpPr>
        <p:spPr>
          <a:xfrm>
            <a:off x="1466850" y="2027909"/>
            <a:ext cx="9993768" cy="3220366"/>
          </a:xfrm>
        </p:spPr>
        <p:txBody>
          <a:bodyPr vert="horz" lIns="91440" tIns="45720" rIns="91440" bIns="45720" rtlCol="0">
            <a:normAutofit/>
          </a:bodyPr>
          <a:lstStyle/>
          <a:p>
            <a:pPr algn="l"/>
            <a:r>
              <a:rPr lang="en-US" sz="2800">
                <a:latin typeface="Calibri" panose="020F0502020204030204" pitchFamily="34" charset="0"/>
                <a:ea typeface="Calibri" panose="020F0502020204030204" pitchFamily="34" charset="0"/>
                <a:cs typeface="Arial" panose="020B0604020202020204" pitchFamily="34" charset="0"/>
              </a:rPr>
              <a:t>TCC20 submitted the Provisional CMR covering RY 2023, containing its provisional compliance assessment, and recommended the report to WCPFC21 for its consideration and final assessment.</a:t>
            </a:r>
          </a:p>
          <a:p>
            <a:pPr algn="l"/>
            <a:endParaRPr lang="en-NZ" sz="2800">
              <a:latin typeface="Calibri" panose="020F0502020204030204" pitchFamily="34" charset="0"/>
              <a:ea typeface="Calibri" panose="020F0502020204030204" pitchFamily="34" charset="0"/>
              <a:cs typeface="Arial" panose="020B0604020202020204" pitchFamily="34" charset="0"/>
            </a:endParaRPr>
          </a:p>
          <a:p>
            <a:pPr algn="l"/>
            <a:r>
              <a:rPr lang="en-NZ" sz="2800" i="1">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 </a:t>
            </a:r>
            <a:r>
              <a:rPr lang="en-NZ" sz="2800" i="1">
                <a:latin typeface="Calibri" panose="020F0502020204030204" pitchFamily="34" charset="0"/>
                <a:ea typeface="Calibri" panose="020F0502020204030204" pitchFamily="34" charset="0"/>
                <a:cs typeface="Arial" panose="020B0604020202020204" pitchFamily="34" charset="0"/>
              </a:rPr>
              <a:t>SWG to consider the </a:t>
            </a:r>
            <a:r>
              <a:rPr lang="en-NZ" sz="2800" i="1" err="1">
                <a:latin typeface="Calibri" panose="020F0502020204030204" pitchFamily="34" charset="0"/>
                <a:ea typeface="Calibri" panose="020F0502020204030204" pitchFamily="34" charset="0"/>
                <a:cs typeface="Arial" panose="020B0604020202020204" pitchFamily="34" charset="0"/>
              </a:rPr>
              <a:t>pCMR</a:t>
            </a:r>
            <a:r>
              <a:rPr lang="en-NZ" sz="2800" i="1">
                <a:latin typeface="Calibri" panose="020F0502020204030204" pitchFamily="34" charset="0"/>
                <a:ea typeface="Calibri" panose="020F0502020204030204" pitchFamily="34" charset="0"/>
                <a:cs typeface="Arial" panose="020B0604020202020204" pitchFamily="34" charset="0"/>
              </a:rPr>
              <a:t> recommended by TCC20, the Secretariat’s updates to Compliance statuses of CCMs in the </a:t>
            </a:r>
            <a:r>
              <a:rPr lang="en-NZ" sz="2800" i="1" err="1">
                <a:latin typeface="Calibri" panose="020F0502020204030204" pitchFamily="34" charset="0"/>
                <a:ea typeface="Calibri" panose="020F0502020204030204" pitchFamily="34" charset="0"/>
                <a:cs typeface="Arial" panose="020B0604020202020204" pitchFamily="34" charset="0"/>
              </a:rPr>
              <a:t>pCMR</a:t>
            </a:r>
            <a:r>
              <a:rPr lang="en-NZ" sz="2800" i="1">
                <a:latin typeface="Calibri" panose="020F0502020204030204" pitchFamily="34" charset="0"/>
                <a:ea typeface="Calibri" panose="020F0502020204030204" pitchFamily="34" charset="0"/>
                <a:cs typeface="Arial" panose="020B0604020202020204" pitchFamily="34" charset="0"/>
              </a:rPr>
              <a:t> (WP11e) and prepare a draft of final CMR for adoption.</a:t>
            </a:r>
          </a:p>
        </p:txBody>
      </p:sp>
      <p:sp>
        <p:nvSpPr>
          <p:cNvPr id="4" name="Title 1">
            <a:extLst>
              <a:ext uri="{FF2B5EF4-FFF2-40B4-BE49-F238E27FC236}">
                <a16:creationId xmlns:a16="http://schemas.microsoft.com/office/drawing/2014/main" id="{19C5B4DD-5DC2-8CE4-49F0-AAD4FEB0D9DE}"/>
              </a:ext>
            </a:extLst>
          </p:cNvPr>
          <p:cNvSpPr>
            <a:spLocks noGrp="1"/>
          </p:cNvSpPr>
          <p:nvPr>
            <p:ph type="ctrTitle"/>
          </p:nvPr>
        </p:nvSpPr>
        <p:spPr>
          <a:xfrm>
            <a:off x="876299" y="1296062"/>
            <a:ext cx="10439401" cy="731847"/>
          </a:xfrm>
          <a:noFill/>
        </p:spPr>
        <p:txBody>
          <a:bodyPr>
            <a:normAutofit/>
          </a:bodyPr>
          <a:lstStyle/>
          <a:p>
            <a:r>
              <a:rPr lang="en-US" sz="4400">
                <a:solidFill>
                  <a:schemeClr val="tx1">
                    <a:lumMod val="65000"/>
                    <a:lumOff val="35000"/>
                  </a:schemeClr>
                </a:solidFill>
              </a:rPr>
              <a:t>TCC20 Outcomes: </a:t>
            </a:r>
            <a:r>
              <a:rPr lang="en-US" sz="4400" err="1">
                <a:solidFill>
                  <a:schemeClr val="tx1">
                    <a:lumMod val="65000"/>
                    <a:lumOff val="35000"/>
                  </a:schemeClr>
                </a:solidFill>
              </a:rPr>
              <a:t>pCMR</a:t>
            </a:r>
            <a:endParaRPr lang="en-US" sz="2400" i="1">
              <a:solidFill>
                <a:schemeClr val="tx1">
                  <a:lumMod val="65000"/>
                  <a:lumOff val="35000"/>
                </a:schemeClr>
              </a:solidFill>
            </a:endParaRPr>
          </a:p>
        </p:txBody>
      </p:sp>
      <p:sp>
        <p:nvSpPr>
          <p:cNvPr id="5" name="TextBox 4">
            <a:extLst>
              <a:ext uri="{FF2B5EF4-FFF2-40B4-BE49-F238E27FC236}">
                <a16:creationId xmlns:a16="http://schemas.microsoft.com/office/drawing/2014/main" id="{BB771656-82C0-3D90-6E68-F6CF66E6F0F1}"/>
              </a:ext>
            </a:extLst>
          </p:cNvPr>
          <p:cNvSpPr txBox="1"/>
          <p:nvPr/>
        </p:nvSpPr>
        <p:spPr>
          <a:xfrm>
            <a:off x="9039226" y="1118163"/>
            <a:ext cx="1238250"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WCPFC21</a:t>
            </a:r>
          </a:p>
        </p:txBody>
      </p:sp>
      <p:sp>
        <p:nvSpPr>
          <p:cNvPr id="6" name="TextBox 5">
            <a:extLst>
              <a:ext uri="{FF2B5EF4-FFF2-40B4-BE49-F238E27FC236}">
                <a16:creationId xmlns:a16="http://schemas.microsoft.com/office/drawing/2014/main" id="{E606DB3D-5136-8C5A-FBCD-632F47EDB233}"/>
              </a:ext>
            </a:extLst>
          </p:cNvPr>
          <p:cNvSpPr txBox="1"/>
          <p:nvPr/>
        </p:nvSpPr>
        <p:spPr>
          <a:xfrm>
            <a:off x="5505451" y="5339727"/>
            <a:ext cx="6560344" cy="400110"/>
          </a:xfrm>
          <a:prstGeom prst="rect">
            <a:avLst/>
          </a:prstGeom>
          <a:noFill/>
        </p:spPr>
        <p:txBody>
          <a:bodyPr wrap="square" rtlCol="0">
            <a:spAutoFit/>
          </a:bodyPr>
          <a:lstStyle/>
          <a:p>
            <a:pPr algn="r"/>
            <a:r>
              <a:rPr lang="en-US" sz="2000"/>
              <a:t>Agenda Item 6 | TCC20 Outcomes| WCPFC21-2024-11e </a:t>
            </a:r>
          </a:p>
        </p:txBody>
      </p:sp>
      <p:sp>
        <p:nvSpPr>
          <p:cNvPr id="7" name="TextBox 6">
            <a:extLst>
              <a:ext uri="{FF2B5EF4-FFF2-40B4-BE49-F238E27FC236}">
                <a16:creationId xmlns:a16="http://schemas.microsoft.com/office/drawing/2014/main" id="{917E1D5C-8350-6ED8-68FF-1D68C8708BA9}"/>
              </a:ext>
            </a:extLst>
          </p:cNvPr>
          <p:cNvSpPr txBox="1"/>
          <p:nvPr/>
        </p:nvSpPr>
        <p:spPr>
          <a:xfrm>
            <a:off x="1051491" y="3223900"/>
            <a:ext cx="3267075"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TCC20 Outcomes, para 11</a:t>
            </a:r>
          </a:p>
        </p:txBody>
      </p:sp>
      <p:grpSp>
        <p:nvGrpSpPr>
          <p:cNvPr id="2" name="Group 1">
            <a:extLst>
              <a:ext uri="{FF2B5EF4-FFF2-40B4-BE49-F238E27FC236}">
                <a16:creationId xmlns:a16="http://schemas.microsoft.com/office/drawing/2014/main" id="{3A5DD1EF-B500-DA50-B046-FC2520B9CE6E}"/>
              </a:ext>
            </a:extLst>
          </p:cNvPr>
          <p:cNvGrpSpPr/>
          <p:nvPr/>
        </p:nvGrpSpPr>
        <p:grpSpPr>
          <a:xfrm>
            <a:off x="381001" y="2155146"/>
            <a:ext cx="990599" cy="975112"/>
            <a:chOff x="126205" y="496070"/>
            <a:chExt cx="990599" cy="975112"/>
          </a:xfrm>
        </p:grpSpPr>
        <p:pic>
          <p:nvPicPr>
            <p:cNvPr id="9" name="Graphic 8" descr="Checklist outline">
              <a:extLst>
                <a:ext uri="{FF2B5EF4-FFF2-40B4-BE49-F238E27FC236}">
                  <a16:creationId xmlns:a16="http://schemas.microsoft.com/office/drawing/2014/main" id="{92045933-ABBE-8C41-50F0-A6AEE9C0AD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6205" y="496070"/>
              <a:ext cx="914400" cy="914400"/>
            </a:xfrm>
            <a:prstGeom prst="rect">
              <a:avLst/>
            </a:prstGeom>
          </p:spPr>
        </p:pic>
        <p:pic>
          <p:nvPicPr>
            <p:cNvPr id="10" name="Graphic 9" descr="Magnifying glass outline">
              <a:extLst>
                <a:ext uri="{FF2B5EF4-FFF2-40B4-BE49-F238E27FC236}">
                  <a16:creationId xmlns:a16="http://schemas.microsoft.com/office/drawing/2014/main" id="{471B5F71-9F22-45E4-7F0C-9B3F17A3E7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6586" y="830964"/>
              <a:ext cx="640218" cy="640218"/>
            </a:xfrm>
            <a:prstGeom prst="rect">
              <a:avLst/>
            </a:prstGeom>
          </p:spPr>
        </p:pic>
      </p:grpSp>
    </p:spTree>
    <p:extLst>
      <p:ext uri="{BB962C8B-B14F-4D97-AF65-F5344CB8AC3E}">
        <p14:creationId xmlns:p14="http://schemas.microsoft.com/office/powerpoint/2010/main" val="139367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7B46A-AF37-E29A-BEEA-3A44D49ED82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66170DC-851A-70FE-D32C-6991C253A95F}"/>
              </a:ext>
            </a:extLst>
          </p:cNvPr>
          <p:cNvSpPr txBox="1"/>
          <p:nvPr/>
        </p:nvSpPr>
        <p:spPr>
          <a:xfrm>
            <a:off x="3648075" y="106270"/>
            <a:ext cx="4705350" cy="338554"/>
          </a:xfrm>
          <a:prstGeom prst="rect">
            <a:avLst/>
          </a:prstGeom>
          <a:noFill/>
        </p:spPr>
        <p:txBody>
          <a:bodyPr wrap="square" rtlCol="0">
            <a:spAutoFit/>
          </a:bodyPr>
          <a:lstStyle/>
          <a:p>
            <a:pPr algn="ctr"/>
            <a:r>
              <a:rPr lang="en-US" sz="1600"/>
              <a:t>TCC20 Outcomes</a:t>
            </a:r>
          </a:p>
        </p:txBody>
      </p:sp>
      <p:sp>
        <p:nvSpPr>
          <p:cNvPr id="5" name="TextBox 4">
            <a:extLst>
              <a:ext uri="{FF2B5EF4-FFF2-40B4-BE49-F238E27FC236}">
                <a16:creationId xmlns:a16="http://schemas.microsoft.com/office/drawing/2014/main" id="{CC8D9E58-EE5E-0530-0177-89E5F5FFF68C}"/>
              </a:ext>
            </a:extLst>
          </p:cNvPr>
          <p:cNvSpPr txBox="1"/>
          <p:nvPr/>
        </p:nvSpPr>
        <p:spPr>
          <a:xfrm>
            <a:off x="9039226" y="1118163"/>
            <a:ext cx="1238250"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WCPFC21</a:t>
            </a:r>
          </a:p>
        </p:txBody>
      </p:sp>
      <p:sp>
        <p:nvSpPr>
          <p:cNvPr id="6" name="TextBox 5">
            <a:extLst>
              <a:ext uri="{FF2B5EF4-FFF2-40B4-BE49-F238E27FC236}">
                <a16:creationId xmlns:a16="http://schemas.microsoft.com/office/drawing/2014/main" id="{19E9C802-A1E2-B17E-E0CE-16AF75A19B0A}"/>
              </a:ext>
            </a:extLst>
          </p:cNvPr>
          <p:cNvSpPr txBox="1"/>
          <p:nvPr/>
        </p:nvSpPr>
        <p:spPr>
          <a:xfrm>
            <a:off x="8972551" y="6492875"/>
            <a:ext cx="3105148" cy="276999"/>
          </a:xfrm>
          <a:prstGeom prst="rect">
            <a:avLst/>
          </a:prstGeom>
          <a:noFill/>
        </p:spPr>
        <p:txBody>
          <a:bodyPr wrap="square" rtlCol="0">
            <a:spAutoFit/>
          </a:bodyPr>
          <a:lstStyle/>
          <a:p>
            <a:r>
              <a:rPr lang="en-US" sz="1200">
                <a:latin typeface="+mj-lt"/>
              </a:rPr>
              <a:t>Agenda Item 6 | TCC20 Outcomes | WP11 </a:t>
            </a:r>
            <a:r>
              <a:rPr lang="en-US" sz="1200" err="1">
                <a:latin typeface="+mj-lt"/>
              </a:rPr>
              <a:t>pg</a:t>
            </a:r>
            <a:r>
              <a:rPr lang="en-US" sz="1200">
                <a:latin typeface="+mj-lt"/>
              </a:rPr>
              <a:t> 2</a:t>
            </a:r>
          </a:p>
        </p:txBody>
      </p:sp>
      <p:sp>
        <p:nvSpPr>
          <p:cNvPr id="7" name="Title 1">
            <a:extLst>
              <a:ext uri="{FF2B5EF4-FFF2-40B4-BE49-F238E27FC236}">
                <a16:creationId xmlns:a16="http://schemas.microsoft.com/office/drawing/2014/main" id="{F2971533-7A23-03A4-8FDE-9927F54FC35F}"/>
              </a:ext>
            </a:extLst>
          </p:cNvPr>
          <p:cNvSpPr txBox="1">
            <a:spLocks/>
          </p:cNvSpPr>
          <p:nvPr/>
        </p:nvSpPr>
        <p:spPr>
          <a:xfrm>
            <a:off x="1193006" y="844710"/>
            <a:ext cx="6684170" cy="725906"/>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chemeClr val="tx2"/>
                </a:solidFill>
              </a:rPr>
              <a:t>Compliance Monitoring Scheme</a:t>
            </a:r>
          </a:p>
        </p:txBody>
      </p:sp>
      <p:sp>
        <p:nvSpPr>
          <p:cNvPr id="8" name="Content Placeholder 2">
            <a:extLst>
              <a:ext uri="{FF2B5EF4-FFF2-40B4-BE49-F238E27FC236}">
                <a16:creationId xmlns:a16="http://schemas.microsoft.com/office/drawing/2014/main" id="{B2C012C5-F8F3-1914-6784-A59C9981407E}"/>
              </a:ext>
            </a:extLst>
          </p:cNvPr>
          <p:cNvSpPr>
            <a:spLocks noGrp="1"/>
          </p:cNvSpPr>
          <p:nvPr>
            <p:ph idx="1"/>
          </p:nvPr>
        </p:nvSpPr>
        <p:spPr>
          <a:xfrm>
            <a:off x="838199" y="1670049"/>
            <a:ext cx="10877550" cy="4822826"/>
          </a:xfrm>
        </p:spPr>
        <p:txBody>
          <a:bodyPr>
            <a:normAutofit lnSpcReduction="10000"/>
          </a:bodyPr>
          <a:lstStyle/>
          <a:p>
            <a:pPr marL="0" indent="0">
              <a:buNone/>
            </a:pPr>
            <a:r>
              <a:rPr lang="en-US"/>
              <a:t>TCC20 supports continuing the streamlining approach to track progress to close implementation gaps which was trialed this year</a:t>
            </a:r>
          </a:p>
          <a:p>
            <a:pPr marL="457200" lvl="1" indent="0">
              <a:buNone/>
            </a:pPr>
            <a:endParaRPr lang="en-US" sz="1000" i="1"/>
          </a:p>
          <a:p>
            <a:pPr marL="0" indent="0">
              <a:buNone/>
            </a:pPr>
            <a:r>
              <a:rPr lang="en-US"/>
              <a:t>TCC20 recommended a list of 52 obligations for review in CMS in 2025, noting inclusion of depends on having agreed Audit Points</a:t>
            </a:r>
          </a:p>
          <a:p>
            <a:pPr lvl="1"/>
            <a:r>
              <a:rPr lang="en-US" i="1"/>
              <a:t>Adopt Audit Points for NP Swordfish fishing effort limit (CMM 2023-03 02) and annual reporting requirements (CMM 2023-03 04)</a:t>
            </a:r>
          </a:p>
          <a:p>
            <a:pPr lvl="1"/>
            <a:r>
              <a:rPr lang="en-US" i="1"/>
              <a:t>Link to Draft Audit Points prepared by TCC Vice Chair (WP 11d)</a:t>
            </a:r>
          </a:p>
          <a:p>
            <a:pPr marL="457200" lvl="1" indent="0">
              <a:buNone/>
            </a:pPr>
            <a:endParaRPr lang="en-US" sz="1200" i="1"/>
          </a:p>
          <a:p>
            <a:pPr marL="0" indent="0">
              <a:buNone/>
            </a:pPr>
            <a:r>
              <a:rPr lang="en-US"/>
              <a:t>Future work is planned by TCC to further enhance Secretariat support to CCMs annual reporting and to support future reviews of implementation of striped marlin CMMs by TCC - </a:t>
            </a:r>
            <a:r>
              <a:rPr lang="en-US" sz="2400" i="1"/>
              <a:t>2025 tasks to the TCC Chair, Secretariat and SSP, with report to TCC21</a:t>
            </a:r>
          </a:p>
          <a:p>
            <a:pPr marL="457200" lvl="1" indent="0">
              <a:buNone/>
            </a:pPr>
            <a:endParaRPr lang="en-US" i="1"/>
          </a:p>
        </p:txBody>
      </p:sp>
      <p:sp>
        <p:nvSpPr>
          <p:cNvPr id="9" name="TextBox 8">
            <a:extLst>
              <a:ext uri="{FF2B5EF4-FFF2-40B4-BE49-F238E27FC236}">
                <a16:creationId xmlns:a16="http://schemas.microsoft.com/office/drawing/2014/main" id="{D96BFEDB-68A4-0ED3-C3BF-AC86426812EC}"/>
              </a:ext>
            </a:extLst>
          </p:cNvPr>
          <p:cNvSpPr txBox="1"/>
          <p:nvPr/>
        </p:nvSpPr>
        <p:spPr>
          <a:xfrm>
            <a:off x="8924925" y="2098680"/>
            <a:ext cx="3152774"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TCC20 Outcomes, para 17</a:t>
            </a:r>
          </a:p>
        </p:txBody>
      </p:sp>
      <p:sp>
        <p:nvSpPr>
          <p:cNvPr id="10" name="TextBox 9">
            <a:extLst>
              <a:ext uri="{FF2B5EF4-FFF2-40B4-BE49-F238E27FC236}">
                <a16:creationId xmlns:a16="http://schemas.microsoft.com/office/drawing/2014/main" id="{4BFBB0A0-CAA2-A192-FE6B-43C1CBFA6F24}"/>
              </a:ext>
            </a:extLst>
          </p:cNvPr>
          <p:cNvSpPr txBox="1"/>
          <p:nvPr/>
        </p:nvSpPr>
        <p:spPr>
          <a:xfrm>
            <a:off x="9324979" y="3902633"/>
            <a:ext cx="2647948" cy="523220"/>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TCC20 Outcomes, para 19, Annex 1</a:t>
            </a:r>
          </a:p>
        </p:txBody>
      </p:sp>
      <p:sp>
        <p:nvSpPr>
          <p:cNvPr id="11" name="TextBox 10">
            <a:extLst>
              <a:ext uri="{FF2B5EF4-FFF2-40B4-BE49-F238E27FC236}">
                <a16:creationId xmlns:a16="http://schemas.microsoft.com/office/drawing/2014/main" id="{D4205732-4DC0-D98E-36CE-05C92132C4A1}"/>
              </a:ext>
            </a:extLst>
          </p:cNvPr>
          <p:cNvSpPr txBox="1"/>
          <p:nvPr/>
        </p:nvSpPr>
        <p:spPr>
          <a:xfrm>
            <a:off x="3429001" y="5746628"/>
            <a:ext cx="3981447"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TCC20 Outcomes, paras 22, 29, 71, 72</a:t>
            </a:r>
          </a:p>
        </p:txBody>
      </p:sp>
      <p:grpSp>
        <p:nvGrpSpPr>
          <p:cNvPr id="2" name="Group 1">
            <a:extLst>
              <a:ext uri="{FF2B5EF4-FFF2-40B4-BE49-F238E27FC236}">
                <a16:creationId xmlns:a16="http://schemas.microsoft.com/office/drawing/2014/main" id="{B1A9CB81-D064-6E71-7B56-91252AB2053B}"/>
              </a:ext>
            </a:extLst>
          </p:cNvPr>
          <p:cNvGrpSpPr/>
          <p:nvPr/>
        </p:nvGrpSpPr>
        <p:grpSpPr>
          <a:xfrm>
            <a:off x="202407" y="645221"/>
            <a:ext cx="990599" cy="975112"/>
            <a:chOff x="126205" y="496070"/>
            <a:chExt cx="990599" cy="975112"/>
          </a:xfrm>
        </p:grpSpPr>
        <p:pic>
          <p:nvPicPr>
            <p:cNvPr id="3" name="Graphic 2" descr="Checklist outline">
              <a:extLst>
                <a:ext uri="{FF2B5EF4-FFF2-40B4-BE49-F238E27FC236}">
                  <a16:creationId xmlns:a16="http://schemas.microsoft.com/office/drawing/2014/main" id="{7323B095-B000-E7F5-73B3-6243D51C1F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6205" y="496070"/>
              <a:ext cx="914400" cy="914400"/>
            </a:xfrm>
            <a:prstGeom prst="rect">
              <a:avLst/>
            </a:prstGeom>
          </p:spPr>
        </p:pic>
        <p:pic>
          <p:nvPicPr>
            <p:cNvPr id="12" name="Graphic 11" descr="Magnifying glass outline">
              <a:extLst>
                <a:ext uri="{FF2B5EF4-FFF2-40B4-BE49-F238E27FC236}">
                  <a16:creationId xmlns:a16="http://schemas.microsoft.com/office/drawing/2014/main" id="{A6D5535F-76CE-7A3E-7D6B-CF12C33CAA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6586" y="830964"/>
              <a:ext cx="640218" cy="640218"/>
            </a:xfrm>
            <a:prstGeom prst="rect">
              <a:avLst/>
            </a:prstGeom>
          </p:spPr>
        </p:pic>
      </p:grpSp>
    </p:spTree>
    <p:extLst>
      <p:ext uri="{BB962C8B-B14F-4D97-AF65-F5344CB8AC3E}">
        <p14:creationId xmlns:p14="http://schemas.microsoft.com/office/powerpoint/2010/main" val="211835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EE13F-5204-709D-7109-95EFBA3E71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04466D-2F9E-14D8-DEDD-C4C0B67ECE1A}"/>
              </a:ext>
            </a:extLst>
          </p:cNvPr>
          <p:cNvSpPr>
            <a:spLocks noGrp="1"/>
          </p:cNvSpPr>
          <p:nvPr>
            <p:ph type="title"/>
          </p:nvPr>
        </p:nvSpPr>
        <p:spPr>
          <a:xfrm>
            <a:off x="1076327" y="444824"/>
            <a:ext cx="7391400" cy="1183500"/>
          </a:xfrm>
          <a:noFill/>
        </p:spPr>
        <p:txBody>
          <a:bodyPr>
            <a:normAutofit fontScale="90000"/>
          </a:bodyPr>
          <a:lstStyle/>
          <a:p>
            <a:r>
              <a:rPr lang="en-US" sz="4000" b="1">
                <a:solidFill>
                  <a:schemeClr val="tx1">
                    <a:lumMod val="65000"/>
                    <a:lumOff val="35000"/>
                  </a:schemeClr>
                </a:solidFill>
              </a:rPr>
              <a:t>Addressing Online Compliance Case File System (CCFS) Matters</a:t>
            </a:r>
          </a:p>
        </p:txBody>
      </p:sp>
      <p:sp>
        <p:nvSpPr>
          <p:cNvPr id="3" name="Content Placeholder 2">
            <a:extLst>
              <a:ext uri="{FF2B5EF4-FFF2-40B4-BE49-F238E27FC236}">
                <a16:creationId xmlns:a16="http://schemas.microsoft.com/office/drawing/2014/main" id="{4513DED9-E652-CA36-F7D5-0DDE619DE243}"/>
              </a:ext>
            </a:extLst>
          </p:cNvPr>
          <p:cNvSpPr>
            <a:spLocks noGrp="1"/>
          </p:cNvSpPr>
          <p:nvPr>
            <p:ph idx="1"/>
          </p:nvPr>
        </p:nvSpPr>
        <p:spPr>
          <a:xfrm>
            <a:off x="838200" y="1548625"/>
            <a:ext cx="10877550" cy="4822826"/>
          </a:xfrm>
        </p:spPr>
        <p:txBody>
          <a:bodyPr>
            <a:normAutofit lnSpcReduction="10000"/>
          </a:bodyPr>
          <a:lstStyle/>
          <a:p>
            <a:pPr marL="0" indent="0">
              <a:buNone/>
            </a:pPr>
            <a:r>
              <a:rPr lang="en-US"/>
              <a:t>Future work is planned by TCC to improve the methodology used to address the imbalance in the CCFS - </a:t>
            </a:r>
            <a:r>
              <a:rPr lang="en-US" i="1"/>
              <a:t>2025 tasks to the TCC Chair, Secretariat and SSP, with report to TCC21</a:t>
            </a:r>
          </a:p>
          <a:p>
            <a:pPr marL="457200" lvl="1" indent="0">
              <a:buNone/>
            </a:pPr>
            <a:endParaRPr lang="en-US" sz="1200" i="1"/>
          </a:p>
          <a:p>
            <a:pPr marL="0" indent="0">
              <a:buNone/>
            </a:pPr>
            <a:r>
              <a:rPr lang="en-US"/>
              <a:t>TCC20 recommends to WCPFC21 that flag CCMs should provide information justifying the closing out of a case which would be verified by the Secretariat - </a:t>
            </a:r>
            <a:r>
              <a:rPr lang="en-US" i="1"/>
              <a:t>Secretariat tasked to report to TCC21</a:t>
            </a:r>
          </a:p>
          <a:p>
            <a:pPr marL="457200" lvl="1" indent="0">
              <a:buNone/>
            </a:pPr>
            <a:endParaRPr lang="en-US" sz="1100" i="1"/>
          </a:p>
          <a:p>
            <a:pPr marL="0" indent="0">
              <a:buNone/>
            </a:pPr>
            <a:r>
              <a:rPr lang="en-US"/>
              <a:t>TCC20 recommends the following two tasks to the ROP-IWG:</a:t>
            </a:r>
          </a:p>
          <a:p>
            <a:pPr marL="457200" lvl="1" indent="0">
              <a:buNone/>
            </a:pPr>
            <a:r>
              <a:rPr lang="en-US" err="1"/>
              <a:t>i</a:t>
            </a:r>
            <a:r>
              <a:rPr lang="en-US"/>
              <a:t>) Streamline the inclusion of ROP observer data in the CCFS</a:t>
            </a:r>
          </a:p>
          <a:p>
            <a:pPr marL="457200" lvl="1" indent="0">
              <a:buNone/>
            </a:pPr>
            <a:r>
              <a:rPr lang="en-US"/>
              <a:t>ii) </a:t>
            </a:r>
            <a:r>
              <a:rPr lang="en-US" err="1"/>
              <a:t>Prioritise</a:t>
            </a:r>
            <a:r>
              <a:rPr lang="en-US"/>
              <a:t> the review of ROP Minimum standard data fields, review of pre-notification process and to develop standardized process for use of ROP data in the CCFS</a:t>
            </a:r>
            <a:endParaRPr lang="en-US" sz="2000"/>
          </a:p>
        </p:txBody>
      </p:sp>
      <p:sp>
        <p:nvSpPr>
          <p:cNvPr id="4" name="TextBox 3">
            <a:extLst>
              <a:ext uri="{FF2B5EF4-FFF2-40B4-BE49-F238E27FC236}">
                <a16:creationId xmlns:a16="http://schemas.microsoft.com/office/drawing/2014/main" id="{2F682F87-A3E0-57AF-DE4A-4A7BFA2F50BD}"/>
              </a:ext>
            </a:extLst>
          </p:cNvPr>
          <p:cNvSpPr txBox="1"/>
          <p:nvPr/>
        </p:nvSpPr>
        <p:spPr>
          <a:xfrm>
            <a:off x="3648075" y="106270"/>
            <a:ext cx="4705350" cy="338554"/>
          </a:xfrm>
          <a:prstGeom prst="rect">
            <a:avLst/>
          </a:prstGeom>
          <a:noFill/>
        </p:spPr>
        <p:txBody>
          <a:bodyPr wrap="square" rtlCol="0">
            <a:spAutoFit/>
          </a:bodyPr>
          <a:lstStyle/>
          <a:p>
            <a:pPr algn="ctr"/>
            <a:r>
              <a:rPr lang="en-US" sz="1600"/>
              <a:t>TCC20 Outcomes</a:t>
            </a:r>
          </a:p>
        </p:txBody>
      </p:sp>
      <p:sp>
        <p:nvSpPr>
          <p:cNvPr id="5" name="TextBox 4">
            <a:extLst>
              <a:ext uri="{FF2B5EF4-FFF2-40B4-BE49-F238E27FC236}">
                <a16:creationId xmlns:a16="http://schemas.microsoft.com/office/drawing/2014/main" id="{B7B62D13-7E97-32F8-FD68-3AD1A8B38B15}"/>
              </a:ext>
            </a:extLst>
          </p:cNvPr>
          <p:cNvSpPr txBox="1"/>
          <p:nvPr/>
        </p:nvSpPr>
        <p:spPr>
          <a:xfrm>
            <a:off x="9039226" y="1118163"/>
            <a:ext cx="1238250"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WCPFC21</a:t>
            </a:r>
          </a:p>
        </p:txBody>
      </p:sp>
      <p:sp>
        <p:nvSpPr>
          <p:cNvPr id="6" name="TextBox 5">
            <a:extLst>
              <a:ext uri="{FF2B5EF4-FFF2-40B4-BE49-F238E27FC236}">
                <a16:creationId xmlns:a16="http://schemas.microsoft.com/office/drawing/2014/main" id="{9F2DD942-C7E3-0C3D-E728-1529AB270A09}"/>
              </a:ext>
            </a:extLst>
          </p:cNvPr>
          <p:cNvSpPr txBox="1"/>
          <p:nvPr/>
        </p:nvSpPr>
        <p:spPr>
          <a:xfrm>
            <a:off x="8724904" y="6492875"/>
            <a:ext cx="3248023" cy="276999"/>
          </a:xfrm>
          <a:prstGeom prst="rect">
            <a:avLst/>
          </a:prstGeom>
          <a:noFill/>
        </p:spPr>
        <p:txBody>
          <a:bodyPr wrap="square" rtlCol="0">
            <a:spAutoFit/>
          </a:bodyPr>
          <a:lstStyle/>
          <a:p>
            <a:r>
              <a:rPr lang="en-US" sz="1200">
                <a:latin typeface="+mj-lt"/>
              </a:rPr>
              <a:t>Agenda Item 6 | TCC20 Outcomes | WP11 </a:t>
            </a:r>
            <a:r>
              <a:rPr lang="en-US" sz="1200" err="1">
                <a:latin typeface="+mj-lt"/>
              </a:rPr>
              <a:t>pg</a:t>
            </a:r>
            <a:r>
              <a:rPr lang="en-US" sz="1200">
                <a:latin typeface="+mj-lt"/>
              </a:rPr>
              <a:t> 1-2</a:t>
            </a:r>
          </a:p>
        </p:txBody>
      </p:sp>
      <p:sp>
        <p:nvSpPr>
          <p:cNvPr id="7" name="TextBox 6">
            <a:extLst>
              <a:ext uri="{FF2B5EF4-FFF2-40B4-BE49-F238E27FC236}">
                <a16:creationId xmlns:a16="http://schemas.microsoft.com/office/drawing/2014/main" id="{7C3CED08-4EAF-38F1-934A-766A2EB98F5A}"/>
              </a:ext>
            </a:extLst>
          </p:cNvPr>
          <p:cNvSpPr txBox="1"/>
          <p:nvPr/>
        </p:nvSpPr>
        <p:spPr>
          <a:xfrm>
            <a:off x="6891340" y="2287332"/>
            <a:ext cx="3152774"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TCC20 Outcomes, paras 12 &amp; 13</a:t>
            </a:r>
          </a:p>
        </p:txBody>
      </p:sp>
      <p:sp>
        <p:nvSpPr>
          <p:cNvPr id="8" name="TextBox 7">
            <a:extLst>
              <a:ext uri="{FF2B5EF4-FFF2-40B4-BE49-F238E27FC236}">
                <a16:creationId xmlns:a16="http://schemas.microsoft.com/office/drawing/2014/main" id="{3094603C-403B-BCE6-698D-4D66131C2708}"/>
              </a:ext>
            </a:extLst>
          </p:cNvPr>
          <p:cNvSpPr txBox="1"/>
          <p:nvPr/>
        </p:nvSpPr>
        <p:spPr>
          <a:xfrm>
            <a:off x="8572499" y="3667973"/>
            <a:ext cx="2781301"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TCC20 Outcomes, para 15</a:t>
            </a:r>
          </a:p>
        </p:txBody>
      </p:sp>
      <p:sp>
        <p:nvSpPr>
          <p:cNvPr id="9" name="TextBox 8">
            <a:extLst>
              <a:ext uri="{FF2B5EF4-FFF2-40B4-BE49-F238E27FC236}">
                <a16:creationId xmlns:a16="http://schemas.microsoft.com/office/drawing/2014/main" id="{7AE4888D-70FB-F294-AFBE-81F9E8A59678}"/>
              </a:ext>
            </a:extLst>
          </p:cNvPr>
          <p:cNvSpPr txBox="1"/>
          <p:nvPr/>
        </p:nvSpPr>
        <p:spPr>
          <a:xfrm>
            <a:off x="2428875" y="5652435"/>
            <a:ext cx="6610351"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TCC20 Outcomes, paras 16 &amp; 50; refer also ROP-IWG update in WP16</a:t>
            </a:r>
          </a:p>
        </p:txBody>
      </p:sp>
      <p:grpSp>
        <p:nvGrpSpPr>
          <p:cNvPr id="15" name="Group 14">
            <a:extLst>
              <a:ext uri="{FF2B5EF4-FFF2-40B4-BE49-F238E27FC236}">
                <a16:creationId xmlns:a16="http://schemas.microsoft.com/office/drawing/2014/main" id="{43746251-D72C-B444-AEC1-63A84B0EEBEC}"/>
              </a:ext>
            </a:extLst>
          </p:cNvPr>
          <p:cNvGrpSpPr/>
          <p:nvPr/>
        </p:nvGrpSpPr>
        <p:grpSpPr>
          <a:xfrm>
            <a:off x="126205" y="496070"/>
            <a:ext cx="990599" cy="975112"/>
            <a:chOff x="126205" y="496070"/>
            <a:chExt cx="990599" cy="975112"/>
          </a:xfrm>
        </p:grpSpPr>
        <p:pic>
          <p:nvPicPr>
            <p:cNvPr id="14" name="Graphic 13" descr="Checklist outline">
              <a:extLst>
                <a:ext uri="{FF2B5EF4-FFF2-40B4-BE49-F238E27FC236}">
                  <a16:creationId xmlns:a16="http://schemas.microsoft.com/office/drawing/2014/main" id="{DE8053E7-048E-171F-D8F3-1A45898D84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6205" y="496070"/>
              <a:ext cx="914400" cy="914400"/>
            </a:xfrm>
            <a:prstGeom prst="rect">
              <a:avLst/>
            </a:prstGeom>
          </p:spPr>
        </p:pic>
        <p:pic>
          <p:nvPicPr>
            <p:cNvPr id="12" name="Graphic 11" descr="Magnifying glass outline">
              <a:extLst>
                <a:ext uri="{FF2B5EF4-FFF2-40B4-BE49-F238E27FC236}">
                  <a16:creationId xmlns:a16="http://schemas.microsoft.com/office/drawing/2014/main" id="{0297E5F4-A46D-7DE5-A458-CD1347F7D4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6586" y="830964"/>
              <a:ext cx="640218" cy="640218"/>
            </a:xfrm>
            <a:prstGeom prst="rect">
              <a:avLst/>
            </a:prstGeom>
          </p:spPr>
        </p:pic>
      </p:grpSp>
    </p:spTree>
    <p:extLst>
      <p:ext uri="{BB962C8B-B14F-4D97-AF65-F5344CB8AC3E}">
        <p14:creationId xmlns:p14="http://schemas.microsoft.com/office/powerpoint/2010/main" val="3959169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18031-4019-D0EB-DE83-D3D80D31A8A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02AC60-859C-ADE5-69DC-926397828E9A}"/>
              </a:ext>
            </a:extLst>
          </p:cNvPr>
          <p:cNvSpPr>
            <a:spLocks noGrp="1"/>
          </p:cNvSpPr>
          <p:nvPr>
            <p:ph idx="1"/>
          </p:nvPr>
        </p:nvSpPr>
        <p:spPr>
          <a:xfrm>
            <a:off x="1038225" y="1532863"/>
            <a:ext cx="10515600" cy="4368603"/>
          </a:xfrm>
          <a:solidFill>
            <a:schemeClr val="bg1"/>
          </a:solidFill>
        </p:spPr>
        <p:txBody>
          <a:bodyPr>
            <a:normAutofit/>
          </a:bodyPr>
          <a:lstStyle/>
          <a:p>
            <a:r>
              <a:rPr lang="en-US" sz="1800" b="1">
                <a:effectLst/>
                <a:latin typeface="Calibri" panose="020F0502020204030204" pitchFamily="34" charset="0"/>
                <a:ea typeface="Malgun Gothic" panose="020B0503020000020004" pitchFamily="34" charset="-127"/>
                <a:cs typeface="Arial" panose="020B0604020202020204" pitchFamily="34" charset="0"/>
              </a:rPr>
              <a:t>noted with concern</a:t>
            </a:r>
            <a:r>
              <a:rPr lang="en-US" sz="1800">
                <a:effectLst/>
                <a:latin typeface="Calibri" panose="020F0502020204030204" pitchFamily="34" charset="0"/>
                <a:ea typeface="Malgun Gothic" panose="020B0503020000020004" pitchFamily="34" charset="-127"/>
                <a:cs typeface="Arial" panose="020B0604020202020204" pitchFamily="34" charset="0"/>
              </a:rPr>
              <a:t>, the difficulty that has been identified by some CCMs during HSBI inspections and aerial surveillance and, in some cases, port inspections, in verifying compliance with the alternative measures in paragraph 9 of the Shark Measure (CMM 2022-04)</a:t>
            </a:r>
          </a:p>
          <a:p>
            <a:r>
              <a:rPr lang="en-US" sz="1800">
                <a:effectLst/>
                <a:latin typeface="Calibri" panose="020F0502020204030204" pitchFamily="34" charset="0"/>
                <a:ea typeface="Malgun Gothic" panose="020B0503020000020004" pitchFamily="34" charset="-127"/>
                <a:cs typeface="Arial" panose="020B0604020202020204" pitchFamily="34" charset="0"/>
              </a:rPr>
              <a:t>noted the different views expressed by CCMs on the effectiveness and the enforceability of alternative measures</a:t>
            </a:r>
          </a:p>
          <a:p>
            <a:r>
              <a:rPr lang="en-US" sz="1800" b="1">
                <a:effectLst/>
                <a:latin typeface="Calibri" panose="020F0502020204030204" pitchFamily="34" charset="0"/>
                <a:ea typeface="Malgun Gothic" panose="020B0503020000020004" pitchFamily="34" charset="-127"/>
                <a:cs typeface="Arial" panose="020B0604020202020204" pitchFamily="34" charset="0"/>
              </a:rPr>
              <a:t>agreed </a:t>
            </a:r>
            <a:r>
              <a:rPr lang="en-US" sz="1800">
                <a:effectLst/>
                <a:latin typeface="Calibri" panose="020F0502020204030204" pitchFamily="34" charset="0"/>
                <a:ea typeface="Malgun Gothic" panose="020B0503020000020004" pitchFamily="34" charset="-127"/>
                <a:cs typeface="Arial" panose="020B0604020202020204" pitchFamily="34" charset="0"/>
              </a:rPr>
              <a:t>paragraph 9 on alternative measures needed improvement and encouraged CCMs to work together to bring a proposal to WCPFC21 in this regard</a:t>
            </a:r>
          </a:p>
          <a:p>
            <a:r>
              <a:rPr lang="en-PH" sz="1800">
                <a:latin typeface="Calibri" panose="020F0502020204030204" pitchFamily="34" charset="0"/>
                <a:ea typeface="Malgun Gothic" panose="020B0503020000020004" pitchFamily="34" charset="-127"/>
                <a:cs typeface="Arial" panose="020B0604020202020204" pitchFamily="34" charset="0"/>
              </a:rPr>
              <a:t>n</a:t>
            </a:r>
            <a:r>
              <a:rPr lang="en-PH" sz="1800">
                <a:effectLst/>
                <a:latin typeface="Calibri" panose="020F0502020204030204" pitchFamily="34" charset="0"/>
                <a:ea typeface="Malgun Gothic" panose="020B0503020000020004" pitchFamily="34" charset="-127"/>
                <a:cs typeface="Arial" panose="020B0604020202020204" pitchFamily="34" charset="0"/>
              </a:rPr>
              <a:t>oted that many CCMs expressed concerns that the provisions in paragraphs 8 and 9 of CMM 2022-04 will expire at the end of the year and </a:t>
            </a:r>
            <a:r>
              <a:rPr lang="en-PH" sz="1800" b="1">
                <a:effectLst/>
                <a:latin typeface="Calibri" panose="020F0502020204030204" pitchFamily="34" charset="0"/>
                <a:ea typeface="Malgun Gothic" panose="020B0503020000020004" pitchFamily="34" charset="-127"/>
                <a:cs typeface="Arial" panose="020B0604020202020204" pitchFamily="34" charset="0"/>
              </a:rPr>
              <a:t>recommends </a:t>
            </a:r>
            <a:r>
              <a:rPr lang="en-PH" sz="1800">
                <a:effectLst/>
                <a:latin typeface="Calibri" panose="020F0502020204030204" pitchFamily="34" charset="0"/>
                <a:ea typeface="Malgun Gothic" panose="020B0503020000020004" pitchFamily="34" charset="-127"/>
                <a:cs typeface="Arial" panose="020B0604020202020204" pitchFamily="34" charset="0"/>
              </a:rPr>
              <a:t>that the Commission at WCPFC21 adopt an approach that ensures the effectiveness of these CMM provisions. </a:t>
            </a:r>
            <a:endParaRPr lang="en-US" sz="1800">
              <a:latin typeface="Calibri" panose="020F0502020204030204" pitchFamily="34" charset="0"/>
              <a:ea typeface="Malgun Gothic" panose="020B0503020000020004" pitchFamily="34" charset="-127"/>
              <a:cs typeface="Arial" panose="020B0604020202020204" pitchFamily="34" charset="0"/>
            </a:endParaRPr>
          </a:p>
          <a:p>
            <a:r>
              <a:rPr lang="en-US" sz="1800" b="1">
                <a:effectLst/>
                <a:latin typeface="Calibri" panose="020F0502020204030204" pitchFamily="34" charset="0"/>
                <a:ea typeface="Malgun Gothic" panose="020B0503020000020004" pitchFamily="34" charset="-127"/>
                <a:cs typeface="Arial" panose="020B0604020202020204" pitchFamily="34" charset="0"/>
              </a:rPr>
              <a:t>recommended that WCPFC21 notes </a:t>
            </a:r>
            <a:r>
              <a:rPr lang="en-US" sz="1800">
                <a:effectLst/>
                <a:latin typeface="Calibri" panose="020F0502020204030204" pitchFamily="34" charset="0"/>
                <a:ea typeface="Malgun Gothic" panose="020B0503020000020004" pitchFamily="34" charset="-127"/>
                <a:cs typeface="Arial" panose="020B0604020202020204" pitchFamily="34" charset="0"/>
              </a:rPr>
              <a:t>that, due to the lack of sufficient information, it has not been able to fully assess the effectiveness of alternative measures in paragraph 9 and reiterated the direction from the Commission at WCPFC20 and encouraged those CCMs that </a:t>
            </a:r>
            <a:r>
              <a:rPr lang="en-US" sz="1800" err="1">
                <a:effectLst/>
                <a:latin typeface="Calibri" panose="020F0502020204030204" pitchFamily="34" charset="0"/>
                <a:ea typeface="Malgun Gothic" panose="020B0503020000020004" pitchFamily="34" charset="-127"/>
                <a:cs typeface="Arial" panose="020B0604020202020204" pitchFamily="34" charset="0"/>
              </a:rPr>
              <a:t>utilise</a:t>
            </a:r>
            <a:r>
              <a:rPr lang="en-US" sz="1800">
                <a:effectLst/>
                <a:latin typeface="Calibri" panose="020F0502020204030204" pitchFamily="34" charset="0"/>
                <a:ea typeface="Malgun Gothic" panose="020B0503020000020004" pitchFamily="34" charset="-127"/>
                <a:cs typeface="Arial" panose="020B0604020202020204" pitchFamily="34" charset="0"/>
              </a:rPr>
              <a:t> alternative measures to submit detailed information to WCPFC21 in accordance with paragraph 11 on the implementation of alternative measures and how compliance has been monitored, to support the Commission’s review of CMM 2022-04</a:t>
            </a:r>
          </a:p>
          <a:p>
            <a:endParaRPr lang="en-US" sz="3200"/>
          </a:p>
        </p:txBody>
      </p:sp>
      <p:sp>
        <p:nvSpPr>
          <p:cNvPr id="4" name="TextBox 3">
            <a:extLst>
              <a:ext uri="{FF2B5EF4-FFF2-40B4-BE49-F238E27FC236}">
                <a16:creationId xmlns:a16="http://schemas.microsoft.com/office/drawing/2014/main" id="{EA7840EE-292D-2A34-BE39-5F27677682B7}"/>
              </a:ext>
            </a:extLst>
          </p:cNvPr>
          <p:cNvSpPr txBox="1"/>
          <p:nvPr/>
        </p:nvSpPr>
        <p:spPr>
          <a:xfrm>
            <a:off x="3648075" y="106270"/>
            <a:ext cx="4705350" cy="338554"/>
          </a:xfrm>
          <a:prstGeom prst="rect">
            <a:avLst/>
          </a:prstGeom>
          <a:noFill/>
        </p:spPr>
        <p:txBody>
          <a:bodyPr wrap="square" rtlCol="0">
            <a:spAutoFit/>
          </a:bodyPr>
          <a:lstStyle/>
          <a:p>
            <a:pPr algn="ctr"/>
            <a:r>
              <a:rPr lang="en-US" sz="1600"/>
              <a:t>TCC20 Outcomes</a:t>
            </a:r>
          </a:p>
        </p:txBody>
      </p:sp>
      <p:sp>
        <p:nvSpPr>
          <p:cNvPr id="5" name="TextBox 4">
            <a:extLst>
              <a:ext uri="{FF2B5EF4-FFF2-40B4-BE49-F238E27FC236}">
                <a16:creationId xmlns:a16="http://schemas.microsoft.com/office/drawing/2014/main" id="{114BCDFF-4889-0B00-56CD-E968B62E47BE}"/>
              </a:ext>
            </a:extLst>
          </p:cNvPr>
          <p:cNvSpPr txBox="1"/>
          <p:nvPr/>
        </p:nvSpPr>
        <p:spPr>
          <a:xfrm>
            <a:off x="9039226" y="1118163"/>
            <a:ext cx="1238250"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WCPFC21</a:t>
            </a:r>
          </a:p>
        </p:txBody>
      </p:sp>
      <p:sp>
        <p:nvSpPr>
          <p:cNvPr id="6" name="TextBox 5">
            <a:extLst>
              <a:ext uri="{FF2B5EF4-FFF2-40B4-BE49-F238E27FC236}">
                <a16:creationId xmlns:a16="http://schemas.microsoft.com/office/drawing/2014/main" id="{C36C25E9-92B2-DD23-4B10-96378C5EE607}"/>
              </a:ext>
            </a:extLst>
          </p:cNvPr>
          <p:cNvSpPr txBox="1"/>
          <p:nvPr/>
        </p:nvSpPr>
        <p:spPr>
          <a:xfrm>
            <a:off x="8848725" y="6492875"/>
            <a:ext cx="3124201" cy="276999"/>
          </a:xfrm>
          <a:prstGeom prst="rect">
            <a:avLst/>
          </a:prstGeom>
          <a:noFill/>
        </p:spPr>
        <p:txBody>
          <a:bodyPr wrap="square" rtlCol="0">
            <a:spAutoFit/>
          </a:bodyPr>
          <a:lstStyle/>
          <a:p>
            <a:r>
              <a:rPr lang="en-US" sz="1200">
                <a:latin typeface="+mj-lt"/>
              </a:rPr>
              <a:t>Agenda Item 6 | TCC20 Outcomes | WP11 </a:t>
            </a:r>
            <a:r>
              <a:rPr lang="en-US" sz="1200" err="1">
                <a:latin typeface="+mj-lt"/>
              </a:rPr>
              <a:t>pg</a:t>
            </a:r>
            <a:r>
              <a:rPr lang="en-US" sz="1200">
                <a:latin typeface="+mj-lt"/>
              </a:rPr>
              <a:t> 3</a:t>
            </a:r>
          </a:p>
        </p:txBody>
      </p:sp>
      <p:sp>
        <p:nvSpPr>
          <p:cNvPr id="7" name="Title 1">
            <a:extLst>
              <a:ext uri="{FF2B5EF4-FFF2-40B4-BE49-F238E27FC236}">
                <a16:creationId xmlns:a16="http://schemas.microsoft.com/office/drawing/2014/main" id="{A553966F-8661-8370-BD48-8482657042F0}"/>
              </a:ext>
            </a:extLst>
          </p:cNvPr>
          <p:cNvSpPr txBox="1">
            <a:spLocks/>
          </p:cNvSpPr>
          <p:nvPr/>
        </p:nvSpPr>
        <p:spPr>
          <a:xfrm>
            <a:off x="838200" y="365126"/>
            <a:ext cx="8296275" cy="1017785"/>
          </a:xfrm>
          <a:prstGeom prst="rect">
            <a:avLst/>
          </a:prstGeom>
          <a:no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tx2"/>
                </a:solidFill>
              </a:rPr>
              <a:t>Review of alternative measures to shark finning prohibition (CMM 2022-04 para 9)</a:t>
            </a:r>
          </a:p>
        </p:txBody>
      </p:sp>
      <p:sp>
        <p:nvSpPr>
          <p:cNvPr id="8" name="TextBox 7">
            <a:extLst>
              <a:ext uri="{FF2B5EF4-FFF2-40B4-BE49-F238E27FC236}">
                <a16:creationId xmlns:a16="http://schemas.microsoft.com/office/drawing/2014/main" id="{772A7BD7-D493-195C-E837-E1D171818CFA}"/>
              </a:ext>
            </a:extLst>
          </p:cNvPr>
          <p:cNvSpPr txBox="1"/>
          <p:nvPr/>
        </p:nvSpPr>
        <p:spPr>
          <a:xfrm>
            <a:off x="5876928" y="2055922"/>
            <a:ext cx="3124202"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TCC20 Outcomes, paras 43-46</a:t>
            </a:r>
          </a:p>
        </p:txBody>
      </p:sp>
      <p:sp>
        <p:nvSpPr>
          <p:cNvPr id="9" name="TextBox 8">
            <a:extLst>
              <a:ext uri="{FF2B5EF4-FFF2-40B4-BE49-F238E27FC236}">
                <a16:creationId xmlns:a16="http://schemas.microsoft.com/office/drawing/2014/main" id="{85B16942-F4FD-BB18-1617-2FF64C6EE254}"/>
              </a:ext>
            </a:extLst>
          </p:cNvPr>
          <p:cNvSpPr txBox="1"/>
          <p:nvPr/>
        </p:nvSpPr>
        <p:spPr>
          <a:xfrm>
            <a:off x="6191251" y="4162384"/>
            <a:ext cx="2266949" cy="307777"/>
          </a:xfrm>
          <a:prstGeom prst="rect">
            <a:avLst/>
          </a:prstGeom>
          <a:noFill/>
        </p:spPr>
        <p:txBody>
          <a:bodyPr wrap="square" rtlCol="0">
            <a:spAutoFit/>
          </a:bodyPr>
          <a:lstStyle/>
          <a:p>
            <a:r>
              <a:rPr lang="en-US" sz="1400">
                <a:solidFill>
                  <a:schemeClr val="accent5">
                    <a:lumMod val="50000"/>
                  </a:schemeClr>
                </a:solidFill>
                <a:latin typeface="Arial Rounded MT Bold" panose="020F0704030504030204" pitchFamily="34" charset="0"/>
              </a:rPr>
              <a:t>Canada proposal DP05</a:t>
            </a:r>
          </a:p>
        </p:txBody>
      </p:sp>
      <p:sp>
        <p:nvSpPr>
          <p:cNvPr id="10" name="TextBox 9">
            <a:extLst>
              <a:ext uri="{FF2B5EF4-FFF2-40B4-BE49-F238E27FC236}">
                <a16:creationId xmlns:a16="http://schemas.microsoft.com/office/drawing/2014/main" id="{CE031875-70A4-DAB2-A49D-83B1F29EECB7}"/>
              </a:ext>
            </a:extLst>
          </p:cNvPr>
          <p:cNvSpPr txBox="1"/>
          <p:nvPr/>
        </p:nvSpPr>
        <p:spPr>
          <a:xfrm>
            <a:off x="10201274" y="5516728"/>
            <a:ext cx="2038351"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Japan report DP16</a:t>
            </a:r>
          </a:p>
        </p:txBody>
      </p:sp>
      <p:sp>
        <p:nvSpPr>
          <p:cNvPr id="11" name="TextBox 10">
            <a:extLst>
              <a:ext uri="{FF2B5EF4-FFF2-40B4-BE49-F238E27FC236}">
                <a16:creationId xmlns:a16="http://schemas.microsoft.com/office/drawing/2014/main" id="{0E932752-CE84-2B89-192C-ADB39CECB4CE}"/>
              </a:ext>
            </a:extLst>
          </p:cNvPr>
          <p:cNvSpPr txBox="1"/>
          <p:nvPr/>
        </p:nvSpPr>
        <p:spPr>
          <a:xfrm>
            <a:off x="119062" y="1507097"/>
            <a:ext cx="1038225" cy="461665"/>
          </a:xfrm>
          <a:prstGeom prst="rect">
            <a:avLst/>
          </a:prstGeom>
          <a:noFill/>
        </p:spPr>
        <p:txBody>
          <a:bodyPr wrap="square" rtlCol="0">
            <a:spAutoFit/>
          </a:bodyPr>
          <a:lstStyle/>
          <a:p>
            <a:r>
              <a:rPr lang="en-US" sz="2400" b="1"/>
              <a:t>TCC20</a:t>
            </a:r>
          </a:p>
        </p:txBody>
      </p:sp>
      <p:pic>
        <p:nvPicPr>
          <p:cNvPr id="12" name="Graphic 11" descr="Shark with solid fill">
            <a:extLst>
              <a:ext uri="{FF2B5EF4-FFF2-40B4-BE49-F238E27FC236}">
                <a16:creationId xmlns:a16="http://schemas.microsoft.com/office/drawing/2014/main" id="{5602C39A-E209-038C-EACD-32BD86302F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59" y="364640"/>
            <a:ext cx="992505" cy="992505"/>
          </a:xfrm>
          <a:prstGeom prst="rect">
            <a:avLst/>
          </a:prstGeom>
        </p:spPr>
      </p:pic>
    </p:spTree>
    <p:extLst>
      <p:ext uri="{BB962C8B-B14F-4D97-AF65-F5344CB8AC3E}">
        <p14:creationId xmlns:p14="http://schemas.microsoft.com/office/powerpoint/2010/main" val="3064315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B5DD7-C669-5466-722E-8F9EEED0824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83E1736-AF05-1486-8B2E-03A9AD18567D}"/>
              </a:ext>
            </a:extLst>
          </p:cNvPr>
          <p:cNvSpPr txBox="1"/>
          <p:nvPr/>
        </p:nvSpPr>
        <p:spPr>
          <a:xfrm>
            <a:off x="3648075" y="106270"/>
            <a:ext cx="4705350" cy="338554"/>
          </a:xfrm>
          <a:prstGeom prst="rect">
            <a:avLst/>
          </a:prstGeom>
          <a:noFill/>
        </p:spPr>
        <p:txBody>
          <a:bodyPr wrap="square" rtlCol="0">
            <a:spAutoFit/>
          </a:bodyPr>
          <a:lstStyle/>
          <a:p>
            <a:pPr algn="ctr"/>
            <a:r>
              <a:rPr lang="en-US" sz="1600"/>
              <a:t>TCC20 Outcomes</a:t>
            </a:r>
          </a:p>
        </p:txBody>
      </p:sp>
      <p:sp>
        <p:nvSpPr>
          <p:cNvPr id="5" name="TextBox 4">
            <a:extLst>
              <a:ext uri="{FF2B5EF4-FFF2-40B4-BE49-F238E27FC236}">
                <a16:creationId xmlns:a16="http://schemas.microsoft.com/office/drawing/2014/main" id="{DCD10BE2-B02F-DBB2-6D04-7F09449D5C4E}"/>
              </a:ext>
            </a:extLst>
          </p:cNvPr>
          <p:cNvSpPr txBox="1"/>
          <p:nvPr/>
        </p:nvSpPr>
        <p:spPr>
          <a:xfrm>
            <a:off x="9039226" y="1118163"/>
            <a:ext cx="1238250"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WCPFC21</a:t>
            </a:r>
          </a:p>
        </p:txBody>
      </p:sp>
      <p:sp>
        <p:nvSpPr>
          <p:cNvPr id="7" name="Title 1">
            <a:extLst>
              <a:ext uri="{FF2B5EF4-FFF2-40B4-BE49-F238E27FC236}">
                <a16:creationId xmlns:a16="http://schemas.microsoft.com/office/drawing/2014/main" id="{DEEDA078-451E-7C56-DA40-307B8BB67F6B}"/>
              </a:ext>
            </a:extLst>
          </p:cNvPr>
          <p:cNvSpPr txBox="1">
            <a:spLocks/>
          </p:cNvSpPr>
          <p:nvPr/>
        </p:nvSpPr>
        <p:spPr>
          <a:xfrm>
            <a:off x="838199" y="566501"/>
            <a:ext cx="8296275" cy="1168399"/>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chemeClr val="tx2"/>
                </a:solidFill>
              </a:rPr>
              <a:t>Recommendations related to WCPFC’s Monitoring </a:t>
            </a:r>
            <a:r>
              <a:rPr lang="en-US" sz="4000" err="1">
                <a:solidFill>
                  <a:schemeClr val="tx2"/>
                </a:solidFill>
              </a:rPr>
              <a:t>Programmes</a:t>
            </a:r>
            <a:endParaRPr lang="en-US" sz="4000">
              <a:solidFill>
                <a:schemeClr val="tx2"/>
              </a:solidFill>
            </a:endParaRPr>
          </a:p>
        </p:txBody>
      </p:sp>
      <p:sp>
        <p:nvSpPr>
          <p:cNvPr id="9" name="TextBox 8">
            <a:extLst>
              <a:ext uri="{FF2B5EF4-FFF2-40B4-BE49-F238E27FC236}">
                <a16:creationId xmlns:a16="http://schemas.microsoft.com/office/drawing/2014/main" id="{6D2CEE1B-CADC-2D15-7618-E341A0510CA4}"/>
              </a:ext>
            </a:extLst>
          </p:cNvPr>
          <p:cNvSpPr txBox="1"/>
          <p:nvPr/>
        </p:nvSpPr>
        <p:spPr>
          <a:xfrm>
            <a:off x="8622507" y="6492875"/>
            <a:ext cx="3350420" cy="276999"/>
          </a:xfrm>
          <a:prstGeom prst="rect">
            <a:avLst/>
          </a:prstGeom>
          <a:noFill/>
        </p:spPr>
        <p:txBody>
          <a:bodyPr wrap="square" rtlCol="0">
            <a:spAutoFit/>
          </a:bodyPr>
          <a:lstStyle/>
          <a:p>
            <a:r>
              <a:rPr lang="en-US" sz="1200">
                <a:latin typeface="+mj-lt"/>
              </a:rPr>
              <a:t>Agenda Item 6 | TCC20 Outcomes | WP11 </a:t>
            </a:r>
            <a:r>
              <a:rPr lang="en-US" sz="1200" err="1">
                <a:latin typeface="+mj-lt"/>
              </a:rPr>
              <a:t>pg</a:t>
            </a:r>
            <a:r>
              <a:rPr lang="en-US" sz="1200">
                <a:latin typeface="+mj-lt"/>
              </a:rPr>
              <a:t> 3 &amp; 4</a:t>
            </a:r>
          </a:p>
        </p:txBody>
      </p:sp>
      <p:sp>
        <p:nvSpPr>
          <p:cNvPr id="15" name="Content Placeholder 2">
            <a:extLst>
              <a:ext uri="{FF2B5EF4-FFF2-40B4-BE49-F238E27FC236}">
                <a16:creationId xmlns:a16="http://schemas.microsoft.com/office/drawing/2014/main" id="{3FECEEFC-8344-1F91-7E91-519730FD02A9}"/>
              </a:ext>
            </a:extLst>
          </p:cNvPr>
          <p:cNvSpPr>
            <a:spLocks noGrp="1"/>
          </p:cNvSpPr>
          <p:nvPr>
            <p:ph idx="1"/>
          </p:nvPr>
        </p:nvSpPr>
        <p:spPr>
          <a:xfrm>
            <a:off x="514350" y="2762692"/>
            <a:ext cx="4886325" cy="2522166"/>
          </a:xfrm>
        </p:spPr>
        <p:txBody>
          <a:bodyPr>
            <a:normAutofit/>
          </a:bodyPr>
          <a:lstStyle/>
          <a:p>
            <a:pPr marL="0" indent="0" algn="ctr">
              <a:buNone/>
            </a:pPr>
            <a:r>
              <a:rPr lang="en-US" sz="2400"/>
              <a:t>TCC20 agreed in principle that many of the ROP Observer Minimum Standard data fields were redundant, particularly those related to vessel details, and are better collected through existing processes, such as vessel registration or the RFV </a:t>
            </a:r>
          </a:p>
          <a:p>
            <a:pPr marL="457200" lvl="1" indent="0" algn="ctr">
              <a:buNone/>
            </a:pPr>
            <a:endParaRPr lang="en-US" sz="2000" i="1"/>
          </a:p>
          <a:p>
            <a:pPr marL="457200" lvl="1" indent="0" algn="ctr">
              <a:buNone/>
            </a:pPr>
            <a:endParaRPr lang="en-US" sz="2000" i="1"/>
          </a:p>
          <a:p>
            <a:pPr marL="457200" lvl="1" indent="0" algn="ctr">
              <a:buNone/>
            </a:pPr>
            <a:endParaRPr lang="en-US" sz="2000" i="1"/>
          </a:p>
        </p:txBody>
      </p:sp>
      <p:sp>
        <p:nvSpPr>
          <p:cNvPr id="16" name="TextBox 15">
            <a:extLst>
              <a:ext uri="{FF2B5EF4-FFF2-40B4-BE49-F238E27FC236}">
                <a16:creationId xmlns:a16="http://schemas.microsoft.com/office/drawing/2014/main" id="{5AFA352F-C4D5-CD54-22D4-770AEF080EA4}"/>
              </a:ext>
            </a:extLst>
          </p:cNvPr>
          <p:cNvSpPr txBox="1"/>
          <p:nvPr/>
        </p:nvSpPr>
        <p:spPr>
          <a:xfrm>
            <a:off x="1628772" y="5178056"/>
            <a:ext cx="2657477" cy="523220"/>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TCC20 Outcomes, para 48; ROP-IWG Update WP16</a:t>
            </a:r>
          </a:p>
        </p:txBody>
      </p:sp>
      <p:sp>
        <p:nvSpPr>
          <p:cNvPr id="17" name="TextBox 16">
            <a:extLst>
              <a:ext uri="{FF2B5EF4-FFF2-40B4-BE49-F238E27FC236}">
                <a16:creationId xmlns:a16="http://schemas.microsoft.com/office/drawing/2014/main" id="{D7DADCD1-00B8-A4D0-4572-3C34752B93D3}"/>
              </a:ext>
            </a:extLst>
          </p:cNvPr>
          <p:cNvSpPr txBox="1"/>
          <p:nvPr/>
        </p:nvSpPr>
        <p:spPr>
          <a:xfrm>
            <a:off x="6986585" y="5701276"/>
            <a:ext cx="4295777" cy="523220"/>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TCC20 Outcomes, paras 53, 54, 55 and Annex 2; </a:t>
            </a:r>
            <a:r>
              <a:rPr lang="en-US" sz="1400" err="1">
                <a:solidFill>
                  <a:schemeClr val="accent5">
                    <a:lumMod val="50000"/>
                  </a:schemeClr>
                </a:solidFill>
                <a:latin typeface="Arial Rounded MT Bold" panose="020F0704030504030204" pitchFamily="34" charset="0"/>
              </a:rPr>
              <a:t>ERandEM</a:t>
            </a:r>
            <a:r>
              <a:rPr lang="en-US" sz="1400">
                <a:solidFill>
                  <a:schemeClr val="accent5">
                    <a:lumMod val="50000"/>
                  </a:schemeClr>
                </a:solidFill>
                <a:latin typeface="Arial Rounded MT Bold" panose="020F0704030504030204" pitchFamily="34" charset="0"/>
              </a:rPr>
              <a:t> IWG Update WP17</a:t>
            </a:r>
          </a:p>
        </p:txBody>
      </p:sp>
      <p:pic>
        <p:nvPicPr>
          <p:cNvPr id="1028" name="Picture 4" descr="Surveillance camera icon Vector Images ...">
            <a:extLst>
              <a:ext uri="{FF2B5EF4-FFF2-40B4-BE49-F238E27FC236}">
                <a16:creationId xmlns:a16="http://schemas.microsoft.com/office/drawing/2014/main" id="{8AEEB6D4-A5D7-8BD9-C1C1-858F7C64AC53}"/>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17754" y="1929255"/>
            <a:ext cx="833437" cy="833437"/>
          </a:xfrm>
          <a:prstGeom prst="rect">
            <a:avLst/>
          </a:prstGeom>
          <a:solidFill>
            <a:schemeClr val="accent1"/>
          </a:solidFill>
        </p:spPr>
      </p:pic>
      <p:pic>
        <p:nvPicPr>
          <p:cNvPr id="22" name="Picture 2" descr="C:\Users\Lara.Manarangi-Trott\Pictures\Observer_icon.gif">
            <a:extLst>
              <a:ext uri="{FF2B5EF4-FFF2-40B4-BE49-F238E27FC236}">
                <a16:creationId xmlns:a16="http://schemas.microsoft.com/office/drawing/2014/main" id="{092D96DF-F7BC-4A57-FE5F-379FAB98A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793" y="1929255"/>
            <a:ext cx="833437" cy="83343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077DF1E7-CA06-BCE3-6EC0-4C0F619B52C5}"/>
              </a:ext>
            </a:extLst>
          </p:cNvPr>
          <p:cNvSpPr txBox="1">
            <a:spLocks/>
          </p:cNvSpPr>
          <p:nvPr/>
        </p:nvSpPr>
        <p:spPr>
          <a:xfrm>
            <a:off x="6457950" y="2490935"/>
            <a:ext cx="5219700" cy="342177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spcBef>
                <a:spcPts val="0"/>
              </a:spcBef>
              <a:buFont typeface="Arial" panose="020B0604020202020204" pitchFamily="34" charset="0"/>
              <a:buNone/>
            </a:pPr>
            <a:endParaRPr lang="en-US" sz="2800" i="1"/>
          </a:p>
          <a:p>
            <a:pPr marL="0" indent="0" algn="ctr">
              <a:lnSpc>
                <a:spcPct val="120000"/>
              </a:lnSpc>
              <a:spcBef>
                <a:spcPts val="0"/>
              </a:spcBef>
              <a:buFont typeface="Arial" panose="020B0604020202020204" pitchFamily="34" charset="0"/>
              <a:buNone/>
            </a:pPr>
            <a:r>
              <a:rPr lang="en-US" sz="3200"/>
              <a:t>TCC20 reiterated the importance of agreeing to interim EM standards at WCPFC21, so that EM can be used by certain CCMs to meet obligations under CMM 2023-01.</a:t>
            </a:r>
          </a:p>
          <a:p>
            <a:pPr marL="0" indent="0" algn="ctr">
              <a:lnSpc>
                <a:spcPct val="120000"/>
              </a:lnSpc>
              <a:spcBef>
                <a:spcPts val="0"/>
              </a:spcBef>
              <a:buFont typeface="Arial" panose="020B0604020202020204" pitchFamily="34" charset="0"/>
              <a:buNone/>
            </a:pPr>
            <a:r>
              <a:rPr lang="en-US" sz="3200"/>
              <a:t>Endorsed the high-level proposed workplan for </a:t>
            </a:r>
            <a:r>
              <a:rPr lang="en-US" sz="3200" err="1"/>
              <a:t>ERandEM</a:t>
            </a:r>
            <a:r>
              <a:rPr lang="en-US" sz="3200"/>
              <a:t> IWG (Annex 2)</a:t>
            </a:r>
          </a:p>
          <a:p>
            <a:pPr marL="0" indent="0" algn="ctr">
              <a:lnSpc>
                <a:spcPct val="120000"/>
              </a:lnSpc>
              <a:spcBef>
                <a:spcPts val="0"/>
              </a:spcBef>
              <a:buFont typeface="Arial" panose="020B0604020202020204" pitchFamily="34" charset="0"/>
              <a:buNone/>
            </a:pPr>
            <a:r>
              <a:rPr lang="en-US" i="1"/>
              <a:t>Notes advice from </a:t>
            </a:r>
            <a:r>
              <a:rPr lang="en-US" i="1" err="1"/>
              <a:t>ERandEM</a:t>
            </a:r>
            <a:r>
              <a:rPr lang="en-US" i="1"/>
              <a:t> IWG Chair regarding priority of developing common standards for EM records and ancillary logs to allow interoperability across EM software platforms</a:t>
            </a:r>
          </a:p>
        </p:txBody>
      </p:sp>
    </p:spTree>
    <p:extLst>
      <p:ext uri="{BB962C8B-B14F-4D97-AF65-F5344CB8AC3E}">
        <p14:creationId xmlns:p14="http://schemas.microsoft.com/office/powerpoint/2010/main" val="2621787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8C715-55DC-8888-EB52-B762748F5A3F}"/>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653351C-3C46-1B59-07A0-A9A2A6CE5912}"/>
              </a:ext>
            </a:extLst>
          </p:cNvPr>
          <p:cNvSpPr>
            <a:spLocks noGrp="1"/>
          </p:cNvSpPr>
          <p:nvPr>
            <p:ph idx="1"/>
          </p:nvPr>
        </p:nvSpPr>
        <p:spPr>
          <a:xfrm>
            <a:off x="1235869" y="1940965"/>
            <a:ext cx="9720262" cy="3232851"/>
          </a:xfrm>
        </p:spPr>
        <p:txBody>
          <a:bodyPr>
            <a:noAutofit/>
          </a:bodyPr>
          <a:lstStyle/>
          <a:p>
            <a:pPr marL="0" indent="0">
              <a:buNone/>
            </a:pPr>
            <a:r>
              <a:rPr lang="en-US"/>
              <a:t>TCC20 recognized strong support from CCMs to review CMM 17-02 on Port State Minimum Standards.</a:t>
            </a:r>
          </a:p>
          <a:p>
            <a:pPr marL="0" indent="0">
              <a:buNone/>
            </a:pPr>
            <a:r>
              <a:rPr lang="en-US"/>
              <a:t>Welcomed initiative of Fiji to lead intersessional work prior to WCPFC21 and to report to WCPFC21 on further work required.</a:t>
            </a:r>
          </a:p>
          <a:p>
            <a:pPr marL="0" indent="0">
              <a:buNone/>
            </a:pPr>
            <a:r>
              <a:rPr lang="en-US"/>
              <a:t>Recommended to WCPFC21 that a review of CMM 17-02 be undertaken in 2025.</a:t>
            </a:r>
          </a:p>
          <a:p>
            <a:pPr marL="0" indent="0">
              <a:buNone/>
            </a:pPr>
            <a:r>
              <a:rPr lang="en-US"/>
              <a:t>Requested that Fiji include linkage between CMM 17-02 and MCS data rules in work to review CMM 17-02, including with respect to the potential for CNMs to access MCS data.</a:t>
            </a:r>
            <a:endParaRPr lang="en-US" sz="3200" i="1"/>
          </a:p>
          <a:p>
            <a:pPr marL="457200" lvl="1" indent="0">
              <a:buNone/>
            </a:pPr>
            <a:endParaRPr lang="en-US" sz="2800" i="1"/>
          </a:p>
        </p:txBody>
      </p:sp>
      <p:sp>
        <p:nvSpPr>
          <p:cNvPr id="4" name="TextBox 3">
            <a:extLst>
              <a:ext uri="{FF2B5EF4-FFF2-40B4-BE49-F238E27FC236}">
                <a16:creationId xmlns:a16="http://schemas.microsoft.com/office/drawing/2014/main" id="{3064677D-0B2A-B013-7A4C-7C3657D02743}"/>
              </a:ext>
            </a:extLst>
          </p:cNvPr>
          <p:cNvSpPr txBox="1"/>
          <p:nvPr/>
        </p:nvSpPr>
        <p:spPr>
          <a:xfrm>
            <a:off x="3648075" y="106270"/>
            <a:ext cx="4705350" cy="338554"/>
          </a:xfrm>
          <a:prstGeom prst="rect">
            <a:avLst/>
          </a:prstGeom>
          <a:noFill/>
        </p:spPr>
        <p:txBody>
          <a:bodyPr wrap="square" rtlCol="0">
            <a:spAutoFit/>
          </a:bodyPr>
          <a:lstStyle/>
          <a:p>
            <a:pPr algn="ctr"/>
            <a:r>
              <a:rPr lang="en-US" sz="1600"/>
              <a:t>TCC20 Outcomes</a:t>
            </a:r>
          </a:p>
        </p:txBody>
      </p:sp>
      <p:sp>
        <p:nvSpPr>
          <p:cNvPr id="5" name="TextBox 4">
            <a:extLst>
              <a:ext uri="{FF2B5EF4-FFF2-40B4-BE49-F238E27FC236}">
                <a16:creationId xmlns:a16="http://schemas.microsoft.com/office/drawing/2014/main" id="{B153B7CD-6A63-6828-669D-C04683871BBF}"/>
              </a:ext>
            </a:extLst>
          </p:cNvPr>
          <p:cNvSpPr txBox="1"/>
          <p:nvPr/>
        </p:nvSpPr>
        <p:spPr>
          <a:xfrm>
            <a:off x="9039226" y="1118163"/>
            <a:ext cx="1238250"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WCPFC21</a:t>
            </a:r>
          </a:p>
        </p:txBody>
      </p:sp>
      <p:sp>
        <p:nvSpPr>
          <p:cNvPr id="7" name="Title 1">
            <a:extLst>
              <a:ext uri="{FF2B5EF4-FFF2-40B4-BE49-F238E27FC236}">
                <a16:creationId xmlns:a16="http://schemas.microsoft.com/office/drawing/2014/main" id="{C98F5578-E556-6B53-61BF-5E941BEC259D}"/>
              </a:ext>
            </a:extLst>
          </p:cNvPr>
          <p:cNvSpPr txBox="1">
            <a:spLocks/>
          </p:cNvSpPr>
          <p:nvPr/>
        </p:nvSpPr>
        <p:spPr>
          <a:xfrm>
            <a:off x="728016" y="757465"/>
            <a:ext cx="8296275" cy="1183500"/>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chemeClr val="tx1">
                    <a:lumMod val="65000"/>
                    <a:lumOff val="35000"/>
                  </a:schemeClr>
                </a:solidFill>
              </a:rPr>
              <a:t>Recommendations related to WCPFC’s Monitoring </a:t>
            </a:r>
            <a:r>
              <a:rPr lang="en-US" sz="4000" err="1">
                <a:solidFill>
                  <a:schemeClr val="tx1">
                    <a:lumMod val="65000"/>
                    <a:lumOff val="35000"/>
                  </a:schemeClr>
                </a:solidFill>
              </a:rPr>
              <a:t>Programmes</a:t>
            </a:r>
            <a:endParaRPr lang="en-US" sz="4000">
              <a:solidFill>
                <a:schemeClr val="tx1">
                  <a:lumMod val="65000"/>
                  <a:lumOff val="35000"/>
                </a:schemeClr>
              </a:solidFill>
            </a:endParaRPr>
          </a:p>
        </p:txBody>
      </p:sp>
      <p:sp>
        <p:nvSpPr>
          <p:cNvPr id="9" name="TextBox 8">
            <a:extLst>
              <a:ext uri="{FF2B5EF4-FFF2-40B4-BE49-F238E27FC236}">
                <a16:creationId xmlns:a16="http://schemas.microsoft.com/office/drawing/2014/main" id="{CEDCB3D0-45DB-9234-BD05-7A9BC4B92189}"/>
              </a:ext>
            </a:extLst>
          </p:cNvPr>
          <p:cNvSpPr txBox="1"/>
          <p:nvPr/>
        </p:nvSpPr>
        <p:spPr>
          <a:xfrm>
            <a:off x="8724901" y="6492875"/>
            <a:ext cx="3248026" cy="276999"/>
          </a:xfrm>
          <a:prstGeom prst="rect">
            <a:avLst/>
          </a:prstGeom>
          <a:noFill/>
        </p:spPr>
        <p:txBody>
          <a:bodyPr wrap="square" rtlCol="0">
            <a:spAutoFit/>
          </a:bodyPr>
          <a:lstStyle/>
          <a:p>
            <a:r>
              <a:rPr lang="en-US" sz="1200">
                <a:latin typeface="+mj-lt"/>
              </a:rPr>
              <a:t>Agenda Item 6|TCC20 Outcomes | WP11 </a:t>
            </a:r>
            <a:r>
              <a:rPr lang="en-US" sz="1200" err="1">
                <a:latin typeface="+mj-lt"/>
              </a:rPr>
              <a:t>pg</a:t>
            </a:r>
            <a:r>
              <a:rPr lang="en-US" sz="1200">
                <a:latin typeface="+mj-lt"/>
              </a:rPr>
              <a:t> 3 &amp; 4</a:t>
            </a:r>
          </a:p>
        </p:txBody>
      </p:sp>
      <p:sp>
        <p:nvSpPr>
          <p:cNvPr id="16" name="TextBox 15">
            <a:extLst>
              <a:ext uri="{FF2B5EF4-FFF2-40B4-BE49-F238E27FC236}">
                <a16:creationId xmlns:a16="http://schemas.microsoft.com/office/drawing/2014/main" id="{F2EE2F96-1554-7C76-D367-5CBA0EAE8616}"/>
              </a:ext>
            </a:extLst>
          </p:cNvPr>
          <p:cNvSpPr txBox="1"/>
          <p:nvPr/>
        </p:nvSpPr>
        <p:spPr>
          <a:xfrm>
            <a:off x="3371851" y="5838925"/>
            <a:ext cx="8024813" cy="523220"/>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TCC20 Outcomes, paras 60, 61 and 63; </a:t>
            </a:r>
            <a:r>
              <a:rPr lang="en-US" sz="1400">
                <a:solidFill>
                  <a:schemeClr val="accent5">
                    <a:lumMod val="50000"/>
                  </a:schemeClr>
                </a:solidFill>
                <a:latin typeface="Arial Rounded MT Bold" panose="020F0704030504030204" pitchFamily="34" charset="0"/>
                <a:sym typeface="Wingdings" panose="05000000000000000000" pitchFamily="2" charset="2"/>
              </a:rPr>
              <a:t>refer also  </a:t>
            </a:r>
            <a:r>
              <a:rPr lang="en-US" sz="1400">
                <a:solidFill>
                  <a:schemeClr val="accent5">
                    <a:lumMod val="50000"/>
                  </a:schemeClr>
                </a:solidFill>
                <a:latin typeface="Arial Rounded MT Bold" panose="020F0704030504030204" pitchFamily="34" charset="0"/>
              </a:rPr>
              <a:t>Port State Measures Update (Fiji) WP23</a:t>
            </a:r>
          </a:p>
          <a:p>
            <a:pPr algn="ctr"/>
            <a:endParaRPr lang="en-US" sz="1400">
              <a:solidFill>
                <a:schemeClr val="accent5">
                  <a:lumMod val="50000"/>
                </a:schemeClr>
              </a:solidFill>
              <a:latin typeface="Arial Rounded MT Bold" panose="020F0704030504030204" pitchFamily="34" charset="0"/>
            </a:endParaRPr>
          </a:p>
        </p:txBody>
      </p:sp>
      <p:pic>
        <p:nvPicPr>
          <p:cNvPr id="2050" name="Picture 2" descr="Seaport icon isolated on a white background Vector illustration">
            <a:extLst>
              <a:ext uri="{FF2B5EF4-FFF2-40B4-BE49-F238E27FC236}">
                <a16:creationId xmlns:a16="http://schemas.microsoft.com/office/drawing/2014/main" id="{175EACA2-172F-A305-070C-48D95BACB77C}"/>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r="56390"/>
          <a:stretch/>
        </p:blipFill>
        <p:spPr bwMode="auto">
          <a:xfrm>
            <a:off x="220164" y="1940965"/>
            <a:ext cx="1015705" cy="116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04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57178-9DF9-6913-513A-174F1C8711F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28D33D5-DA0B-345F-0813-C562FBF3DFD2}"/>
              </a:ext>
            </a:extLst>
          </p:cNvPr>
          <p:cNvSpPr>
            <a:spLocks noGrp="1"/>
          </p:cNvSpPr>
          <p:nvPr>
            <p:ph type="subTitle" idx="1"/>
          </p:nvPr>
        </p:nvSpPr>
        <p:spPr>
          <a:xfrm>
            <a:off x="1798181" y="2756723"/>
            <a:ext cx="9144000" cy="2257815"/>
          </a:xfrm>
        </p:spPr>
        <p:txBody>
          <a:bodyPr>
            <a:normAutofit/>
          </a:bodyPr>
          <a:lstStyle/>
          <a:p>
            <a:pPr algn="l"/>
            <a:r>
              <a:rPr lang="en-PH" sz="2800">
                <a:effectLst/>
                <a:latin typeface="Calibri" panose="020F0502020204030204" pitchFamily="34" charset="0"/>
                <a:ea typeface="Malgun Gothic" panose="020B0503020000020004" pitchFamily="34" charset="-127"/>
                <a:cs typeface="Arial" panose="020B0604020202020204" pitchFamily="34" charset="0"/>
              </a:rPr>
              <a:t>TCC20 recommended that the Commission renew CMM 2021-04 Charter Notification Scheme, </a:t>
            </a:r>
            <a:r>
              <a:rPr lang="en-PH" sz="2800" err="1">
                <a:effectLst/>
                <a:latin typeface="Calibri" panose="020F0502020204030204" pitchFamily="34" charset="0"/>
                <a:ea typeface="Malgun Gothic" panose="020B0503020000020004" pitchFamily="34" charset="-127"/>
                <a:cs typeface="Arial" panose="020B0604020202020204" pitchFamily="34" charset="0"/>
              </a:rPr>
              <a:t>recognising</a:t>
            </a:r>
            <a:r>
              <a:rPr lang="en-PH" sz="2800">
                <a:effectLst/>
                <a:latin typeface="Calibri" panose="020F0502020204030204" pitchFamily="34" charset="0"/>
                <a:ea typeface="Malgun Gothic" panose="020B0503020000020004" pitchFamily="34" charset="-127"/>
                <a:cs typeface="Arial" panose="020B0604020202020204" pitchFamily="34" charset="0"/>
              </a:rPr>
              <a:t> that paragraph 8 of </a:t>
            </a:r>
            <a:r>
              <a:rPr lang="en-PH" sz="2800" u="sng">
                <a:effectLst/>
                <a:latin typeface="Calibri" panose="020F0502020204030204" pitchFamily="34" charset="0"/>
                <a:ea typeface="Malgun Gothic" panose="020B0503020000020004" pitchFamily="34" charset="-127"/>
                <a:cs typeface="Arial" panose="020B0604020202020204" pitchFamily="34" charset="0"/>
                <a:hlinkClick r:id="rId2">
                  <a:extLst>
                    <a:ext uri="{A12FA001-AC4F-418D-AE19-62706E023703}">
                      <ahyp:hlinkClr xmlns:ahyp="http://schemas.microsoft.com/office/drawing/2018/hyperlinkcolor" val="tx"/>
                    </a:ext>
                  </a:extLst>
                </a:hlinkClick>
              </a:rPr>
              <a:t>CMM 2021-04</a:t>
            </a:r>
            <a:r>
              <a:rPr lang="en-PH" sz="2800">
                <a:effectLst/>
                <a:latin typeface="Calibri" panose="020F0502020204030204" pitchFamily="34" charset="0"/>
                <a:ea typeface="Malgun Gothic" panose="020B0503020000020004" pitchFamily="34" charset="-127"/>
                <a:cs typeface="Arial" panose="020B0604020202020204" pitchFamily="34" charset="0"/>
              </a:rPr>
              <a:t> sets an expiry date of 28 February 2025. </a:t>
            </a:r>
            <a:endParaRPr lang="en-US" sz="2800">
              <a:effectLst/>
              <a:latin typeface="Calibri" panose="020F0502020204030204" pitchFamily="34" charset="0"/>
              <a:ea typeface="Calibri" panose="020F0502020204030204" pitchFamily="34" charset="0"/>
              <a:cs typeface="Arial" panose="020B0604020202020204" pitchFamily="34" charset="0"/>
            </a:endParaRPr>
          </a:p>
          <a:p>
            <a:endParaRPr lang="en-US" sz="2800"/>
          </a:p>
        </p:txBody>
      </p:sp>
      <p:sp>
        <p:nvSpPr>
          <p:cNvPr id="4" name="Title 1">
            <a:extLst>
              <a:ext uri="{FF2B5EF4-FFF2-40B4-BE49-F238E27FC236}">
                <a16:creationId xmlns:a16="http://schemas.microsoft.com/office/drawing/2014/main" id="{7A1109FB-C29E-E7FE-3394-D69FEB3207F5}"/>
              </a:ext>
            </a:extLst>
          </p:cNvPr>
          <p:cNvSpPr>
            <a:spLocks noGrp="1"/>
          </p:cNvSpPr>
          <p:nvPr>
            <p:ph type="ctrTitle"/>
          </p:nvPr>
        </p:nvSpPr>
        <p:spPr>
          <a:xfrm>
            <a:off x="876299" y="1578174"/>
            <a:ext cx="10725151" cy="822826"/>
          </a:xfrm>
          <a:noFill/>
        </p:spPr>
        <p:txBody>
          <a:bodyPr>
            <a:noAutofit/>
          </a:bodyPr>
          <a:lstStyle/>
          <a:p>
            <a:r>
              <a:rPr lang="en-US" sz="4000" b="1"/>
              <a:t>TCC20 Outcomes: Renew Charter Notification CMM</a:t>
            </a:r>
            <a:endParaRPr lang="en-US" sz="4000" i="1"/>
          </a:p>
        </p:txBody>
      </p:sp>
      <p:sp>
        <p:nvSpPr>
          <p:cNvPr id="5" name="TextBox 4">
            <a:extLst>
              <a:ext uri="{FF2B5EF4-FFF2-40B4-BE49-F238E27FC236}">
                <a16:creationId xmlns:a16="http://schemas.microsoft.com/office/drawing/2014/main" id="{870BE0E0-2084-5E4D-392D-60CCA6E6CB44}"/>
              </a:ext>
            </a:extLst>
          </p:cNvPr>
          <p:cNvSpPr txBox="1"/>
          <p:nvPr/>
        </p:nvSpPr>
        <p:spPr>
          <a:xfrm>
            <a:off x="9039226" y="1118163"/>
            <a:ext cx="1238250"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WCPFC21</a:t>
            </a:r>
          </a:p>
        </p:txBody>
      </p:sp>
      <p:sp>
        <p:nvSpPr>
          <p:cNvPr id="6" name="TextBox 5">
            <a:extLst>
              <a:ext uri="{FF2B5EF4-FFF2-40B4-BE49-F238E27FC236}">
                <a16:creationId xmlns:a16="http://schemas.microsoft.com/office/drawing/2014/main" id="{60DF7B5C-3B32-99AB-9D71-6E28BF57EDFE}"/>
              </a:ext>
            </a:extLst>
          </p:cNvPr>
          <p:cNvSpPr txBox="1"/>
          <p:nvPr/>
        </p:nvSpPr>
        <p:spPr>
          <a:xfrm>
            <a:off x="5524501" y="5339727"/>
            <a:ext cx="6560344" cy="400110"/>
          </a:xfrm>
          <a:prstGeom prst="rect">
            <a:avLst/>
          </a:prstGeom>
          <a:noFill/>
        </p:spPr>
        <p:txBody>
          <a:bodyPr wrap="square" rtlCol="0">
            <a:spAutoFit/>
          </a:bodyPr>
          <a:lstStyle/>
          <a:p>
            <a:pPr algn="r"/>
            <a:r>
              <a:rPr lang="en-US" sz="2000"/>
              <a:t>Agenda Item 6 | TCC20 Outcomes| WCPFC21-2024-11f </a:t>
            </a:r>
          </a:p>
        </p:txBody>
      </p:sp>
      <p:sp>
        <p:nvSpPr>
          <p:cNvPr id="2" name="TextBox 1">
            <a:extLst>
              <a:ext uri="{FF2B5EF4-FFF2-40B4-BE49-F238E27FC236}">
                <a16:creationId xmlns:a16="http://schemas.microsoft.com/office/drawing/2014/main" id="{9725D2EF-85D1-5A89-38AD-DE403F109CF0}"/>
              </a:ext>
            </a:extLst>
          </p:cNvPr>
          <p:cNvSpPr txBox="1"/>
          <p:nvPr/>
        </p:nvSpPr>
        <p:spPr>
          <a:xfrm>
            <a:off x="1376360" y="4457001"/>
            <a:ext cx="6719890"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TCC20 Outcomes, para 68; Draft Revised CMM (Secretariat) WP11f</a:t>
            </a:r>
          </a:p>
        </p:txBody>
      </p:sp>
      <p:grpSp>
        <p:nvGrpSpPr>
          <p:cNvPr id="7" name="Group 6">
            <a:extLst>
              <a:ext uri="{FF2B5EF4-FFF2-40B4-BE49-F238E27FC236}">
                <a16:creationId xmlns:a16="http://schemas.microsoft.com/office/drawing/2014/main" id="{A66F793E-C797-D944-0380-0E7CCC9943F6}"/>
              </a:ext>
            </a:extLst>
          </p:cNvPr>
          <p:cNvGrpSpPr/>
          <p:nvPr/>
        </p:nvGrpSpPr>
        <p:grpSpPr>
          <a:xfrm>
            <a:off x="533400" y="2807426"/>
            <a:ext cx="990599" cy="975112"/>
            <a:chOff x="126205" y="496070"/>
            <a:chExt cx="990599" cy="975112"/>
          </a:xfrm>
        </p:grpSpPr>
        <p:pic>
          <p:nvPicPr>
            <p:cNvPr id="10" name="Graphic 9" descr="Checklist outline">
              <a:extLst>
                <a:ext uri="{FF2B5EF4-FFF2-40B4-BE49-F238E27FC236}">
                  <a16:creationId xmlns:a16="http://schemas.microsoft.com/office/drawing/2014/main" id="{BA9B6A0A-3943-69D6-1410-2A0A3EA8AC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205" y="496070"/>
              <a:ext cx="914400" cy="914400"/>
            </a:xfrm>
            <a:prstGeom prst="rect">
              <a:avLst/>
            </a:prstGeom>
          </p:spPr>
        </p:pic>
        <p:pic>
          <p:nvPicPr>
            <p:cNvPr id="11" name="Graphic 10" descr="Magnifying glass outline">
              <a:extLst>
                <a:ext uri="{FF2B5EF4-FFF2-40B4-BE49-F238E27FC236}">
                  <a16:creationId xmlns:a16="http://schemas.microsoft.com/office/drawing/2014/main" id="{ED44C3FD-F4C6-15E9-1E1C-7EB3D3B106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6586" y="830964"/>
              <a:ext cx="640218" cy="640218"/>
            </a:xfrm>
            <a:prstGeom prst="rect">
              <a:avLst/>
            </a:prstGeom>
          </p:spPr>
        </p:pic>
      </p:grpSp>
    </p:spTree>
    <p:extLst>
      <p:ext uri="{BB962C8B-B14F-4D97-AF65-F5344CB8AC3E}">
        <p14:creationId xmlns:p14="http://schemas.microsoft.com/office/powerpoint/2010/main" val="3151185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621CA-B26E-D81E-5C85-44E9EF175FD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7F2B3FF-DC1C-66CE-C68A-0804E8A57656}"/>
              </a:ext>
            </a:extLst>
          </p:cNvPr>
          <p:cNvSpPr txBox="1"/>
          <p:nvPr/>
        </p:nvSpPr>
        <p:spPr>
          <a:xfrm>
            <a:off x="3648075" y="106270"/>
            <a:ext cx="4705350" cy="338554"/>
          </a:xfrm>
          <a:prstGeom prst="rect">
            <a:avLst/>
          </a:prstGeom>
          <a:noFill/>
        </p:spPr>
        <p:txBody>
          <a:bodyPr wrap="square" rtlCol="0">
            <a:spAutoFit/>
          </a:bodyPr>
          <a:lstStyle/>
          <a:p>
            <a:pPr algn="ctr"/>
            <a:r>
              <a:rPr lang="en-US" sz="1600"/>
              <a:t>TCC20 Outcomes</a:t>
            </a:r>
          </a:p>
        </p:txBody>
      </p:sp>
      <p:sp>
        <p:nvSpPr>
          <p:cNvPr id="5" name="TextBox 4">
            <a:extLst>
              <a:ext uri="{FF2B5EF4-FFF2-40B4-BE49-F238E27FC236}">
                <a16:creationId xmlns:a16="http://schemas.microsoft.com/office/drawing/2014/main" id="{F214D937-6635-DAFD-355D-F0F1BC94EC2B}"/>
              </a:ext>
            </a:extLst>
          </p:cNvPr>
          <p:cNvSpPr txBox="1"/>
          <p:nvPr/>
        </p:nvSpPr>
        <p:spPr>
          <a:xfrm>
            <a:off x="9039226" y="1118163"/>
            <a:ext cx="1238250"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WCPFC21</a:t>
            </a:r>
          </a:p>
        </p:txBody>
      </p:sp>
      <p:sp>
        <p:nvSpPr>
          <p:cNvPr id="7" name="Title 1">
            <a:extLst>
              <a:ext uri="{FF2B5EF4-FFF2-40B4-BE49-F238E27FC236}">
                <a16:creationId xmlns:a16="http://schemas.microsoft.com/office/drawing/2014/main" id="{662E59ED-BCE1-1EA0-61DF-14C7C86CD700}"/>
              </a:ext>
            </a:extLst>
          </p:cNvPr>
          <p:cNvSpPr txBox="1">
            <a:spLocks/>
          </p:cNvSpPr>
          <p:nvPr/>
        </p:nvSpPr>
        <p:spPr>
          <a:xfrm>
            <a:off x="930182" y="1370174"/>
            <a:ext cx="8296275" cy="1183500"/>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chemeClr val="tx2"/>
                </a:solidFill>
              </a:rPr>
              <a:t>Recommendations related to WCPFC’s Monitoring </a:t>
            </a:r>
            <a:r>
              <a:rPr lang="en-US" sz="4000" err="1">
                <a:solidFill>
                  <a:schemeClr val="tx2"/>
                </a:solidFill>
              </a:rPr>
              <a:t>Programmes</a:t>
            </a:r>
            <a:endParaRPr lang="en-US" sz="4000">
              <a:solidFill>
                <a:schemeClr val="tx2"/>
              </a:solidFill>
            </a:endParaRPr>
          </a:p>
        </p:txBody>
      </p:sp>
      <p:sp>
        <p:nvSpPr>
          <p:cNvPr id="9" name="TextBox 8">
            <a:extLst>
              <a:ext uri="{FF2B5EF4-FFF2-40B4-BE49-F238E27FC236}">
                <a16:creationId xmlns:a16="http://schemas.microsoft.com/office/drawing/2014/main" id="{9C819BD6-F582-4D36-4C84-FB800D647FBE}"/>
              </a:ext>
            </a:extLst>
          </p:cNvPr>
          <p:cNvSpPr txBox="1"/>
          <p:nvPr/>
        </p:nvSpPr>
        <p:spPr>
          <a:xfrm>
            <a:off x="8724901" y="6443669"/>
            <a:ext cx="3476627" cy="276999"/>
          </a:xfrm>
          <a:prstGeom prst="rect">
            <a:avLst/>
          </a:prstGeom>
          <a:noFill/>
        </p:spPr>
        <p:txBody>
          <a:bodyPr wrap="square" rtlCol="0">
            <a:spAutoFit/>
          </a:bodyPr>
          <a:lstStyle/>
          <a:p>
            <a:r>
              <a:rPr lang="en-US" sz="1200">
                <a:latin typeface="+mj-lt"/>
              </a:rPr>
              <a:t>Agenda Item 6 | TCC20 Outcomes | WP11 </a:t>
            </a:r>
            <a:r>
              <a:rPr lang="en-US" sz="1200" err="1">
                <a:latin typeface="+mj-lt"/>
              </a:rPr>
              <a:t>pg</a:t>
            </a:r>
            <a:r>
              <a:rPr lang="en-US" sz="1200">
                <a:latin typeface="+mj-lt"/>
              </a:rPr>
              <a:t> 3 &amp; 4</a:t>
            </a:r>
          </a:p>
        </p:txBody>
      </p:sp>
      <p:sp>
        <p:nvSpPr>
          <p:cNvPr id="17" name="TextBox 16">
            <a:extLst>
              <a:ext uri="{FF2B5EF4-FFF2-40B4-BE49-F238E27FC236}">
                <a16:creationId xmlns:a16="http://schemas.microsoft.com/office/drawing/2014/main" id="{346CBDE4-B3AB-16DC-0DAF-2D188B9EFD59}"/>
              </a:ext>
            </a:extLst>
          </p:cNvPr>
          <p:cNvSpPr txBox="1"/>
          <p:nvPr/>
        </p:nvSpPr>
        <p:spPr>
          <a:xfrm>
            <a:off x="1666876" y="4724233"/>
            <a:ext cx="7058025"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TCC20 Outcomes, para 67; see also AU draft TOR for intersessional work DP10</a:t>
            </a:r>
          </a:p>
        </p:txBody>
      </p:sp>
      <p:pic>
        <p:nvPicPr>
          <p:cNvPr id="8" name="Picture 2">
            <a:extLst>
              <a:ext uri="{FF2B5EF4-FFF2-40B4-BE49-F238E27FC236}">
                <a16:creationId xmlns:a16="http://schemas.microsoft.com/office/drawing/2014/main" id="{FE5B2C16-1CC6-958E-B069-CC99B3ACF9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064" y="2846245"/>
            <a:ext cx="1416237" cy="68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2">
            <a:extLst>
              <a:ext uri="{FF2B5EF4-FFF2-40B4-BE49-F238E27FC236}">
                <a16:creationId xmlns:a16="http://schemas.microsoft.com/office/drawing/2014/main" id="{32E4AE6B-4FCB-72E5-F505-9D6E566CBEB8}"/>
              </a:ext>
            </a:extLst>
          </p:cNvPr>
          <p:cNvSpPr txBox="1">
            <a:spLocks/>
          </p:cNvSpPr>
          <p:nvPr/>
        </p:nvSpPr>
        <p:spPr>
          <a:xfrm>
            <a:off x="1690687" y="2741470"/>
            <a:ext cx="9653588" cy="1982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TCC20 requested Australia, and interested CCMs, to bring a paper to WCPFC21 on an intersessional process to develop voluntary regional guidelines and best practices for the use of tools in conducting HSBI … and to update the </a:t>
            </a:r>
            <a:r>
              <a:rPr lang="en-US" err="1"/>
              <a:t>Standardised</a:t>
            </a:r>
            <a:r>
              <a:rPr lang="en-US"/>
              <a:t> Multi-language Questionnaire, and report to TCC21.</a:t>
            </a:r>
          </a:p>
          <a:p>
            <a:pPr marL="457200" lvl="1" indent="0">
              <a:buFont typeface="Arial" panose="020B0604020202020204" pitchFamily="34" charset="0"/>
              <a:buNone/>
            </a:pPr>
            <a:endParaRPr lang="en-US" sz="2800" i="1"/>
          </a:p>
        </p:txBody>
      </p:sp>
    </p:spTree>
    <p:extLst>
      <p:ext uri="{BB962C8B-B14F-4D97-AF65-F5344CB8AC3E}">
        <p14:creationId xmlns:p14="http://schemas.microsoft.com/office/powerpoint/2010/main" val="3854654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55D21-32CA-4F9F-B094-720EEF799F6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284DE0-18EF-956A-B429-2F89656EE9AB}"/>
              </a:ext>
            </a:extLst>
          </p:cNvPr>
          <p:cNvSpPr>
            <a:spLocks noGrp="1"/>
          </p:cNvSpPr>
          <p:nvPr>
            <p:ph idx="1"/>
          </p:nvPr>
        </p:nvSpPr>
        <p:spPr>
          <a:xfrm>
            <a:off x="1257301" y="1937322"/>
            <a:ext cx="10515600" cy="3212173"/>
          </a:xfrm>
        </p:spPr>
        <p:txBody>
          <a:bodyPr>
            <a:normAutofit/>
          </a:bodyPr>
          <a:lstStyle/>
          <a:p>
            <a:pPr marL="0" indent="0">
              <a:buNone/>
            </a:pPr>
            <a:r>
              <a:rPr lang="en-US" sz="3200"/>
              <a:t>TCC20 supported two SC20 recommendations:</a:t>
            </a:r>
          </a:p>
          <a:p>
            <a:pPr lvl="1"/>
            <a:r>
              <a:rPr lang="en-US" sz="2800"/>
              <a:t>Addition of a table into </a:t>
            </a:r>
            <a:r>
              <a:rPr lang="en-US" sz="2800" err="1"/>
              <a:t>Scidata</a:t>
            </a:r>
            <a:r>
              <a:rPr lang="en-US" sz="2800"/>
              <a:t> decision related to voluntary reporting requirements</a:t>
            </a:r>
          </a:p>
          <a:p>
            <a:pPr marL="457200" lvl="1" indent="0">
              <a:buNone/>
            </a:pPr>
            <a:endParaRPr lang="en-US" sz="1800"/>
          </a:p>
          <a:p>
            <a:pPr lvl="1"/>
            <a:r>
              <a:rPr lang="en-US" sz="2800"/>
              <a:t>Request the SSP to prepare a paper on possible sea turtle reporting requirements for vessels to record during fishing operational for inclusion in </a:t>
            </a:r>
            <a:r>
              <a:rPr lang="en-US" sz="2800" err="1"/>
              <a:t>Scidata</a:t>
            </a:r>
            <a:r>
              <a:rPr lang="en-US" sz="2800"/>
              <a:t> decision</a:t>
            </a:r>
          </a:p>
        </p:txBody>
      </p:sp>
      <p:sp>
        <p:nvSpPr>
          <p:cNvPr id="4" name="TextBox 3">
            <a:extLst>
              <a:ext uri="{FF2B5EF4-FFF2-40B4-BE49-F238E27FC236}">
                <a16:creationId xmlns:a16="http://schemas.microsoft.com/office/drawing/2014/main" id="{55256771-EC43-F619-9BEB-6EC451135096}"/>
              </a:ext>
            </a:extLst>
          </p:cNvPr>
          <p:cNvSpPr txBox="1"/>
          <p:nvPr/>
        </p:nvSpPr>
        <p:spPr>
          <a:xfrm>
            <a:off x="3648075" y="106270"/>
            <a:ext cx="4705350" cy="338554"/>
          </a:xfrm>
          <a:prstGeom prst="rect">
            <a:avLst/>
          </a:prstGeom>
          <a:noFill/>
        </p:spPr>
        <p:txBody>
          <a:bodyPr wrap="square" rtlCol="0">
            <a:spAutoFit/>
          </a:bodyPr>
          <a:lstStyle/>
          <a:p>
            <a:pPr algn="ctr"/>
            <a:r>
              <a:rPr lang="en-US" sz="1600"/>
              <a:t>TCC20 Outcomes</a:t>
            </a:r>
          </a:p>
        </p:txBody>
      </p:sp>
      <p:sp>
        <p:nvSpPr>
          <p:cNvPr id="5" name="TextBox 4">
            <a:extLst>
              <a:ext uri="{FF2B5EF4-FFF2-40B4-BE49-F238E27FC236}">
                <a16:creationId xmlns:a16="http://schemas.microsoft.com/office/drawing/2014/main" id="{4998B2C7-4F99-D3E7-FFE6-64FA07D9C07F}"/>
              </a:ext>
            </a:extLst>
          </p:cNvPr>
          <p:cNvSpPr txBox="1"/>
          <p:nvPr/>
        </p:nvSpPr>
        <p:spPr>
          <a:xfrm>
            <a:off x="9039226" y="1118163"/>
            <a:ext cx="1238250"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WCPFC21</a:t>
            </a:r>
          </a:p>
        </p:txBody>
      </p:sp>
      <p:sp>
        <p:nvSpPr>
          <p:cNvPr id="6" name="TextBox 5">
            <a:extLst>
              <a:ext uri="{FF2B5EF4-FFF2-40B4-BE49-F238E27FC236}">
                <a16:creationId xmlns:a16="http://schemas.microsoft.com/office/drawing/2014/main" id="{263AB334-783F-F6CF-4D89-F0AD8ED45D23}"/>
              </a:ext>
            </a:extLst>
          </p:cNvPr>
          <p:cNvSpPr txBox="1"/>
          <p:nvPr/>
        </p:nvSpPr>
        <p:spPr>
          <a:xfrm>
            <a:off x="8972549" y="6503493"/>
            <a:ext cx="3219451" cy="276999"/>
          </a:xfrm>
          <a:prstGeom prst="rect">
            <a:avLst/>
          </a:prstGeom>
          <a:noFill/>
        </p:spPr>
        <p:txBody>
          <a:bodyPr wrap="square" rtlCol="0">
            <a:spAutoFit/>
          </a:bodyPr>
          <a:lstStyle/>
          <a:p>
            <a:r>
              <a:rPr lang="en-US" sz="1200">
                <a:latin typeface="+mj-lt"/>
              </a:rPr>
              <a:t>Agenda Item 6 | TCC20 Outcomes | WP11 pg4</a:t>
            </a:r>
          </a:p>
        </p:txBody>
      </p:sp>
      <p:sp>
        <p:nvSpPr>
          <p:cNvPr id="7" name="Title 1">
            <a:extLst>
              <a:ext uri="{FF2B5EF4-FFF2-40B4-BE49-F238E27FC236}">
                <a16:creationId xmlns:a16="http://schemas.microsoft.com/office/drawing/2014/main" id="{0B3A7639-7632-5FAD-0891-77ECA9967B1E}"/>
              </a:ext>
            </a:extLst>
          </p:cNvPr>
          <p:cNvSpPr txBox="1">
            <a:spLocks/>
          </p:cNvSpPr>
          <p:nvPr/>
        </p:nvSpPr>
        <p:spPr>
          <a:xfrm>
            <a:off x="1257301" y="1039897"/>
            <a:ext cx="6610350" cy="599149"/>
          </a:xfrm>
          <a:prstGeom prst="rect">
            <a:avLst/>
          </a:prstGeom>
          <a:no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chemeClr val="tx2"/>
                </a:solidFill>
              </a:rPr>
              <a:t>Addressing Scientific Data Gaps</a:t>
            </a:r>
          </a:p>
        </p:txBody>
      </p:sp>
      <p:sp>
        <p:nvSpPr>
          <p:cNvPr id="8" name="TextBox 7">
            <a:extLst>
              <a:ext uri="{FF2B5EF4-FFF2-40B4-BE49-F238E27FC236}">
                <a16:creationId xmlns:a16="http://schemas.microsoft.com/office/drawing/2014/main" id="{F51DB81D-39C7-B2EB-0DB8-4F83230F0F5D}"/>
              </a:ext>
            </a:extLst>
          </p:cNvPr>
          <p:cNvSpPr txBox="1"/>
          <p:nvPr/>
        </p:nvSpPr>
        <p:spPr>
          <a:xfrm>
            <a:off x="1409702" y="4944478"/>
            <a:ext cx="3152774" cy="307777"/>
          </a:xfrm>
          <a:prstGeom prst="rect">
            <a:avLst/>
          </a:prstGeom>
          <a:noFill/>
        </p:spPr>
        <p:txBody>
          <a:bodyPr wrap="square" rtlCol="0">
            <a:spAutoFit/>
          </a:bodyPr>
          <a:lstStyle/>
          <a:p>
            <a:pPr algn="ctr"/>
            <a:r>
              <a:rPr lang="en-US" sz="1400">
                <a:solidFill>
                  <a:schemeClr val="accent5">
                    <a:lumMod val="50000"/>
                  </a:schemeClr>
                </a:solidFill>
                <a:latin typeface="Arial Rounded MT Bold" panose="020F0704030504030204" pitchFamily="34" charset="0"/>
              </a:rPr>
              <a:t>TCC20 Outcomes, paras 64 &amp; 65</a:t>
            </a:r>
          </a:p>
        </p:txBody>
      </p:sp>
      <p:grpSp>
        <p:nvGrpSpPr>
          <p:cNvPr id="2" name="Group 1">
            <a:extLst>
              <a:ext uri="{FF2B5EF4-FFF2-40B4-BE49-F238E27FC236}">
                <a16:creationId xmlns:a16="http://schemas.microsoft.com/office/drawing/2014/main" id="{2C732676-C1FF-A524-6D26-0B4323462391}"/>
              </a:ext>
            </a:extLst>
          </p:cNvPr>
          <p:cNvGrpSpPr/>
          <p:nvPr/>
        </p:nvGrpSpPr>
        <p:grpSpPr>
          <a:xfrm>
            <a:off x="266702" y="851915"/>
            <a:ext cx="990599" cy="975112"/>
            <a:chOff x="126205" y="496070"/>
            <a:chExt cx="990599" cy="975112"/>
          </a:xfrm>
        </p:grpSpPr>
        <p:pic>
          <p:nvPicPr>
            <p:cNvPr id="10" name="Graphic 9" descr="Checklist outline">
              <a:extLst>
                <a:ext uri="{FF2B5EF4-FFF2-40B4-BE49-F238E27FC236}">
                  <a16:creationId xmlns:a16="http://schemas.microsoft.com/office/drawing/2014/main" id="{4597E4C2-A432-58C5-9347-1A1F6DF373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6205" y="496070"/>
              <a:ext cx="914400" cy="914400"/>
            </a:xfrm>
            <a:prstGeom prst="rect">
              <a:avLst/>
            </a:prstGeom>
          </p:spPr>
        </p:pic>
        <p:pic>
          <p:nvPicPr>
            <p:cNvPr id="11" name="Graphic 10" descr="Magnifying glass outline">
              <a:extLst>
                <a:ext uri="{FF2B5EF4-FFF2-40B4-BE49-F238E27FC236}">
                  <a16:creationId xmlns:a16="http://schemas.microsoft.com/office/drawing/2014/main" id="{4ED42953-DF51-57D5-AEE3-E4EDD16683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6586" y="830964"/>
              <a:ext cx="640218" cy="640218"/>
            </a:xfrm>
            <a:prstGeom prst="rect">
              <a:avLst/>
            </a:prstGeom>
          </p:spPr>
        </p:pic>
      </p:grpSp>
    </p:spTree>
    <p:extLst>
      <p:ext uri="{BB962C8B-B14F-4D97-AF65-F5344CB8AC3E}">
        <p14:creationId xmlns:p14="http://schemas.microsoft.com/office/powerpoint/2010/main" val="319371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CPFC PPT template v1.0.potx" id="{5EAB6AD9-E13D-4B04-AC1E-1690FF3EC174}" vid="{665982CE-F780-4187-AAB0-CF657E6FE5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d8d4270c-10e1-4a6a-a793-93a45d304d96">Internal</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69495D54D4574690801586A82C63D2" ma:contentTypeVersion="6" ma:contentTypeDescription="Create a new document." ma:contentTypeScope="" ma:versionID="dd4c4c90b1d0115b423b0f21005e4b15">
  <xsd:schema xmlns:xsd="http://www.w3.org/2001/XMLSchema" xmlns:xs="http://www.w3.org/2001/XMLSchema" xmlns:p="http://schemas.microsoft.com/office/2006/metadata/properties" xmlns:ns2="d8d4270c-10e1-4a6a-a793-93a45d304d96" targetNamespace="http://schemas.microsoft.com/office/2006/metadata/properties" ma:root="true" ma:fieldsID="a45cec10c5c369704c510d8266bd1811" ns2:_="">
    <xsd:import namespace="d8d4270c-10e1-4a6a-a793-93a45d304d9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4270c-10e1-4a6a-a793-93a45d304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Status" ma:index="12" nillable="true" ma:displayName="Status" ma:description="Status of the document: Internal, Posted, Draft, etc" ma:format="Dropdown" ma:internalName="Statu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ACFDC3-32D9-4C3C-9E2B-591AFA941B36}">
  <ds:schemaRefs>
    <ds:schemaRef ds:uri="37196162-d615-4ce9-9762-1c6430880d27"/>
    <ds:schemaRef ds:uri="d8d4270c-10e1-4a6a-a793-93a45d304d96"/>
    <ds:schemaRef ds:uri="f3c228e1-8934-4594-8dbd-a93f4cc744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B43B03B-4BED-4B53-8BE2-93D561DA01D4}">
  <ds:schemaRefs>
    <ds:schemaRef ds:uri="http://schemas.microsoft.com/sharepoint/v3/contenttype/forms"/>
  </ds:schemaRefs>
</ds:datastoreItem>
</file>

<file path=customXml/itemProps3.xml><?xml version="1.0" encoding="utf-8"?>
<ds:datastoreItem xmlns:ds="http://schemas.openxmlformats.org/officeDocument/2006/customXml" ds:itemID="{16516961-FD08-4D12-9FBC-D73E2D0D0C78}">
  <ds:schemaRefs>
    <ds:schemaRef ds:uri="d8d4270c-10e1-4a6a-a793-93a45d304d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WCPFC PowerPoint template</Template>
  <TotalTime>0</TotalTime>
  <Words>1923</Words>
  <Application>Microsoft Office PowerPoint</Application>
  <PresentationFormat>Widescreen</PresentationFormat>
  <Paragraphs>178</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Rounded MT Bold</vt:lpstr>
      <vt:lpstr>Calibri</vt:lpstr>
      <vt:lpstr>Calibri Light</vt:lpstr>
      <vt:lpstr>Century Gothic</vt:lpstr>
      <vt:lpstr>Lato</vt:lpstr>
      <vt:lpstr>Office Theme</vt:lpstr>
      <vt:lpstr>TCC20 Outcomes</vt:lpstr>
      <vt:lpstr>PowerPoint Presentation</vt:lpstr>
      <vt:lpstr>Addressing Online Compliance Case File System (CCFS) Matters</vt:lpstr>
      <vt:lpstr>PowerPoint Presentation</vt:lpstr>
      <vt:lpstr>PowerPoint Presentation</vt:lpstr>
      <vt:lpstr>PowerPoint Presentation</vt:lpstr>
      <vt:lpstr>TCC20 Outcomes: Renew Charter Notification CMM</vt:lpstr>
      <vt:lpstr>PowerPoint Presentation</vt:lpstr>
      <vt:lpstr>PowerPoint Presentation</vt:lpstr>
      <vt:lpstr>PowerPoint Presentation</vt:lpstr>
      <vt:lpstr>PowerPoint Presentation</vt:lpstr>
      <vt:lpstr>TCC20 Outcomes: WCPFC IUU Vessel List</vt:lpstr>
      <vt:lpstr>TCC20 Outcomes: VMS Standard Operating Procedures (SOPs)</vt:lpstr>
      <vt:lpstr>TCC20 Outcomes: TCC Workplan 2025 - 2027</vt:lpstr>
      <vt:lpstr>PowerPoint Presentation</vt:lpstr>
      <vt:lpstr>TCC20 Outcomes: Draft Audit Points</vt:lpstr>
      <vt:lpstr>PowerPoint Presentation</vt:lpstr>
      <vt:lpstr>TCC20 Outcomes: pCMR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Lara Manarangi-Trott</dc:creator>
  <cp:lastModifiedBy>Eidre Sharp</cp:lastModifiedBy>
  <cp:revision>2</cp:revision>
  <dcterms:created xsi:type="dcterms:W3CDTF">2024-11-22T05:09:18Z</dcterms:created>
  <dcterms:modified xsi:type="dcterms:W3CDTF">2024-11-28T23:42:07Z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0x0101008869495D54D4574690801586A82C63D2</vt:lpwstr>
  </property>
</Properties>
</file>