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274" r:id="rId6"/>
    <p:sldId id="272" r:id="rId7"/>
    <p:sldId id="273" r:id="rId8"/>
    <p:sldId id="26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7" autoAdjust="0"/>
  </p:normalViewPr>
  <p:slideViewPr>
    <p:cSldViewPr snapToGrid="0">
      <p:cViewPr varScale="1">
        <p:scale>
          <a:sx n="78" d="100"/>
          <a:sy n="78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3A01-2F9F-4EB4-9D4C-4A703396E6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91BC0-2E69-4980-AB72-D74BD846A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272B-50D1-4C65-98A2-6C8EBD19B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272B-50D1-4C65-98A2-6C8EBD19B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272B-50D1-4C65-98A2-6C8EBD19BB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272B-50D1-4C65-98A2-6C8EBD19B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272B-50D1-4C65-98A2-6C8EBD19B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272B-50D1-4C65-98A2-6C8EBD19B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9A30-B9A1-35CE-0374-E3FC39EF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0314-7769-2BD4-4DB0-59C3E633F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53D0-ABDD-0506-7274-BAA61856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D0D4-68B6-79BA-AC1E-241F1C36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C7711-2426-216B-D83E-BDED1280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F289-55B0-C511-F58E-847C1CE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25CFD-DE56-E445-F859-42F28A7A4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EF8-D3B1-507E-C542-97B7B16E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C107-6A8A-CDD3-2E44-70A14A8A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6D7FF-AACE-C829-7F29-C22C294B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1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C8233-F5AF-FB69-DA12-124A6BC74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AB2ED-2939-208B-F4D3-F5AF4BEB2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0ED9-0383-6329-D4E9-BB882B7C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7700-3423-1EA3-3DE7-A6F5ADD9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C517-ED5B-E62C-F15D-0C338971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9B52-5F94-D636-BF9A-DCCBD757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2D75-9249-E925-3D92-1024FCCE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5A4A-7539-02D9-416E-43166418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99FA-B997-401F-4ECA-7E104648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2843-5A1E-6F08-43B6-97DEB686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5489-FE38-669E-ADF5-2A5138FB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E2DA6-A313-188A-6160-A1A56AFA5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64CC-862E-CE03-8CAB-EE42F2B9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B3A1-90C3-BBF7-7DFC-64EABE67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2218-2C3B-CF22-C143-8F46CCA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209-3A37-0B56-FFE7-FB09A6CC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5602-C9C1-E1EA-9FA1-043C13FC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1692B-7D06-F1B2-D321-461B7F7F6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614C0-7010-DFE6-8362-9CD09146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49B9C-520F-B0D5-112C-C7A75AC0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2C3FC-C736-C2B2-FFC4-21400C5F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CBA2-85AD-EE41-B56D-8CA4AA00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B1B51-897C-34C8-6B8A-D2FF1AC22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A2746-86C9-EDF2-0590-B75666D0A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8592A-8FF0-2FB1-D61A-08C7EF631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69DED-AF46-C527-8263-779BF91A0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FEFD4-FFF3-1525-FA7E-AE46FF8B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351F8-C359-78B3-057C-D4AB970D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7AC82-E77F-1154-5DCE-FEE1D3B8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02F7-888C-7C0B-A965-A760CBFE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76960-A4C8-D224-7462-B792CB95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7D34B-FDA3-9F56-F607-3D321866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8B0BF-7CBE-03CF-BBFA-34F89888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CC5E0-47BB-CDE0-1241-EE82291D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23FB-13FD-0654-FCB5-638177A0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77201-C1E2-DFAB-40FF-8122EF53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56B6-9AD6-407B-D10B-41F24177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18E0-E64F-5768-6F9F-776A6583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4055-A234-D0C5-2783-8C48925C3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3EF05-AB89-2FDC-8B28-AB022297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CAF1F-B79F-D59E-31D0-AA4A43DC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93F8D-A397-0DCF-841C-CDAEA12A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1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BF54-4781-C700-4C29-84669B9D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37E9D-016A-5105-7023-BF14CBD78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83AE6-E93C-6BA1-79AE-73A70604B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16479-8F72-B654-4681-994745FB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0D19-2840-885B-82E9-A549678C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256FC-E4B6-F8AA-1F78-DE99FE7F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6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DDEE2-E050-D065-9B6C-A539BB42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1724B-14BA-D9A7-38D1-FD2DEF96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2EE-34CA-5AF8-3A91-3E5B1F60C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5E4E-8040-4496-A099-203A786A850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20A83-146F-0137-3F83-9311BF35E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6924C-B354-D798-42B7-DFCF9AEC6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DE4F-226B-4508-B4A2-2FEC627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EB29B-D432-A462-D119-200196D13C71}"/>
              </a:ext>
            </a:extLst>
          </p:cNvPr>
          <p:cNvGrpSpPr/>
          <p:nvPr/>
        </p:nvGrpSpPr>
        <p:grpSpPr>
          <a:xfrm>
            <a:off x="9263790" y="157179"/>
            <a:ext cx="2928210" cy="1106210"/>
            <a:chOff x="9288533" y="128589"/>
            <a:chExt cx="2928210" cy="1106210"/>
          </a:xfrm>
        </p:grpSpPr>
        <p:pic>
          <p:nvPicPr>
            <p:cNvPr id="16" name="Picture 15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E409BAC2-51E9-DC91-7F05-D3CB78A8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67708-96ED-8754-BCCC-B6D7FB0A3E86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76E682-0AD0-A870-D7DF-0F20FC070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83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Paper on Elements of Allocation Frameworks in other </a:t>
            </a:r>
            <a:r>
              <a:rPr lang="en-US" dirty="0" err="1"/>
              <a:t>tRFMOs</a:t>
            </a:r>
            <a:r>
              <a:rPr lang="en-US" dirty="0"/>
              <a:t>: A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E4920-01FE-7141-EBD8-ABB14C74A33A}"/>
              </a:ext>
            </a:extLst>
          </p:cNvPr>
          <p:cNvSpPr/>
          <p:nvPr/>
        </p:nvSpPr>
        <p:spPr>
          <a:xfrm>
            <a:off x="0" y="5815583"/>
            <a:ext cx="12192000" cy="1042417"/>
          </a:xfrm>
          <a:prstGeom prst="rect">
            <a:avLst/>
          </a:prstGeom>
          <a:blipFill dpi="0" rotWithShape="1">
            <a:blip r:embed="rId5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tile tx="-184150" ty="-108585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ailboat with fish and sail&#10;&#10;Description automatically generated">
            <a:extLst>
              <a:ext uri="{FF2B5EF4-FFF2-40B4-BE49-F238E27FC236}">
                <a16:creationId xmlns:a16="http://schemas.microsoft.com/office/drawing/2014/main" id="{CDB8EB41-5C9C-24D0-AB45-8FCD2E81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89831" l="3066" r="89958">
                        <a14:foregroundMark x1="33721" y1="86653" x2="33721" y2="86653"/>
                        <a14:foregroundMark x1="5920" y1="86653" x2="5920" y2="86653"/>
                        <a14:foregroundMark x1="5920" y1="75106" x2="5920" y2="75106"/>
                        <a14:foregroundMark x1="3066" y1="70233" x2="3066" y2="70233"/>
                        <a14:foregroundMark x1="52960" y1="79873" x2="52960" y2="79873"/>
                        <a14:foregroundMark x1="46195" y1="79873" x2="46195" y2="79873"/>
                        <a14:foregroundMark x1="19345" y1="86653" x2="19345" y2="86653"/>
                        <a14:foregroundMark x1="11734" y1="87606" x2="11734" y2="87606"/>
                        <a14:backgroundMark x1="74947" y1="52966" x2="74947" y2="52966"/>
                        <a14:backgroundMark x1="74947" y1="42373" x2="74947" y2="42373"/>
                        <a14:backgroundMark x1="76850" y1="35699" x2="76850" y2="35699"/>
                        <a14:backgroundMark x1="76850" y1="35699" x2="81712" y2="35699"/>
                        <a14:backgroundMark x1="77907" y1="42373" x2="77907" y2="42373"/>
                        <a14:backgroundMark x1="78858" y1="42373" x2="78858" y2="42373"/>
                        <a14:backgroundMark x1="77907" y1="36653" x2="77907" y2="36653"/>
                        <a14:backgroundMark x1="77907" y1="36653" x2="77907" y2="36653"/>
                        <a14:backgroundMark x1="77907" y1="31886" x2="77907" y2="31886"/>
                        <a14:backgroundMark x1="77907" y1="31886" x2="77907" y2="31886"/>
                        <a14:backgroundMark x1="82664" y1="37606" x2="66385" y2="62606"/>
                        <a14:backgroundMark x1="71142" y1="49153" x2="32347" y2="69915"/>
                        <a14:backgroundMark x1="32347" y1="69915" x2="79175" y2="68008"/>
                        <a14:backgroundMark x1="79175" y1="68008" x2="73044" y2="7605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39"/>
          <a:stretch/>
        </p:blipFill>
        <p:spPr>
          <a:xfrm>
            <a:off x="0" y="5240109"/>
            <a:ext cx="14329457" cy="2042409"/>
          </a:xfrm>
          <a:custGeom>
            <a:avLst/>
            <a:gdLst>
              <a:gd name="connsiteX0" fmla="*/ 0 w 1108554"/>
              <a:gd name="connsiteY0" fmla="*/ 0 h 1106210"/>
              <a:gd name="connsiteX1" fmla="*/ 550344 w 1108554"/>
              <a:gd name="connsiteY1" fmla="*/ 0 h 1106210"/>
              <a:gd name="connsiteX2" fmla="*/ 550344 w 1108554"/>
              <a:gd name="connsiteY2" fmla="*/ 756182 h 1106210"/>
              <a:gd name="connsiteX3" fmla="*/ 1108554 w 1108554"/>
              <a:gd name="connsiteY3" fmla="*/ 756182 h 1106210"/>
              <a:gd name="connsiteX4" fmla="*/ 1108554 w 1108554"/>
              <a:gd name="connsiteY4" fmla="*/ 1106210 h 1106210"/>
              <a:gd name="connsiteX5" fmla="*/ 0 w 1108554"/>
              <a:gd name="connsiteY5" fmla="*/ 1106210 h 110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554" h="1106210">
                <a:moveTo>
                  <a:pt x="0" y="0"/>
                </a:moveTo>
                <a:lnTo>
                  <a:pt x="550344" y="0"/>
                </a:lnTo>
                <a:lnTo>
                  <a:pt x="550344" y="756182"/>
                </a:lnTo>
                <a:lnTo>
                  <a:pt x="1108554" y="756182"/>
                </a:lnTo>
                <a:lnTo>
                  <a:pt x="1108554" y="1106210"/>
                </a:lnTo>
                <a:lnTo>
                  <a:pt x="0" y="1106210"/>
                </a:lnTo>
                <a:close/>
              </a:path>
            </a:pathLst>
          </a:custGeom>
          <a:scene3d>
            <a:camera prst="orthographicFront">
              <a:rot lat="0" lon="21594000" rev="0"/>
            </a:camera>
            <a:lightRig rig="threePt" dir="t"/>
          </a:scene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EB29B-D432-A462-D119-200196D13C71}"/>
              </a:ext>
            </a:extLst>
          </p:cNvPr>
          <p:cNvGrpSpPr/>
          <p:nvPr/>
        </p:nvGrpSpPr>
        <p:grpSpPr>
          <a:xfrm>
            <a:off x="9263790" y="157179"/>
            <a:ext cx="2928210" cy="1106210"/>
            <a:chOff x="9288533" y="128589"/>
            <a:chExt cx="2928210" cy="1106210"/>
          </a:xfrm>
        </p:grpSpPr>
        <p:pic>
          <p:nvPicPr>
            <p:cNvPr id="16" name="Picture 15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E409BAC2-51E9-DC91-7F05-D3CB78A8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67708-96ED-8754-BCCC-B6D7FB0A3E86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3B6B2C-F858-DE2B-8B17-2D400128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Criteria for Allocation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D89B-DEB5-0451-724D-B8C9E2025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60"/>
            <a:ext cx="10515600" cy="473873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Article 10(2) </a:t>
            </a:r>
            <a:r>
              <a:rPr lang="en-US" dirty="0"/>
              <a:t>of the WCPF Convention</a:t>
            </a:r>
          </a:p>
          <a:p>
            <a:pPr lvl="1"/>
            <a:r>
              <a:rPr lang="en-US" dirty="0"/>
              <a:t>Status of stocks, levels of fishing effort, respective interests, historic catch</a:t>
            </a:r>
          </a:p>
          <a:p>
            <a:pPr lvl="1"/>
            <a:r>
              <a:rPr lang="en-US" dirty="0"/>
              <a:t>Needs of SIDS, territories and possessions, needs of coastal communities</a:t>
            </a:r>
          </a:p>
          <a:p>
            <a:pPr lvl="1"/>
            <a:r>
              <a:rPr lang="en-US" dirty="0"/>
              <a:t>Contributions to conservation and management and record of compliance</a:t>
            </a:r>
          </a:p>
          <a:p>
            <a:pPr lvl="1"/>
            <a:r>
              <a:rPr lang="en-US" dirty="0"/>
              <a:t>Special circumstances and geographical situation</a:t>
            </a:r>
          </a:p>
          <a:p>
            <a:pPr lvl="1"/>
            <a:r>
              <a:rPr lang="en-US" dirty="0"/>
              <a:t>Fishing interests and aspirations of coastal States</a:t>
            </a:r>
          </a:p>
          <a:p>
            <a:r>
              <a:rPr lang="en-US" dirty="0"/>
              <a:t>Article 30 of the WCPF Convention</a:t>
            </a:r>
          </a:p>
          <a:p>
            <a:pPr lvl="1"/>
            <a:r>
              <a:rPr lang="en-US" dirty="0"/>
              <a:t>Avoid adverse impacts on artisanal fishers and disproportionate burden</a:t>
            </a:r>
          </a:p>
          <a:p>
            <a:r>
              <a:rPr lang="en-US" dirty="0"/>
              <a:t>Articles 5, 8, and 10 WCPF Convention</a:t>
            </a:r>
          </a:p>
          <a:p>
            <a:pPr lvl="1"/>
            <a:r>
              <a:rPr lang="en-US" dirty="0"/>
              <a:t>Without prejudice to coastal States in EEZs, compatible measures</a:t>
            </a:r>
          </a:p>
          <a:p>
            <a:r>
              <a:rPr lang="en-US" dirty="0"/>
              <a:t>Article 25(1)(b) of the UN Fish Stocks Agreement</a:t>
            </a:r>
          </a:p>
          <a:p>
            <a:pPr lvl="1"/>
            <a:r>
              <a:rPr lang="en-US" dirty="0"/>
              <a:t>Assist SIDS to participate in high seas fisheries for stocks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F4409-4FFE-328F-618C-35CEE12BFA7F}"/>
              </a:ext>
            </a:extLst>
          </p:cNvPr>
          <p:cNvSpPr txBox="1"/>
          <p:nvPr/>
        </p:nvSpPr>
        <p:spPr>
          <a:xfrm>
            <a:off x="11001080" y="6311900"/>
            <a:ext cx="9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Page x of x</a:t>
            </a:r>
          </a:p>
          <a:p>
            <a:r>
              <a:rPr lang="en-US" sz="1000" dirty="0">
                <a:latin typeface="+mj-lt"/>
              </a:rPr>
              <a:t>Agenda #</a:t>
            </a:r>
          </a:p>
        </p:txBody>
      </p:sp>
    </p:spTree>
    <p:extLst>
      <p:ext uri="{BB962C8B-B14F-4D97-AF65-F5344CB8AC3E}">
        <p14:creationId xmlns:p14="http://schemas.microsoft.com/office/powerpoint/2010/main" val="22615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ailboat with fish and sail&#10;&#10;Description automatically generated">
            <a:extLst>
              <a:ext uri="{FF2B5EF4-FFF2-40B4-BE49-F238E27FC236}">
                <a16:creationId xmlns:a16="http://schemas.microsoft.com/office/drawing/2014/main" id="{CDB8EB41-5C9C-24D0-AB45-8FCD2E81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89831" l="3066" r="89958">
                        <a14:foregroundMark x1="33721" y1="86653" x2="33721" y2="86653"/>
                        <a14:foregroundMark x1="5920" y1="86653" x2="5920" y2="86653"/>
                        <a14:foregroundMark x1="5920" y1="75106" x2="5920" y2="75106"/>
                        <a14:foregroundMark x1="3066" y1="70233" x2="3066" y2="70233"/>
                        <a14:foregroundMark x1="52960" y1="79873" x2="52960" y2="79873"/>
                        <a14:foregroundMark x1="46195" y1="79873" x2="46195" y2="79873"/>
                        <a14:foregroundMark x1="19345" y1="86653" x2="19345" y2="86653"/>
                        <a14:foregroundMark x1="11734" y1="87606" x2="11734" y2="87606"/>
                        <a14:backgroundMark x1="74947" y1="52966" x2="74947" y2="52966"/>
                        <a14:backgroundMark x1="74947" y1="42373" x2="74947" y2="42373"/>
                        <a14:backgroundMark x1="76850" y1="35699" x2="76850" y2="35699"/>
                        <a14:backgroundMark x1="76850" y1="35699" x2="81712" y2="35699"/>
                        <a14:backgroundMark x1="77907" y1="42373" x2="77907" y2="42373"/>
                        <a14:backgroundMark x1="78858" y1="42373" x2="78858" y2="42373"/>
                        <a14:backgroundMark x1="77907" y1="36653" x2="77907" y2="36653"/>
                        <a14:backgroundMark x1="77907" y1="36653" x2="77907" y2="36653"/>
                        <a14:backgroundMark x1="77907" y1="31886" x2="77907" y2="31886"/>
                        <a14:backgroundMark x1="77907" y1="31886" x2="77907" y2="31886"/>
                        <a14:backgroundMark x1="82664" y1="37606" x2="66385" y2="62606"/>
                        <a14:backgroundMark x1="71142" y1="49153" x2="32347" y2="69915"/>
                        <a14:backgroundMark x1="32347" y1="69915" x2="79175" y2="68008"/>
                        <a14:backgroundMark x1="79175" y1="68008" x2="73044" y2="7605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39"/>
          <a:stretch/>
        </p:blipFill>
        <p:spPr>
          <a:xfrm>
            <a:off x="0" y="5240109"/>
            <a:ext cx="14329457" cy="2042409"/>
          </a:xfrm>
          <a:custGeom>
            <a:avLst/>
            <a:gdLst>
              <a:gd name="connsiteX0" fmla="*/ 0 w 1108554"/>
              <a:gd name="connsiteY0" fmla="*/ 0 h 1106210"/>
              <a:gd name="connsiteX1" fmla="*/ 550344 w 1108554"/>
              <a:gd name="connsiteY1" fmla="*/ 0 h 1106210"/>
              <a:gd name="connsiteX2" fmla="*/ 550344 w 1108554"/>
              <a:gd name="connsiteY2" fmla="*/ 756182 h 1106210"/>
              <a:gd name="connsiteX3" fmla="*/ 1108554 w 1108554"/>
              <a:gd name="connsiteY3" fmla="*/ 756182 h 1106210"/>
              <a:gd name="connsiteX4" fmla="*/ 1108554 w 1108554"/>
              <a:gd name="connsiteY4" fmla="*/ 1106210 h 1106210"/>
              <a:gd name="connsiteX5" fmla="*/ 0 w 1108554"/>
              <a:gd name="connsiteY5" fmla="*/ 1106210 h 110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554" h="1106210">
                <a:moveTo>
                  <a:pt x="0" y="0"/>
                </a:moveTo>
                <a:lnTo>
                  <a:pt x="550344" y="0"/>
                </a:lnTo>
                <a:lnTo>
                  <a:pt x="550344" y="756182"/>
                </a:lnTo>
                <a:lnTo>
                  <a:pt x="1108554" y="756182"/>
                </a:lnTo>
                <a:lnTo>
                  <a:pt x="1108554" y="1106210"/>
                </a:lnTo>
                <a:lnTo>
                  <a:pt x="0" y="1106210"/>
                </a:lnTo>
                <a:close/>
              </a:path>
            </a:pathLst>
          </a:custGeom>
          <a:scene3d>
            <a:camera prst="orthographicFront">
              <a:rot lat="0" lon="21594000" rev="0"/>
            </a:camera>
            <a:lightRig rig="threePt" dir="t"/>
          </a:scene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EB29B-D432-A462-D119-200196D13C71}"/>
              </a:ext>
            </a:extLst>
          </p:cNvPr>
          <p:cNvGrpSpPr/>
          <p:nvPr/>
        </p:nvGrpSpPr>
        <p:grpSpPr>
          <a:xfrm>
            <a:off x="9263790" y="157179"/>
            <a:ext cx="2928210" cy="1106210"/>
            <a:chOff x="9288533" y="128589"/>
            <a:chExt cx="2928210" cy="1106210"/>
          </a:xfrm>
        </p:grpSpPr>
        <p:pic>
          <p:nvPicPr>
            <p:cNvPr id="16" name="Picture 15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E409BAC2-51E9-DC91-7F05-D3CB78A8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67708-96ED-8754-BCCC-B6D7FB0A3E86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059CFD-F229-9BD8-5B1B-18AA1AAF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Frameworks: </a:t>
            </a:r>
            <a:r>
              <a:rPr lang="en-US" dirty="0" err="1"/>
              <a:t>tRFMOs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F5707-4AAB-AC8D-AEC1-F2406F3B8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Issues to be addressed</a:t>
            </a:r>
          </a:p>
          <a:p>
            <a:r>
              <a:rPr lang="en-US" dirty="0"/>
              <a:t>Needs of developing States</a:t>
            </a:r>
          </a:p>
          <a:p>
            <a:r>
              <a:rPr lang="en-US" dirty="0"/>
              <a:t>Eligibility for allocation</a:t>
            </a:r>
          </a:p>
          <a:p>
            <a:r>
              <a:rPr lang="en-US" dirty="0"/>
              <a:t>Scope of application</a:t>
            </a:r>
          </a:p>
          <a:p>
            <a:r>
              <a:rPr lang="en-US" dirty="0"/>
              <a:t>Metrics (catch, effort, value %)</a:t>
            </a:r>
          </a:p>
          <a:p>
            <a:r>
              <a:rPr lang="en-US" dirty="0"/>
              <a:t>Period of validity</a:t>
            </a:r>
          </a:p>
          <a:p>
            <a:r>
              <a:rPr lang="en-US" dirty="0"/>
              <a:t>Use of allocation (</a:t>
            </a:r>
            <a:r>
              <a:rPr lang="en-US" dirty="0" err="1"/>
              <a:t>eg</a:t>
            </a:r>
            <a:r>
              <a:rPr lang="en-US" dirty="0"/>
              <a:t> transfers)</a:t>
            </a:r>
          </a:p>
          <a:p>
            <a:r>
              <a:rPr lang="en-US" dirty="0"/>
              <a:t>Under/over catch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0892A-B070-3C58-3739-60A5583A96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Challenges</a:t>
            </a:r>
          </a:p>
          <a:p>
            <a:r>
              <a:rPr lang="en-US" dirty="0" err="1"/>
              <a:t>Prioritisation</a:t>
            </a:r>
            <a:r>
              <a:rPr lang="en-US" dirty="0"/>
              <a:t> of criteria</a:t>
            </a:r>
          </a:p>
          <a:p>
            <a:r>
              <a:rPr lang="en-US" dirty="0"/>
              <a:t>Needs of developing States</a:t>
            </a:r>
          </a:p>
          <a:p>
            <a:r>
              <a:rPr lang="en-US" dirty="0"/>
              <a:t>Interim or de facto allocations</a:t>
            </a:r>
          </a:p>
          <a:p>
            <a:r>
              <a:rPr lang="en-US" dirty="0"/>
              <a:t>New entrants</a:t>
            </a:r>
          </a:p>
          <a:p>
            <a:r>
              <a:rPr lang="en-US" dirty="0"/>
              <a:t>Transferability of catch: complex</a:t>
            </a:r>
          </a:p>
          <a:p>
            <a:r>
              <a:rPr lang="en-US" dirty="0"/>
              <a:t>Negotiations: underage/overage</a:t>
            </a:r>
          </a:p>
          <a:p>
            <a:r>
              <a:rPr lang="en-US" dirty="0"/>
              <a:t>Takes time and effort</a:t>
            </a:r>
          </a:p>
        </p:txBody>
      </p:sp>
    </p:spTree>
    <p:extLst>
      <p:ext uri="{BB962C8B-B14F-4D97-AF65-F5344CB8AC3E}">
        <p14:creationId xmlns:p14="http://schemas.microsoft.com/office/powerpoint/2010/main" val="24714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ailboat with fish and sail&#10;&#10;Description automatically generated">
            <a:extLst>
              <a:ext uri="{FF2B5EF4-FFF2-40B4-BE49-F238E27FC236}">
                <a16:creationId xmlns:a16="http://schemas.microsoft.com/office/drawing/2014/main" id="{CDB8EB41-5C9C-24D0-AB45-8FCD2E81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89831" l="3066" r="89958">
                        <a14:foregroundMark x1="33721" y1="86653" x2="33721" y2="86653"/>
                        <a14:foregroundMark x1="5920" y1="86653" x2="5920" y2="86653"/>
                        <a14:foregroundMark x1="5920" y1="75106" x2="5920" y2="75106"/>
                        <a14:foregroundMark x1="3066" y1="70233" x2="3066" y2="70233"/>
                        <a14:foregroundMark x1="52960" y1="79873" x2="52960" y2="79873"/>
                        <a14:foregroundMark x1="46195" y1="79873" x2="46195" y2="79873"/>
                        <a14:foregroundMark x1="19345" y1="86653" x2="19345" y2="86653"/>
                        <a14:foregroundMark x1="11734" y1="87606" x2="11734" y2="87606"/>
                        <a14:backgroundMark x1="74947" y1="52966" x2="74947" y2="52966"/>
                        <a14:backgroundMark x1="74947" y1="42373" x2="74947" y2="42373"/>
                        <a14:backgroundMark x1="76850" y1="35699" x2="76850" y2="35699"/>
                        <a14:backgroundMark x1="76850" y1="35699" x2="81712" y2="35699"/>
                        <a14:backgroundMark x1="77907" y1="42373" x2="77907" y2="42373"/>
                        <a14:backgroundMark x1="78858" y1="42373" x2="78858" y2="42373"/>
                        <a14:backgroundMark x1="77907" y1="36653" x2="77907" y2="36653"/>
                        <a14:backgroundMark x1="77907" y1="36653" x2="77907" y2="36653"/>
                        <a14:backgroundMark x1="77907" y1="31886" x2="77907" y2="31886"/>
                        <a14:backgroundMark x1="77907" y1="31886" x2="77907" y2="31886"/>
                        <a14:backgroundMark x1="82664" y1="37606" x2="66385" y2="62606"/>
                        <a14:backgroundMark x1="71142" y1="49153" x2="32347" y2="69915"/>
                        <a14:backgroundMark x1="32347" y1="69915" x2="79175" y2="68008"/>
                        <a14:backgroundMark x1="79175" y1="68008" x2="73044" y2="7605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39"/>
          <a:stretch/>
        </p:blipFill>
        <p:spPr>
          <a:xfrm>
            <a:off x="0" y="5240109"/>
            <a:ext cx="14329457" cy="2042409"/>
          </a:xfrm>
          <a:custGeom>
            <a:avLst/>
            <a:gdLst>
              <a:gd name="connsiteX0" fmla="*/ 0 w 1108554"/>
              <a:gd name="connsiteY0" fmla="*/ 0 h 1106210"/>
              <a:gd name="connsiteX1" fmla="*/ 550344 w 1108554"/>
              <a:gd name="connsiteY1" fmla="*/ 0 h 1106210"/>
              <a:gd name="connsiteX2" fmla="*/ 550344 w 1108554"/>
              <a:gd name="connsiteY2" fmla="*/ 756182 h 1106210"/>
              <a:gd name="connsiteX3" fmla="*/ 1108554 w 1108554"/>
              <a:gd name="connsiteY3" fmla="*/ 756182 h 1106210"/>
              <a:gd name="connsiteX4" fmla="*/ 1108554 w 1108554"/>
              <a:gd name="connsiteY4" fmla="*/ 1106210 h 1106210"/>
              <a:gd name="connsiteX5" fmla="*/ 0 w 1108554"/>
              <a:gd name="connsiteY5" fmla="*/ 1106210 h 110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554" h="1106210">
                <a:moveTo>
                  <a:pt x="0" y="0"/>
                </a:moveTo>
                <a:lnTo>
                  <a:pt x="550344" y="0"/>
                </a:lnTo>
                <a:lnTo>
                  <a:pt x="550344" y="756182"/>
                </a:lnTo>
                <a:lnTo>
                  <a:pt x="1108554" y="756182"/>
                </a:lnTo>
                <a:lnTo>
                  <a:pt x="1108554" y="1106210"/>
                </a:lnTo>
                <a:lnTo>
                  <a:pt x="0" y="1106210"/>
                </a:lnTo>
                <a:close/>
              </a:path>
            </a:pathLst>
          </a:custGeom>
          <a:scene3d>
            <a:camera prst="orthographicFront">
              <a:rot lat="0" lon="21594000" rev="0"/>
            </a:camera>
            <a:lightRig rig="threePt" dir="t"/>
          </a:scene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EB29B-D432-A462-D119-200196D13C71}"/>
              </a:ext>
            </a:extLst>
          </p:cNvPr>
          <p:cNvGrpSpPr/>
          <p:nvPr/>
        </p:nvGrpSpPr>
        <p:grpSpPr>
          <a:xfrm>
            <a:off x="9263790" y="157179"/>
            <a:ext cx="2928210" cy="1106210"/>
            <a:chOff x="9288533" y="128589"/>
            <a:chExt cx="2928210" cy="1106210"/>
          </a:xfrm>
        </p:grpSpPr>
        <p:pic>
          <p:nvPicPr>
            <p:cNvPr id="16" name="Picture 15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E409BAC2-51E9-DC91-7F05-D3CB78A8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67708-96ED-8754-BCCC-B6D7FB0A3E86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3B6B2C-F858-DE2B-8B17-2D400128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an allocation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D89B-DEB5-0451-724D-B8C9E2025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the South Pacific Albacore fishery</a:t>
            </a:r>
          </a:p>
          <a:p>
            <a:r>
              <a:rPr lang="en-US" dirty="0"/>
              <a:t>Agreement on core criteria and any additional factors</a:t>
            </a:r>
          </a:p>
          <a:p>
            <a:r>
              <a:rPr lang="en-US" dirty="0"/>
              <a:t>Weighting or </a:t>
            </a:r>
            <a:r>
              <a:rPr lang="en-US" dirty="0" err="1"/>
              <a:t>prioritisation</a:t>
            </a:r>
            <a:r>
              <a:rPr lang="en-US" dirty="0"/>
              <a:t> of criteria and extenuating circumstances</a:t>
            </a:r>
          </a:p>
          <a:p>
            <a:r>
              <a:rPr lang="en-US" dirty="0"/>
              <a:t>Required scientific information or technical analysis for allocation</a:t>
            </a:r>
          </a:p>
          <a:p>
            <a:r>
              <a:rPr lang="en-US" dirty="0"/>
              <a:t>Agreement on metrics (catch/effort; value/proportion) </a:t>
            </a:r>
          </a:p>
          <a:p>
            <a:r>
              <a:rPr lang="en-US" dirty="0"/>
              <a:t>Agreement on period of validity of allocations</a:t>
            </a:r>
          </a:p>
          <a:p>
            <a:r>
              <a:rPr lang="en-US" dirty="0"/>
              <a:t>Agreement on modalities of allocation (</a:t>
            </a:r>
            <a:r>
              <a:rPr lang="en-US" dirty="0" err="1"/>
              <a:t>eg</a:t>
            </a:r>
            <a:r>
              <a:rPr lang="en-US" dirty="0"/>
              <a:t> transferability, underage and overage, and monitoring)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F4409-4FFE-328F-618C-35CEE12BFA7F}"/>
              </a:ext>
            </a:extLst>
          </p:cNvPr>
          <p:cNvSpPr txBox="1"/>
          <p:nvPr/>
        </p:nvSpPr>
        <p:spPr>
          <a:xfrm>
            <a:off x="11001080" y="6311900"/>
            <a:ext cx="9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Page x of x</a:t>
            </a:r>
          </a:p>
          <a:p>
            <a:r>
              <a:rPr lang="en-US" sz="1000" dirty="0">
                <a:latin typeface="+mj-lt"/>
              </a:rPr>
              <a:t>Agenda #</a:t>
            </a:r>
          </a:p>
        </p:txBody>
      </p:sp>
    </p:spTree>
    <p:extLst>
      <p:ext uri="{BB962C8B-B14F-4D97-AF65-F5344CB8AC3E}">
        <p14:creationId xmlns:p14="http://schemas.microsoft.com/office/powerpoint/2010/main" val="37874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ailboat with fish and sail&#10;&#10;Description automatically generated">
            <a:extLst>
              <a:ext uri="{FF2B5EF4-FFF2-40B4-BE49-F238E27FC236}">
                <a16:creationId xmlns:a16="http://schemas.microsoft.com/office/drawing/2014/main" id="{CDB8EB41-5C9C-24D0-AB45-8FCD2E81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89831" l="3066" r="89958">
                        <a14:foregroundMark x1="33721" y1="86653" x2="33721" y2="86653"/>
                        <a14:foregroundMark x1="5920" y1="86653" x2="5920" y2="86653"/>
                        <a14:foregroundMark x1="5920" y1="75106" x2="5920" y2="75106"/>
                        <a14:foregroundMark x1="3066" y1="70233" x2="3066" y2="70233"/>
                        <a14:foregroundMark x1="52960" y1="79873" x2="52960" y2="79873"/>
                        <a14:foregroundMark x1="46195" y1="79873" x2="46195" y2="79873"/>
                        <a14:foregroundMark x1="19345" y1="86653" x2="19345" y2="86653"/>
                        <a14:foregroundMark x1="11734" y1="87606" x2="11734" y2="87606"/>
                        <a14:backgroundMark x1="74947" y1="52966" x2="74947" y2="52966"/>
                        <a14:backgroundMark x1="74947" y1="42373" x2="74947" y2="42373"/>
                        <a14:backgroundMark x1="76850" y1="35699" x2="76850" y2="35699"/>
                        <a14:backgroundMark x1="76850" y1="35699" x2="81712" y2="35699"/>
                        <a14:backgroundMark x1="77907" y1="42373" x2="77907" y2="42373"/>
                        <a14:backgroundMark x1="78858" y1="42373" x2="78858" y2="42373"/>
                        <a14:backgroundMark x1="77907" y1="36653" x2="77907" y2="36653"/>
                        <a14:backgroundMark x1="77907" y1="36653" x2="77907" y2="36653"/>
                        <a14:backgroundMark x1="77907" y1="31886" x2="77907" y2="31886"/>
                        <a14:backgroundMark x1="77907" y1="31886" x2="77907" y2="31886"/>
                        <a14:backgroundMark x1="82664" y1="37606" x2="66385" y2="62606"/>
                        <a14:backgroundMark x1="71142" y1="49153" x2="32347" y2="69915"/>
                        <a14:backgroundMark x1="32347" y1="69915" x2="79175" y2="68008"/>
                        <a14:backgroundMark x1="79175" y1="68008" x2="73044" y2="7605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39"/>
          <a:stretch/>
        </p:blipFill>
        <p:spPr>
          <a:xfrm>
            <a:off x="0" y="5240109"/>
            <a:ext cx="14329457" cy="2042409"/>
          </a:xfrm>
          <a:custGeom>
            <a:avLst/>
            <a:gdLst>
              <a:gd name="connsiteX0" fmla="*/ 0 w 1108554"/>
              <a:gd name="connsiteY0" fmla="*/ 0 h 1106210"/>
              <a:gd name="connsiteX1" fmla="*/ 550344 w 1108554"/>
              <a:gd name="connsiteY1" fmla="*/ 0 h 1106210"/>
              <a:gd name="connsiteX2" fmla="*/ 550344 w 1108554"/>
              <a:gd name="connsiteY2" fmla="*/ 756182 h 1106210"/>
              <a:gd name="connsiteX3" fmla="*/ 1108554 w 1108554"/>
              <a:gd name="connsiteY3" fmla="*/ 756182 h 1106210"/>
              <a:gd name="connsiteX4" fmla="*/ 1108554 w 1108554"/>
              <a:gd name="connsiteY4" fmla="*/ 1106210 h 1106210"/>
              <a:gd name="connsiteX5" fmla="*/ 0 w 1108554"/>
              <a:gd name="connsiteY5" fmla="*/ 1106210 h 110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554" h="1106210">
                <a:moveTo>
                  <a:pt x="0" y="0"/>
                </a:moveTo>
                <a:lnTo>
                  <a:pt x="550344" y="0"/>
                </a:lnTo>
                <a:lnTo>
                  <a:pt x="550344" y="756182"/>
                </a:lnTo>
                <a:lnTo>
                  <a:pt x="1108554" y="756182"/>
                </a:lnTo>
                <a:lnTo>
                  <a:pt x="1108554" y="1106210"/>
                </a:lnTo>
                <a:lnTo>
                  <a:pt x="0" y="1106210"/>
                </a:lnTo>
                <a:close/>
              </a:path>
            </a:pathLst>
          </a:custGeom>
          <a:scene3d>
            <a:camera prst="orthographicFront">
              <a:rot lat="0" lon="21594000" rev="0"/>
            </a:camera>
            <a:lightRig rig="threePt" dir="t"/>
          </a:scene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EB29B-D432-A462-D119-200196D13C71}"/>
              </a:ext>
            </a:extLst>
          </p:cNvPr>
          <p:cNvGrpSpPr/>
          <p:nvPr/>
        </p:nvGrpSpPr>
        <p:grpSpPr>
          <a:xfrm>
            <a:off x="9263790" y="157179"/>
            <a:ext cx="2928210" cy="1106210"/>
            <a:chOff x="9288533" y="128589"/>
            <a:chExt cx="2928210" cy="1106210"/>
          </a:xfrm>
        </p:grpSpPr>
        <p:pic>
          <p:nvPicPr>
            <p:cNvPr id="16" name="Picture 15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E409BAC2-51E9-DC91-7F05-D3CB78A8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67708-96ED-8754-BCCC-B6D7FB0A3E86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3B6B2C-F858-DE2B-8B17-2D400128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Considering allocation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D89B-DEB5-0451-724D-B8C9E2025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Process</a:t>
            </a:r>
          </a:p>
          <a:p>
            <a:r>
              <a:rPr lang="en-US" sz="3600" dirty="0"/>
              <a:t>Timeline</a:t>
            </a:r>
          </a:p>
          <a:p>
            <a:r>
              <a:rPr lang="en-US" sz="3600" dirty="0"/>
              <a:t>Issues need to consider</a:t>
            </a:r>
          </a:p>
          <a:p>
            <a:r>
              <a:rPr lang="en-US" sz="3600" dirty="0"/>
              <a:t>Relationship to development of SP albacore MP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F4409-4FFE-328F-618C-35CEE12BFA7F}"/>
              </a:ext>
            </a:extLst>
          </p:cNvPr>
          <p:cNvSpPr txBox="1"/>
          <p:nvPr/>
        </p:nvSpPr>
        <p:spPr>
          <a:xfrm>
            <a:off x="11001080" y="6311900"/>
            <a:ext cx="9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Page x of x</a:t>
            </a:r>
          </a:p>
          <a:p>
            <a:r>
              <a:rPr lang="en-US" sz="1000" dirty="0">
                <a:latin typeface="+mj-lt"/>
              </a:rPr>
              <a:t>Agenda #</a:t>
            </a:r>
          </a:p>
        </p:txBody>
      </p:sp>
    </p:spTree>
    <p:extLst>
      <p:ext uri="{BB962C8B-B14F-4D97-AF65-F5344CB8AC3E}">
        <p14:creationId xmlns:p14="http://schemas.microsoft.com/office/powerpoint/2010/main" val="6470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148AC02-5E64-12CB-E59B-CBDD5F3709B5}"/>
              </a:ext>
            </a:extLst>
          </p:cNvPr>
          <p:cNvSpPr/>
          <p:nvPr/>
        </p:nvSpPr>
        <p:spPr>
          <a:xfrm>
            <a:off x="0" y="1500808"/>
            <a:ext cx="12192000" cy="5359348"/>
          </a:xfrm>
          <a:custGeom>
            <a:avLst/>
            <a:gdLst>
              <a:gd name="connsiteX0" fmla="*/ 0 w 12192000"/>
              <a:gd name="connsiteY0" fmla="*/ 0 h 2156791"/>
              <a:gd name="connsiteX1" fmla="*/ 6096000 w 12192000"/>
              <a:gd name="connsiteY1" fmla="*/ 0 h 2156791"/>
              <a:gd name="connsiteX2" fmla="*/ 12192000 w 12192000"/>
              <a:gd name="connsiteY2" fmla="*/ 0 h 2156791"/>
              <a:gd name="connsiteX3" fmla="*/ 12192000 w 12192000"/>
              <a:gd name="connsiteY3" fmla="*/ 2156791 h 2156791"/>
              <a:gd name="connsiteX4" fmla="*/ 6096000 w 12192000"/>
              <a:gd name="connsiteY4" fmla="*/ 2156791 h 2156791"/>
              <a:gd name="connsiteX5" fmla="*/ 0 w 12192000"/>
              <a:gd name="connsiteY5" fmla="*/ 2156791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6791"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2156791"/>
                </a:lnTo>
                <a:lnTo>
                  <a:pt x="6096000" y="2156791"/>
                </a:lnTo>
                <a:lnTo>
                  <a:pt x="0" y="2156791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229560-7F34-D031-2D4A-42AAB0EFFBA1}"/>
              </a:ext>
            </a:extLst>
          </p:cNvPr>
          <p:cNvGrpSpPr/>
          <p:nvPr/>
        </p:nvGrpSpPr>
        <p:grpSpPr>
          <a:xfrm>
            <a:off x="9263790" y="157179"/>
            <a:ext cx="2928210" cy="1106210"/>
            <a:chOff x="9288533" y="128589"/>
            <a:chExt cx="2928210" cy="1106210"/>
          </a:xfrm>
        </p:grpSpPr>
        <p:pic>
          <p:nvPicPr>
            <p:cNvPr id="8" name="Picture 7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F0554006-239B-32F1-C0E0-CBE24DB4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9AE28D-D665-AB75-8590-4CBE68C7C82D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0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12BB3C1B6824E8B4FBD67D323AE8E" ma:contentTypeVersion="9" ma:contentTypeDescription="Create a new document." ma:contentTypeScope="" ma:versionID="21d73a930c7f4f40b7b3477131828c5f">
  <xsd:schema xmlns:xsd="http://www.w3.org/2001/XMLSchema" xmlns:xs="http://www.w3.org/2001/XMLSchema" xmlns:p="http://schemas.microsoft.com/office/2006/metadata/properties" xmlns:ns2="74d459e1-c7c7-4679-8867-2c3388e85f29" xmlns:ns3="4da3fb22-1792-41c2-bff3-4c2260065f37" targetNamespace="http://schemas.microsoft.com/office/2006/metadata/properties" ma:root="true" ma:fieldsID="42bf5f9a19cefda4456fc294ac98ca3c" ns2:_="" ns3:_="">
    <xsd:import namespace="74d459e1-c7c7-4679-8867-2c3388e85f29"/>
    <xsd:import namespace="4da3fb22-1792-41c2-bff3-4c2260065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59e1-c7c7-4679-8867-2c3388e85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fb22-1792-41c2-bff3-4c2260065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D7F5D-E279-417A-8108-B00F1A076F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E7798A-F195-4FCB-A33D-F4A4F8BDC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59e1-c7c7-4679-8867-2c3388e85f29"/>
    <ds:schemaRef ds:uri="4da3fb22-1792-41c2-bff3-4c2260065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43B03B-4BED-4B53-8BE2-93D561DA0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343</Words>
  <Application>Microsoft Office PowerPoint</Application>
  <PresentationFormat>Widescreen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Lato</vt:lpstr>
      <vt:lpstr>Office Theme</vt:lpstr>
      <vt:lpstr>Information Paper on Elements of Allocation Frameworks in other tRFMOs: A Summary</vt:lpstr>
      <vt:lpstr>Criteria for Allocation </vt:lpstr>
      <vt:lpstr>Allocation Frameworks: tRFMOs</vt:lpstr>
      <vt:lpstr>Steps to an allocation framework</vt:lpstr>
      <vt:lpstr>Considering allocation frameworks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Rhea Moss-Christian</dc:creator>
  <cp:lastModifiedBy>Penelope Ridings</cp:lastModifiedBy>
  <cp:revision>9</cp:revision>
  <dcterms:created xsi:type="dcterms:W3CDTF">2023-08-16T03:00:12Z</dcterms:created>
  <dcterms:modified xsi:type="dcterms:W3CDTF">2024-10-11T00:57:02Z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0x010100C0D12BB3C1B6824E8B4FBD67D323AE8E</vt:lpwstr>
  </property>
</Properties>
</file>