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6" r:id="rId2"/>
    <p:sldId id="277" r:id="rId3"/>
    <p:sldId id="278" r:id="rId4"/>
    <p:sldId id="279" r:id="rId5"/>
    <p:sldId id="28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60"/>
  </p:normalViewPr>
  <p:slideViewPr>
    <p:cSldViewPr snapToGrid="0">
      <p:cViewPr varScale="1">
        <p:scale>
          <a:sx n="108" d="100"/>
          <a:sy n="108" d="100"/>
        </p:scale>
        <p:origin x="65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.pn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.png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DCA714-9302-4F78-8284-842B920EF9B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998720" y="2646363"/>
            <a:ext cx="6736080" cy="2387600"/>
          </a:xfrm>
        </p:spPr>
        <p:txBody>
          <a:bodyPr anchor="b" anchorCtr="0"/>
          <a:lstStyle>
            <a:lvl1pPr algn="l">
              <a:defRPr sz="6000"/>
            </a:lvl1pPr>
          </a:lstStyle>
          <a:p>
            <a:r>
              <a:rPr lang="en-US"/>
              <a:t>Click to edit Master title style</a:t>
            </a:r>
            <a:endParaRPr lang="fr-FR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B0BE79B-66B3-4535-868E-13C4FF6E637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998720" y="5126038"/>
            <a:ext cx="6736080" cy="583882"/>
          </a:xfrm>
        </p:spPr>
        <p:txBody>
          <a:bodyPr anchor="t" anchorCtr="0"/>
          <a:lstStyle>
            <a:lvl1pPr marL="0" indent="0" algn="l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fr-FR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B6E2576-EA73-40E8-A2F2-A62B73E3CC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E880D-16D1-4539-9948-C2240ACC59CA}" type="datetimeFigureOut">
              <a:rPr lang="fr-FR" smtClean="0"/>
              <a:t>20/08/2024</a:t>
            </a:fld>
            <a:endParaRPr lang="fr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C5CCD9-36E9-4809-B113-D53B5EBE80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FD451D-CA62-47FA-92B4-ED2D8FCD97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61154-064F-4AC5-84EA-549FDD985C1D}" type="slidenum">
              <a:rPr lang="fr-FR" smtClean="0"/>
              <a:t>‹#›</a:t>
            </a:fld>
            <a:endParaRPr lang="fr-FR"/>
          </a:p>
        </p:txBody>
      </p:sp>
      <p:pic>
        <p:nvPicPr>
          <p:cNvPr id="7" name="Picture 6" descr="Background pattern&#10;&#10;Description automatically generated">
            <a:extLst>
              <a:ext uri="{FF2B5EF4-FFF2-40B4-BE49-F238E27FC236}">
                <a16:creationId xmlns:a16="http://schemas.microsoft.com/office/drawing/2014/main" id="{92767241-17BF-8AFF-B9BE-875195288E2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4521263" cy="6858000"/>
          </a:xfrm>
          <a:prstGeom prst="rect">
            <a:avLst/>
          </a:prstGeom>
        </p:spPr>
      </p:pic>
      <p:pic>
        <p:nvPicPr>
          <p:cNvPr id="8" name="Picture 4">
            <a:extLst>
              <a:ext uri="{FF2B5EF4-FFF2-40B4-BE49-F238E27FC236}">
                <a16:creationId xmlns:a16="http://schemas.microsoft.com/office/drawing/2014/main" id="{0847052D-DE93-DF88-3AAA-CB2675B70725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2"/>
          <a:stretch/>
        </p:blipFill>
        <p:spPr>
          <a:xfrm>
            <a:off x="9781162" y="80160"/>
            <a:ext cx="1783964" cy="97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933971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blipFill dpi="0" rotWithShape="1">
          <a:blip r:embed="rId2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42EE8B-A420-482C-AA8F-161CF56177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5624" y="1693580"/>
            <a:ext cx="10515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43CB40F-0903-4B7E-8BF4-FABD7BA253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E880D-16D1-4539-9948-C2240ACC59CA}" type="datetimeFigureOut">
              <a:rPr lang="fr-FR" smtClean="0"/>
              <a:t>20/08/2024</a:t>
            </a:fld>
            <a:endParaRPr lang="fr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1AB605-A5E2-4DE4-9DDB-979FC36960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C8B41D-0106-4F2E-8CAF-6F6AA93752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61154-064F-4AC5-84EA-549FDD985C1D}" type="slidenum">
              <a:rPr lang="fr-FR" smtClean="0"/>
              <a:t>‹#›</a:t>
            </a:fld>
            <a:endParaRPr lang="fr-FR"/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AB70209C-55AC-7EDB-1AE6-8DA0F85A81B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25624" y="372856"/>
            <a:ext cx="10515600" cy="1009292"/>
          </a:xfrm>
        </p:spPr>
        <p:txBody>
          <a:bodyPr anchor="t">
            <a:noAutofit/>
          </a:bodyPr>
          <a:lstStyle>
            <a:lvl1pPr>
              <a:defRPr sz="4400">
                <a:solidFill>
                  <a:srgbClr val="00B0CA"/>
                </a:solidFill>
              </a:defRPr>
            </a:lvl1pPr>
          </a:lstStyle>
          <a:p>
            <a:r>
              <a:rPr lang="en-US" dirty="0"/>
              <a:t>Title</a:t>
            </a:r>
            <a:endParaRPr lang="fr-FR" dirty="0"/>
          </a:p>
        </p:txBody>
      </p:sp>
      <p:pic>
        <p:nvPicPr>
          <p:cNvPr id="15" name="Picture 4">
            <a:extLst>
              <a:ext uri="{FF2B5EF4-FFF2-40B4-BE49-F238E27FC236}">
                <a16:creationId xmlns:a16="http://schemas.microsoft.com/office/drawing/2014/main" id="{F6086CD8-7569-EBDF-AE07-CE93B5656444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2"/>
          <a:stretch/>
        </p:blipFill>
        <p:spPr>
          <a:xfrm>
            <a:off x="9781162" y="80160"/>
            <a:ext cx="1783964" cy="97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031129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ttom bar 1 column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873F47F-D34D-44F8-A4C7-085914045D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E880D-16D1-4539-9948-C2240ACC59CA}" type="datetimeFigureOut">
              <a:rPr lang="fr-FR" smtClean="0"/>
              <a:t>20/08/2024</a:t>
            </a:fld>
            <a:endParaRPr lang="fr-FR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7580783-FC5E-4A67-8104-4FB7A8D4AB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7B6090D-A3EB-4FDF-A21C-83AB4FDD39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61154-064F-4AC5-84EA-549FDD985C1D}" type="slidenum">
              <a:rPr lang="fr-FR" smtClean="0"/>
              <a:t>‹#›</a:t>
            </a:fld>
            <a:endParaRPr lang="fr-FR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3D0F3356-3FA1-4DEB-8E57-D4E7D5E6271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6165906"/>
            <a:ext cx="12192000" cy="692094"/>
          </a:xfrm>
          <a:prstGeom prst="rect">
            <a:avLst/>
          </a:prstGeom>
        </p:spPr>
      </p:pic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28AC3570-27DB-4DE2-AF51-4C488E57DF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5624" y="1789494"/>
            <a:ext cx="10515600" cy="392129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 dirty="0"/>
          </a:p>
        </p:txBody>
      </p:sp>
      <p:pic>
        <p:nvPicPr>
          <p:cNvPr id="5" name="Picture 4" descr="Graphical user interface, text, application&#10;&#10;Description automatically generated">
            <a:extLst>
              <a:ext uri="{FF2B5EF4-FFF2-40B4-BE49-F238E27FC236}">
                <a16:creationId xmlns:a16="http://schemas.microsoft.com/office/drawing/2014/main" id="{97C967CF-52DD-C426-81E5-5EACF104094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916529" y="1127557"/>
            <a:ext cx="11069826" cy="131411"/>
          </a:xfrm>
          <a:prstGeom prst="rect">
            <a:avLst/>
          </a:prstGeom>
        </p:spPr>
      </p:pic>
      <p:sp>
        <p:nvSpPr>
          <p:cNvPr id="6" name="Title 1">
            <a:extLst>
              <a:ext uri="{FF2B5EF4-FFF2-40B4-BE49-F238E27FC236}">
                <a16:creationId xmlns:a16="http://schemas.microsoft.com/office/drawing/2014/main" id="{591B9295-C753-E501-0DE1-970730B7467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25624" y="372856"/>
            <a:ext cx="10515600" cy="1009292"/>
          </a:xfrm>
        </p:spPr>
        <p:txBody>
          <a:bodyPr anchor="t">
            <a:noAutofit/>
          </a:bodyPr>
          <a:lstStyle>
            <a:lvl1pPr>
              <a:defRPr sz="4400">
                <a:solidFill>
                  <a:srgbClr val="00B0CA"/>
                </a:solidFill>
              </a:defRPr>
            </a:lvl1pPr>
          </a:lstStyle>
          <a:p>
            <a:r>
              <a:rPr lang="en-US" dirty="0"/>
              <a:t>Title</a:t>
            </a:r>
            <a:endParaRPr lang="fr-FR" dirty="0"/>
          </a:p>
        </p:txBody>
      </p:sp>
      <p:pic>
        <p:nvPicPr>
          <p:cNvPr id="12" name="Picture 4">
            <a:extLst>
              <a:ext uri="{FF2B5EF4-FFF2-40B4-BE49-F238E27FC236}">
                <a16:creationId xmlns:a16="http://schemas.microsoft.com/office/drawing/2014/main" id="{79232801-C811-253D-12D9-6846FA47631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2"/>
          <a:stretch/>
        </p:blipFill>
        <p:spPr>
          <a:xfrm>
            <a:off x="9781162" y="80160"/>
            <a:ext cx="1783964" cy="97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60676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bg>
      <p:bgPr>
        <a:blipFill dpi="0" rotWithShape="1">
          <a:blip r:embed="rId2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102A15-9DC6-4F18-A8CA-822A6ECB321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049526" y="1801881"/>
            <a:ext cx="5181600" cy="413473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1B36924-1628-4793-A109-B217B6E4E9B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83526" y="1801881"/>
            <a:ext cx="5181600" cy="413473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41B3672-26D8-4D46-B9DE-6B2D27E6AC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E880D-16D1-4539-9948-C2240ACC59CA}" type="datetimeFigureOut">
              <a:rPr lang="fr-FR" smtClean="0"/>
              <a:t>20/08/2024</a:t>
            </a:fld>
            <a:endParaRPr lang="fr-F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8D59EA9-83A3-477E-9E11-11C501E327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4F8C123-B7F5-4FD2-9435-71E4F724DF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61154-064F-4AC5-84EA-549FDD985C1D}" type="slidenum">
              <a:rPr lang="fr-FR" smtClean="0"/>
              <a:t>‹#›</a:t>
            </a:fld>
            <a:endParaRPr lang="fr-FR"/>
          </a:p>
        </p:txBody>
      </p:sp>
      <p:sp>
        <p:nvSpPr>
          <p:cNvPr id="15" name="Title 1">
            <a:extLst>
              <a:ext uri="{FF2B5EF4-FFF2-40B4-BE49-F238E27FC236}">
                <a16:creationId xmlns:a16="http://schemas.microsoft.com/office/drawing/2014/main" id="{6008A5D2-D9D8-987B-E3D9-B66316B5AA1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25624" y="372856"/>
            <a:ext cx="10515600" cy="1009292"/>
          </a:xfrm>
        </p:spPr>
        <p:txBody>
          <a:bodyPr anchor="t">
            <a:noAutofit/>
          </a:bodyPr>
          <a:lstStyle>
            <a:lvl1pPr>
              <a:defRPr sz="4400">
                <a:solidFill>
                  <a:srgbClr val="00B0CA"/>
                </a:solidFill>
              </a:defRPr>
            </a:lvl1pPr>
          </a:lstStyle>
          <a:p>
            <a:r>
              <a:rPr lang="en-US" dirty="0"/>
              <a:t>Title</a:t>
            </a:r>
            <a:endParaRPr lang="fr-FR" dirty="0"/>
          </a:p>
        </p:txBody>
      </p:sp>
      <p:pic>
        <p:nvPicPr>
          <p:cNvPr id="16" name="Picture 4">
            <a:extLst>
              <a:ext uri="{FF2B5EF4-FFF2-40B4-BE49-F238E27FC236}">
                <a16:creationId xmlns:a16="http://schemas.microsoft.com/office/drawing/2014/main" id="{9F086F6D-1869-06EA-C5D3-A51C336F809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2"/>
          <a:stretch/>
        </p:blipFill>
        <p:spPr>
          <a:xfrm>
            <a:off x="9781162" y="80160"/>
            <a:ext cx="1783964" cy="97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19548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columns">
    <p:bg>
      <p:bgPr>
        <a:blipFill dpi="0" rotWithShape="1">
          <a:blip r:embed="rId2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4AC94549-5071-4DBF-B0E3-39806E449DD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097738" y="1592510"/>
            <a:ext cx="3291578" cy="413473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 dirty="0"/>
          </a:p>
        </p:txBody>
      </p:sp>
      <p:sp>
        <p:nvSpPr>
          <p:cNvPr id="9" name="Content Placeholder 3">
            <a:extLst>
              <a:ext uri="{FF2B5EF4-FFF2-40B4-BE49-F238E27FC236}">
                <a16:creationId xmlns:a16="http://schemas.microsoft.com/office/drawing/2014/main" id="{AB69AF1D-5AE6-496F-9BC9-B625966CEA2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5569" y="1600171"/>
            <a:ext cx="3291578" cy="413473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 dirty="0"/>
          </a:p>
        </p:txBody>
      </p:sp>
      <p:sp>
        <p:nvSpPr>
          <p:cNvPr id="10" name="Date Placeholder 4">
            <a:extLst>
              <a:ext uri="{FF2B5EF4-FFF2-40B4-BE49-F238E27FC236}">
                <a16:creationId xmlns:a16="http://schemas.microsoft.com/office/drawing/2014/main" id="{80CBA766-0D8C-49E1-A44D-66671B545693}"/>
              </a:ext>
            </a:extLst>
          </p:cNvPr>
          <p:cNvSpPr txBox="1">
            <a:spLocks/>
          </p:cNvSpPr>
          <p:nvPr userDrawn="1"/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fr-FR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371E880D-16D1-4539-9948-C2240ACC59CA}" type="datetimeFigureOut">
              <a:rPr lang="fr-FR" smtClean="0"/>
              <a:pPr/>
              <a:t>20/08/2024</a:t>
            </a:fld>
            <a:endParaRPr lang="fr-FR"/>
          </a:p>
        </p:txBody>
      </p:sp>
      <p:sp>
        <p:nvSpPr>
          <p:cNvPr id="11" name="Slide Number Placeholder 6">
            <a:extLst>
              <a:ext uri="{FF2B5EF4-FFF2-40B4-BE49-F238E27FC236}">
                <a16:creationId xmlns:a16="http://schemas.microsoft.com/office/drawing/2014/main" id="{5247DC72-BEB6-409B-8BDD-1A1131638554}"/>
              </a:ext>
            </a:extLst>
          </p:cNvPr>
          <p:cNvSpPr txBox="1">
            <a:spLocks/>
          </p:cNvSpPr>
          <p:nvPr userDrawn="1"/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fr-FR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A861154-064F-4AC5-84EA-549FDD985C1D}" type="slidenum">
              <a:rPr lang="fr-FR" smtClean="0"/>
              <a:pPr/>
              <a:t>‹#›</a:t>
            </a:fld>
            <a:endParaRPr lang="fr-FR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EFDA17A-0E28-4795-BD73-A8EFAD0C37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E880D-16D1-4539-9948-C2240ACC59CA}" type="datetimeFigureOut">
              <a:rPr lang="fr-FR" smtClean="0"/>
              <a:t>20/08/2024</a:t>
            </a:fld>
            <a:endParaRPr lang="fr-FR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891DDBC-065E-4D49-8735-94AFFE0548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24239D6-49DF-40DF-A7AC-008B9C5A53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61154-064F-4AC5-84EA-549FDD985C1D}" type="slidenum">
              <a:rPr lang="fr-FR" smtClean="0"/>
              <a:t>‹#›</a:t>
            </a:fld>
            <a:endParaRPr lang="fr-FR"/>
          </a:p>
        </p:txBody>
      </p:sp>
      <p:sp>
        <p:nvSpPr>
          <p:cNvPr id="13" name="Content Placeholder 3">
            <a:extLst>
              <a:ext uri="{FF2B5EF4-FFF2-40B4-BE49-F238E27FC236}">
                <a16:creationId xmlns:a16="http://schemas.microsoft.com/office/drawing/2014/main" id="{2A83EFD6-87FF-4AB7-8A5B-3BB13A6B5E2A}"/>
              </a:ext>
            </a:extLst>
          </p:cNvPr>
          <p:cNvSpPr>
            <a:spLocks noGrp="1"/>
          </p:cNvSpPr>
          <p:nvPr>
            <p:ph sz="half" idx="13"/>
          </p:nvPr>
        </p:nvSpPr>
        <p:spPr>
          <a:xfrm>
            <a:off x="8153400" y="1600171"/>
            <a:ext cx="3291578" cy="413473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 dirty="0"/>
          </a:p>
        </p:txBody>
      </p:sp>
      <p:sp>
        <p:nvSpPr>
          <p:cNvPr id="15" name="Title 1">
            <a:extLst>
              <a:ext uri="{FF2B5EF4-FFF2-40B4-BE49-F238E27FC236}">
                <a16:creationId xmlns:a16="http://schemas.microsoft.com/office/drawing/2014/main" id="{85D7CF17-D637-6F4A-F9C5-B868228036ED}"/>
              </a:ext>
            </a:extLst>
          </p:cNvPr>
          <p:cNvSpPr txBox="1">
            <a:spLocks/>
          </p:cNvSpPr>
          <p:nvPr userDrawn="1"/>
        </p:nvSpPr>
        <p:spPr>
          <a:xfrm>
            <a:off x="1025624" y="372856"/>
            <a:ext cx="10515600" cy="1009292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rgbClr val="00B0CA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Title</a:t>
            </a:r>
            <a:endParaRPr lang="fr-FR" dirty="0"/>
          </a:p>
        </p:txBody>
      </p:sp>
      <p:pic>
        <p:nvPicPr>
          <p:cNvPr id="16" name="Picture 4">
            <a:extLst>
              <a:ext uri="{FF2B5EF4-FFF2-40B4-BE49-F238E27FC236}">
                <a16:creationId xmlns:a16="http://schemas.microsoft.com/office/drawing/2014/main" id="{ED7F7A6C-FDB7-FF7B-464B-09315DC9CB45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2"/>
          <a:stretch/>
        </p:blipFill>
        <p:spPr>
          <a:xfrm>
            <a:off x="9781162" y="80160"/>
            <a:ext cx="1783964" cy="97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173277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ivider Chap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67D3B5-5147-4C75-982C-4343F937470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1850" y="1709738"/>
            <a:ext cx="10515600" cy="2852737"/>
          </a:xfrm>
        </p:spPr>
        <p:txBody>
          <a:bodyPr anchor="b">
            <a:normAutofit/>
          </a:bodyPr>
          <a:lstStyle>
            <a:lvl1pPr>
              <a:defRPr sz="4400"/>
            </a:lvl1pPr>
          </a:lstStyle>
          <a:p>
            <a:r>
              <a:rPr lang="en-US" dirty="0"/>
              <a:t>Divider Chapter Slide</a:t>
            </a:r>
            <a:endParaRPr lang="fr-FR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F0C5762-9132-4ACE-8BCC-7261A3C0506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rgbClr val="0046AD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7A38CB-A948-465D-80D8-92EA3137C8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E880D-16D1-4539-9948-C2240ACC59CA}" type="datetimeFigureOut">
              <a:rPr lang="fr-FR" smtClean="0"/>
              <a:t>20/08/2024</a:t>
            </a:fld>
            <a:endParaRPr lang="fr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54BAB24-1757-4627-856C-81AC996DCE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BF7060-A99B-410E-B6C2-BDD91AFBA6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61154-064F-4AC5-84EA-549FDD985C1D}" type="slidenum">
              <a:rPr lang="fr-FR" smtClean="0"/>
              <a:t>‹#›</a:t>
            </a:fld>
            <a:endParaRPr lang="fr-FR"/>
          </a:p>
        </p:txBody>
      </p:sp>
      <p:pic>
        <p:nvPicPr>
          <p:cNvPr id="8" name="Picture 7" descr="Graphical user interface, text, application&#10;&#10;Description automatically generated">
            <a:extLst>
              <a:ext uri="{FF2B5EF4-FFF2-40B4-BE49-F238E27FC236}">
                <a16:creationId xmlns:a16="http://schemas.microsoft.com/office/drawing/2014/main" id="{97254DA3-BF0D-4FCF-BF4A-C8C9621AE8CA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626875" y="1237014"/>
            <a:ext cx="11069826" cy="131411"/>
          </a:xfrm>
          <a:prstGeom prst="rect">
            <a:avLst/>
          </a:prstGeom>
        </p:spPr>
      </p:pic>
      <p:pic>
        <p:nvPicPr>
          <p:cNvPr id="9" name="Picture 8" descr="Graphical user interface&#10;&#10;Description automatically generated with low confidence">
            <a:extLst>
              <a:ext uri="{FF2B5EF4-FFF2-40B4-BE49-F238E27FC236}">
                <a16:creationId xmlns:a16="http://schemas.microsoft.com/office/drawing/2014/main" id="{90E9DF43-318F-41D9-8DC9-04DEED7ACA88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" y="0"/>
            <a:ext cx="588854" cy="6858000"/>
          </a:xfrm>
          <a:prstGeom prst="rect">
            <a:avLst/>
          </a:prstGeom>
        </p:spPr>
      </p:pic>
      <p:pic>
        <p:nvPicPr>
          <p:cNvPr id="10" name="Picture 4">
            <a:extLst>
              <a:ext uri="{FF2B5EF4-FFF2-40B4-BE49-F238E27FC236}">
                <a16:creationId xmlns:a16="http://schemas.microsoft.com/office/drawing/2014/main" id="{0AE8A7F8-A329-CD60-1160-45B9C9132F5B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2"/>
          <a:stretch/>
        </p:blipFill>
        <p:spPr>
          <a:xfrm>
            <a:off x="9781162" y="80160"/>
            <a:ext cx="1783964" cy="97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104039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-certificates et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Graphical user interface, text, application&#10;&#10;Description automatically generated">
            <a:extLst>
              <a:ext uri="{FF2B5EF4-FFF2-40B4-BE49-F238E27FC236}">
                <a16:creationId xmlns:a16="http://schemas.microsoft.com/office/drawing/2014/main" id="{11D53162-33EF-4CED-99DB-E85F0CB5BBF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52" y="-9564"/>
            <a:ext cx="12190095" cy="6858000"/>
          </a:xfrm>
          <a:prstGeom prst="rect">
            <a:avLst/>
          </a:prstGeom>
        </p:spPr>
      </p:pic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C4669462-A299-40A0-81EC-EF072D29E8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5624" y="1860164"/>
            <a:ext cx="10515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 dirty="0"/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74D5D13C-BD49-9C79-9B97-1396072B46B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25624" y="554600"/>
            <a:ext cx="10515600" cy="1009292"/>
          </a:xfrm>
        </p:spPr>
        <p:txBody>
          <a:bodyPr anchor="t">
            <a:noAutofit/>
          </a:bodyPr>
          <a:lstStyle>
            <a:lvl1pPr>
              <a:defRPr sz="4400">
                <a:solidFill>
                  <a:srgbClr val="00B0CA"/>
                </a:solidFill>
              </a:defRPr>
            </a:lvl1pPr>
          </a:lstStyle>
          <a:p>
            <a:r>
              <a:rPr lang="en-US" dirty="0"/>
              <a:t>Title</a:t>
            </a:r>
            <a:endParaRPr lang="fr-FR" dirty="0"/>
          </a:p>
        </p:txBody>
      </p:sp>
      <p:pic>
        <p:nvPicPr>
          <p:cNvPr id="4" name="Picture 4">
            <a:extLst>
              <a:ext uri="{FF2B5EF4-FFF2-40B4-BE49-F238E27FC236}">
                <a16:creationId xmlns:a16="http://schemas.microsoft.com/office/drawing/2014/main" id="{B0C528C1-3695-4BCB-8100-2CA127858234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2"/>
          <a:stretch/>
        </p:blipFill>
        <p:spPr>
          <a:xfrm>
            <a:off x="9781162" y="313024"/>
            <a:ext cx="1783964" cy="97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61426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box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0F00C6B7-69E3-4CA4-A6B4-C868D0CB7DBC}"/>
              </a:ext>
            </a:extLst>
          </p:cNvPr>
          <p:cNvSpPr/>
          <p:nvPr userDrawn="1"/>
        </p:nvSpPr>
        <p:spPr>
          <a:xfrm>
            <a:off x="836611" y="457200"/>
            <a:ext cx="3935413" cy="5403850"/>
          </a:xfrm>
          <a:prstGeom prst="rect">
            <a:avLst/>
          </a:prstGeom>
          <a:solidFill>
            <a:srgbClr val="DEF3F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 descr="A picture containing background pattern&#10;&#10;Description automatically generated">
            <a:extLst>
              <a:ext uri="{FF2B5EF4-FFF2-40B4-BE49-F238E27FC236}">
                <a16:creationId xmlns:a16="http://schemas.microsoft.com/office/drawing/2014/main" id="{5845D4C9-5249-4694-9B85-C5361D6CB174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screen">
            <a:alphaModFix amt="35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4436" r="25097" b="17760"/>
          <a:stretch/>
        </p:blipFill>
        <p:spPr>
          <a:xfrm>
            <a:off x="874911" y="1257300"/>
            <a:ext cx="3935413" cy="460375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C90AA1D0-8E90-44C4-9562-41C22EE9F3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>
                <a:solidFill>
                  <a:srgbClr val="00B0CA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fr-F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81141B-7A45-42CD-9FA0-FA3F57FC21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1296000"/>
            <a:ext cx="6172200" cy="456505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A69E0FD-1890-46F8-8BC3-E9516C5E2B9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>
                <a:solidFill>
                  <a:srgbClr val="0046AD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5DD326A-A223-4A66-8461-449419D236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E880D-16D1-4539-9948-C2240ACC59CA}" type="datetimeFigureOut">
              <a:rPr lang="fr-FR" smtClean="0"/>
              <a:t>20/08/2024</a:t>
            </a:fld>
            <a:endParaRPr lang="fr-FR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55282F8-F662-4779-8227-5303B31DC6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053B61E-AAF7-4610-9B1C-353FB2AD57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61154-064F-4AC5-84EA-549FDD985C1D}" type="slidenum">
              <a:rPr lang="fr-FR" smtClean="0"/>
              <a:t>‹#›</a:t>
            </a:fld>
            <a:endParaRPr lang="fr-FR"/>
          </a:p>
        </p:txBody>
      </p:sp>
      <p:pic>
        <p:nvPicPr>
          <p:cNvPr id="9" name="Picture 8" descr="Graphical user interface&#10;&#10;Description automatically generated with low confidence">
            <a:extLst>
              <a:ext uri="{FF2B5EF4-FFF2-40B4-BE49-F238E27FC236}">
                <a16:creationId xmlns:a16="http://schemas.microsoft.com/office/drawing/2014/main" id="{05C6FF66-E984-4E86-BEB9-13DCCC338BD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" y="0"/>
            <a:ext cx="588854" cy="6858000"/>
          </a:xfrm>
          <a:prstGeom prst="rect">
            <a:avLst/>
          </a:prstGeom>
        </p:spPr>
      </p:pic>
      <p:pic>
        <p:nvPicPr>
          <p:cNvPr id="10" name="Picture 4">
            <a:extLst>
              <a:ext uri="{FF2B5EF4-FFF2-40B4-BE49-F238E27FC236}">
                <a16:creationId xmlns:a16="http://schemas.microsoft.com/office/drawing/2014/main" id="{D23D1AAF-D0ED-CC64-94F5-6391631E0080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2"/>
          <a:stretch/>
        </p:blipFill>
        <p:spPr>
          <a:xfrm>
            <a:off x="9781162" y="80160"/>
            <a:ext cx="1783964" cy="97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307818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r blue bottom text left picture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4700C6-B419-416F-AF08-BBBA19493A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CAD13B6-6CFA-43ED-A013-5603EF1DBC2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1486444"/>
            <a:ext cx="6172200" cy="437460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fr-F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9F95694-4689-49CA-92F4-A8F884B736A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045D2E4-52AC-40C7-83DE-BB12D5C904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E880D-16D1-4539-9948-C2240ACC59CA}" type="datetimeFigureOut">
              <a:rPr lang="fr-FR" smtClean="0"/>
              <a:t>20/08/2024</a:t>
            </a:fld>
            <a:endParaRPr lang="fr-F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B6A3491-E6B6-4519-8AF0-E260E39E6C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EA53F7C-FA6A-46C2-A91A-51000F7623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61154-064F-4AC5-84EA-549FDD985C1D}" type="slidenum">
              <a:rPr lang="fr-FR" smtClean="0"/>
              <a:t>‹#›</a:t>
            </a:fld>
            <a:endParaRPr lang="fr-FR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04A4F6D2-CD76-43F5-A681-3F113BDB5ED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6165906"/>
            <a:ext cx="12192000" cy="692094"/>
          </a:xfrm>
          <a:prstGeom prst="rect">
            <a:avLst/>
          </a:prstGeom>
        </p:spPr>
      </p:pic>
      <p:pic>
        <p:nvPicPr>
          <p:cNvPr id="10" name="Picture 4">
            <a:extLst>
              <a:ext uri="{FF2B5EF4-FFF2-40B4-BE49-F238E27FC236}">
                <a16:creationId xmlns:a16="http://schemas.microsoft.com/office/drawing/2014/main" id="{5DF056EE-9E5A-BC7E-9A2F-1B3E227F2B02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2"/>
          <a:stretch/>
        </p:blipFill>
        <p:spPr>
          <a:xfrm>
            <a:off x="9781162" y="80160"/>
            <a:ext cx="1783964" cy="97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835130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4319846-29D1-46FA-A4B4-F51045673F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fr-FR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9CA294C-9B27-49AE-9128-3696CDEB78D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81656F4-F81B-4402-9B07-9F7FD5977B1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1E880D-16D1-4539-9948-C2240ACC59CA}" type="datetimeFigureOut">
              <a:rPr lang="fr-FR" smtClean="0"/>
              <a:t>20/08/2024</a:t>
            </a:fld>
            <a:endParaRPr lang="fr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E8CCE74-D5F7-4C92-B871-71638BD58A9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CC09639-0815-4873-A2C3-3182144E777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861154-064F-4AC5-84EA-549FDD985C1D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361134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00B0CA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rgbClr val="0046AD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rgbClr val="0046AD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rgbClr val="0046AD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0046AD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0046AD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8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FD8122-EE5A-ABF2-CB13-A8301986A84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998720" y="4165350"/>
            <a:ext cx="6736080" cy="1898049"/>
          </a:xfrm>
        </p:spPr>
        <p:txBody>
          <a:bodyPr anchor="t">
            <a:noAutofit/>
          </a:bodyPr>
          <a:lstStyle/>
          <a:p>
            <a:pPr algn="ctr"/>
            <a:r>
              <a:rPr lang="en-US" sz="4400" b="1" dirty="0">
                <a:latin typeface="Amasis MT Pro Black" panose="02040A04050005020304" pitchFamily="18" charset="0"/>
              </a:rPr>
              <a:t>Pacific Tuna Tagging Project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92B86ED-6453-C4AE-D0E8-475C8BDF312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998719" y="5641430"/>
            <a:ext cx="6398029" cy="1091882"/>
          </a:xfrm>
        </p:spPr>
        <p:txBody>
          <a:bodyPr>
            <a:normAutofit/>
          </a:bodyPr>
          <a:lstStyle/>
          <a:p>
            <a:pPr algn="r"/>
            <a:r>
              <a:rPr lang="en-US" u="sng" dirty="0"/>
              <a:t>WCPFC-SC20 2024</a:t>
            </a:r>
          </a:p>
          <a:p>
            <a:pPr algn="r">
              <a:spcBef>
                <a:spcPts val="0"/>
              </a:spcBef>
            </a:pPr>
            <a:r>
              <a:rPr lang="en-US" sz="1600" i="1" dirty="0"/>
              <a:t>Fisheries and Ecosystem Monitoring and Analysis</a:t>
            </a:r>
          </a:p>
          <a:p>
            <a:pPr algn="r">
              <a:spcBef>
                <a:spcPts val="0"/>
              </a:spcBef>
            </a:pPr>
            <a:r>
              <a:rPr lang="en-US" sz="1600" i="1" dirty="0"/>
              <a:t>SPC-OFP</a:t>
            </a:r>
            <a:endParaRPr lang="en-US" sz="1800" i="1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5B561F13-69A5-B1D3-1147-6D4D4A4792BC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598"/>
          <a:stretch/>
        </p:blipFill>
        <p:spPr>
          <a:xfrm>
            <a:off x="5419288" y="1031846"/>
            <a:ext cx="5903941" cy="3167448"/>
          </a:xfrm>
          <a:prstGeom prst="rect">
            <a:avLst/>
          </a:prstGeom>
          <a:ln>
            <a:solidFill>
              <a:srgbClr val="0046AD"/>
            </a:solidFill>
          </a:ln>
        </p:spPr>
      </p:pic>
    </p:spTree>
    <p:extLst>
      <p:ext uri="{BB962C8B-B14F-4D97-AF65-F5344CB8AC3E}">
        <p14:creationId xmlns:p14="http://schemas.microsoft.com/office/powerpoint/2010/main" val="38035902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477A1F0F-4F99-16AF-7DCD-B66E9FCEC0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SC20 Pacific Tuna Tagging Project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7AC4ADF9-746B-F079-8C5F-B50605AF64E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66718" y="1553592"/>
            <a:ext cx="5077379" cy="5107042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A33DF8C8-61F4-EAE9-1302-3644B002559C}"/>
              </a:ext>
            </a:extLst>
          </p:cNvPr>
          <p:cNvSpPr txBox="1"/>
          <p:nvPr/>
        </p:nvSpPr>
        <p:spPr>
          <a:xfrm>
            <a:off x="952199" y="1453060"/>
            <a:ext cx="5652787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20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The Pacific Tuna Tagging Project</a:t>
            </a:r>
            <a:r>
              <a:rPr lang="en-AU" sz="20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 is a WCPFC project in place since 2006. </a:t>
            </a:r>
          </a:p>
          <a:p>
            <a:endParaRPr lang="en-AU" sz="2000" dirty="0">
              <a:solidFill>
                <a:schemeClr val="accent1">
                  <a:lumMod val="75000"/>
                </a:schemeClr>
              </a:solidFill>
              <a:latin typeface="+mj-lt"/>
            </a:endParaRPr>
          </a:p>
          <a:p>
            <a:r>
              <a:rPr lang="en-AU" sz="20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Its objective is to obtain </a:t>
            </a:r>
            <a:r>
              <a:rPr lang="en-AU" sz="20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data to support WCPO stock assessments</a:t>
            </a:r>
            <a:r>
              <a:rPr lang="en-AU" sz="20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, and to </a:t>
            </a:r>
            <a:r>
              <a:rPr lang="en-AU" sz="20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better understand the interactions</a:t>
            </a:r>
            <a:r>
              <a:rPr lang="en-AU" sz="20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 between tropical </a:t>
            </a:r>
            <a:r>
              <a:rPr lang="en-AU" sz="20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tuna species and major fishing gears</a:t>
            </a:r>
            <a:r>
              <a:rPr lang="en-AU" sz="20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, and better </a:t>
            </a:r>
            <a:r>
              <a:rPr lang="en-AU" sz="20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interpret fisheries data</a:t>
            </a:r>
            <a:r>
              <a:rPr lang="en-AU" sz="20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.</a:t>
            </a:r>
          </a:p>
          <a:p>
            <a:endParaRPr lang="en-AU" sz="2000" dirty="0">
              <a:solidFill>
                <a:schemeClr val="accent1">
                  <a:lumMod val="75000"/>
                </a:schemeClr>
              </a:solidFill>
              <a:latin typeface="+mj-lt"/>
            </a:endParaRPr>
          </a:p>
          <a:p>
            <a:r>
              <a:rPr lang="en-AU" sz="20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Here, we provide a </a:t>
            </a:r>
            <a:r>
              <a:rPr lang="en-AU" sz="20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brief summary </a:t>
            </a:r>
            <a:r>
              <a:rPr lang="en-AU" sz="20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of: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AU" sz="20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Project 42: Pacific Tuna Tagging Project Report and Work-plan for 2024-2027 </a:t>
            </a:r>
            <a:r>
              <a:rPr lang="en-AU" sz="20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(SC20-RP-PTTP-01)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AU" sz="20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Project 42: Report of the Pacific Tuna Tagging Project Steering Committee </a:t>
            </a:r>
            <a:r>
              <a:rPr lang="en-AU" sz="20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(SC2-RP-PTTP-02)</a:t>
            </a:r>
          </a:p>
        </p:txBody>
      </p:sp>
    </p:spTree>
    <p:extLst>
      <p:ext uri="{BB962C8B-B14F-4D97-AF65-F5344CB8AC3E}">
        <p14:creationId xmlns:p14="http://schemas.microsoft.com/office/powerpoint/2010/main" val="35017155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477A1F0F-4F99-16AF-7DCD-B66E9FCEC0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PTTP Activities 2023-2024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B9C2B12-92AD-2497-36B0-73B93D43E014}"/>
              </a:ext>
            </a:extLst>
          </p:cNvPr>
          <p:cNvSpPr txBox="1"/>
          <p:nvPr/>
        </p:nvSpPr>
        <p:spPr>
          <a:xfrm>
            <a:off x="909777" y="1302140"/>
            <a:ext cx="7854469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20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Wild Fish Tagging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AU" sz="20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Bigeye-focussed</a:t>
            </a:r>
            <a:r>
              <a:rPr lang="en-AU" sz="20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 Central Pacific </a:t>
            </a:r>
            <a:r>
              <a:rPr lang="en-AU" sz="20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tagging cruise implemented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AU" sz="20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45-day cruise onboard Gutsy Lady 4, 16</a:t>
            </a:r>
            <a:r>
              <a:rPr lang="en-AU" sz="2000" baseline="300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th</a:t>
            </a:r>
            <a:r>
              <a:rPr lang="en-AU" sz="20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 Aug – 29</a:t>
            </a:r>
            <a:r>
              <a:rPr lang="en-AU" sz="2000" baseline="300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th</a:t>
            </a:r>
            <a:r>
              <a:rPr lang="en-AU" sz="20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 Sept 2023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AU" sz="20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11,319 tuna tagged </a:t>
            </a:r>
            <a:r>
              <a:rPr lang="en-AU" sz="20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(53% BET, 40% YFT, 7% SKJ)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AU" sz="20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76 industry </a:t>
            </a:r>
            <a:r>
              <a:rPr lang="en-AU" sz="20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drifting FADs visited</a:t>
            </a:r>
            <a:r>
              <a:rPr lang="en-AU" sz="20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, 1 TAO buoy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AU" sz="20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Biological samples </a:t>
            </a:r>
            <a:r>
              <a:rPr lang="en-AU" sz="20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taken from 306 individuals</a:t>
            </a:r>
          </a:p>
        </p:txBody>
      </p:sp>
      <p:pic>
        <p:nvPicPr>
          <p:cNvPr id="10" name="Picture">
            <a:extLst>
              <a:ext uri="{FF2B5EF4-FFF2-40B4-BE49-F238E27FC236}">
                <a16:creationId xmlns:a16="http://schemas.microsoft.com/office/drawing/2014/main" id="{8BBF90A8-DFD7-61D0-4B5C-A005FA984564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 bwMode="auto">
          <a:xfrm>
            <a:off x="7901126" y="1257749"/>
            <a:ext cx="4326386" cy="2263659"/>
          </a:xfrm>
          <a:prstGeom prst="rect">
            <a:avLst/>
          </a:prstGeom>
          <a:noFill/>
          <a:ln w="9525">
            <a:noFill/>
            <a:headEnd/>
            <a:tailEnd/>
          </a:ln>
        </p:spPr>
      </p:pic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B1C635CF-C5F1-105C-2369-ED831DE9B7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09777" y="3661259"/>
            <a:ext cx="6675294" cy="343788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000" b="1" dirty="0">
                <a:latin typeface="+mj-lt"/>
              </a:rPr>
              <a:t>Tag Seeding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000" b="1" dirty="0">
                <a:latin typeface="+mj-lt"/>
              </a:rPr>
              <a:t>Tag seeding</a:t>
            </a:r>
            <a:r>
              <a:rPr lang="en-US" sz="2000" dirty="0">
                <a:latin typeface="+mj-lt"/>
              </a:rPr>
              <a:t> is a </a:t>
            </a:r>
            <a:r>
              <a:rPr lang="en-US" sz="2000" b="1" dirty="0">
                <a:latin typeface="+mj-lt"/>
              </a:rPr>
              <a:t>critical method of informing tag reporting rates </a:t>
            </a:r>
            <a:r>
              <a:rPr lang="en-US" sz="2000" dirty="0">
                <a:latin typeface="+mj-lt"/>
              </a:rPr>
              <a:t>for WCPO stock assessments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000" dirty="0">
                <a:latin typeface="+mj-lt"/>
              </a:rPr>
              <a:t>Starting 2024 we are </a:t>
            </a:r>
            <a:r>
              <a:rPr lang="en-US" sz="2000" b="1" dirty="0">
                <a:latin typeface="+mj-lt"/>
              </a:rPr>
              <a:t>supporting a large increase </a:t>
            </a:r>
            <a:r>
              <a:rPr lang="en-US" sz="2000" dirty="0">
                <a:latin typeface="+mj-lt"/>
              </a:rPr>
              <a:t>in tag seeding 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000" dirty="0">
                <a:latin typeface="+mj-lt"/>
              </a:rPr>
              <a:t>A 10-fold increase from recent years, </a:t>
            </a:r>
            <a:r>
              <a:rPr lang="en-US" sz="2000" b="1" dirty="0">
                <a:latin typeface="+mj-lt"/>
              </a:rPr>
              <a:t>spread across fleets and regions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000" b="1" dirty="0">
                <a:latin typeface="+mj-lt"/>
              </a:rPr>
              <a:t>Estimate reporting rates more comprehensively </a:t>
            </a:r>
            <a:r>
              <a:rPr lang="en-US" sz="2000" dirty="0">
                <a:latin typeface="+mj-lt"/>
              </a:rPr>
              <a:t>than in the past</a:t>
            </a:r>
          </a:p>
        </p:txBody>
      </p:sp>
      <p:pic>
        <p:nvPicPr>
          <p:cNvPr id="5" name="Picture">
            <a:extLst>
              <a:ext uri="{FF2B5EF4-FFF2-40B4-BE49-F238E27FC236}">
                <a16:creationId xmlns:a16="http://schemas.microsoft.com/office/drawing/2014/main" id="{5BB93A97-B539-CF30-FBEB-840CFFCDCB1A}"/>
              </a:ext>
            </a:extLst>
          </p:cNvPr>
          <p:cNvPicPr/>
          <p:nvPr/>
        </p:nvPicPr>
        <p:blipFill>
          <a:blip r:embed="rId3"/>
          <a:stretch>
            <a:fillRect/>
          </a:stretch>
        </p:blipFill>
        <p:spPr bwMode="auto">
          <a:xfrm>
            <a:off x="7672553" y="3661259"/>
            <a:ext cx="3974949" cy="3196741"/>
          </a:xfrm>
          <a:prstGeom prst="rect">
            <a:avLst/>
          </a:prstGeom>
          <a:noFill/>
          <a:ln w="9525">
            <a:noFill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6014412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477A1F0F-4F99-16AF-7DCD-B66E9FCEC0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PTTP Workplan 2024-2027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B9C2B12-92AD-2497-36B0-73B93D43E014}"/>
              </a:ext>
            </a:extLst>
          </p:cNvPr>
          <p:cNvSpPr txBox="1"/>
          <p:nvPr/>
        </p:nvSpPr>
        <p:spPr>
          <a:xfrm>
            <a:off x="909777" y="1302140"/>
            <a:ext cx="8038914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20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Wild Fish Tagging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AU" sz="20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Scheduled </a:t>
            </a:r>
            <a:r>
              <a:rPr lang="en-AU" sz="20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2024 skipjack-focussed cruise</a:t>
            </a:r>
            <a:r>
              <a:rPr lang="en-AU" sz="20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, contingent on </a:t>
            </a:r>
            <a:r>
              <a:rPr lang="en-AU" sz="20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planned refurbishment of F/V </a:t>
            </a:r>
            <a:r>
              <a:rPr lang="en-AU" sz="2000" b="1" dirty="0" err="1">
                <a:solidFill>
                  <a:schemeClr val="accent1">
                    <a:lumMod val="75000"/>
                  </a:schemeClr>
                </a:solidFill>
                <a:latin typeface="+mj-lt"/>
              </a:rPr>
              <a:t>Soltai</a:t>
            </a:r>
            <a:r>
              <a:rPr lang="en-AU" sz="20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 105 </a:t>
            </a:r>
            <a:r>
              <a:rPr lang="en-AU" sz="20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in the Solomon Islands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AU" sz="20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Scheduled 2025 bigeye-focussed </a:t>
            </a:r>
            <a:r>
              <a:rPr lang="en-AU" sz="20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central Pacific cruise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AU" sz="20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Future research cruises are planned to utilise the Regional Fisheries Research Vessel</a:t>
            </a:r>
            <a:r>
              <a:rPr lang="en-AU" sz="20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, now at the recruitment of shipyard and management company stage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AU" sz="20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Further </a:t>
            </a:r>
            <a:r>
              <a:rPr lang="en-AU" sz="20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engagement with industry for access to drifting FADs</a:t>
            </a:r>
            <a:r>
              <a:rPr lang="en-AU" sz="20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 to support research cruises</a:t>
            </a:r>
          </a:p>
          <a:p>
            <a:endParaRPr lang="en-AU" sz="2000" dirty="0">
              <a:solidFill>
                <a:schemeClr val="accent1">
                  <a:lumMod val="75000"/>
                </a:schemeClr>
              </a:solidFill>
              <a:latin typeface="+mj-lt"/>
            </a:endParaRPr>
          </a:p>
          <a:p>
            <a:endParaRPr lang="en-AU" sz="2000" dirty="0">
              <a:solidFill>
                <a:schemeClr val="accent1">
                  <a:lumMod val="75000"/>
                </a:schemeClr>
              </a:solidFill>
              <a:latin typeface="+mj-lt"/>
            </a:endParaRPr>
          </a:p>
          <a:p>
            <a:r>
              <a:rPr lang="en-AU" sz="20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Tag Recovery and Analyses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AU" sz="20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Improved engagement and recovery </a:t>
            </a:r>
            <a:r>
              <a:rPr lang="en-AU" sz="20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across region in parallel to large-scale tag seeding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AU" sz="20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Supporting analyses for 2025 WCPO skipjack assessment</a:t>
            </a:r>
            <a:r>
              <a:rPr lang="en-AU" sz="20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: tagging effects, reporting rate estimation and tag mixing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AU" sz="20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Continued support for </a:t>
            </a:r>
            <a:r>
              <a:rPr lang="en-AU" sz="20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higher levels of tag seeding by ROPs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AU" sz="2000" dirty="0">
              <a:solidFill>
                <a:schemeClr val="accent1">
                  <a:lumMod val="75000"/>
                </a:schemeClr>
              </a:solidFill>
              <a:latin typeface="+mj-lt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339CD930-1433-AB78-9D13-FCD4239887C2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13333" r="1151" b="28074"/>
          <a:stretch/>
        </p:blipFill>
        <p:spPr>
          <a:xfrm>
            <a:off x="9055223" y="4422837"/>
            <a:ext cx="2637916" cy="2203838"/>
          </a:xfrm>
          <a:prstGeom prst="rect">
            <a:avLst/>
          </a:prstGeom>
        </p:spPr>
      </p:pic>
      <p:pic>
        <p:nvPicPr>
          <p:cNvPr id="9" name="Picture 2">
            <a:extLst>
              <a:ext uri="{FF2B5EF4-FFF2-40B4-BE49-F238E27FC236}">
                <a16:creationId xmlns:a16="http://schemas.microsoft.com/office/drawing/2014/main" id="{F00C9ACB-0777-195C-34D0-EE7F9D87925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9055223" y="1748901"/>
            <a:ext cx="2649824" cy="1680099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134776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477A1F0F-4F99-16AF-7DCD-B66E9FCEC0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Recommendations to SC20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93BFBA98-F4F1-5406-73DA-0AAE79757C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62854" y="1187551"/>
            <a:ext cx="10737289" cy="4923351"/>
          </a:xfrm>
        </p:spPr>
        <p:txBody>
          <a:bodyPr>
            <a:normAutofit/>
          </a:bodyPr>
          <a:lstStyle/>
          <a:p>
            <a:pPr marL="342900" lvl="0" indent="-342900" algn="just"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en-US" sz="2200" b="1" dirty="0">
                <a:effectLst/>
                <a:latin typeface="+mj-lt"/>
                <a:ea typeface="Cambria" panose="02040503050406030204" pitchFamily="18" charset="0"/>
              </a:rPr>
              <a:t>Note the critical importance of effective tag seeding </a:t>
            </a:r>
            <a:r>
              <a:rPr lang="en-US" sz="2200" dirty="0">
                <a:effectLst/>
                <a:latin typeface="+mj-lt"/>
                <a:ea typeface="Cambria" panose="02040503050406030204" pitchFamily="18" charset="0"/>
              </a:rPr>
              <a:t>for informing stock assessment and support the increased deployment and fleet coverage of tag seeding experiments through regional and national observer </a:t>
            </a:r>
            <a:r>
              <a:rPr lang="en-US" sz="2200" dirty="0" err="1">
                <a:effectLst/>
                <a:latin typeface="+mj-lt"/>
                <a:ea typeface="Cambria" panose="02040503050406030204" pitchFamily="18" charset="0"/>
              </a:rPr>
              <a:t>programmes</a:t>
            </a:r>
            <a:r>
              <a:rPr lang="en-US" sz="2200" dirty="0">
                <a:effectLst/>
                <a:latin typeface="+mj-lt"/>
                <a:ea typeface="Cambria" panose="02040503050406030204" pitchFamily="18" charset="0"/>
              </a:rPr>
              <a:t>. </a:t>
            </a:r>
            <a:endParaRPr lang="en-AU" sz="2200" dirty="0">
              <a:effectLst/>
              <a:latin typeface="+mj-lt"/>
              <a:ea typeface="Cambria" panose="02040503050406030204" pitchFamily="18" charset="0"/>
            </a:endParaRPr>
          </a:p>
          <a:p>
            <a:pPr marL="342900" lvl="0" indent="-342900" algn="just"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en-US" sz="2200" b="1" dirty="0">
                <a:effectLst/>
                <a:latin typeface="+mj-lt"/>
                <a:ea typeface="Cambria" panose="02040503050406030204" pitchFamily="18" charset="0"/>
              </a:rPr>
              <a:t>Note the need for member participation and support in tag reporting </a:t>
            </a:r>
            <a:r>
              <a:rPr lang="en-US" sz="2200" dirty="0">
                <a:effectLst/>
                <a:latin typeface="+mj-lt"/>
                <a:ea typeface="Cambria" panose="02040503050406030204" pitchFamily="18" charset="0"/>
              </a:rPr>
              <a:t>as both wild and seeded tags continue to be found throughout the fishery. </a:t>
            </a:r>
            <a:endParaRPr lang="en-AU" sz="2200" dirty="0">
              <a:effectLst/>
              <a:latin typeface="+mj-lt"/>
              <a:ea typeface="Cambria" panose="02040503050406030204" pitchFamily="18" charset="0"/>
            </a:endParaRPr>
          </a:p>
          <a:p>
            <a:pPr marL="342900" lvl="0" indent="-342900" algn="just"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en-US" sz="2200" b="1" dirty="0">
                <a:effectLst/>
                <a:latin typeface="+mj-lt"/>
                <a:ea typeface="Cambria" panose="02040503050406030204" pitchFamily="18" charset="0"/>
              </a:rPr>
              <a:t>Note and support the ongoing regional fisheries research vessel project</a:t>
            </a:r>
            <a:r>
              <a:rPr lang="en-US" sz="2200" dirty="0">
                <a:effectLst/>
                <a:latin typeface="+mj-lt"/>
                <a:ea typeface="Cambria" panose="02040503050406030204" pitchFamily="18" charset="0"/>
              </a:rPr>
              <a:t>.</a:t>
            </a:r>
            <a:endParaRPr lang="en-AU" sz="2200" dirty="0">
              <a:effectLst/>
              <a:latin typeface="+mj-lt"/>
              <a:ea typeface="Cambria" panose="02040503050406030204" pitchFamily="18" charset="0"/>
            </a:endParaRPr>
          </a:p>
          <a:p>
            <a:pPr marL="342900" lvl="0" indent="-342900" algn="just"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en-US" sz="2200" b="1" dirty="0">
                <a:effectLst/>
                <a:latin typeface="+mj-lt"/>
                <a:ea typeface="Cambria" panose="02040503050406030204" pitchFamily="18" charset="0"/>
              </a:rPr>
              <a:t>Consider and support the PTTP work-plan </a:t>
            </a:r>
            <a:r>
              <a:rPr lang="en-US" sz="2200" dirty="0">
                <a:effectLst/>
                <a:latin typeface="+mj-lt"/>
                <a:ea typeface="Cambria" panose="02040503050406030204" pitchFamily="18" charset="0"/>
              </a:rPr>
              <a:t>for 2024-2027, and indicative budget presented here</a:t>
            </a:r>
            <a:endParaRPr lang="en-AU" sz="2200" dirty="0">
              <a:effectLst/>
              <a:latin typeface="+mj-lt"/>
              <a:ea typeface="Cambria" panose="02040503050406030204" pitchFamily="18" charset="0"/>
            </a:endParaRP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E1ED5620-1953-85C1-5FA2-E0325E18C46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11463935"/>
              </p:ext>
            </p:extLst>
          </p:nvPr>
        </p:nvGraphicFramePr>
        <p:xfrm>
          <a:off x="1025624" y="4490126"/>
          <a:ext cx="10833438" cy="236064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335214">
                  <a:extLst>
                    <a:ext uri="{9D8B030D-6E8A-4147-A177-3AD203B41FA5}">
                      <a16:colId xmlns:a16="http://schemas.microsoft.com/office/drawing/2014/main" val="974018074"/>
                    </a:ext>
                  </a:extLst>
                </a:gridCol>
                <a:gridCol w="1380732">
                  <a:extLst>
                    <a:ext uri="{9D8B030D-6E8A-4147-A177-3AD203B41FA5}">
                      <a16:colId xmlns:a16="http://schemas.microsoft.com/office/drawing/2014/main" val="2578821855"/>
                    </a:ext>
                  </a:extLst>
                </a:gridCol>
                <a:gridCol w="1441422">
                  <a:extLst>
                    <a:ext uri="{9D8B030D-6E8A-4147-A177-3AD203B41FA5}">
                      <a16:colId xmlns:a16="http://schemas.microsoft.com/office/drawing/2014/main" val="3603788568"/>
                    </a:ext>
                  </a:extLst>
                </a:gridCol>
                <a:gridCol w="1320041">
                  <a:extLst>
                    <a:ext uri="{9D8B030D-6E8A-4147-A177-3AD203B41FA5}">
                      <a16:colId xmlns:a16="http://schemas.microsoft.com/office/drawing/2014/main" val="275186734"/>
                    </a:ext>
                  </a:extLst>
                </a:gridCol>
                <a:gridCol w="1304868">
                  <a:extLst>
                    <a:ext uri="{9D8B030D-6E8A-4147-A177-3AD203B41FA5}">
                      <a16:colId xmlns:a16="http://schemas.microsoft.com/office/drawing/2014/main" val="2312474066"/>
                    </a:ext>
                  </a:extLst>
                </a:gridCol>
                <a:gridCol w="1320041">
                  <a:extLst>
                    <a:ext uri="{9D8B030D-6E8A-4147-A177-3AD203B41FA5}">
                      <a16:colId xmlns:a16="http://schemas.microsoft.com/office/drawing/2014/main" val="2164937409"/>
                    </a:ext>
                  </a:extLst>
                </a:gridCol>
                <a:gridCol w="1365560">
                  <a:extLst>
                    <a:ext uri="{9D8B030D-6E8A-4147-A177-3AD203B41FA5}">
                      <a16:colId xmlns:a16="http://schemas.microsoft.com/office/drawing/2014/main" val="3991216047"/>
                    </a:ext>
                  </a:extLst>
                </a:gridCol>
                <a:gridCol w="1365560">
                  <a:extLst>
                    <a:ext uri="{9D8B030D-6E8A-4147-A177-3AD203B41FA5}">
                      <a16:colId xmlns:a16="http://schemas.microsoft.com/office/drawing/2014/main" val="346162260"/>
                    </a:ext>
                  </a:extLst>
                </a:gridCol>
              </a:tblGrid>
              <a:tr h="393441">
                <a:tc>
                  <a:txBody>
                    <a:bodyPr/>
                    <a:lstStyle/>
                    <a:p>
                      <a:pPr algn="ctr" fontAlgn="b"/>
                      <a:r>
                        <a:rPr lang="en-AU" sz="1800" b="1" u="none" strike="noStrike" dirty="0">
                          <a:effectLst/>
                        </a:rPr>
                        <a:t>Budget</a:t>
                      </a:r>
                      <a:endParaRPr lang="en-AU" sz="18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800" b="1" u="none" strike="noStrike" dirty="0">
                          <a:effectLst/>
                        </a:rPr>
                        <a:t>2021</a:t>
                      </a:r>
                      <a:endParaRPr lang="en-AU" sz="18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800" b="1" u="none" strike="noStrike" dirty="0">
                          <a:effectLst/>
                        </a:rPr>
                        <a:t>2022</a:t>
                      </a:r>
                      <a:endParaRPr lang="en-AU" sz="18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800" b="1" u="none" strike="noStrike" dirty="0">
                          <a:effectLst/>
                        </a:rPr>
                        <a:t>2023</a:t>
                      </a:r>
                      <a:endParaRPr lang="en-AU" sz="18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800" b="1" u="none" strike="noStrike" dirty="0">
                          <a:effectLst/>
                        </a:rPr>
                        <a:t>2024</a:t>
                      </a:r>
                      <a:endParaRPr lang="en-AU" sz="18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800" b="1" u="none" strike="noStrike" dirty="0">
                          <a:effectLst/>
                        </a:rPr>
                        <a:t>2025</a:t>
                      </a:r>
                      <a:endParaRPr lang="en-AU" sz="18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800" b="1" u="none" strike="noStrike" dirty="0">
                          <a:effectLst/>
                        </a:rPr>
                        <a:t>2026</a:t>
                      </a:r>
                      <a:endParaRPr lang="en-AU" sz="18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800" b="1" u="none" strike="noStrike" dirty="0">
                          <a:effectLst/>
                        </a:rPr>
                        <a:t>2027</a:t>
                      </a:r>
                      <a:endParaRPr lang="en-AU" sz="18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80970645"/>
                  </a:ext>
                </a:extLst>
              </a:tr>
              <a:tr h="393441">
                <a:tc>
                  <a:txBody>
                    <a:bodyPr/>
                    <a:lstStyle/>
                    <a:p>
                      <a:pPr algn="l" fontAlgn="b"/>
                      <a:r>
                        <a:rPr lang="en-AU" sz="1400" b="1" u="none" strike="noStrike" dirty="0">
                          <a:effectLst/>
                        </a:rPr>
                        <a:t>Total</a:t>
                      </a:r>
                      <a:endParaRPr lang="en-AU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400" u="none" strike="noStrike">
                          <a:effectLst/>
                        </a:rPr>
                        <a:t>USD 1,433,875.00</a:t>
                      </a:r>
                      <a:endParaRPr lang="en-AU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400" u="none" strike="noStrike" dirty="0">
                          <a:effectLst/>
                        </a:rPr>
                        <a:t>USD 1,402,880.00</a:t>
                      </a:r>
                      <a:endParaRPr lang="en-AU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400" u="none" strike="noStrike" dirty="0">
                          <a:effectLst/>
                        </a:rPr>
                        <a:t>USD 1,450,000.00</a:t>
                      </a:r>
                      <a:endParaRPr lang="en-AU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400" u="none" strike="noStrike" dirty="0">
                          <a:effectLst/>
                        </a:rPr>
                        <a:t>USD 1,450,000.00</a:t>
                      </a:r>
                      <a:endParaRPr lang="en-AU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400" u="none" strike="noStrike" dirty="0">
                          <a:effectLst/>
                        </a:rPr>
                        <a:t>USD 1,475,000.00</a:t>
                      </a:r>
                      <a:endParaRPr lang="en-AU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400" u="none" strike="noStrike" dirty="0">
                          <a:effectLst/>
                        </a:rPr>
                        <a:t>USD 1,475,000.00</a:t>
                      </a:r>
                      <a:endParaRPr lang="en-AU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400" u="none" strike="noStrike" dirty="0">
                          <a:effectLst/>
                        </a:rPr>
                        <a:t>USD 1,475,000.00</a:t>
                      </a:r>
                      <a:endParaRPr lang="en-AU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70002825"/>
                  </a:ext>
                </a:extLst>
              </a:tr>
              <a:tr h="393441">
                <a:tc>
                  <a:txBody>
                    <a:bodyPr/>
                    <a:lstStyle/>
                    <a:p>
                      <a:pPr algn="l" fontAlgn="b"/>
                      <a:r>
                        <a:rPr lang="en-AU" sz="1400" b="1" u="none" strike="noStrike" dirty="0">
                          <a:effectLst/>
                        </a:rPr>
                        <a:t>WCPFC</a:t>
                      </a:r>
                      <a:endParaRPr lang="en-AU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400" u="none" strike="noStrike">
                          <a:effectLst/>
                        </a:rPr>
                        <a:t>USD 730,000.00</a:t>
                      </a:r>
                      <a:endParaRPr lang="en-AU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400" u="none" strike="noStrike" dirty="0">
                          <a:effectLst/>
                        </a:rPr>
                        <a:t>USD 730,000.00</a:t>
                      </a:r>
                      <a:endParaRPr lang="en-AU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400" u="none" strike="noStrike" dirty="0">
                          <a:effectLst/>
                        </a:rPr>
                        <a:t>USD 730,000.00</a:t>
                      </a:r>
                      <a:endParaRPr lang="en-AU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4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USD 800,000.00</a:t>
                      </a:r>
                      <a:endParaRPr lang="en-AU" sz="14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4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USD 875,000.00</a:t>
                      </a:r>
                      <a:endParaRPr lang="en-AU" sz="14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4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USD 950,000.00</a:t>
                      </a:r>
                      <a:endParaRPr lang="en-AU" sz="14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4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USD 950,000.00</a:t>
                      </a:r>
                      <a:endParaRPr lang="en-AU" sz="14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72190299"/>
                  </a:ext>
                </a:extLst>
              </a:tr>
              <a:tr h="393441">
                <a:tc>
                  <a:txBody>
                    <a:bodyPr/>
                    <a:lstStyle/>
                    <a:p>
                      <a:pPr algn="l" fontAlgn="b"/>
                      <a:r>
                        <a:rPr lang="en-AU" sz="1400" b="1" u="none" strike="noStrike" dirty="0">
                          <a:effectLst/>
                        </a:rPr>
                        <a:t>Republic of Korea</a:t>
                      </a:r>
                      <a:endParaRPr lang="en-AU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400" u="none" strike="noStrike" dirty="0">
                          <a:effectLst/>
                        </a:rPr>
                        <a:t>USD 166,000.00</a:t>
                      </a:r>
                      <a:endParaRPr lang="en-AU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400" u="none" strike="noStrike" dirty="0">
                          <a:effectLst/>
                        </a:rPr>
                        <a:t>USD 166,000.00</a:t>
                      </a:r>
                      <a:endParaRPr lang="en-AU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400" u="none" strike="noStrike" dirty="0">
                          <a:effectLst/>
                        </a:rPr>
                        <a:t>USD 166,000.00</a:t>
                      </a:r>
                      <a:endParaRPr lang="en-AU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400" i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USD 166,000.00</a:t>
                      </a:r>
                      <a:endParaRPr lang="en-AU" sz="14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400" i="0" u="none" strike="noStrike" dirty="0">
                          <a:effectLst/>
                        </a:rPr>
                        <a:t>USD 166,000.00</a:t>
                      </a:r>
                      <a:endParaRPr lang="en-AU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400" i="0" u="none" strike="noStrike" dirty="0">
                          <a:effectLst/>
                        </a:rPr>
                        <a:t>USD 166,000.00</a:t>
                      </a:r>
                      <a:endParaRPr lang="en-AU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400" i="0" u="none" strike="noStrike" dirty="0">
                          <a:effectLst/>
                        </a:rPr>
                        <a:t>USD 166,000.00</a:t>
                      </a:r>
                      <a:endParaRPr lang="en-AU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79293868"/>
                  </a:ext>
                </a:extLst>
              </a:tr>
              <a:tr h="393441">
                <a:tc>
                  <a:txBody>
                    <a:bodyPr/>
                    <a:lstStyle/>
                    <a:p>
                      <a:pPr algn="l" fontAlgn="b"/>
                      <a:r>
                        <a:rPr lang="en-AU" sz="1400" b="1" u="none" strike="noStrike" dirty="0">
                          <a:effectLst/>
                        </a:rPr>
                        <a:t>SSP</a:t>
                      </a:r>
                      <a:endParaRPr lang="en-AU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400" u="none" strike="noStrike">
                          <a:effectLst/>
                        </a:rPr>
                        <a:t>USD 537,875.00</a:t>
                      </a:r>
                      <a:endParaRPr lang="en-AU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400" u="none" strike="noStrike" dirty="0">
                          <a:effectLst/>
                        </a:rPr>
                        <a:t>USD 506,880.00</a:t>
                      </a:r>
                      <a:endParaRPr lang="en-AU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400" u="none" strike="noStrike" dirty="0">
                          <a:effectLst/>
                        </a:rPr>
                        <a:t>USD 554,000.00</a:t>
                      </a:r>
                      <a:endParaRPr lang="en-AU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400" u="none" strike="noStrike" dirty="0">
                          <a:effectLst/>
                        </a:rPr>
                        <a:t>USD 484,000.00</a:t>
                      </a:r>
                      <a:endParaRPr lang="en-AU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400" u="none" strike="noStrike" dirty="0">
                          <a:effectLst/>
                        </a:rPr>
                        <a:t>USD 434,000.00</a:t>
                      </a:r>
                      <a:endParaRPr lang="en-AU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400" u="none" strike="noStrike" dirty="0">
                          <a:effectLst/>
                        </a:rPr>
                        <a:t>USD 359,000.00</a:t>
                      </a:r>
                      <a:endParaRPr lang="en-AU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400" u="none" strike="noStrike" dirty="0">
                          <a:effectLst/>
                        </a:rPr>
                        <a:t>USD 359,000.00</a:t>
                      </a:r>
                      <a:endParaRPr lang="en-AU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40686836"/>
                  </a:ext>
                </a:extLst>
              </a:tr>
              <a:tr h="393441">
                <a:tc>
                  <a:txBody>
                    <a:bodyPr/>
                    <a:lstStyle/>
                    <a:p>
                      <a:pPr algn="l" fontAlgn="b"/>
                      <a:r>
                        <a:rPr lang="en-AU" sz="1400" b="1" i="1" u="none" strike="noStrike" dirty="0">
                          <a:effectLst/>
                        </a:rPr>
                        <a:t>SSP%</a:t>
                      </a:r>
                      <a:endParaRPr lang="en-AU" sz="1400" b="1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400" i="1" u="none" strike="noStrike" dirty="0">
                          <a:effectLst/>
                        </a:rPr>
                        <a:t>38%</a:t>
                      </a:r>
                      <a:endParaRPr lang="en-AU" sz="1400" b="0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400" i="1" u="none" strike="noStrike" dirty="0">
                          <a:effectLst/>
                        </a:rPr>
                        <a:t>36%</a:t>
                      </a:r>
                      <a:endParaRPr lang="en-AU" sz="1400" b="0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400" i="1" u="none" strike="noStrike" dirty="0">
                          <a:effectLst/>
                        </a:rPr>
                        <a:t>38%</a:t>
                      </a:r>
                      <a:endParaRPr lang="en-AU" sz="1400" b="0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400" i="1" u="none" strike="noStrike" dirty="0">
                          <a:effectLst/>
                        </a:rPr>
                        <a:t>33%</a:t>
                      </a:r>
                      <a:endParaRPr lang="en-AU" sz="1400" b="0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400" i="1" u="none" strike="noStrike" dirty="0">
                          <a:effectLst/>
                        </a:rPr>
                        <a:t>29%</a:t>
                      </a:r>
                      <a:endParaRPr lang="en-AU" sz="1400" b="0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400" i="1" u="none" strike="noStrike" dirty="0">
                          <a:effectLst/>
                        </a:rPr>
                        <a:t>24%</a:t>
                      </a:r>
                      <a:endParaRPr lang="en-AU" sz="1400" b="0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400" i="1" u="none" strike="noStrike" dirty="0">
                          <a:effectLst/>
                        </a:rPr>
                        <a:t>24%</a:t>
                      </a:r>
                      <a:endParaRPr lang="en-AU" sz="1400" b="0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0652352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51429149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PT Presentation 2023-template" id="{7ED0BD88-44DF-4281-AA73-B878B4097276}" vid="{E8BCBFB3-CD6A-4C05-959D-898D6F57983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490</TotalTime>
  <Words>489</Words>
  <Application>Microsoft Office PowerPoint</Application>
  <PresentationFormat>Widescreen</PresentationFormat>
  <Paragraphs>89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Amasis MT Pro Black</vt:lpstr>
      <vt:lpstr>Arial</vt:lpstr>
      <vt:lpstr>Calibri</vt:lpstr>
      <vt:lpstr>Calibri Light</vt:lpstr>
      <vt:lpstr>Symbol</vt:lpstr>
      <vt:lpstr>1_Office Theme</vt:lpstr>
      <vt:lpstr>Pacific Tuna Tagging Project</vt:lpstr>
      <vt:lpstr>SC20 Pacific Tuna Tagging Project</vt:lpstr>
      <vt:lpstr>PTTP Activities 2023-2024</vt:lpstr>
      <vt:lpstr>PTTP Workplan 2024-2027</vt:lpstr>
      <vt:lpstr>Recommendations to SC20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Joe Scutt Phillips</dc:creator>
  <cp:lastModifiedBy>Joe Scutt Phillips</cp:lastModifiedBy>
  <cp:revision>3</cp:revision>
  <dcterms:created xsi:type="dcterms:W3CDTF">2024-08-19T21:57:58Z</dcterms:created>
  <dcterms:modified xsi:type="dcterms:W3CDTF">2024-08-20T06:08:19Z</dcterms:modified>
</cp:coreProperties>
</file>