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9"/>
  </p:notesMasterIdLst>
  <p:sldIdLst>
    <p:sldId id="256" r:id="rId4"/>
    <p:sldId id="258" r:id="rId5"/>
    <p:sldId id="257" r:id="rId6"/>
    <p:sldId id="259"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87891" autoAdjust="0"/>
  </p:normalViewPr>
  <p:slideViewPr>
    <p:cSldViewPr snapToGrid="0">
      <p:cViewPr varScale="1">
        <p:scale>
          <a:sx n="58" d="100"/>
          <a:sy n="58" d="100"/>
        </p:scale>
        <p:origin x="13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CB3A01-2F9F-4EB4-9D4C-4A703396E6D4}" type="datetimeFigureOut">
              <a:rPr lang="en-US" smtClean="0"/>
              <a:t>8/19/2024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91BC0-2E69-4980-AB72-D74BD846AACE}" type="slidenum">
              <a:rPr lang="en-US" smtClean="0"/>
              <a:t>‹#›</a:t>
            </a:fld>
            <a:endParaRPr lang="en-US"/>
          </a:p>
        </p:txBody>
      </p:sp>
    </p:spTree>
    <p:extLst>
      <p:ext uri="{BB962C8B-B14F-4D97-AF65-F5344CB8AC3E}">
        <p14:creationId xmlns:p14="http://schemas.microsoft.com/office/powerpoint/2010/main" val="2494217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69A30-B9A1-35CE-0374-E3FC39EFD0F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3B0314-7769-2BD4-4DB0-59C3E633FD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8" name="Rectangle 7">
            <a:extLst>
              <a:ext uri="{FF2B5EF4-FFF2-40B4-BE49-F238E27FC236}">
                <a16:creationId xmlns:a16="http://schemas.microsoft.com/office/drawing/2014/main" id="{19FB9D42-E1A7-4E10-0C77-EB1D2CFE50AC}"/>
              </a:ext>
            </a:extLst>
          </p:cNvPr>
          <p:cNvSpPr/>
          <p:nvPr userDrawn="1"/>
        </p:nvSpPr>
        <p:spPr>
          <a:xfrm>
            <a:off x="0" y="5815583"/>
            <a:ext cx="12192000" cy="1042417"/>
          </a:xfrm>
          <a:prstGeom prst="rect">
            <a:avLst/>
          </a:prstGeom>
          <a:blipFill dpi="0" rotWithShape="1">
            <a:blip r:embed="rId2">
              <a:alphaModFix amt="20000"/>
              <a:extLst>
                <a:ext uri="{BEBA8EAE-BF5A-486C-A8C5-ECC9F3942E4B}">
                  <a14:imgProps xmlns:a14="http://schemas.microsoft.com/office/drawing/2010/main">
                    <a14:imgLayer r:embed="rId3">
                      <a14:imgEffect>
                        <a14:artisticTexturizer/>
                      </a14:imgEffect>
                    </a14:imgLayer>
                  </a14:imgProps>
                </a:ext>
              </a:extLst>
            </a:blip>
            <a:srcRect/>
            <a:tile tx="-184150" ty="-108585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352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E9B52-5F94-D636-BF9A-DCCBD7572E7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18D2D75-9249-E925-3D92-1024FCCE19B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a:extLst>
              <a:ext uri="{FF2B5EF4-FFF2-40B4-BE49-F238E27FC236}">
                <a16:creationId xmlns:a16="http://schemas.microsoft.com/office/drawing/2014/main" id="{21C24F3B-AC27-1C71-56C2-7DC709F037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45384"/>
            <a:ext cx="12010161" cy="1112616"/>
          </a:xfrm>
          <a:prstGeom prst="rect">
            <a:avLst/>
          </a:prstGeom>
        </p:spPr>
      </p:pic>
    </p:spTree>
    <p:extLst>
      <p:ext uri="{BB962C8B-B14F-4D97-AF65-F5344CB8AC3E}">
        <p14:creationId xmlns:p14="http://schemas.microsoft.com/office/powerpoint/2010/main" val="240421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F209-3A37-0B56-FFE7-FB09A6CC06C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165602-C9C1-E1EA-9FA1-043C13FC5D2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D71692B-7D06-F1B2-D321-461B7F7F618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7A257686-0AEC-C472-DEE1-23CA511611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19" y="5745384"/>
            <a:ext cx="12010161" cy="1112616"/>
          </a:xfrm>
          <a:prstGeom prst="rect">
            <a:avLst/>
          </a:prstGeom>
        </p:spPr>
      </p:pic>
    </p:spTree>
    <p:extLst>
      <p:ext uri="{BB962C8B-B14F-4D97-AF65-F5344CB8AC3E}">
        <p14:creationId xmlns:p14="http://schemas.microsoft.com/office/powerpoint/2010/main" val="4178622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7768D3-988C-97A9-AF46-8E7E26BD2F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45384"/>
            <a:ext cx="12010161" cy="1112616"/>
          </a:xfrm>
          <a:prstGeom prst="rect">
            <a:avLst/>
          </a:prstGeom>
        </p:spPr>
      </p:pic>
    </p:spTree>
    <p:extLst>
      <p:ext uri="{BB962C8B-B14F-4D97-AF65-F5344CB8AC3E}">
        <p14:creationId xmlns:p14="http://schemas.microsoft.com/office/powerpoint/2010/main" val="371566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0829A95-27A3-CFFB-FC30-90B1E2F92A33}"/>
              </a:ext>
            </a:extLst>
          </p:cNvPr>
          <p:cNvSpPr/>
          <p:nvPr userDrawn="1"/>
        </p:nvSpPr>
        <p:spPr>
          <a:xfrm>
            <a:off x="0" y="1500808"/>
            <a:ext cx="12192000" cy="5359348"/>
          </a:xfrm>
          <a:custGeom>
            <a:avLst/>
            <a:gdLst>
              <a:gd name="connsiteX0" fmla="*/ 0 w 12192000"/>
              <a:gd name="connsiteY0" fmla="*/ 0 h 2156791"/>
              <a:gd name="connsiteX1" fmla="*/ 6096000 w 12192000"/>
              <a:gd name="connsiteY1" fmla="*/ 0 h 2156791"/>
              <a:gd name="connsiteX2" fmla="*/ 12192000 w 12192000"/>
              <a:gd name="connsiteY2" fmla="*/ 0 h 2156791"/>
              <a:gd name="connsiteX3" fmla="*/ 12192000 w 12192000"/>
              <a:gd name="connsiteY3" fmla="*/ 2156791 h 2156791"/>
              <a:gd name="connsiteX4" fmla="*/ 6096000 w 12192000"/>
              <a:gd name="connsiteY4" fmla="*/ 2156791 h 2156791"/>
              <a:gd name="connsiteX5" fmla="*/ 0 w 12192000"/>
              <a:gd name="connsiteY5" fmla="*/ 2156791 h 215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156791">
                <a:moveTo>
                  <a:pt x="0" y="0"/>
                </a:moveTo>
                <a:lnTo>
                  <a:pt x="6096000" y="0"/>
                </a:lnTo>
                <a:lnTo>
                  <a:pt x="12192000" y="0"/>
                </a:lnTo>
                <a:lnTo>
                  <a:pt x="12192000" y="2156791"/>
                </a:lnTo>
                <a:lnTo>
                  <a:pt x="6096000" y="2156791"/>
                </a:lnTo>
                <a:lnTo>
                  <a:pt x="0" y="2156791"/>
                </a:lnTo>
                <a:close/>
              </a:path>
            </a:pathLst>
          </a:custGeom>
          <a:blipFill>
            <a:blip r:embed="rId2">
              <a:alphaModFix amt="50000"/>
              <a:extLst>
                <a:ext uri="{BEBA8EAE-BF5A-486C-A8C5-ECC9F3942E4B}">
                  <a14:imgProps xmlns:a14="http://schemas.microsoft.com/office/drawing/2010/main">
                    <a14:imgLayer r:embed="rId3">
                      <a14:imgEffect>
                        <a14:artisticTexturizer/>
                      </a14:imgEffect>
                    </a14:imgLayer>
                  </a14:imgProps>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b="1" dirty="0">
              <a:solidFill>
                <a:schemeClr val="bg1"/>
              </a:solidFill>
              <a:latin typeface="Lato" panose="020F0502020204030203" pitchFamily="34" charset="0"/>
            </a:endParaRPr>
          </a:p>
        </p:txBody>
      </p:sp>
      <p:sp>
        <p:nvSpPr>
          <p:cNvPr id="7" name="Subtitle 2">
            <a:extLst>
              <a:ext uri="{FF2B5EF4-FFF2-40B4-BE49-F238E27FC236}">
                <a16:creationId xmlns:a16="http://schemas.microsoft.com/office/drawing/2014/main" id="{81332575-367C-7A61-ACDC-8B32E8A62F20}"/>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4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thank you…</a:t>
            </a:r>
          </a:p>
        </p:txBody>
      </p:sp>
    </p:spTree>
    <p:extLst>
      <p:ext uri="{BB962C8B-B14F-4D97-AF65-F5344CB8AC3E}">
        <p14:creationId xmlns:p14="http://schemas.microsoft.com/office/powerpoint/2010/main" val="886577891"/>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CDDEE2-E050-D065-9B6C-A539BB4225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8061724B-14BA-D9A7-38D1-FD2DEF9624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grpSp>
        <p:nvGrpSpPr>
          <p:cNvPr id="7" name="Group 6">
            <a:extLst>
              <a:ext uri="{FF2B5EF4-FFF2-40B4-BE49-F238E27FC236}">
                <a16:creationId xmlns:a16="http://schemas.microsoft.com/office/drawing/2014/main" id="{81B63E1E-8472-4D00-0FFF-9794604F4CDA}"/>
              </a:ext>
            </a:extLst>
          </p:cNvPr>
          <p:cNvGrpSpPr/>
          <p:nvPr userDrawn="1"/>
        </p:nvGrpSpPr>
        <p:grpSpPr>
          <a:xfrm>
            <a:off x="9176238" y="157179"/>
            <a:ext cx="2928210" cy="1106210"/>
            <a:chOff x="9288533" y="128589"/>
            <a:chExt cx="2928210" cy="1106210"/>
          </a:xfrm>
        </p:grpSpPr>
        <p:pic>
          <p:nvPicPr>
            <p:cNvPr id="8" name="Picture 7" descr="A blue sailboat with fish and sail&#10;&#10;Description automatically generated">
              <a:extLst>
                <a:ext uri="{FF2B5EF4-FFF2-40B4-BE49-F238E27FC236}">
                  <a16:creationId xmlns:a16="http://schemas.microsoft.com/office/drawing/2014/main" id="{C81266DC-5BF0-4B18-56B7-7E0A699152B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322" b="89831" l="3383" r="97992">
                          <a14:foregroundMark x1="50211" y1="67585" x2="50211" y2="67585"/>
                          <a14:foregroundMark x1="7082" y1="72987" x2="7082" y2="72987"/>
                          <a14:foregroundMark x1="6237" y1="87288" x2="6237" y2="87288"/>
                          <a14:foregroundMark x1="55497" y1="74788" x2="55497" y2="74788"/>
                          <a14:foregroundMark x1="72622" y1="72987" x2="72622" y2="72987"/>
                          <a14:foregroundMark x1="84249" y1="68432" x2="84249" y2="68432"/>
                          <a14:foregroundMark x1="69027" y1="81038" x2="69027" y2="81038"/>
                          <a14:foregroundMark x1="94080" y1="30720" x2="94080" y2="30720"/>
                          <a14:foregroundMark x1="3488" y1="68432" x2="3488" y2="68432"/>
                          <a14:foregroundMark x1="76004" y1="77542" x2="76004" y2="77542"/>
                          <a14:foregroundMark x1="71670" y1="77119" x2="71670" y2="77119"/>
                          <a14:foregroundMark x1="71247" y1="77542" x2="71247" y2="77542"/>
                          <a14:foregroundMark x1="48626" y1="79979" x2="48626" y2="79979"/>
                          <a14:foregroundMark x1="51586" y1="79979" x2="51586" y2="79979"/>
                          <a14:foregroundMark x1="51586" y1="79979" x2="51586" y2="79979"/>
                          <a14:foregroundMark x1="98097" y1="29555" x2="98097" y2="29555"/>
                          <a14:foregroundMark x1="76004" y1="9322" x2="76004" y2="9322"/>
                          <a14:foregroundMark x1="36575" y1="71292" x2="36575" y2="71292"/>
                          <a14:foregroundMark x1="60888" y1="75847" x2="60888" y2="75847"/>
                          <a14:foregroundMark x1="71459" y1="78496" x2="71459" y2="78496"/>
                          <a14:foregroundMark x1="78858" y1="89301" x2="78858" y2="89301"/>
                        </a14:backgroundRemoval>
                      </a14:imgEffect>
                    </a14:imgLayer>
                  </a14:imgProps>
                </a:ext>
                <a:ext uri="{28A0092B-C50C-407E-A947-70E740481C1C}">
                  <a14:useLocalDpi xmlns:a14="http://schemas.microsoft.com/office/drawing/2010/main" val="0"/>
                </a:ext>
              </a:extLst>
            </a:blip>
            <a:stretch>
              <a:fillRect/>
            </a:stretch>
          </p:blipFill>
          <p:spPr>
            <a:xfrm>
              <a:off x="9288533" y="128589"/>
              <a:ext cx="1108554" cy="1106210"/>
            </a:xfrm>
            <a:prstGeom prst="rect">
              <a:avLst/>
            </a:prstGeom>
          </p:spPr>
        </p:pic>
        <p:sp>
          <p:nvSpPr>
            <p:cNvPr id="9" name="TextBox 8">
              <a:extLst>
                <a:ext uri="{FF2B5EF4-FFF2-40B4-BE49-F238E27FC236}">
                  <a16:creationId xmlns:a16="http://schemas.microsoft.com/office/drawing/2014/main" id="{07D251CB-1F2C-EA8B-0683-3A3B68377B57}"/>
                </a:ext>
              </a:extLst>
            </p:cNvPr>
            <p:cNvSpPr txBox="1"/>
            <p:nvPr/>
          </p:nvSpPr>
          <p:spPr>
            <a:xfrm>
              <a:off x="10397087" y="128589"/>
              <a:ext cx="1819656" cy="1077218"/>
            </a:xfrm>
            <a:prstGeom prst="rect">
              <a:avLst/>
            </a:prstGeom>
          </p:spPr>
          <p:txBody>
            <a:bodyPr wrap="square" rtlCol="0">
              <a:spAutoFit/>
            </a:bodyPr>
            <a:lstStyle/>
            <a:p>
              <a:r>
                <a:rPr lang="en-US" sz="1600" b="1" dirty="0">
                  <a:solidFill>
                    <a:srgbClr val="225686"/>
                  </a:solidFill>
                  <a:latin typeface="Century Gothic" panose="020B0502020202020204" pitchFamily="34" charset="0"/>
                </a:rPr>
                <a:t>Western and Central Pacific Fisheries Commission</a:t>
              </a:r>
            </a:p>
          </p:txBody>
        </p:sp>
      </p:grpSp>
    </p:spTree>
    <p:extLst>
      <p:ext uri="{BB962C8B-B14F-4D97-AF65-F5344CB8AC3E}">
        <p14:creationId xmlns:p14="http://schemas.microsoft.com/office/powerpoint/2010/main" val="3492675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8E4E1-4FD6-E8BC-4570-EA57A4C98FF2}"/>
              </a:ext>
            </a:extLst>
          </p:cNvPr>
          <p:cNvSpPr>
            <a:spLocks noGrp="1"/>
          </p:cNvSpPr>
          <p:nvPr>
            <p:ph type="ctrTitle"/>
          </p:nvPr>
        </p:nvSpPr>
        <p:spPr/>
        <p:txBody>
          <a:bodyPr>
            <a:normAutofit/>
          </a:bodyPr>
          <a:lstStyle/>
          <a:p>
            <a:r>
              <a:rPr lang="en-US" sz="6000" dirty="0"/>
              <a:t>Western Pacific East Asia Project</a:t>
            </a:r>
            <a:endParaRPr lang="en-AU" dirty="0"/>
          </a:p>
        </p:txBody>
      </p:sp>
      <p:sp>
        <p:nvSpPr>
          <p:cNvPr id="3" name="Subtitle 2">
            <a:extLst>
              <a:ext uri="{FF2B5EF4-FFF2-40B4-BE49-F238E27FC236}">
                <a16:creationId xmlns:a16="http://schemas.microsoft.com/office/drawing/2014/main" id="{FDC18C39-2EDA-25DA-C73F-86C0DE924F84}"/>
              </a:ext>
            </a:extLst>
          </p:cNvPr>
          <p:cNvSpPr>
            <a:spLocks noGrp="1"/>
          </p:cNvSpPr>
          <p:nvPr>
            <p:ph type="subTitle" idx="1"/>
          </p:nvPr>
        </p:nvSpPr>
        <p:spPr/>
        <p:txBody>
          <a:bodyPr/>
          <a:lstStyle/>
          <a:p>
            <a:r>
              <a:rPr lang="en-AU" dirty="0"/>
              <a:t>Lars Olsen– WPEA Project Manager</a:t>
            </a:r>
          </a:p>
          <a:p>
            <a:r>
              <a:rPr lang="en-AU" dirty="0"/>
              <a:t>SC20 - Manila</a:t>
            </a:r>
          </a:p>
          <a:p>
            <a:endParaRPr lang="en-AU" dirty="0"/>
          </a:p>
        </p:txBody>
      </p:sp>
    </p:spTree>
    <p:extLst>
      <p:ext uri="{BB962C8B-B14F-4D97-AF65-F5344CB8AC3E}">
        <p14:creationId xmlns:p14="http://schemas.microsoft.com/office/powerpoint/2010/main" val="706625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50B7C-5D3C-E9ED-4C76-CA35FCE18D66}"/>
              </a:ext>
            </a:extLst>
          </p:cNvPr>
          <p:cNvSpPr>
            <a:spLocks noGrp="1"/>
          </p:cNvSpPr>
          <p:nvPr>
            <p:ph type="title"/>
          </p:nvPr>
        </p:nvSpPr>
        <p:spPr/>
        <p:txBody>
          <a:bodyPr/>
          <a:lstStyle/>
          <a:p>
            <a:r>
              <a:rPr lang="en-AU" dirty="0"/>
              <a:t>Why is WPEA work important?</a:t>
            </a:r>
          </a:p>
        </p:txBody>
      </p:sp>
      <p:sp>
        <p:nvSpPr>
          <p:cNvPr id="3" name="Content Placeholder 2">
            <a:extLst>
              <a:ext uri="{FF2B5EF4-FFF2-40B4-BE49-F238E27FC236}">
                <a16:creationId xmlns:a16="http://schemas.microsoft.com/office/drawing/2014/main" id="{FFD749D3-91DC-C7C9-E0AF-26E80BE3B33B}"/>
              </a:ext>
            </a:extLst>
          </p:cNvPr>
          <p:cNvSpPr>
            <a:spLocks noGrp="1"/>
          </p:cNvSpPr>
          <p:nvPr>
            <p:ph idx="1"/>
          </p:nvPr>
        </p:nvSpPr>
        <p:spPr>
          <a:xfrm>
            <a:off x="838200" y="1464664"/>
            <a:ext cx="4016566" cy="4759866"/>
          </a:xfrm>
        </p:spPr>
        <p:txBody>
          <a:bodyPr/>
          <a:lstStyle/>
          <a:p>
            <a:r>
              <a:rPr lang="en-AU" sz="2400" dirty="0">
                <a:effectLst/>
                <a:latin typeface="Calibri" panose="020F0502020204030204" pitchFamily="34" charset="0"/>
                <a:ea typeface="Calibri" panose="020F0502020204030204" pitchFamily="34" charset="0"/>
              </a:rPr>
              <a:t>Catch in this region represents around 30% of the annual catches of key tuna species in the WCPO</a:t>
            </a:r>
          </a:p>
          <a:p>
            <a:r>
              <a:rPr lang="en-AU" sz="2400" dirty="0">
                <a:latin typeface="Calibri" panose="020F0502020204030204" pitchFamily="34" charset="0"/>
                <a:ea typeface="Calibri" panose="020F0502020204030204" pitchFamily="34" charset="0"/>
              </a:rPr>
              <a:t>I</a:t>
            </a:r>
            <a:r>
              <a:rPr lang="en-AU" sz="2400" dirty="0">
                <a:effectLst/>
                <a:latin typeface="Calibri" panose="020F0502020204030204" pitchFamily="34" charset="0"/>
                <a:ea typeface="Calibri" panose="020F0502020204030204" pitchFamily="34" charset="0"/>
              </a:rPr>
              <a:t>ncluding about 40% of the total yellowfin tuna catch in the WCPO </a:t>
            </a:r>
          </a:p>
          <a:p>
            <a:r>
              <a:rPr lang="en-AU" sz="2400" dirty="0">
                <a:latin typeface="Calibri" panose="020F0502020204030204" pitchFamily="34" charset="0"/>
                <a:ea typeface="Calibri" panose="020F0502020204030204" pitchFamily="34" charset="0"/>
              </a:rPr>
              <a:t>Data collection is incredibly challenging with many hundreds of ports and many thousands of vessels</a:t>
            </a:r>
            <a:endParaRPr lang="en-AU" sz="2400" dirty="0">
              <a:effectLst/>
              <a:latin typeface="Calibri" panose="020F0502020204030204" pitchFamily="34" charset="0"/>
              <a:ea typeface="Calibri" panose="020F0502020204030204" pitchFamily="34" charset="0"/>
            </a:endParaRPr>
          </a:p>
          <a:p>
            <a:endParaRPr lang="en-AU" dirty="0"/>
          </a:p>
        </p:txBody>
      </p:sp>
      <p:pic>
        <p:nvPicPr>
          <p:cNvPr id="5" name="Picture 4">
            <a:extLst>
              <a:ext uri="{FF2B5EF4-FFF2-40B4-BE49-F238E27FC236}">
                <a16:creationId xmlns:a16="http://schemas.microsoft.com/office/drawing/2014/main" id="{5E245538-D656-5C00-2917-43E23E55A796}"/>
              </a:ext>
            </a:extLst>
          </p:cNvPr>
          <p:cNvPicPr>
            <a:picLocks noChangeAspect="1"/>
          </p:cNvPicPr>
          <p:nvPr/>
        </p:nvPicPr>
        <p:blipFill>
          <a:blip r:embed="rId2"/>
          <a:stretch>
            <a:fillRect/>
          </a:stretch>
        </p:blipFill>
        <p:spPr>
          <a:xfrm>
            <a:off x="4854766" y="1464664"/>
            <a:ext cx="6775024" cy="3928672"/>
          </a:xfrm>
          <a:prstGeom prst="rect">
            <a:avLst/>
          </a:prstGeom>
        </p:spPr>
      </p:pic>
      <p:sp>
        <p:nvSpPr>
          <p:cNvPr id="7" name="TextBox 6">
            <a:extLst>
              <a:ext uri="{FF2B5EF4-FFF2-40B4-BE49-F238E27FC236}">
                <a16:creationId xmlns:a16="http://schemas.microsoft.com/office/drawing/2014/main" id="{022FBE10-9D93-4A7A-5E8C-8647C2296CE5}"/>
              </a:ext>
            </a:extLst>
          </p:cNvPr>
          <p:cNvSpPr txBox="1"/>
          <p:nvPr/>
        </p:nvSpPr>
        <p:spPr>
          <a:xfrm>
            <a:off x="4854766" y="5393336"/>
            <a:ext cx="7087518" cy="923330"/>
          </a:xfrm>
          <a:prstGeom prst="rect">
            <a:avLst/>
          </a:prstGeom>
          <a:noFill/>
        </p:spPr>
        <p:txBody>
          <a:bodyPr wrap="square">
            <a:spAutoFit/>
          </a:bodyPr>
          <a:lstStyle/>
          <a:p>
            <a:r>
              <a:rPr lang="en-US" dirty="0"/>
              <a:t>Figure 1. Distribution of yellowfin tuna catch by gear, 1990–2023 (longline - green; pole-and-line - red; purse seine - blue; other fisheries - yellow). The five-region spatial stratification used in stock assessment is shown.</a:t>
            </a:r>
          </a:p>
        </p:txBody>
      </p:sp>
    </p:spTree>
    <p:extLst>
      <p:ext uri="{BB962C8B-B14F-4D97-AF65-F5344CB8AC3E}">
        <p14:creationId xmlns:p14="http://schemas.microsoft.com/office/powerpoint/2010/main" val="313849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AC19-0436-9F6D-CB1B-6E07F0DA4EDA}"/>
              </a:ext>
            </a:extLst>
          </p:cNvPr>
          <p:cNvSpPr>
            <a:spLocks noGrp="1"/>
          </p:cNvSpPr>
          <p:nvPr>
            <p:ph type="title"/>
          </p:nvPr>
        </p:nvSpPr>
        <p:spPr/>
        <p:txBody>
          <a:bodyPr>
            <a:normAutofit/>
          </a:bodyPr>
          <a:lstStyle/>
          <a:p>
            <a:r>
              <a:rPr lang="en-AU" sz="4000" dirty="0"/>
              <a:t>WPEA-Improved Tuna Monitoring (ITM)</a:t>
            </a:r>
          </a:p>
        </p:txBody>
      </p:sp>
      <p:sp>
        <p:nvSpPr>
          <p:cNvPr id="3" name="Content Placeholder 2">
            <a:extLst>
              <a:ext uri="{FF2B5EF4-FFF2-40B4-BE49-F238E27FC236}">
                <a16:creationId xmlns:a16="http://schemas.microsoft.com/office/drawing/2014/main" id="{2A9F01A6-39E8-3B2E-C26A-E09742AC899B}"/>
              </a:ext>
            </a:extLst>
          </p:cNvPr>
          <p:cNvSpPr>
            <a:spLocks noGrp="1"/>
          </p:cNvSpPr>
          <p:nvPr>
            <p:ph idx="1"/>
          </p:nvPr>
        </p:nvSpPr>
        <p:spPr/>
        <p:txBody>
          <a:bodyPr>
            <a:normAutofit/>
          </a:bodyPr>
          <a:lstStyle/>
          <a:p>
            <a:r>
              <a:rPr lang="en-AU" dirty="0"/>
              <a:t>Just finished WPEA-ITM which ran from January 2017 – June 2024</a:t>
            </a:r>
          </a:p>
          <a:p>
            <a:pPr lvl="1"/>
            <a:r>
              <a:rPr lang="en-AU" dirty="0">
                <a:effectLst/>
                <a:latin typeface="Calibri" panose="020F0502020204030204" pitchFamily="34" charset="0"/>
                <a:ea typeface="Calibri" panose="020F0502020204030204" pitchFamily="34" charset="0"/>
              </a:rPr>
              <a:t>NZD 4.91 million over the period 2017-2023 </a:t>
            </a:r>
          </a:p>
          <a:p>
            <a:pPr lvl="1"/>
            <a:r>
              <a:rPr lang="en-AU" dirty="0">
                <a:latin typeface="Calibri" panose="020F0502020204030204" pitchFamily="34" charset="0"/>
                <a:ea typeface="Calibri" panose="020F0502020204030204" pitchFamily="34" charset="0"/>
              </a:rPr>
              <a:t>Top up and extension to 2024 </a:t>
            </a:r>
            <a:r>
              <a:rPr lang="en-AU" dirty="0">
                <a:effectLst/>
                <a:latin typeface="Calibri" panose="020F0502020204030204" pitchFamily="34" charset="0"/>
                <a:ea typeface="Calibri" panose="020F0502020204030204" pitchFamily="34" charset="0"/>
              </a:rPr>
              <a:t>to make the total NZD 5.23 million</a:t>
            </a:r>
          </a:p>
          <a:p>
            <a:r>
              <a:rPr lang="en-AU" dirty="0">
                <a:latin typeface="Calibri" panose="020F0502020204030204" pitchFamily="34" charset="0"/>
                <a:ea typeface="Calibri" panose="020F0502020204030204" pitchFamily="34" charset="0"/>
              </a:rPr>
              <a:t>WCPFC and the WPEA countries of Indonesia, Philippines and Vietnam are very thankful for NZ support for this important work</a:t>
            </a:r>
          </a:p>
          <a:p>
            <a:r>
              <a:rPr lang="en-AU" dirty="0"/>
              <a:t>Goal: To improve monitoring and management of tuna catches in Indonesia, Philippines and Vietnam and contribute to reduced IUU fishing</a:t>
            </a:r>
          </a:p>
          <a:p>
            <a:r>
              <a:rPr lang="en-AU" dirty="0"/>
              <a:t>A summary of the final activities of this project are in paper SC20-RP-WPEA-01</a:t>
            </a:r>
          </a:p>
          <a:p>
            <a:endParaRPr lang="en-AU" dirty="0">
              <a:latin typeface="Calibri" panose="020F0502020204030204" pitchFamily="34" charset="0"/>
              <a:ea typeface="Calibri" panose="020F0502020204030204" pitchFamily="34" charset="0"/>
            </a:endParaRPr>
          </a:p>
          <a:p>
            <a:endParaRPr lang="en-AU" sz="4000" dirty="0"/>
          </a:p>
        </p:txBody>
      </p:sp>
    </p:spTree>
    <p:extLst>
      <p:ext uri="{BB962C8B-B14F-4D97-AF65-F5344CB8AC3E}">
        <p14:creationId xmlns:p14="http://schemas.microsoft.com/office/powerpoint/2010/main" val="235677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0168-440E-CB8F-15AC-12ACBE09F621}"/>
              </a:ext>
            </a:extLst>
          </p:cNvPr>
          <p:cNvSpPr>
            <a:spLocks noGrp="1"/>
          </p:cNvSpPr>
          <p:nvPr>
            <p:ph type="title"/>
          </p:nvPr>
        </p:nvSpPr>
        <p:spPr/>
        <p:txBody>
          <a:bodyPr/>
          <a:lstStyle/>
          <a:p>
            <a:r>
              <a:rPr lang="en-AU" dirty="0"/>
              <a:t>Next Phase = WPEA – SPF</a:t>
            </a:r>
          </a:p>
        </p:txBody>
      </p:sp>
      <p:sp>
        <p:nvSpPr>
          <p:cNvPr id="3" name="Content Placeholder 2">
            <a:extLst>
              <a:ext uri="{FF2B5EF4-FFF2-40B4-BE49-F238E27FC236}">
                <a16:creationId xmlns:a16="http://schemas.microsoft.com/office/drawing/2014/main" id="{B63CDF6D-34F9-44EE-AF19-122657A2FB66}"/>
              </a:ext>
            </a:extLst>
          </p:cNvPr>
          <p:cNvSpPr>
            <a:spLocks noGrp="1"/>
          </p:cNvSpPr>
          <p:nvPr>
            <p:ph idx="1"/>
          </p:nvPr>
        </p:nvSpPr>
        <p:spPr/>
        <p:txBody>
          <a:bodyPr>
            <a:normAutofit fontScale="92500" lnSpcReduction="10000"/>
          </a:bodyPr>
          <a:lstStyle/>
          <a:p>
            <a:r>
              <a:rPr lang="en-AU" dirty="0"/>
              <a:t>New project called WPEA – Sustainable Pacific Fisheries started in July 2024 and will run until June 2027</a:t>
            </a:r>
          </a:p>
          <a:p>
            <a:r>
              <a:rPr lang="en-AU" dirty="0"/>
              <a:t>Again, generously supported by the government of New Zealand for the value of NZ 4.5 million</a:t>
            </a:r>
          </a:p>
          <a:p>
            <a:r>
              <a:rPr lang="en-AU" dirty="0"/>
              <a:t>WPEA-SPF builds on the previous WPEA-ITM project</a:t>
            </a:r>
          </a:p>
          <a:p>
            <a:r>
              <a:rPr lang="en-US" kern="100" dirty="0">
                <a:effectLst/>
                <a:latin typeface="Calibri" panose="020F0502020204030204" pitchFamily="34" charset="0"/>
                <a:ea typeface="Calibri" panose="020F0502020204030204" pitchFamily="34" charset="0"/>
                <a:cs typeface="Times New Roman" panose="02020603050405020304" pitchFamily="18" charset="0"/>
              </a:rPr>
              <a:t>This Project focuses on building improved performance by Indonesia, Philippines and Viet Nam to meet their obligations to WCPFC requirements in the broader effort to combat illegal, unreported and unregulated (IUU) fishing, and the management of the western and central Pacific tuna stocks sustainably for wider benefits.</a:t>
            </a:r>
            <a:endParaRPr lang="en-AU"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AU" dirty="0"/>
              <a:t>We will report on progress each year at WCPFC meetings</a:t>
            </a:r>
          </a:p>
        </p:txBody>
      </p:sp>
    </p:spTree>
    <p:extLst>
      <p:ext uri="{BB962C8B-B14F-4D97-AF65-F5344CB8AC3E}">
        <p14:creationId xmlns:p14="http://schemas.microsoft.com/office/powerpoint/2010/main" val="3003495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71076-76B6-DB09-7C14-C8E864F0EA94}"/>
              </a:ext>
            </a:extLst>
          </p:cNvPr>
          <p:cNvSpPr>
            <a:spLocks noGrp="1"/>
          </p:cNvSpPr>
          <p:nvPr>
            <p:ph type="title"/>
          </p:nvPr>
        </p:nvSpPr>
        <p:spPr/>
        <p:txBody>
          <a:bodyPr/>
          <a:lstStyle/>
          <a:p>
            <a:r>
              <a:rPr lang="en-AU" dirty="0"/>
              <a:t>Recommendation to SC20</a:t>
            </a:r>
          </a:p>
        </p:txBody>
      </p:sp>
      <p:sp>
        <p:nvSpPr>
          <p:cNvPr id="3" name="Content Placeholder 2">
            <a:extLst>
              <a:ext uri="{FF2B5EF4-FFF2-40B4-BE49-F238E27FC236}">
                <a16:creationId xmlns:a16="http://schemas.microsoft.com/office/drawing/2014/main" id="{732EDDB0-AB29-42CB-0A24-BD68C84EAC17}"/>
              </a:ext>
            </a:extLst>
          </p:cNvPr>
          <p:cNvSpPr>
            <a:spLocks noGrp="1"/>
          </p:cNvSpPr>
          <p:nvPr>
            <p:ph idx="1"/>
          </p:nvPr>
        </p:nvSpPr>
        <p:spPr/>
        <p:txBody>
          <a:bodyPr/>
          <a:lstStyle/>
          <a:p>
            <a:r>
              <a:rPr lang="en-AU" sz="3600" b="1" dirty="0">
                <a:effectLst/>
                <a:latin typeface="Calibri" panose="020F0502020204030204" pitchFamily="34" charset="0"/>
                <a:ea typeface="Calibri" panose="020F0502020204030204" pitchFamily="34" charset="0"/>
                <a:cs typeface="Calibri" panose="020F0502020204030204" pitchFamily="34" charset="0"/>
              </a:rPr>
              <a:t>SC20 will note the successful completion of the WPEA-ITM project and beginning of the next phase of this work being the WPEA-SPF project.</a:t>
            </a:r>
            <a:endParaRPr lang="en-AU"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988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CPFC PPT template v1.0.pptx" id="{8CB6BB68-5286-4E1A-9FDB-1AD25269D680}" vid="{3D2251E4-5136-4141-A408-FB643E4C33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D12BB3C1B6824E8B4FBD67D323AE8E" ma:contentTypeVersion="8" ma:contentTypeDescription="Create a new document." ma:contentTypeScope="" ma:versionID="f1da8008a9a72a88c22bb4b9d8151f35">
  <xsd:schema xmlns:xsd="http://www.w3.org/2001/XMLSchema" xmlns:xs="http://www.w3.org/2001/XMLSchema" xmlns:p="http://schemas.microsoft.com/office/2006/metadata/properties" xmlns:ns2="74d459e1-c7c7-4679-8867-2c3388e85f29" xmlns:ns3="4da3fb22-1792-41c2-bff3-4c2260065f37" targetNamespace="http://schemas.microsoft.com/office/2006/metadata/properties" ma:root="true" ma:fieldsID="985240a0f98df19a462473a1cf42f3bd" ns2:_="" ns3:_="">
    <xsd:import namespace="74d459e1-c7c7-4679-8867-2c3388e85f29"/>
    <xsd:import namespace="4da3fb22-1792-41c2-bff3-4c2260065f3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459e1-c7c7-4679-8867-2c3388e85f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a3fb22-1792-41c2-bff3-4c2260065f3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43B03B-4BED-4B53-8BE2-93D561DA01D4}">
  <ds:schemaRefs>
    <ds:schemaRef ds:uri="http://schemas.microsoft.com/sharepoint/v3/contenttype/forms"/>
  </ds:schemaRefs>
</ds:datastoreItem>
</file>

<file path=customXml/itemProps2.xml><?xml version="1.0" encoding="utf-8"?>
<ds:datastoreItem xmlns:ds="http://schemas.openxmlformats.org/officeDocument/2006/customXml" ds:itemID="{98F6DF03-A4C1-4DCD-BB33-DAA64A3296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459e1-c7c7-4679-8867-2c3388e85f29"/>
    <ds:schemaRef ds:uri="4da3fb22-1792-41c2-bff3-4c2260065f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WCPFC PPT template v1.0</Template>
  <TotalTime>148</TotalTime>
  <Words>340</Words>
  <Application>Microsoft Office PowerPoint</Application>
  <PresentationFormat>Widescreen</PresentationFormat>
  <Paragraphs>23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Century Gothic</vt:lpstr>
      <vt:lpstr>Lato</vt:lpstr>
      <vt:lpstr>Office Theme</vt:lpstr>
      <vt:lpstr>Western Pacific East Asia Project</vt:lpstr>
      <vt:lpstr>Why is WPEA work important?</vt:lpstr>
      <vt:lpstr>WPEA-Improved Tuna Monitoring (ITM)</vt:lpstr>
      <vt:lpstr>Next Phase = WPEA – SPF</vt:lpstr>
      <vt:lpstr>Recommendation to SC20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Lars Olsen</dc:creator>
  <cp:lastModifiedBy>Lars Olsen</cp:lastModifiedBy>
  <cp:revision>2</cp:revision>
  <dcterms:created xsi:type="dcterms:W3CDTF">2023-11-29T23:30:56Z</dcterms:created>
  <dcterms:modified xsi:type="dcterms:W3CDTF">2024-08-19T11:52:43Z</dcterms:modified>
</cp:coreProperties>
</file>