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6" r:id="rId5"/>
    <p:sldId id="289" r:id="rId6"/>
    <p:sldId id="552" r:id="rId7"/>
    <p:sldId id="564" r:id="rId8"/>
    <p:sldId id="290" r:id="rId9"/>
    <p:sldId id="324" r:id="rId10"/>
    <p:sldId id="551" r:id="rId11"/>
    <p:sldId id="325" r:id="rId12"/>
    <p:sldId id="553" r:id="rId13"/>
    <p:sldId id="563" r:id="rId14"/>
    <p:sldId id="565" r:id="rId15"/>
    <p:sldId id="566" r:id="rId16"/>
    <p:sldId id="56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6AD"/>
    <a:srgbClr val="00B0CA"/>
    <a:srgbClr val="DEF3FE"/>
    <a:srgbClr val="D5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952" autoAdjust="0"/>
  </p:normalViewPr>
  <p:slideViewPr>
    <p:cSldViewPr snapToGrid="0">
      <p:cViewPr varScale="1">
        <p:scale>
          <a:sx n="63" d="100"/>
          <a:sy n="63" d="100"/>
        </p:scale>
        <p:origin x="7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46071-01D2-4ADD-A0C1-3560CB4A6686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8CA93-D54D-4B0A-8D32-4D7DED202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BE412-2868-496A-B841-B56E8145BA7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02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BE412-2868-496A-B841-B56E8145BA7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357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BE412-2868-496A-B841-B56E8145BA7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344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BE412-2868-496A-B841-B56E8145BA7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24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A714-9302-4F78-8284-842B920EF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0" y="2646363"/>
            <a:ext cx="6736080" cy="23876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BE79B-66B3-4535-868E-13C4FF6E6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8720" y="5126038"/>
            <a:ext cx="6736080" cy="583882"/>
          </a:xfr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E2576-EA73-40E8-A2F2-A62B73E3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17/08/2024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CCD9-36E9-4809-B113-D53B5EBE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D451D-CA62-47FA-92B4-ED2D8FCD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2767241-17BF-8AFF-B9BE-875195288E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1263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847052D-DE93-DF88-3AAA-CB2675B70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72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0753-FB21-4BD3-AA09-D2B3E7CA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C8D26-B1E4-473E-BFF4-88D69A748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0888C-0CEE-46EB-8142-1FD514035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7EEE0-D503-46C2-A69B-ADF71A925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E23FD-9563-4C8D-A380-0401ACFAB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3F47F-D34D-44F8-A4C7-08591404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17/08/2024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80783-FC5E-4A67-8104-4FB7A8D4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6090D-A3EB-4FDF-A21C-83AB4FDD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42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EE8B-A420-482C-AA8F-161CF5617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69358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CB40F-0903-4B7E-8BF4-FABD7BA2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17/08/2024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AB605-A5E2-4DE4-9DDB-979FC369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8B41D-0106-4F2E-8CAF-6F6AA937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70209C-55AC-7EDB-1AE6-8DA0F85A8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6086CD8-7569-EBDF-AE07-CE93B5656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26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3F47F-D34D-44F8-A4C7-08591404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17/08/2024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80783-FC5E-4A67-8104-4FB7A8D4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6090D-A3EB-4FDF-A21C-83AB4FDD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F3356-3FA1-4DEB-8E57-D4E7D5E62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906"/>
            <a:ext cx="12192000" cy="69209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AC3570-27DB-4DE2-AF51-4C488E57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789494"/>
            <a:ext cx="10515600" cy="3921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C967CF-52DD-C426-81E5-5EACF1040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8038" r="4056" b="80046"/>
          <a:stretch/>
        </p:blipFill>
        <p:spPr>
          <a:xfrm>
            <a:off x="916529" y="1127557"/>
            <a:ext cx="11069826" cy="1314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1B9295-C753-E501-0DE1-970730B74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9232801-C811-253D-12D9-6846FA476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76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2A15-9DC6-4F18-A8CA-822A6ECB3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9526" y="1801881"/>
            <a:ext cx="5181600" cy="4134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36924-1628-4793-A109-B217B6E4E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526" y="1801881"/>
            <a:ext cx="5181600" cy="4134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B3672-26D8-4D46-B9DE-6B2D27E6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17/08/2024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59EA9-83A3-477E-9E11-11C501E3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8C123-B7F5-4FD2-9435-71E4F724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008A5D2-D9D8-987B-E3D9-B66316B5A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F086F6D-1869-06EA-C5D3-A51C336F8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9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94549-5071-4DBF-B0E3-39806E449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738" y="1592510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69AF1D-5AE6-496F-9BC9-B625966CE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569" y="1600171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80CBA766-0D8C-49E1-A44D-66671B54569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1E880D-16D1-4539-9948-C2240ACC59CA}" type="datetimeFigureOut">
              <a:rPr lang="fr-FR" smtClean="0"/>
              <a:pPr/>
              <a:t>17/08/2024</a:t>
            </a:fld>
            <a:endParaRPr lang="fr-FR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247DC72-BEB6-409B-8BDD-1A113163855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861154-064F-4AC5-84EA-549FDD985C1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DA17A-0E28-4795-BD73-A8EFAD0C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17/08/2024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1DDBC-065E-4D49-8735-94AFFE05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239D6-49DF-40DF-A7AC-008B9C5A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A83EFD6-87FF-4AB7-8A5B-3BB13A6B5E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53400" y="1600171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5D7CF17-D637-6F4A-F9C5-B868228036ED}"/>
              </a:ext>
            </a:extLst>
          </p:cNvPr>
          <p:cNvSpPr txBox="1">
            <a:spLocks/>
          </p:cNvSpPr>
          <p:nvPr userDrawn="1"/>
        </p:nvSpPr>
        <p:spPr>
          <a:xfrm>
            <a:off x="1025624" y="372856"/>
            <a:ext cx="10515600" cy="1009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C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fr-FR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ED7F7A6C-FDB7-FF7B-464B-09315DC9C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D3B5-5147-4C75-982C-4343F9374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Divider Chapter Slide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C5762-9132-4ACE-8BCC-7261A3C05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6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A38CB-A948-465D-80D8-92EA313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17/08/2024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AB24-1757-4627-856C-81AC996D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F7060-A99B-410E-B6C2-BDD91AFB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254DA3-BF0D-4FCF-BF4A-C8C9621AE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8038" r="4056" b="80046"/>
          <a:stretch/>
        </p:blipFill>
        <p:spPr>
          <a:xfrm>
            <a:off x="626875" y="1237014"/>
            <a:ext cx="11069826" cy="131411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0E9DF43-318F-41D9-8DC9-04DEED7AC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93"/>
          <a:stretch/>
        </p:blipFill>
        <p:spPr>
          <a:xfrm>
            <a:off x="1" y="0"/>
            <a:ext cx="588854" cy="6858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AE8A7F8-A329-CD60-1160-45B9C9132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-certificates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D53162-33EF-4CED-99DB-E85F0CB5B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-9564"/>
            <a:ext cx="12190095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669462-A299-40A0-81EC-EF072D29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86016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D5D13C-BD49-9C79-9B97-1396072B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554600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C528C1-3695-4BCB-8100-2CA127858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313024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1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box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00C6B7-69E3-4CA4-A6B4-C868D0CB7DBC}"/>
              </a:ext>
            </a:extLst>
          </p:cNvPr>
          <p:cNvSpPr/>
          <p:nvPr userDrawn="1"/>
        </p:nvSpPr>
        <p:spPr>
          <a:xfrm>
            <a:off x="836611" y="457200"/>
            <a:ext cx="3935413" cy="5403850"/>
          </a:xfrm>
          <a:prstGeom prst="rect">
            <a:avLst/>
          </a:prstGeom>
          <a:solidFill>
            <a:srgbClr val="DEF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845D4C9-5249-4694-9B85-C5361D6CB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r="25097" b="17760"/>
          <a:stretch/>
        </p:blipFill>
        <p:spPr>
          <a:xfrm>
            <a:off x="874911" y="1257300"/>
            <a:ext cx="3935413" cy="4603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AA1D0-8E90-44C4-9562-41C22EE9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C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141B-7A45-42CD-9FA0-FA3F57FC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96000"/>
            <a:ext cx="6172200" cy="4565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E0FD-1890-46F8-8BC3-E9516C5E2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6A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D326A-A223-4A66-8461-449419D2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17/08/2024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282F8-F662-4779-8227-5303B31D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3B61E-AAF7-4610-9B1C-353FB2AD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5C6FF66-E984-4E86-BEB9-13DCCC338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93"/>
          <a:stretch/>
        </p:blipFill>
        <p:spPr>
          <a:xfrm>
            <a:off x="1" y="0"/>
            <a:ext cx="588854" cy="6858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23D1AAF-D0ED-CC64-94F5-6391631E0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7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r blue bottom text lef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00C6-B419-416F-AF08-BBBA1949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D13B6-6CFA-43ED-A013-5603EF1DB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86444"/>
            <a:ext cx="6172200" cy="4374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95694-4689-49CA-92F4-A8F884B73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5D2E4-52AC-40C7-83DE-BB12D5C9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17/08/2024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A3491-E6B6-4519-8AF0-E260E39E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53F7C-FA6A-46C2-A91A-51000F76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A4F6D2-CD76-43F5-A681-3F113BDB5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906"/>
            <a:ext cx="12192000" cy="69209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DF056EE-9E5A-BC7E-9A2F-1B3E227F2B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86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19846-29D1-46FA-A4B4-F5104567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294C-9B27-49AE-9128-3696CDEB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56F4-F81B-4402-9B07-9F7FD5977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E880D-16D1-4539-9948-C2240ACC59CA}" type="datetimeFigureOut">
              <a:rPr lang="fr-FR" smtClean="0"/>
              <a:t>17/08/2024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CCE74-D5F7-4C92-B871-71638BD58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9639-0815-4873-A2C3-3182144E7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0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61" r:id="rId5"/>
    <p:sldLayoutId id="2147483651" r:id="rId6"/>
    <p:sldLayoutId id="2147483654" r:id="rId7"/>
    <p:sldLayoutId id="2147483656" r:id="rId8"/>
    <p:sldLayoutId id="2147483657" r:id="rId9"/>
    <p:sldLayoutId id="21474836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C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6A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6A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6A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A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A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92B86ED-6453-C4AE-D0E8-475C8BDF3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8720" y="5126037"/>
            <a:ext cx="6736080" cy="1231219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SPC-OFP</a:t>
            </a:r>
            <a:br>
              <a:rPr lang="en-US" sz="2000" dirty="0"/>
            </a:br>
            <a:r>
              <a:rPr lang="en-US" sz="2000" dirty="0"/>
              <a:t>14-21 August 2024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0CCAFB-4779-48B4-1ACB-CDE33C354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1669" y="2194560"/>
            <a:ext cx="7474131" cy="2839403"/>
          </a:xfrm>
        </p:spPr>
        <p:txBody>
          <a:bodyPr>
            <a:normAutofit/>
          </a:bodyPr>
          <a:lstStyle/>
          <a:p>
            <a:pPr algn="ctr"/>
            <a:r>
              <a:rPr lang="en-AU" sz="3200" dirty="0"/>
              <a:t>MI-WP-09 Evaluation of CMM 2023-01 </a:t>
            </a:r>
            <a:br>
              <a:rPr lang="en-AU" sz="3200" dirty="0"/>
            </a:br>
            <a:r>
              <a:rPr lang="en-AU" sz="3200" dirty="0"/>
              <a:t>(Tropical Tuna CMM)</a:t>
            </a:r>
            <a:br>
              <a:rPr lang="en-US" sz="4400" dirty="0"/>
            </a:br>
            <a:br>
              <a:rPr lang="en-US" sz="4400" dirty="0"/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WCPFC SC20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Manila, Philippines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0359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9B1C30-5FC7-4CC4-1761-3D92528C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A63EC-7B3F-185E-A0F6-DC87BEC6F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Fully utilised CMM 2023-01 </a:t>
            </a:r>
            <a:r>
              <a:rPr lang="en-AU" u="sng" dirty="0"/>
              <a:t>achieves</a:t>
            </a:r>
            <a:r>
              <a:rPr lang="en-AU" dirty="0"/>
              <a:t> objectives (skipjack MP TRP) for </a:t>
            </a:r>
            <a:r>
              <a:rPr lang="en-AU" b="1" dirty="0"/>
              <a:t>skipjack</a:t>
            </a:r>
          </a:p>
          <a:p>
            <a:r>
              <a:rPr lang="en-AU" dirty="0"/>
              <a:t>Fully utilised CMM 2023-01 </a:t>
            </a:r>
            <a:r>
              <a:rPr lang="en-AU" u="sng" dirty="0"/>
              <a:t>does not</a:t>
            </a:r>
            <a:r>
              <a:rPr lang="en-AU" dirty="0"/>
              <a:t> achieve objective (2012-2015) for </a:t>
            </a:r>
            <a:r>
              <a:rPr lang="en-AU" b="1" dirty="0"/>
              <a:t>bigeye</a:t>
            </a:r>
            <a:r>
              <a:rPr lang="en-AU" dirty="0"/>
              <a:t> under either recruitment scenario</a:t>
            </a:r>
          </a:p>
          <a:p>
            <a:r>
              <a:rPr lang="en-AU" u="sng" dirty="0"/>
              <a:t>No</a:t>
            </a:r>
            <a:r>
              <a:rPr lang="en-AU" dirty="0"/>
              <a:t> CMM 2023-01 scenario achieves objective (2012-2015) for </a:t>
            </a:r>
            <a:r>
              <a:rPr lang="en-AU" b="1" dirty="0"/>
              <a:t>yellowfin</a:t>
            </a:r>
            <a:r>
              <a:rPr lang="en-AU" dirty="0"/>
              <a:t> (caveat around assumption that yellowfin is scaled consistent with bigeye LL catch, YFT R2 effort based)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436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3233C4-5065-991F-4016-935448CBF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ACD1EC-5842-4AC8-133B-5B8CB541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69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50C397-A5C3-0513-A22A-0CD21F89B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043236"/>
              </p:ext>
            </p:extLst>
          </p:nvPr>
        </p:nvGraphicFramePr>
        <p:xfrm>
          <a:off x="723208" y="1160274"/>
          <a:ext cx="11122427" cy="414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3630">
                  <a:extLst>
                    <a:ext uri="{9D8B030D-6E8A-4147-A177-3AD203B41FA5}">
                      <a16:colId xmlns:a16="http://schemas.microsoft.com/office/drawing/2014/main" val="1736205704"/>
                    </a:ext>
                  </a:extLst>
                </a:gridCol>
                <a:gridCol w="1155620">
                  <a:extLst>
                    <a:ext uri="{9D8B030D-6E8A-4147-A177-3AD203B41FA5}">
                      <a16:colId xmlns:a16="http://schemas.microsoft.com/office/drawing/2014/main" val="4145490742"/>
                    </a:ext>
                  </a:extLst>
                </a:gridCol>
                <a:gridCol w="756458">
                  <a:extLst>
                    <a:ext uri="{9D8B030D-6E8A-4147-A177-3AD203B41FA5}">
                      <a16:colId xmlns:a16="http://schemas.microsoft.com/office/drawing/2014/main" val="76295165"/>
                    </a:ext>
                  </a:extLst>
                </a:gridCol>
                <a:gridCol w="992467">
                  <a:extLst>
                    <a:ext uri="{9D8B030D-6E8A-4147-A177-3AD203B41FA5}">
                      <a16:colId xmlns:a16="http://schemas.microsoft.com/office/drawing/2014/main" val="3416622218"/>
                    </a:ext>
                  </a:extLst>
                </a:gridCol>
                <a:gridCol w="1207277">
                  <a:extLst>
                    <a:ext uri="{9D8B030D-6E8A-4147-A177-3AD203B41FA5}">
                      <a16:colId xmlns:a16="http://schemas.microsoft.com/office/drawing/2014/main" val="994754691"/>
                    </a:ext>
                  </a:extLst>
                </a:gridCol>
                <a:gridCol w="1207277">
                  <a:extLst>
                    <a:ext uri="{9D8B030D-6E8A-4147-A177-3AD203B41FA5}">
                      <a16:colId xmlns:a16="http://schemas.microsoft.com/office/drawing/2014/main" val="3778686395"/>
                    </a:ext>
                  </a:extLst>
                </a:gridCol>
                <a:gridCol w="1106808">
                  <a:extLst>
                    <a:ext uri="{9D8B030D-6E8A-4147-A177-3AD203B41FA5}">
                      <a16:colId xmlns:a16="http://schemas.microsoft.com/office/drawing/2014/main" val="2064372302"/>
                    </a:ext>
                  </a:extLst>
                </a:gridCol>
                <a:gridCol w="1106808">
                  <a:extLst>
                    <a:ext uri="{9D8B030D-6E8A-4147-A177-3AD203B41FA5}">
                      <a16:colId xmlns:a16="http://schemas.microsoft.com/office/drawing/2014/main" val="3676574948"/>
                    </a:ext>
                  </a:extLst>
                </a:gridCol>
                <a:gridCol w="1213041">
                  <a:extLst>
                    <a:ext uri="{9D8B030D-6E8A-4147-A177-3AD203B41FA5}">
                      <a16:colId xmlns:a16="http://schemas.microsoft.com/office/drawing/2014/main" val="765798745"/>
                    </a:ext>
                  </a:extLst>
                </a:gridCol>
                <a:gridCol w="1213041">
                  <a:extLst>
                    <a:ext uri="{9D8B030D-6E8A-4147-A177-3AD203B41FA5}">
                      <a16:colId xmlns:a16="http://schemas.microsoft.com/office/drawing/2014/main" val="57098067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Scenario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Scalars relative to 2019-21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Median SB</a:t>
                      </a:r>
                      <a:r>
                        <a:rPr lang="en-GB" sz="1600" baseline="-25000">
                          <a:effectLst/>
                        </a:rPr>
                        <a:t>2023-2026</a:t>
                      </a:r>
                      <a:r>
                        <a:rPr lang="en-GB" sz="1600">
                          <a:effectLst/>
                        </a:rPr>
                        <a:t>/SB</a:t>
                      </a:r>
                      <a:r>
                        <a:rPr lang="en-GB" sz="1600" baseline="-25000">
                          <a:effectLst/>
                        </a:rPr>
                        <a:t>F=0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Median SB</a:t>
                      </a:r>
                      <a:r>
                        <a:rPr lang="en-GB" sz="1600" baseline="-25000">
                          <a:effectLst/>
                        </a:rPr>
                        <a:t>2032-2035</a:t>
                      </a:r>
                      <a:r>
                        <a:rPr lang="en-GB" sz="1600">
                          <a:effectLst/>
                        </a:rPr>
                        <a:t>/SB</a:t>
                      </a:r>
                      <a:r>
                        <a:rPr lang="en-GB" sz="1600" baseline="-25000">
                          <a:effectLst/>
                        </a:rPr>
                        <a:t>F=0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Median SB</a:t>
                      </a:r>
                      <a:r>
                        <a:rPr lang="en-GB" sz="1600" baseline="-25000">
                          <a:effectLst/>
                        </a:rPr>
                        <a:t>2048-2051</a:t>
                      </a:r>
                      <a:r>
                        <a:rPr lang="en-GB" sz="1600">
                          <a:effectLst/>
                        </a:rPr>
                        <a:t>/SB</a:t>
                      </a:r>
                      <a:r>
                        <a:rPr lang="en-GB" sz="1600" baseline="-25000">
                          <a:effectLst/>
                        </a:rPr>
                        <a:t>F=0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Risk SB</a:t>
                      </a:r>
                      <a:r>
                        <a:rPr lang="en-GB" sz="1600" baseline="-25000">
                          <a:effectLst/>
                        </a:rPr>
                        <a:t>2026</a:t>
                      </a:r>
                      <a:r>
                        <a:rPr lang="en-GB" sz="1600">
                          <a:effectLst/>
                        </a:rPr>
                        <a:t> &lt; LRP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Risk SB</a:t>
                      </a:r>
                      <a:r>
                        <a:rPr lang="en-GB" sz="1600" baseline="-25000">
                          <a:effectLst/>
                        </a:rPr>
                        <a:t>2035</a:t>
                      </a:r>
                      <a:r>
                        <a:rPr lang="en-GB" sz="1600">
                          <a:effectLst/>
                        </a:rPr>
                        <a:t> &lt; LRP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Risk SB</a:t>
                      </a:r>
                      <a:r>
                        <a:rPr lang="en-GB" sz="1600" baseline="-25000">
                          <a:effectLst/>
                        </a:rPr>
                        <a:t>2051</a:t>
                      </a:r>
                      <a:r>
                        <a:rPr lang="en-GB" sz="1600">
                          <a:effectLst/>
                        </a:rPr>
                        <a:t> &lt; LRP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4126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</a:rPr>
                        <a:t>Recruitment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Fishing level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Purse seine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Longline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35054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Recent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2019-21 avg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1.00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1.00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0.39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0.45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0.46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84793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Optimistic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1.19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1.00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0.39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37448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SKJ MP/Table 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1.40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1.12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0.36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0.40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0.39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6817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Fully utilised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1.43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1.67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0.34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0.32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0.30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6829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972467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Long-term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2019-21 avg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1.00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1.00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0.38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0%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6883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Optimistic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1.19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1.00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0.38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0.38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0.41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0%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48982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SKJ MP/Table 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1.40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1.12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0.36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0.35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0.36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0%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1%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63459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Fully utilised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1.43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1.67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0.34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0.27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0.27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15%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30%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00307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C8D3B9A-EAD9-E183-DAD2-BF6561F19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BET – time series snapshots</a:t>
            </a:r>
          </a:p>
        </p:txBody>
      </p:sp>
    </p:spTree>
    <p:extLst>
      <p:ext uri="{BB962C8B-B14F-4D97-AF65-F5344CB8AC3E}">
        <p14:creationId xmlns:p14="http://schemas.microsoft.com/office/powerpoint/2010/main" val="253875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5A5332-C9D5-4F29-0775-5E492A3249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494726"/>
              </p:ext>
            </p:extLst>
          </p:nvPr>
        </p:nvGraphicFramePr>
        <p:xfrm>
          <a:off x="1025624" y="1732467"/>
          <a:ext cx="10515599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852">
                  <a:extLst>
                    <a:ext uri="{9D8B030D-6E8A-4147-A177-3AD203B41FA5}">
                      <a16:colId xmlns:a16="http://schemas.microsoft.com/office/drawing/2014/main" val="1908125619"/>
                    </a:ext>
                  </a:extLst>
                </a:gridCol>
                <a:gridCol w="1249852">
                  <a:extLst>
                    <a:ext uri="{9D8B030D-6E8A-4147-A177-3AD203B41FA5}">
                      <a16:colId xmlns:a16="http://schemas.microsoft.com/office/drawing/2014/main" val="3342069164"/>
                    </a:ext>
                  </a:extLst>
                </a:gridCol>
                <a:gridCol w="760654">
                  <a:extLst>
                    <a:ext uri="{9D8B030D-6E8A-4147-A177-3AD203B41FA5}">
                      <a16:colId xmlns:a16="http://schemas.microsoft.com/office/drawing/2014/main" val="1227062281"/>
                    </a:ext>
                  </a:extLst>
                </a:gridCol>
                <a:gridCol w="1037915">
                  <a:extLst>
                    <a:ext uri="{9D8B030D-6E8A-4147-A177-3AD203B41FA5}">
                      <a16:colId xmlns:a16="http://schemas.microsoft.com/office/drawing/2014/main" val="3378585809"/>
                    </a:ext>
                  </a:extLst>
                </a:gridCol>
                <a:gridCol w="1064044">
                  <a:extLst>
                    <a:ext uri="{9D8B030D-6E8A-4147-A177-3AD203B41FA5}">
                      <a16:colId xmlns:a16="http://schemas.microsoft.com/office/drawing/2014/main" val="3943329348"/>
                    </a:ext>
                  </a:extLst>
                </a:gridCol>
                <a:gridCol w="1064044">
                  <a:extLst>
                    <a:ext uri="{9D8B030D-6E8A-4147-A177-3AD203B41FA5}">
                      <a16:colId xmlns:a16="http://schemas.microsoft.com/office/drawing/2014/main" val="3981586572"/>
                    </a:ext>
                  </a:extLst>
                </a:gridCol>
                <a:gridCol w="975494">
                  <a:extLst>
                    <a:ext uri="{9D8B030D-6E8A-4147-A177-3AD203B41FA5}">
                      <a16:colId xmlns:a16="http://schemas.microsoft.com/office/drawing/2014/main" val="3543472834"/>
                    </a:ext>
                  </a:extLst>
                </a:gridCol>
                <a:gridCol w="975494">
                  <a:extLst>
                    <a:ext uri="{9D8B030D-6E8A-4147-A177-3AD203B41FA5}">
                      <a16:colId xmlns:a16="http://schemas.microsoft.com/office/drawing/2014/main" val="4088104226"/>
                    </a:ext>
                  </a:extLst>
                </a:gridCol>
                <a:gridCol w="1069125">
                  <a:extLst>
                    <a:ext uri="{9D8B030D-6E8A-4147-A177-3AD203B41FA5}">
                      <a16:colId xmlns:a16="http://schemas.microsoft.com/office/drawing/2014/main" val="651664529"/>
                    </a:ext>
                  </a:extLst>
                </a:gridCol>
                <a:gridCol w="1069125">
                  <a:extLst>
                    <a:ext uri="{9D8B030D-6E8A-4147-A177-3AD203B41FA5}">
                      <a16:colId xmlns:a16="http://schemas.microsoft.com/office/drawing/2014/main" val="40217163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Scenario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Scalars relative to 2019-21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Median SB</a:t>
                      </a:r>
                      <a:r>
                        <a:rPr lang="en-GB" sz="1600" baseline="-25000">
                          <a:effectLst/>
                        </a:rPr>
                        <a:t>2023-2026</a:t>
                      </a:r>
                      <a:r>
                        <a:rPr lang="en-GB" sz="1600">
                          <a:effectLst/>
                        </a:rPr>
                        <a:t>/SB</a:t>
                      </a:r>
                      <a:r>
                        <a:rPr lang="en-GB" sz="1600" baseline="-25000">
                          <a:effectLst/>
                        </a:rPr>
                        <a:t>F=0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Median SB</a:t>
                      </a:r>
                      <a:r>
                        <a:rPr lang="en-GB" sz="1600" baseline="-25000">
                          <a:effectLst/>
                        </a:rPr>
                        <a:t>2032-2035</a:t>
                      </a:r>
                      <a:r>
                        <a:rPr lang="en-GB" sz="1600">
                          <a:effectLst/>
                        </a:rPr>
                        <a:t>/SB</a:t>
                      </a:r>
                      <a:r>
                        <a:rPr lang="en-GB" sz="1600" baseline="-25000">
                          <a:effectLst/>
                        </a:rPr>
                        <a:t>F=0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Median SB</a:t>
                      </a:r>
                      <a:r>
                        <a:rPr lang="en-GB" sz="1600" baseline="-25000">
                          <a:effectLst/>
                        </a:rPr>
                        <a:t>2048-2051</a:t>
                      </a:r>
                      <a:r>
                        <a:rPr lang="en-GB" sz="1600">
                          <a:effectLst/>
                        </a:rPr>
                        <a:t>/SB</a:t>
                      </a:r>
                      <a:r>
                        <a:rPr lang="en-GB" sz="1600" baseline="-25000">
                          <a:effectLst/>
                        </a:rPr>
                        <a:t>F=0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Risk SB</a:t>
                      </a:r>
                      <a:r>
                        <a:rPr lang="en-GB" sz="1600" baseline="-25000">
                          <a:effectLst/>
                        </a:rPr>
                        <a:t>2026</a:t>
                      </a:r>
                      <a:r>
                        <a:rPr lang="en-GB" sz="1600">
                          <a:effectLst/>
                        </a:rPr>
                        <a:t> &lt; LRP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Risk SB</a:t>
                      </a:r>
                      <a:r>
                        <a:rPr lang="en-GB" sz="1600" baseline="-25000">
                          <a:effectLst/>
                        </a:rPr>
                        <a:t>2035</a:t>
                      </a:r>
                      <a:r>
                        <a:rPr lang="en-GB" sz="1600">
                          <a:effectLst/>
                        </a:rPr>
                        <a:t> &lt; LRP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Risk SB</a:t>
                      </a:r>
                      <a:r>
                        <a:rPr lang="en-GB" sz="1600" baseline="-25000">
                          <a:effectLst/>
                        </a:rPr>
                        <a:t>2051</a:t>
                      </a:r>
                      <a:r>
                        <a:rPr lang="en-GB" sz="1600">
                          <a:effectLst/>
                        </a:rPr>
                        <a:t> &lt; LRP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5657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Stock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Fishing level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Purse seine</a:t>
                      </a:r>
                      <a:r>
                        <a:rPr lang="en-GB" sz="1600" baseline="30000" dirty="0">
                          <a:effectLst/>
                        </a:rPr>
                        <a:t>1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Longline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923986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Yellowfin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2019-21 avg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1.00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1.00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0.41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2462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Optimistic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1.00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1.00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0.40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0.41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12123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SKJ MP/Table 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1.17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1.12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0.37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0.38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03381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Fully utilised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1.17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1.67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0.34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0.34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35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36860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Skipjack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2019-21 avg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1.00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1.00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0.50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0.54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0.53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0%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54694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Optimistic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1.00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1.00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0.50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0.54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0.53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0%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80442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SKJ MP/Table 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1.17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1.12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0.46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0.50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0.50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0%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80515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Fully utilised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1.17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1.67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0.46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0.50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0.50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0%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0%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0%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810739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F4B76DA-60FF-3EEC-D4E5-3AFCA405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YFT/SKJ time series snapshots</a:t>
            </a:r>
          </a:p>
        </p:txBody>
      </p:sp>
    </p:spTree>
    <p:extLst>
      <p:ext uri="{BB962C8B-B14F-4D97-AF65-F5344CB8AC3E}">
        <p14:creationId xmlns:p14="http://schemas.microsoft.com/office/powerpoint/2010/main" val="76662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C633A56-CED4-46D0-8178-C1534E4EE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60549" cy="6858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88124A62-683D-4300-8B94-3C5B8FF5A267}"/>
              </a:ext>
            </a:extLst>
          </p:cNvPr>
          <p:cNvSpPr txBox="1">
            <a:spLocks/>
          </p:cNvSpPr>
          <p:nvPr/>
        </p:nvSpPr>
        <p:spPr>
          <a:xfrm>
            <a:off x="1093076" y="131333"/>
            <a:ext cx="6817742" cy="833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00B0CA"/>
                </a:solidFill>
              </a:rPr>
              <a:t>Content</a:t>
            </a:r>
            <a:endParaRPr lang="fr-FR" dirty="0">
              <a:solidFill>
                <a:srgbClr val="00B0CA"/>
              </a:solidFill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B8EC1A08-3549-4603-8FD8-2081F09D38B7}"/>
              </a:ext>
            </a:extLst>
          </p:cNvPr>
          <p:cNvSpPr txBox="1">
            <a:spLocks/>
          </p:cNvSpPr>
          <p:nvPr/>
        </p:nvSpPr>
        <p:spPr>
          <a:xfrm>
            <a:off x="885024" y="1312910"/>
            <a:ext cx="8137055" cy="354266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0046AD"/>
                </a:solidFill>
              </a:rPr>
              <a:t>CMM evaluation</a:t>
            </a:r>
          </a:p>
          <a:p>
            <a:endParaRPr lang="en-AU" dirty="0">
              <a:solidFill>
                <a:srgbClr val="0046AD"/>
              </a:solidFill>
            </a:endParaRPr>
          </a:p>
          <a:p>
            <a:pPr marL="457200" lvl="1" indent="0">
              <a:buNone/>
            </a:pPr>
            <a:r>
              <a:rPr lang="en-AU" b="1" dirty="0">
                <a:solidFill>
                  <a:srgbClr val="0046AD"/>
                </a:solidFill>
              </a:rPr>
              <a:t>Step 1: </a:t>
            </a:r>
            <a:r>
              <a:rPr lang="en-AU" dirty="0">
                <a:solidFill>
                  <a:srgbClr val="0046AD"/>
                </a:solidFill>
              </a:rPr>
              <a:t>Develop alternative scenarios for future fishing levels possible under CMM2023-01</a:t>
            </a:r>
          </a:p>
          <a:p>
            <a:pPr marL="457200" lvl="1" indent="0">
              <a:buNone/>
            </a:pPr>
            <a:endParaRPr lang="en-AU" dirty="0">
              <a:solidFill>
                <a:srgbClr val="0046AD"/>
              </a:solidFill>
            </a:endParaRPr>
          </a:p>
          <a:p>
            <a:pPr marL="457200" lvl="1" indent="0">
              <a:buNone/>
            </a:pPr>
            <a:r>
              <a:rPr lang="en-AU" b="1" dirty="0">
                <a:solidFill>
                  <a:srgbClr val="0046AD"/>
                </a:solidFill>
              </a:rPr>
              <a:t>Step 2: </a:t>
            </a:r>
            <a:r>
              <a:rPr lang="en-AU" dirty="0">
                <a:solidFill>
                  <a:srgbClr val="0046AD"/>
                </a:solidFill>
              </a:rPr>
              <a:t>Evaluate the consequences of each scenario for tropical tuna stocks, and compare to CMM2023-01 objectives</a:t>
            </a:r>
          </a:p>
          <a:p>
            <a:endParaRPr lang="en-AU" dirty="0">
              <a:solidFill>
                <a:srgbClr val="0046A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 err="1">
                <a:solidFill>
                  <a:srgbClr val="0046AD"/>
                </a:solidFill>
              </a:rPr>
              <a:t>Presentation</a:t>
            </a:r>
            <a:r>
              <a:rPr lang="fr-FR" sz="2000" dirty="0">
                <a:solidFill>
                  <a:srgbClr val="0046AD"/>
                </a:solidFill>
              </a:rPr>
              <a:t> </a:t>
            </a:r>
            <a:r>
              <a:rPr lang="fr-FR" sz="2000" dirty="0" err="1">
                <a:solidFill>
                  <a:srgbClr val="0046AD"/>
                </a:solidFill>
              </a:rPr>
              <a:t>won’t</a:t>
            </a:r>
            <a:r>
              <a:rPr lang="fr-FR" sz="2000" dirty="0">
                <a:solidFill>
                  <a:srgbClr val="0046AD"/>
                </a:solidFill>
              </a:rPr>
              <a:t> cover </a:t>
            </a:r>
            <a:r>
              <a:rPr lang="fr-FR" sz="2000" dirty="0" err="1">
                <a:solidFill>
                  <a:srgbClr val="0046AD"/>
                </a:solidFill>
              </a:rPr>
              <a:t>additional</a:t>
            </a:r>
            <a:r>
              <a:rPr lang="fr-FR" sz="2000" dirty="0">
                <a:solidFill>
                  <a:srgbClr val="0046AD"/>
                </a:solidFill>
              </a:rPr>
              <a:t> analyses in appendices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 err="1">
                <a:solidFill>
                  <a:srgbClr val="0046AD"/>
                </a:solidFill>
              </a:rPr>
              <a:t>Evaluated</a:t>
            </a:r>
            <a:r>
              <a:rPr lang="fr-FR" sz="2000" dirty="0">
                <a:solidFill>
                  <a:srgbClr val="0046AD"/>
                </a:solidFill>
              </a:rPr>
              <a:t> up to 2023 - </a:t>
            </a:r>
            <a:r>
              <a:rPr lang="fr-FR" sz="2000" dirty="0" err="1">
                <a:solidFill>
                  <a:srgbClr val="0046AD"/>
                </a:solidFill>
              </a:rPr>
              <a:t>when</a:t>
            </a:r>
            <a:r>
              <a:rPr lang="fr-FR" sz="2000" dirty="0">
                <a:solidFill>
                  <a:srgbClr val="0046AD"/>
                </a:solidFill>
              </a:rPr>
              <a:t> CMM 2021-01 in place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0046AD"/>
                </a:solidFill>
              </a:rPr>
              <a:t>Evaluations </a:t>
            </a:r>
            <a:r>
              <a:rPr lang="fr-FR" sz="2000" dirty="0" err="1">
                <a:solidFill>
                  <a:srgbClr val="0046AD"/>
                </a:solidFill>
              </a:rPr>
              <a:t>from</a:t>
            </a:r>
            <a:r>
              <a:rPr lang="fr-FR" sz="2000" dirty="0">
                <a:solidFill>
                  <a:srgbClr val="0046AD"/>
                </a:solidFill>
              </a:rPr>
              <a:t> 2025 </a:t>
            </a:r>
            <a:r>
              <a:rPr lang="fr-FR" sz="2000" dirty="0" err="1">
                <a:solidFill>
                  <a:srgbClr val="0046AD"/>
                </a:solidFill>
              </a:rPr>
              <a:t>will</a:t>
            </a:r>
            <a:r>
              <a:rPr lang="fr-FR" sz="2000" dirty="0">
                <a:solidFill>
                  <a:srgbClr val="0046AD"/>
                </a:solidFill>
              </a:rPr>
              <a:t> </a:t>
            </a:r>
            <a:r>
              <a:rPr lang="fr-FR" sz="2000" dirty="0" err="1">
                <a:solidFill>
                  <a:srgbClr val="0046AD"/>
                </a:solidFill>
              </a:rPr>
              <a:t>include</a:t>
            </a:r>
            <a:r>
              <a:rPr lang="fr-FR" sz="2000" dirty="0">
                <a:solidFill>
                  <a:srgbClr val="0046AD"/>
                </a:solidFill>
              </a:rPr>
              <a:t> 2024 data.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0046AD"/>
                </a:solidFill>
              </a:rPr>
              <a:t>Appendices are ~longer </a:t>
            </a:r>
            <a:r>
              <a:rPr lang="fr-FR" sz="2000" dirty="0" err="1">
                <a:solidFill>
                  <a:srgbClr val="0046AD"/>
                </a:solidFill>
              </a:rPr>
              <a:t>than</a:t>
            </a:r>
            <a:r>
              <a:rPr lang="fr-FR" sz="2000" dirty="0">
                <a:solidFill>
                  <a:srgbClr val="0046AD"/>
                </a:solidFill>
              </a:rPr>
              <a:t> the main </a:t>
            </a:r>
            <a:r>
              <a:rPr lang="fr-FR" sz="2000" dirty="0" err="1">
                <a:solidFill>
                  <a:srgbClr val="0046AD"/>
                </a:solidFill>
              </a:rPr>
              <a:t>paper</a:t>
            </a:r>
            <a:r>
              <a:rPr lang="fr-FR" sz="2000" dirty="0">
                <a:solidFill>
                  <a:srgbClr val="0046AD"/>
                </a:solidFill>
              </a:rPr>
              <a:t> – </a:t>
            </a:r>
            <a:r>
              <a:rPr lang="fr-FR" sz="2000" dirty="0" err="1">
                <a:solidFill>
                  <a:srgbClr val="0046AD"/>
                </a:solidFill>
              </a:rPr>
              <a:t>could</a:t>
            </a:r>
            <a:r>
              <a:rPr lang="fr-FR" sz="2000" dirty="0">
                <a:solidFill>
                  <a:srgbClr val="0046AD"/>
                </a:solidFill>
              </a:rPr>
              <a:t> do </a:t>
            </a:r>
            <a:r>
              <a:rPr lang="fr-FR" sz="2000" dirty="0" err="1">
                <a:solidFill>
                  <a:srgbClr val="0046AD"/>
                </a:solidFill>
              </a:rPr>
              <a:t>with</a:t>
            </a:r>
            <a:r>
              <a:rPr lang="fr-FR" sz="2000" dirty="0">
                <a:solidFill>
                  <a:srgbClr val="0046AD"/>
                </a:solidFill>
              </a:rPr>
              <a:t> </a:t>
            </a:r>
            <a:r>
              <a:rPr lang="fr-FR" sz="2000" dirty="0" err="1">
                <a:solidFill>
                  <a:srgbClr val="0046AD"/>
                </a:solidFill>
              </a:rPr>
              <a:t>rationalising</a:t>
            </a:r>
            <a:r>
              <a:rPr lang="fr-FR" sz="2000" dirty="0">
                <a:solidFill>
                  <a:srgbClr val="0046AD"/>
                </a:solidFill>
              </a:rPr>
              <a:t>…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F7AC647-D8A5-CA40-BD1E-BA75050FD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108000"/>
            <a:ext cx="2042693" cy="829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A60D54-904F-679D-6018-B592EEA65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854" y="1151020"/>
            <a:ext cx="2394644" cy="1409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0228A-1F7A-A5E5-19EC-34BA4623DC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07" t="43147" r="55592" b="29452"/>
          <a:stretch/>
        </p:blipFill>
        <p:spPr>
          <a:xfrm>
            <a:off x="9259000" y="4444189"/>
            <a:ext cx="2378498" cy="1924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7AFB0E-0E7F-3D4F-E4DE-6BE832351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9000" y="2679556"/>
            <a:ext cx="2378498" cy="16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8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C633A56-CED4-46D0-8178-C1534E4EE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60549" cy="6858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88124A62-683D-4300-8B94-3C5B8FF5A267}"/>
              </a:ext>
            </a:extLst>
          </p:cNvPr>
          <p:cNvSpPr txBox="1">
            <a:spLocks/>
          </p:cNvSpPr>
          <p:nvPr/>
        </p:nvSpPr>
        <p:spPr>
          <a:xfrm>
            <a:off x="1093076" y="131333"/>
            <a:ext cx="6817742" cy="833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00B0CA"/>
                </a:solidFill>
              </a:rPr>
              <a:t>CMM 2023-01</a:t>
            </a:r>
            <a:endParaRPr lang="fr-FR" dirty="0">
              <a:solidFill>
                <a:srgbClr val="00B0CA"/>
              </a:solidFill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B8EC1A08-3549-4603-8FD8-2081F09D38B7}"/>
              </a:ext>
            </a:extLst>
          </p:cNvPr>
          <p:cNvSpPr txBox="1">
            <a:spLocks/>
          </p:cNvSpPr>
          <p:nvPr/>
        </p:nvSpPr>
        <p:spPr>
          <a:xfrm>
            <a:off x="1093076" y="1435596"/>
            <a:ext cx="10667473" cy="354266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0046AD"/>
                </a:solidFill>
              </a:rPr>
              <a:t>What’s new? Changes include:</a:t>
            </a:r>
          </a:p>
          <a:p>
            <a:pPr lvl="1"/>
            <a:r>
              <a:rPr lang="en-AU" dirty="0">
                <a:solidFill>
                  <a:srgbClr val="0046AD"/>
                </a:solidFill>
              </a:rPr>
              <a:t>Shorter FAD closure (by 50%)</a:t>
            </a:r>
          </a:p>
          <a:p>
            <a:pPr lvl="1"/>
            <a:r>
              <a:rPr lang="en-AU" dirty="0">
                <a:solidFill>
                  <a:srgbClr val="0046AD"/>
                </a:solidFill>
              </a:rPr>
              <a:t>Potential increases in Table 3 LL BET catch by flag, tied to observer coverage increases</a:t>
            </a:r>
          </a:p>
          <a:p>
            <a:pPr lvl="2"/>
            <a:r>
              <a:rPr lang="en-AU" dirty="0">
                <a:solidFill>
                  <a:srgbClr val="0046AD"/>
                </a:solidFill>
              </a:rPr>
              <a:t>KR 5% increase in 2024</a:t>
            </a:r>
          </a:p>
          <a:p>
            <a:pPr lvl="2"/>
            <a:r>
              <a:rPr lang="en-AU" dirty="0">
                <a:solidFill>
                  <a:srgbClr val="0046AD"/>
                </a:solidFill>
              </a:rPr>
              <a:t>TW 2% increase in 2024</a:t>
            </a:r>
          </a:p>
          <a:p>
            <a:pPr lvl="1"/>
            <a:r>
              <a:rPr lang="en-AU" dirty="0">
                <a:solidFill>
                  <a:srgbClr val="0046AD"/>
                </a:solidFill>
              </a:rPr>
              <a:t>Changes to LL limits in Table 3 (US)</a:t>
            </a:r>
          </a:p>
          <a:p>
            <a:pPr marL="0" indent="0">
              <a:buNone/>
            </a:pPr>
            <a:endParaRPr lang="en-AU" dirty="0">
              <a:solidFill>
                <a:srgbClr val="0046AD"/>
              </a:solidFill>
            </a:endParaRPr>
          </a:p>
          <a:p>
            <a:pPr lvl="1"/>
            <a:endParaRPr lang="en-AU" dirty="0">
              <a:solidFill>
                <a:srgbClr val="0046AD"/>
              </a:solidFill>
            </a:endParaRPr>
          </a:p>
          <a:p>
            <a:pPr lvl="1"/>
            <a:endParaRPr lang="en-AU" dirty="0">
              <a:solidFill>
                <a:srgbClr val="0046AD"/>
              </a:solidFill>
            </a:endParaRPr>
          </a:p>
          <a:p>
            <a:endParaRPr lang="fr-FR" dirty="0">
              <a:solidFill>
                <a:srgbClr val="0046AD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F7AC647-D8A5-CA40-BD1E-BA75050FD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108000"/>
            <a:ext cx="2042693" cy="8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9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C633A56-CED4-46D0-8178-C1534E4EE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60549" cy="6858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88124A62-683D-4300-8B94-3C5B8FF5A267}"/>
              </a:ext>
            </a:extLst>
          </p:cNvPr>
          <p:cNvSpPr txBox="1">
            <a:spLocks/>
          </p:cNvSpPr>
          <p:nvPr/>
        </p:nvSpPr>
        <p:spPr>
          <a:xfrm>
            <a:off x="1093076" y="131333"/>
            <a:ext cx="6817742" cy="833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00B0CA"/>
                </a:solidFill>
              </a:rPr>
              <a:t>CMM 2023-01 evaluation</a:t>
            </a:r>
            <a:endParaRPr lang="fr-FR" dirty="0">
              <a:solidFill>
                <a:srgbClr val="00B0CA"/>
              </a:solidFill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B8EC1A08-3549-4603-8FD8-2081F09D38B7}"/>
              </a:ext>
            </a:extLst>
          </p:cNvPr>
          <p:cNvSpPr txBox="1">
            <a:spLocks/>
          </p:cNvSpPr>
          <p:nvPr/>
        </p:nvSpPr>
        <p:spPr>
          <a:xfrm>
            <a:off x="1093076" y="1182240"/>
            <a:ext cx="10883199" cy="354266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solidFill>
                  <a:srgbClr val="0046AD"/>
                </a:solidFill>
              </a:rPr>
              <a:t>Step 1: Scenarios to bracket potential futures under CMM 2023-01:</a:t>
            </a:r>
          </a:p>
          <a:p>
            <a:pPr lvl="1"/>
            <a:r>
              <a:rPr lang="en-AU" b="1" dirty="0">
                <a:solidFill>
                  <a:srgbClr val="0046AD"/>
                </a:solidFill>
              </a:rPr>
              <a:t>‘2019-2021 avg</a:t>
            </a:r>
            <a:r>
              <a:rPr lang="en-AU" dirty="0">
                <a:solidFill>
                  <a:srgbClr val="0046AD"/>
                </a:solidFill>
              </a:rPr>
              <a:t>’ = recent conditions continue</a:t>
            </a:r>
          </a:p>
          <a:p>
            <a:pPr lvl="1"/>
            <a:r>
              <a:rPr lang="en-AU" dirty="0">
                <a:solidFill>
                  <a:srgbClr val="0046AD"/>
                </a:solidFill>
              </a:rPr>
              <a:t>‘</a:t>
            </a:r>
            <a:r>
              <a:rPr lang="en-AU" b="1" dirty="0">
                <a:solidFill>
                  <a:srgbClr val="0046AD"/>
                </a:solidFill>
              </a:rPr>
              <a:t>Optimistic’ </a:t>
            </a:r>
            <a:r>
              <a:rPr lang="en-AU" dirty="0">
                <a:solidFill>
                  <a:srgbClr val="0046AD"/>
                </a:solidFill>
              </a:rPr>
              <a:t>= incorporate shorter FAD closure period specified in CMM 2023-01, effort at 2019-21 levels; LL take limits or 2019-21 levels if lower</a:t>
            </a:r>
          </a:p>
          <a:p>
            <a:pPr lvl="1"/>
            <a:r>
              <a:rPr lang="en-AU" b="1" dirty="0">
                <a:solidFill>
                  <a:srgbClr val="0046AD"/>
                </a:solidFill>
              </a:rPr>
              <a:t>‘SKJ MP/Table 3’</a:t>
            </a:r>
            <a:r>
              <a:rPr lang="en-AU" dirty="0">
                <a:solidFill>
                  <a:srgbClr val="0046AD"/>
                </a:solidFill>
              </a:rPr>
              <a:t> = shorter FAD closure + 2012 effort levels; LL fleets indicating higher Table 3 catches achieve this</a:t>
            </a:r>
            <a:endParaRPr lang="en-AU" b="1" dirty="0">
              <a:solidFill>
                <a:srgbClr val="0046AD"/>
              </a:solidFill>
            </a:endParaRPr>
          </a:p>
          <a:p>
            <a:pPr lvl="1"/>
            <a:r>
              <a:rPr lang="en-AU" b="1" dirty="0">
                <a:solidFill>
                  <a:srgbClr val="0046AD"/>
                </a:solidFill>
              </a:rPr>
              <a:t>‘Fully utilised’ </a:t>
            </a:r>
            <a:r>
              <a:rPr lang="en-AU" dirty="0">
                <a:solidFill>
                  <a:srgbClr val="0046AD"/>
                </a:solidFill>
              </a:rPr>
              <a:t>= all opportunities under the CMM maximised; 2012 PS effort  as per skipjack MP, high seas FAD sets maximised, LL BET catch limits taken + Table 3 extras. </a:t>
            </a:r>
            <a:r>
              <a:rPr lang="en-AU" u="sng" dirty="0">
                <a:solidFill>
                  <a:srgbClr val="0046AD"/>
                </a:solidFill>
              </a:rPr>
              <a:t>NOTE: don’t assume Table 1 total levels – not seen in recent yrs.</a:t>
            </a:r>
          </a:p>
          <a:p>
            <a:pPr lvl="1"/>
            <a:endParaRPr lang="en-AU" dirty="0">
              <a:solidFill>
                <a:srgbClr val="0046AD"/>
              </a:solidFill>
            </a:endParaRPr>
          </a:p>
          <a:p>
            <a:pPr lvl="1"/>
            <a:endParaRPr lang="en-AU" dirty="0">
              <a:solidFill>
                <a:srgbClr val="0046AD"/>
              </a:solidFill>
            </a:endParaRPr>
          </a:p>
          <a:p>
            <a:pPr lvl="1"/>
            <a:endParaRPr lang="en-AU" dirty="0">
              <a:solidFill>
                <a:srgbClr val="0046AD"/>
              </a:solidFill>
            </a:endParaRPr>
          </a:p>
          <a:p>
            <a:endParaRPr lang="fr-FR" dirty="0">
              <a:solidFill>
                <a:srgbClr val="0046AD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F7AC647-D8A5-CA40-BD1E-BA75050FD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108000"/>
            <a:ext cx="2042693" cy="829475"/>
          </a:xfrm>
          <a:prstGeom prst="rect">
            <a:avLst/>
          </a:prstGeom>
        </p:spPr>
      </p:pic>
      <p:sp>
        <p:nvSpPr>
          <p:cNvPr id="2" name="Text Placeholder 31">
            <a:extLst>
              <a:ext uri="{FF2B5EF4-FFF2-40B4-BE49-F238E27FC236}">
                <a16:creationId xmlns:a16="http://schemas.microsoft.com/office/drawing/2014/main" id="{F0D0615E-83B7-44A2-2FD7-49D35714F70F}"/>
              </a:ext>
            </a:extLst>
          </p:cNvPr>
          <p:cNvSpPr txBox="1">
            <a:spLocks/>
          </p:cNvSpPr>
          <p:nvPr/>
        </p:nvSpPr>
        <p:spPr>
          <a:xfrm>
            <a:off x="877349" y="4790680"/>
            <a:ext cx="11098926" cy="19594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0046AD"/>
                </a:solidFill>
              </a:rPr>
              <a:t>Evaluated for BET (recent and long-term recruitment), YFT and SKJ</a:t>
            </a:r>
          </a:p>
          <a:p>
            <a:r>
              <a:rPr lang="en-AU" dirty="0">
                <a:solidFill>
                  <a:srgbClr val="0046AD"/>
                </a:solidFill>
              </a:rPr>
              <a:t>For YFT and SKJ, PS impact is primarily through the overall PS effort</a:t>
            </a:r>
          </a:p>
          <a:p>
            <a:r>
              <a:rPr lang="en-AU" dirty="0">
                <a:solidFill>
                  <a:srgbClr val="0046AD"/>
                </a:solidFill>
              </a:rPr>
              <a:t>For BET PS impact is primarily through the FAD set effort x effort change</a:t>
            </a:r>
          </a:p>
          <a:p>
            <a:r>
              <a:rPr lang="en-AU" dirty="0">
                <a:solidFill>
                  <a:srgbClr val="0046AD"/>
                </a:solidFill>
              </a:rPr>
              <a:t>For YFT – continue assuming BET LL catch scalars are applied to yellowfin</a:t>
            </a:r>
          </a:p>
          <a:p>
            <a:endParaRPr lang="fr-FR" dirty="0">
              <a:solidFill>
                <a:srgbClr val="004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9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C633A56-CED4-46D0-8178-C1534E4EE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60549" cy="6858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88124A62-683D-4300-8B94-3C5B8FF5A267}"/>
              </a:ext>
            </a:extLst>
          </p:cNvPr>
          <p:cNvSpPr txBox="1">
            <a:spLocks/>
          </p:cNvSpPr>
          <p:nvPr/>
        </p:nvSpPr>
        <p:spPr>
          <a:xfrm>
            <a:off x="1093076" y="131333"/>
            <a:ext cx="6817742" cy="833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00B0CA"/>
                </a:solidFill>
              </a:rPr>
              <a:t>Evaluating stock impacts</a:t>
            </a:r>
            <a:endParaRPr lang="fr-FR" dirty="0">
              <a:solidFill>
                <a:srgbClr val="00B0CA"/>
              </a:solidFill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B8EC1A08-3549-4603-8FD8-2081F09D38B7}"/>
              </a:ext>
            </a:extLst>
          </p:cNvPr>
          <p:cNvSpPr txBox="1">
            <a:spLocks/>
          </p:cNvSpPr>
          <p:nvPr/>
        </p:nvSpPr>
        <p:spPr>
          <a:xfrm>
            <a:off x="1093075" y="1400028"/>
            <a:ext cx="10667473" cy="354266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0046AD"/>
                </a:solidFill>
              </a:rPr>
              <a:t>30 </a:t>
            </a:r>
            <a:r>
              <a:rPr lang="en-AU" dirty="0" err="1">
                <a:solidFill>
                  <a:srgbClr val="0046AD"/>
                </a:solidFill>
              </a:rPr>
              <a:t>yr</a:t>
            </a:r>
            <a:r>
              <a:rPr lang="en-AU" dirty="0">
                <a:solidFill>
                  <a:srgbClr val="0046AD"/>
                </a:solidFill>
              </a:rPr>
              <a:t> projections off latest assessment model grids</a:t>
            </a:r>
          </a:p>
          <a:p>
            <a:pPr lvl="1"/>
            <a:r>
              <a:rPr lang="en-AU" dirty="0">
                <a:solidFill>
                  <a:srgbClr val="0046AD"/>
                </a:solidFill>
              </a:rPr>
              <a:t>BET run for the two recruitment scenarios (‘recent’ and ‘long term’)</a:t>
            </a:r>
          </a:p>
          <a:p>
            <a:r>
              <a:rPr lang="en-AU" dirty="0">
                <a:solidFill>
                  <a:srgbClr val="0046AD"/>
                </a:solidFill>
              </a:rPr>
              <a:t>Future PS effort and LL catch set at scenario levels (scaled off 2019-2021 levels)</a:t>
            </a:r>
          </a:p>
          <a:p>
            <a:pPr lvl="1"/>
            <a:r>
              <a:rPr lang="en-AU" dirty="0">
                <a:solidFill>
                  <a:srgbClr val="0046AD"/>
                </a:solidFill>
              </a:rPr>
              <a:t>Most domestic ID/PH/VN fisheries set at 2016-2018 average </a:t>
            </a:r>
            <a:r>
              <a:rPr lang="en-AU" u="sng" strike="sngStrike" dirty="0">
                <a:solidFill>
                  <a:srgbClr val="0046AD"/>
                </a:solidFill>
              </a:rPr>
              <a:t>catch</a:t>
            </a:r>
            <a:r>
              <a:rPr lang="en-AU" dirty="0">
                <a:solidFill>
                  <a:srgbClr val="0046AD"/>
                </a:solidFill>
              </a:rPr>
              <a:t> </a:t>
            </a:r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effort</a:t>
            </a:r>
            <a:r>
              <a:rPr lang="en-AU" dirty="0">
                <a:solidFill>
                  <a:srgbClr val="0046AD"/>
                </a:solidFill>
              </a:rPr>
              <a:t> levels for yellowfin tuna evaluation</a:t>
            </a:r>
          </a:p>
          <a:p>
            <a:r>
              <a:rPr lang="en-AU" dirty="0">
                <a:solidFill>
                  <a:srgbClr val="0046AD"/>
                </a:solidFill>
              </a:rPr>
              <a:t>Outcomes presented:</a:t>
            </a:r>
          </a:p>
          <a:p>
            <a:pPr lvl="1"/>
            <a:r>
              <a:rPr lang="en-AU" dirty="0">
                <a:solidFill>
                  <a:srgbClr val="0046AD"/>
                </a:solidFill>
              </a:rPr>
              <a:t>‘equilibrium’ outcomes (depletion SB/SB</a:t>
            </a:r>
            <a:r>
              <a:rPr lang="en-AU" baseline="-25000" dirty="0">
                <a:solidFill>
                  <a:srgbClr val="0046AD"/>
                </a:solidFill>
              </a:rPr>
              <a:t>F=0 </a:t>
            </a:r>
            <a:r>
              <a:rPr lang="en-AU" dirty="0">
                <a:solidFill>
                  <a:srgbClr val="0046AD"/>
                </a:solidFill>
              </a:rPr>
              <a:t>and F/F</a:t>
            </a:r>
            <a:r>
              <a:rPr lang="en-AU" baseline="-25000" dirty="0">
                <a:solidFill>
                  <a:srgbClr val="0046AD"/>
                </a:solidFill>
              </a:rPr>
              <a:t>MSY</a:t>
            </a:r>
            <a:r>
              <a:rPr lang="en-AU" dirty="0">
                <a:solidFill>
                  <a:srgbClr val="0046AD"/>
                </a:solidFill>
              </a:rPr>
              <a:t>) at end of 30 </a:t>
            </a:r>
            <a:r>
              <a:rPr lang="en-AU" dirty="0" err="1">
                <a:solidFill>
                  <a:srgbClr val="0046AD"/>
                </a:solidFill>
              </a:rPr>
              <a:t>yr</a:t>
            </a:r>
            <a:r>
              <a:rPr lang="en-AU" dirty="0">
                <a:solidFill>
                  <a:srgbClr val="0046AD"/>
                </a:solidFill>
              </a:rPr>
              <a:t> projection</a:t>
            </a:r>
          </a:p>
          <a:p>
            <a:pPr lvl="1"/>
            <a:r>
              <a:rPr lang="en-AU" dirty="0">
                <a:solidFill>
                  <a:srgbClr val="0046AD"/>
                </a:solidFill>
              </a:rPr>
              <a:t>Risk relative to LRP (and F</a:t>
            </a:r>
            <a:r>
              <a:rPr lang="en-AU" baseline="-25000" dirty="0">
                <a:solidFill>
                  <a:srgbClr val="0046AD"/>
                </a:solidFill>
              </a:rPr>
              <a:t>MSY</a:t>
            </a:r>
            <a:r>
              <a:rPr lang="en-AU" dirty="0">
                <a:solidFill>
                  <a:srgbClr val="0046AD"/>
                </a:solidFill>
              </a:rPr>
              <a:t>) at end of 30 </a:t>
            </a:r>
            <a:r>
              <a:rPr lang="en-AU" dirty="0" err="1">
                <a:solidFill>
                  <a:srgbClr val="0046AD"/>
                </a:solidFill>
              </a:rPr>
              <a:t>yr</a:t>
            </a:r>
            <a:r>
              <a:rPr lang="en-AU" dirty="0">
                <a:solidFill>
                  <a:srgbClr val="0046AD"/>
                </a:solidFill>
              </a:rPr>
              <a:t> projection</a:t>
            </a:r>
          </a:p>
          <a:p>
            <a:pPr lvl="1"/>
            <a:r>
              <a:rPr lang="en-AU" dirty="0">
                <a:solidFill>
                  <a:srgbClr val="0046AD"/>
                </a:solidFill>
              </a:rPr>
              <a:t>‘Snapshot’ evolution of stock status (see Tables 6 &amp; 8)</a:t>
            </a:r>
          </a:p>
          <a:p>
            <a:endParaRPr lang="fr-FR" dirty="0">
              <a:solidFill>
                <a:srgbClr val="0046AD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F7AC647-D8A5-CA40-BD1E-BA75050FD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108000"/>
            <a:ext cx="2042693" cy="8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3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BE99-625B-1177-DA2A-91E8F8A5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23" y="395233"/>
            <a:ext cx="9603275" cy="1049235"/>
          </a:xfrm>
        </p:spPr>
        <p:txBody>
          <a:bodyPr/>
          <a:lstStyle/>
          <a:p>
            <a:r>
              <a:rPr lang="en-AU" dirty="0"/>
              <a:t>BET outcomes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00A2C8-4051-BB7D-45D6-14D0FF19FA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730280"/>
              </p:ext>
            </p:extLst>
          </p:nvPr>
        </p:nvGraphicFramePr>
        <p:xfrm>
          <a:off x="536612" y="1284665"/>
          <a:ext cx="11379200" cy="5106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7920">
                  <a:extLst>
                    <a:ext uri="{9D8B030D-6E8A-4147-A177-3AD203B41FA5}">
                      <a16:colId xmlns:a16="http://schemas.microsoft.com/office/drawing/2014/main" val="1129374815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1524357568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4068188926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1861572094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4156972583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3073396070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658026632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723565612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621513670"/>
                    </a:ext>
                  </a:extLst>
                </a:gridCol>
                <a:gridCol w="147422">
                  <a:extLst>
                    <a:ext uri="{9D8B030D-6E8A-4147-A177-3AD203B41FA5}">
                      <a16:colId xmlns:a16="http://schemas.microsoft.com/office/drawing/2014/main" val="121458588"/>
                    </a:ext>
                  </a:extLst>
                </a:gridCol>
                <a:gridCol w="990498">
                  <a:extLst>
                    <a:ext uri="{9D8B030D-6E8A-4147-A177-3AD203B41FA5}">
                      <a16:colId xmlns:a16="http://schemas.microsoft.com/office/drawing/2014/main" val="542825493"/>
                    </a:ext>
                  </a:extLst>
                </a:gridCol>
              </a:tblGrid>
              <a:tr h="1714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</a:rPr>
                        <a:t>Scenario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</a:rPr>
                        <a:t>Scalars relative to 2019-2021</a:t>
                      </a:r>
                      <a:endParaRPr lang="en-GB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</a:rPr>
                        <a:t>Median SB</a:t>
                      </a:r>
                      <a:r>
                        <a:rPr lang="en-GB" sz="1700" kern="100" baseline="-25000" dirty="0">
                          <a:effectLst/>
                        </a:rPr>
                        <a:t>2051</a:t>
                      </a:r>
                      <a:r>
                        <a:rPr lang="en-GB" sz="1700" kern="100" dirty="0">
                          <a:effectLst/>
                        </a:rPr>
                        <a:t>/SB</a:t>
                      </a:r>
                      <a:r>
                        <a:rPr lang="en-GB" sz="1700" kern="100" baseline="-25000" dirty="0">
                          <a:effectLst/>
                        </a:rPr>
                        <a:t>F=0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</a:rPr>
                        <a:t>Median SB</a:t>
                      </a:r>
                      <a:r>
                        <a:rPr lang="en-GB" sz="1700" kern="100" baseline="-25000">
                          <a:effectLst/>
                        </a:rPr>
                        <a:t>2051</a:t>
                      </a:r>
                      <a:r>
                        <a:rPr lang="en-GB" sz="1700" kern="100">
                          <a:effectLst/>
                        </a:rPr>
                        <a:t>/SB</a:t>
                      </a:r>
                      <a:r>
                        <a:rPr lang="en-GB" sz="1700" kern="100" baseline="-25000">
                          <a:effectLst/>
                        </a:rPr>
                        <a:t>F=0</a:t>
                      </a:r>
                      <a:r>
                        <a:rPr lang="en-GB" sz="1700" kern="100">
                          <a:effectLst/>
                        </a:rPr>
                        <a:t> v SB</a:t>
                      </a:r>
                      <a:r>
                        <a:rPr lang="en-GB" sz="1700" kern="100" baseline="-25000">
                          <a:effectLst/>
                        </a:rPr>
                        <a:t>2012-15</a:t>
                      </a:r>
                      <a:r>
                        <a:rPr lang="en-GB" sz="1700" kern="100">
                          <a:effectLst/>
                        </a:rPr>
                        <a:t>/SB</a:t>
                      </a:r>
                      <a:r>
                        <a:rPr lang="en-GB" sz="1700" kern="100" baseline="-25000">
                          <a:effectLst/>
                        </a:rPr>
                        <a:t>F=0</a:t>
                      </a:r>
                      <a:endParaRPr lang="en-GB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</a:rPr>
                        <a:t>Median F</a:t>
                      </a:r>
                      <a:r>
                        <a:rPr lang="en-GB" sz="1700" kern="100" baseline="-25000">
                          <a:effectLst/>
                        </a:rPr>
                        <a:t>2047-2050</a:t>
                      </a:r>
                      <a:r>
                        <a:rPr lang="en-GB" sz="1700" kern="100">
                          <a:effectLst/>
                        </a:rPr>
                        <a:t>/F</a:t>
                      </a:r>
                      <a:r>
                        <a:rPr lang="en-GB" sz="1700" kern="100" baseline="-25000">
                          <a:effectLst/>
                        </a:rPr>
                        <a:t>MSY</a:t>
                      </a:r>
                      <a:endParaRPr lang="en-GB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</a:rPr>
                        <a:t>Median ratio F</a:t>
                      </a:r>
                      <a:r>
                        <a:rPr lang="en-GB" sz="1700" kern="100" baseline="-25000" dirty="0">
                          <a:effectLst/>
                        </a:rPr>
                        <a:t>2047-2050</a:t>
                      </a:r>
                      <a:r>
                        <a:rPr lang="en-GB" sz="1700" kern="100" dirty="0">
                          <a:effectLst/>
                        </a:rPr>
                        <a:t>/F</a:t>
                      </a:r>
                      <a:r>
                        <a:rPr lang="en-GB" sz="1700" kern="100" baseline="-25000" dirty="0">
                          <a:effectLst/>
                        </a:rPr>
                        <a:t>MSY</a:t>
                      </a:r>
                      <a:r>
                        <a:rPr lang="en-GB" sz="1700" kern="100" dirty="0">
                          <a:effectLst/>
                        </a:rPr>
                        <a:t> v F</a:t>
                      </a:r>
                      <a:r>
                        <a:rPr lang="en-GB" sz="1700" kern="100" baseline="-25000" dirty="0">
                          <a:effectLst/>
                        </a:rPr>
                        <a:t>2017-20</a:t>
                      </a:r>
                      <a:r>
                        <a:rPr lang="en-GB" sz="1700" kern="100" dirty="0">
                          <a:effectLst/>
                        </a:rPr>
                        <a:t>/F</a:t>
                      </a:r>
                      <a:r>
                        <a:rPr lang="en-GB" sz="1700" kern="100" baseline="-25000" dirty="0">
                          <a:effectLst/>
                        </a:rPr>
                        <a:t>MSY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</a:rPr>
                        <a:t>Risk (%)</a:t>
                      </a:r>
                      <a:r>
                        <a:rPr lang="en-GB" sz="1700" kern="100" baseline="30000" dirty="0">
                          <a:effectLst/>
                        </a:rPr>
                        <a:t>1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305101933"/>
                  </a:ext>
                </a:extLst>
              </a:tr>
              <a:tr h="3587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</a:rPr>
                        <a:t>Recruit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Fishing level</a:t>
                      </a:r>
                    </a:p>
                  </a:txBody>
                  <a:tcPr marL="68569" marR="6856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Purse seine</a:t>
                      </a:r>
                    </a:p>
                  </a:txBody>
                  <a:tcPr marL="68569" marR="6856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Longline</a:t>
                      </a:r>
                    </a:p>
                  </a:txBody>
                  <a:tcPr marL="68569" marR="68569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GB" sz="1700" b="1" kern="1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2051</a:t>
                      </a:r>
                      <a:r>
                        <a:rPr lang="en-GB" sz="17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&lt;LRP</a:t>
                      </a:r>
                    </a:p>
                  </a:txBody>
                  <a:tcPr marL="68569" marR="68569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F&gt;F</a:t>
                      </a:r>
                      <a:r>
                        <a:rPr lang="en-GB" sz="1700" b="1" kern="1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MSY</a:t>
                      </a:r>
                    </a:p>
                  </a:txBody>
                  <a:tcPr marL="68569" marR="6856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F&gt;F</a:t>
                      </a:r>
                      <a:r>
                        <a:rPr lang="en-GB" sz="1700" b="1" kern="100" baseline="-250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MSY</a:t>
                      </a:r>
                      <a:endParaRPr lang="en-GB" sz="1700" b="1" kern="100" baseline="-250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255298"/>
                  </a:ext>
                </a:extLst>
              </a:tr>
              <a:tr h="171422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</a:rPr>
                        <a:t>Recent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2019-21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avg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0% 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</a:rPr>
                        <a:t>TBC</a:t>
                      </a:r>
                      <a:endParaRPr lang="en-GB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307995"/>
                  </a:ext>
                </a:extLst>
              </a:tr>
              <a:tr h="1714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Optimistic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1.19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1.27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0.62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774143"/>
                  </a:ext>
                </a:extLst>
              </a:tr>
              <a:tr h="1714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SKJ MP/Table 3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4824735"/>
                  </a:ext>
                </a:extLst>
              </a:tr>
              <a:tr h="1714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Fully utilised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1.78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3%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</a:rPr>
                        <a:t>TBC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743952"/>
                  </a:ext>
                </a:extLst>
              </a:tr>
              <a:tr h="171422">
                <a:tc gridSpan="1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</a:rPr>
                        <a:t> 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694556"/>
                  </a:ext>
                </a:extLst>
              </a:tr>
              <a:tr h="171422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</a:rPr>
                        <a:t>Long-term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2019-21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avg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1.26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1.34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0% 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4214624365"/>
                  </a:ext>
                </a:extLst>
              </a:tr>
              <a:tr h="1714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Optimistic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1.19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1.19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1.51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GB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  <a:endParaRPr lang="en-GB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3617870653"/>
                  </a:ext>
                </a:extLst>
              </a:tr>
              <a:tr h="1714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SKJ MP/Table 3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1.40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0.36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1.83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GB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  <a:endParaRPr lang="en-GB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3707420891"/>
                  </a:ext>
                </a:extLst>
              </a:tr>
              <a:tr h="1714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Fully utilised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1.43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2.66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30%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  <a:endParaRPr lang="en-GB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7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6303676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4653017-C62E-AAC5-462E-DD717E297812}"/>
              </a:ext>
            </a:extLst>
          </p:cNvPr>
          <p:cNvSpPr/>
          <p:nvPr/>
        </p:nvSpPr>
        <p:spPr>
          <a:xfrm>
            <a:off x="5103994" y="3151030"/>
            <a:ext cx="2244436" cy="7666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7FDA0D-0C3E-BFC6-246C-15997C3A7C31}"/>
              </a:ext>
            </a:extLst>
          </p:cNvPr>
          <p:cNvSpPr/>
          <p:nvPr/>
        </p:nvSpPr>
        <p:spPr>
          <a:xfrm>
            <a:off x="5119144" y="3905918"/>
            <a:ext cx="2244436" cy="491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62B25A-3312-5FF6-7340-B384691DEF25}"/>
              </a:ext>
            </a:extLst>
          </p:cNvPr>
          <p:cNvSpPr/>
          <p:nvPr/>
        </p:nvSpPr>
        <p:spPr>
          <a:xfrm>
            <a:off x="9613615" y="5851780"/>
            <a:ext cx="2244436" cy="378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75F571-A4FA-A05B-94B0-2EE270F13273}"/>
              </a:ext>
            </a:extLst>
          </p:cNvPr>
          <p:cNvSpPr/>
          <p:nvPr/>
        </p:nvSpPr>
        <p:spPr>
          <a:xfrm>
            <a:off x="5103994" y="5092828"/>
            <a:ext cx="2244436" cy="7666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2A5F11-AB2A-EA43-20BC-92556D810BFA}"/>
              </a:ext>
            </a:extLst>
          </p:cNvPr>
          <p:cNvSpPr/>
          <p:nvPr/>
        </p:nvSpPr>
        <p:spPr>
          <a:xfrm>
            <a:off x="5119144" y="5852820"/>
            <a:ext cx="2244436" cy="5262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F74DD-2C63-5C9A-FBA3-D7B11B80188D}"/>
              </a:ext>
            </a:extLst>
          </p:cNvPr>
          <p:cNvSpPr txBox="1"/>
          <p:nvPr/>
        </p:nvSpPr>
        <p:spPr>
          <a:xfrm>
            <a:off x="633996" y="6462767"/>
            <a:ext cx="373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CMM objective SB</a:t>
            </a:r>
            <a:r>
              <a:rPr lang="en-AU" baseline="-25000" dirty="0"/>
              <a:t>2012-2015</a:t>
            </a:r>
            <a:r>
              <a:rPr lang="en-AU" dirty="0"/>
              <a:t>/SB</a:t>
            </a:r>
            <a:r>
              <a:rPr lang="en-AU" baseline="-25000" dirty="0"/>
              <a:t>F=0 </a:t>
            </a:r>
            <a:r>
              <a:rPr lang="en-AU" dirty="0"/>
              <a:t>= 0.34</a:t>
            </a:r>
            <a:endParaRPr lang="en-AU" baseline="-25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B35189-EBBB-5F1D-160F-A14D187E61DE}"/>
              </a:ext>
            </a:extLst>
          </p:cNvPr>
          <p:cNvSpPr/>
          <p:nvPr/>
        </p:nvSpPr>
        <p:spPr>
          <a:xfrm>
            <a:off x="10940994" y="3917648"/>
            <a:ext cx="941035" cy="378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710285-F06A-244C-DAE7-1B0081DE6087}"/>
              </a:ext>
            </a:extLst>
          </p:cNvPr>
          <p:cNvSpPr/>
          <p:nvPr/>
        </p:nvSpPr>
        <p:spPr>
          <a:xfrm>
            <a:off x="5103994" y="1292978"/>
            <a:ext cx="6954981" cy="510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41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 descr="A graph of a number of years&#10;&#10;Description automatically generated with medium confidence">
            <a:extLst>
              <a:ext uri="{FF2B5EF4-FFF2-40B4-BE49-F238E27FC236}">
                <a16:creationId xmlns:a16="http://schemas.microsoft.com/office/drawing/2014/main" id="{6DEF02DA-18C7-13BF-B8D8-7217485799B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28919"/>
            <a:ext cx="5401007" cy="3086289"/>
          </a:xfrm>
          <a:prstGeom prst="rect">
            <a:avLst/>
          </a:prstGeo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23BB0D3E-5528-43DB-66C8-2A4D901C6F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9228" y="2375225"/>
            <a:ext cx="5299445" cy="303502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1B00422-AB28-BDB6-B5CF-D1C0BAF53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17" y="342512"/>
            <a:ext cx="9607661" cy="1056319"/>
          </a:xfrm>
        </p:spPr>
        <p:txBody>
          <a:bodyPr/>
          <a:lstStyle/>
          <a:p>
            <a:r>
              <a:rPr lang="en-AU" dirty="0"/>
              <a:t>Fully utilised - Bigeye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8F51D7-4608-6F84-5CE1-77122AC8C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607" y="1324885"/>
            <a:ext cx="4645152" cy="801943"/>
          </a:xfrm>
        </p:spPr>
        <p:txBody>
          <a:bodyPr/>
          <a:lstStyle/>
          <a:p>
            <a:r>
              <a:rPr lang="en-AU" dirty="0"/>
              <a:t>Recent recruitment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4DFF18-BCEA-7D6C-B428-79F2A52FF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3637" y="1331443"/>
            <a:ext cx="4645152" cy="802237"/>
          </a:xfrm>
        </p:spPr>
        <p:txBody>
          <a:bodyPr/>
          <a:lstStyle/>
          <a:p>
            <a:r>
              <a:rPr lang="en-AU" dirty="0"/>
              <a:t>Long term recruitment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64021-9CBB-9615-C6AD-97138A2E0818}"/>
              </a:ext>
            </a:extLst>
          </p:cNvPr>
          <p:cNvCxnSpPr/>
          <p:nvPr/>
        </p:nvCxnSpPr>
        <p:spPr>
          <a:xfrm>
            <a:off x="601970" y="4317898"/>
            <a:ext cx="5144655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F9D1D5-3D15-CAFA-AEBA-2008459DAB83}"/>
              </a:ext>
            </a:extLst>
          </p:cNvPr>
          <p:cNvCxnSpPr/>
          <p:nvPr/>
        </p:nvCxnSpPr>
        <p:spPr>
          <a:xfrm>
            <a:off x="6293637" y="4307639"/>
            <a:ext cx="5144655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8050F03-C210-42FF-A9A5-E93B4F0EB262}"/>
              </a:ext>
            </a:extLst>
          </p:cNvPr>
          <p:cNvSpPr txBox="1"/>
          <p:nvPr/>
        </p:nvSpPr>
        <p:spPr>
          <a:xfrm>
            <a:off x="638842" y="4110147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2012-2015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B8455-DAA9-B15D-1B16-6A4A68048A05}"/>
              </a:ext>
            </a:extLst>
          </p:cNvPr>
          <p:cNvSpPr txBox="1"/>
          <p:nvPr/>
        </p:nvSpPr>
        <p:spPr>
          <a:xfrm>
            <a:off x="6338217" y="410277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2012-2015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6803B-BCFF-0C43-C2B9-DF2F97FBE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141" y="137562"/>
            <a:ext cx="2823702" cy="1193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D894E9-ACC4-CAA3-4F3C-D95618EF6C5D}"/>
              </a:ext>
            </a:extLst>
          </p:cNvPr>
          <p:cNvSpPr txBox="1"/>
          <p:nvPr/>
        </p:nvSpPr>
        <p:spPr>
          <a:xfrm>
            <a:off x="1711958" y="254010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Historic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565F1-24D6-8DC7-7F02-8A2C024F5602}"/>
              </a:ext>
            </a:extLst>
          </p:cNvPr>
          <p:cNvSpPr txBox="1"/>
          <p:nvPr/>
        </p:nvSpPr>
        <p:spPr>
          <a:xfrm>
            <a:off x="3811497" y="2540102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Projected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465162-FC1C-7909-CF1A-639C664A200C}"/>
              </a:ext>
            </a:extLst>
          </p:cNvPr>
          <p:cNvSpPr txBox="1"/>
          <p:nvPr/>
        </p:nvSpPr>
        <p:spPr>
          <a:xfrm>
            <a:off x="7240205" y="2613665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Historic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6ABB99-DC1D-1382-7BDD-23D5B0A4C1CD}"/>
              </a:ext>
            </a:extLst>
          </p:cNvPr>
          <p:cNvSpPr txBox="1"/>
          <p:nvPr/>
        </p:nvSpPr>
        <p:spPr>
          <a:xfrm>
            <a:off x="9339744" y="2613665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Projected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DF0471-9DA1-745E-5CB0-E3743B4838A3}"/>
              </a:ext>
            </a:extLst>
          </p:cNvPr>
          <p:cNvCxnSpPr/>
          <p:nvPr/>
        </p:nvCxnSpPr>
        <p:spPr>
          <a:xfrm>
            <a:off x="3111190" y="2503449"/>
            <a:ext cx="0" cy="251460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5D83E-5588-A6FE-5E84-B6BD71780828}"/>
              </a:ext>
            </a:extLst>
          </p:cNvPr>
          <p:cNvCxnSpPr/>
          <p:nvPr/>
        </p:nvCxnSpPr>
        <p:spPr>
          <a:xfrm>
            <a:off x="8813780" y="2519700"/>
            <a:ext cx="0" cy="251460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39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BE99-625B-1177-DA2A-91E8F8A5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88" y="442309"/>
            <a:ext cx="9603275" cy="1049235"/>
          </a:xfrm>
        </p:spPr>
        <p:txBody>
          <a:bodyPr/>
          <a:lstStyle/>
          <a:p>
            <a:r>
              <a:rPr lang="en-AU" dirty="0"/>
              <a:t>YFT/SKJ outcomes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00A2C8-4051-BB7D-45D6-14D0FF19FA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07140"/>
              </p:ext>
            </p:extLst>
          </p:nvPr>
        </p:nvGraphicFramePr>
        <p:xfrm>
          <a:off x="276188" y="1491544"/>
          <a:ext cx="11379200" cy="5078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430">
                  <a:extLst>
                    <a:ext uri="{9D8B030D-6E8A-4147-A177-3AD203B41FA5}">
                      <a16:colId xmlns:a16="http://schemas.microsoft.com/office/drawing/2014/main" val="1129374815"/>
                    </a:ext>
                  </a:extLst>
                </a:gridCol>
                <a:gridCol w="1277410">
                  <a:extLst>
                    <a:ext uri="{9D8B030D-6E8A-4147-A177-3AD203B41FA5}">
                      <a16:colId xmlns:a16="http://schemas.microsoft.com/office/drawing/2014/main" val="15029773"/>
                    </a:ext>
                  </a:extLst>
                </a:gridCol>
                <a:gridCol w="926668">
                  <a:extLst>
                    <a:ext uri="{9D8B030D-6E8A-4147-A177-3AD203B41FA5}">
                      <a16:colId xmlns:a16="http://schemas.microsoft.com/office/drawing/2014/main" val="4068188926"/>
                    </a:ext>
                  </a:extLst>
                </a:gridCol>
                <a:gridCol w="211252">
                  <a:extLst>
                    <a:ext uri="{9D8B030D-6E8A-4147-A177-3AD203B41FA5}">
                      <a16:colId xmlns:a16="http://schemas.microsoft.com/office/drawing/2014/main" val="1876861836"/>
                    </a:ext>
                  </a:extLst>
                </a:gridCol>
                <a:gridCol w="802539">
                  <a:extLst>
                    <a:ext uri="{9D8B030D-6E8A-4147-A177-3AD203B41FA5}">
                      <a16:colId xmlns:a16="http://schemas.microsoft.com/office/drawing/2014/main" val="1861572094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3211364869"/>
                    </a:ext>
                  </a:extLst>
                </a:gridCol>
                <a:gridCol w="996462">
                  <a:extLst>
                    <a:ext uri="{9D8B030D-6E8A-4147-A177-3AD203B41FA5}">
                      <a16:colId xmlns:a16="http://schemas.microsoft.com/office/drawing/2014/main" val="4156972583"/>
                    </a:ext>
                  </a:extLst>
                </a:gridCol>
                <a:gridCol w="1279378">
                  <a:extLst>
                    <a:ext uri="{9D8B030D-6E8A-4147-A177-3AD203B41FA5}">
                      <a16:colId xmlns:a16="http://schemas.microsoft.com/office/drawing/2014/main" val="3073396070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658026632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723565612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621513670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121458588"/>
                    </a:ext>
                  </a:extLst>
                </a:gridCol>
              </a:tblGrid>
              <a:tr h="17142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</a:rPr>
                        <a:t>Stock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Fishing level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</a:rPr>
                        <a:t>Scalars relative to 2019-2021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</a:rPr>
                        <a:t>Median SB</a:t>
                      </a:r>
                      <a:r>
                        <a:rPr lang="en-GB" sz="1700" kern="100" baseline="-25000">
                          <a:effectLst/>
                        </a:rPr>
                        <a:t>2051</a:t>
                      </a:r>
                      <a:r>
                        <a:rPr lang="en-GB" sz="1700" kern="100">
                          <a:effectLst/>
                        </a:rPr>
                        <a:t>/SB</a:t>
                      </a:r>
                      <a:r>
                        <a:rPr lang="en-GB" sz="1700" kern="100" baseline="-25000">
                          <a:effectLst/>
                        </a:rPr>
                        <a:t>F=0</a:t>
                      </a:r>
                      <a:endParaRPr lang="en-GB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</a:rPr>
                        <a:t>Median SB</a:t>
                      </a:r>
                      <a:r>
                        <a:rPr lang="en-GB" sz="1700" kern="100" baseline="-25000" dirty="0">
                          <a:effectLst/>
                        </a:rPr>
                        <a:t>2051</a:t>
                      </a:r>
                      <a:r>
                        <a:rPr lang="en-GB" sz="1700" kern="100" dirty="0">
                          <a:effectLst/>
                        </a:rPr>
                        <a:t>/SB</a:t>
                      </a:r>
                      <a:r>
                        <a:rPr lang="en-GB" sz="1700" kern="100" baseline="-25000" dirty="0">
                          <a:effectLst/>
                        </a:rPr>
                        <a:t>F=0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</a:rPr>
                        <a:t>Median SB</a:t>
                      </a:r>
                      <a:r>
                        <a:rPr lang="en-GB" sz="1700" kern="100" baseline="-25000" dirty="0">
                          <a:effectLst/>
                        </a:rPr>
                        <a:t>2051</a:t>
                      </a:r>
                      <a:r>
                        <a:rPr lang="en-GB" sz="1700" kern="100" dirty="0">
                          <a:effectLst/>
                        </a:rPr>
                        <a:t>/SB</a:t>
                      </a:r>
                      <a:r>
                        <a:rPr lang="en-GB" sz="1700" kern="100" baseline="-25000" dirty="0">
                          <a:effectLst/>
                        </a:rPr>
                        <a:t>F=0</a:t>
                      </a:r>
                      <a:r>
                        <a:rPr lang="en-GB" sz="1700" kern="100" dirty="0">
                          <a:effectLst/>
                        </a:rPr>
                        <a:t> v SB</a:t>
                      </a:r>
                      <a:r>
                        <a:rPr lang="en-GB" sz="1700" kern="100" baseline="-25000" dirty="0">
                          <a:effectLst/>
                        </a:rPr>
                        <a:t>2012-15</a:t>
                      </a:r>
                      <a:r>
                        <a:rPr lang="en-GB" sz="1700" kern="100" dirty="0">
                          <a:effectLst/>
                        </a:rPr>
                        <a:t>/SB</a:t>
                      </a:r>
                      <a:r>
                        <a:rPr lang="en-GB" sz="1700" kern="100" baseline="-25000" dirty="0">
                          <a:effectLst/>
                        </a:rPr>
                        <a:t>F=0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</a:rPr>
                        <a:t>Median F</a:t>
                      </a:r>
                      <a:r>
                        <a:rPr lang="en-GB" sz="1700" kern="100" baseline="-25000">
                          <a:effectLst/>
                        </a:rPr>
                        <a:t>2047-2050</a:t>
                      </a:r>
                      <a:r>
                        <a:rPr lang="en-GB" sz="1700" kern="100">
                          <a:effectLst/>
                        </a:rPr>
                        <a:t>/F</a:t>
                      </a:r>
                      <a:r>
                        <a:rPr lang="en-GB" sz="1700" kern="100" baseline="-25000">
                          <a:effectLst/>
                        </a:rPr>
                        <a:t>MSY</a:t>
                      </a:r>
                      <a:endParaRPr lang="en-GB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</a:rPr>
                        <a:t>Median ratio F</a:t>
                      </a:r>
                      <a:r>
                        <a:rPr lang="en-GB" sz="1700" kern="100" baseline="-25000" dirty="0">
                          <a:effectLst/>
                        </a:rPr>
                        <a:t>2047-2050</a:t>
                      </a:r>
                      <a:r>
                        <a:rPr lang="en-GB" sz="1700" kern="100" dirty="0">
                          <a:effectLst/>
                        </a:rPr>
                        <a:t>/F</a:t>
                      </a:r>
                      <a:r>
                        <a:rPr lang="en-GB" sz="1700" kern="100" baseline="-25000" dirty="0">
                          <a:effectLst/>
                        </a:rPr>
                        <a:t>MSY</a:t>
                      </a:r>
                      <a:r>
                        <a:rPr lang="en-GB" sz="1700" kern="100" dirty="0">
                          <a:effectLst/>
                        </a:rPr>
                        <a:t> v F</a:t>
                      </a:r>
                      <a:r>
                        <a:rPr lang="en-GB" sz="1700" kern="100" baseline="-25000" dirty="0">
                          <a:effectLst/>
                        </a:rPr>
                        <a:t>2017-20</a:t>
                      </a:r>
                      <a:r>
                        <a:rPr lang="en-GB" sz="1700" kern="100" dirty="0">
                          <a:effectLst/>
                        </a:rPr>
                        <a:t>/F</a:t>
                      </a:r>
                      <a:r>
                        <a:rPr lang="en-GB" sz="1700" kern="100" baseline="-25000" dirty="0">
                          <a:effectLst/>
                        </a:rPr>
                        <a:t>MSY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</a:rPr>
                        <a:t>Risk (%)</a:t>
                      </a:r>
                      <a:r>
                        <a:rPr lang="en-GB" sz="1700" kern="100" baseline="30000">
                          <a:effectLst/>
                        </a:rPr>
                        <a:t>1</a:t>
                      </a:r>
                      <a:endParaRPr lang="en-GB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101933"/>
                  </a:ext>
                </a:extLst>
              </a:tr>
              <a:tr h="576614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</a:rPr>
                        <a:t>Stock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Purse seine</a:t>
                      </a:r>
                    </a:p>
                  </a:txBody>
                  <a:tcPr marL="68569" marR="68569" marT="0" marB="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Longline</a:t>
                      </a:r>
                      <a:endParaRPr lang="en-GB" sz="17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Longline</a:t>
                      </a:r>
                    </a:p>
                  </a:txBody>
                  <a:tcPr marL="68569" marR="68569" marT="0" marB="0"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7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GB" sz="1700" b="1" kern="1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2051</a:t>
                      </a:r>
                      <a:r>
                        <a:rPr lang="en-GB" sz="17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&lt;LRP</a:t>
                      </a:r>
                    </a:p>
                  </a:txBody>
                  <a:tcPr marL="68569" marR="6856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F&gt;F</a:t>
                      </a:r>
                      <a:r>
                        <a:rPr lang="en-GB" sz="1700" b="1" kern="1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MSY</a:t>
                      </a:r>
                    </a:p>
                  </a:txBody>
                  <a:tcPr marL="68569" marR="68569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255298"/>
                  </a:ext>
                </a:extLst>
              </a:tr>
              <a:tr h="171422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Yellowfin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2019-21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avg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0.93 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1.14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6692211"/>
                  </a:ext>
                </a:extLst>
              </a:tr>
              <a:tr h="1714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Optimistic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1.14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6556939"/>
                  </a:ext>
                </a:extLst>
              </a:tr>
              <a:tr h="17142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SKJ MP/Table 3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1.17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1.12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8869148"/>
                  </a:ext>
                </a:extLst>
              </a:tr>
              <a:tr h="1714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Fully utilised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1.17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1.67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1.66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0.77 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1.34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2453467"/>
                  </a:ext>
                </a:extLst>
              </a:tr>
              <a:tr h="171422">
                <a:tc grid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SB</a:t>
                      </a:r>
                      <a:r>
                        <a:rPr lang="en-GB" sz="1600" b="1" kern="100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2012−2015</a:t>
                      </a: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/SB</a:t>
                      </a:r>
                      <a:r>
                        <a:rPr lang="en-GB" sz="1600" b="1" kern="100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F=0 </a:t>
                      </a: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 0.44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 SB</a:t>
                      </a:r>
                      <a:r>
                        <a:rPr lang="en-GB" sz="1700" b="1" kern="1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2051</a:t>
                      </a:r>
                      <a:r>
                        <a:rPr lang="en-GB" sz="17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/SB</a:t>
                      </a:r>
                      <a:r>
                        <a:rPr lang="en-GB" sz="1700" b="1" kern="1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F=0 </a:t>
                      </a:r>
                      <a:r>
                        <a:rPr lang="en-GB" sz="17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SB/SB</a:t>
                      </a:r>
                      <a:r>
                        <a:rPr lang="en-GB" sz="1700" b="1" kern="1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F=0</a:t>
                      </a:r>
                      <a:r>
                        <a:rPr lang="en-GB" sz="17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0.50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75478"/>
                  </a:ext>
                </a:extLst>
              </a:tr>
              <a:tr h="171422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Skipjack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2019-21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avg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624365"/>
                  </a:ext>
                </a:extLst>
              </a:tr>
              <a:tr h="1714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Optimistic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367600"/>
                  </a:ext>
                </a:extLst>
              </a:tr>
              <a:tr h="171422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SKJ MP/Table 3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1.17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1.12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8533468"/>
                  </a:ext>
                </a:extLst>
              </a:tr>
              <a:tr h="171422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Fully utilised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1.17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1.67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824247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6D1BBFB-8CF9-9AFE-4A59-01A8CD545A42}"/>
              </a:ext>
            </a:extLst>
          </p:cNvPr>
          <p:cNvSpPr/>
          <p:nvPr/>
        </p:nvSpPr>
        <p:spPr>
          <a:xfrm>
            <a:off x="4488872" y="2859808"/>
            <a:ext cx="2604654" cy="1290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145FDF-263E-1661-E25D-4C3F3A32BEB9}"/>
              </a:ext>
            </a:extLst>
          </p:cNvPr>
          <p:cNvSpPr/>
          <p:nvPr/>
        </p:nvSpPr>
        <p:spPr>
          <a:xfrm>
            <a:off x="5795319" y="5281000"/>
            <a:ext cx="1298207" cy="12890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BE94B-5E34-9032-9D73-9C2B97BCF800}"/>
              </a:ext>
            </a:extLst>
          </p:cNvPr>
          <p:cNvSpPr txBox="1"/>
          <p:nvPr/>
        </p:nvSpPr>
        <p:spPr>
          <a:xfrm>
            <a:off x="276188" y="6570025"/>
            <a:ext cx="2196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/>
              <a:t>SKJ TRP: SB/SB</a:t>
            </a:r>
            <a:r>
              <a:rPr lang="en-AU" sz="1600" b="1" baseline="-25000" dirty="0"/>
              <a:t>F=0 </a:t>
            </a:r>
            <a:r>
              <a:rPr lang="en-AU" sz="1600" b="1" dirty="0"/>
              <a:t>= 0.50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DA0758-E8E6-34B5-2F77-68D69C62A5FE}"/>
              </a:ext>
            </a:extLst>
          </p:cNvPr>
          <p:cNvSpPr/>
          <p:nvPr/>
        </p:nvSpPr>
        <p:spPr>
          <a:xfrm>
            <a:off x="9378778" y="2859808"/>
            <a:ext cx="2276610" cy="12907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09935C-7B9B-3B38-2191-17FF89E5D7BE}"/>
              </a:ext>
            </a:extLst>
          </p:cNvPr>
          <p:cNvSpPr/>
          <p:nvPr/>
        </p:nvSpPr>
        <p:spPr>
          <a:xfrm>
            <a:off x="9378778" y="5280999"/>
            <a:ext cx="2276610" cy="12890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91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8C9D27-125F-4EAE-8D7B-9F5D3EEA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02" y="338395"/>
            <a:ext cx="11077575" cy="735806"/>
          </a:xfrm>
        </p:spPr>
        <p:txBody>
          <a:bodyPr/>
          <a:lstStyle/>
          <a:p>
            <a:r>
              <a:rPr lang="en-AU" dirty="0">
                <a:solidFill>
                  <a:srgbClr val="00B0CA"/>
                </a:solidFill>
              </a:rPr>
              <a:t>Recent levels v expected under CMM</a:t>
            </a:r>
            <a:endParaRPr lang="en-GB" dirty="0">
              <a:solidFill>
                <a:srgbClr val="00B0CA"/>
              </a:solidFill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8065182-B54B-3FDF-6211-ED058EEE17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036790"/>
              </p:ext>
            </p:extLst>
          </p:nvPr>
        </p:nvGraphicFramePr>
        <p:xfrm>
          <a:off x="856470" y="2038004"/>
          <a:ext cx="1091605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344">
                  <a:extLst>
                    <a:ext uri="{9D8B030D-6E8A-4147-A177-3AD203B41FA5}">
                      <a16:colId xmlns:a16="http://schemas.microsoft.com/office/drawing/2014/main" val="3171837880"/>
                    </a:ext>
                  </a:extLst>
                </a:gridCol>
                <a:gridCol w="919670">
                  <a:extLst>
                    <a:ext uri="{9D8B030D-6E8A-4147-A177-3AD203B41FA5}">
                      <a16:colId xmlns:a16="http://schemas.microsoft.com/office/drawing/2014/main" val="3690441303"/>
                    </a:ext>
                  </a:extLst>
                </a:gridCol>
                <a:gridCol w="1364507">
                  <a:extLst>
                    <a:ext uri="{9D8B030D-6E8A-4147-A177-3AD203B41FA5}">
                      <a16:colId xmlns:a16="http://schemas.microsoft.com/office/drawing/2014/main" val="4254727228"/>
                    </a:ext>
                  </a:extLst>
                </a:gridCol>
                <a:gridCol w="1364507">
                  <a:extLst>
                    <a:ext uri="{9D8B030D-6E8A-4147-A177-3AD203B41FA5}">
                      <a16:colId xmlns:a16="http://schemas.microsoft.com/office/drawing/2014/main" val="1771016326"/>
                    </a:ext>
                  </a:extLst>
                </a:gridCol>
                <a:gridCol w="1364507">
                  <a:extLst>
                    <a:ext uri="{9D8B030D-6E8A-4147-A177-3AD203B41FA5}">
                      <a16:colId xmlns:a16="http://schemas.microsoft.com/office/drawing/2014/main" val="2652361256"/>
                    </a:ext>
                  </a:extLst>
                </a:gridCol>
                <a:gridCol w="1364507">
                  <a:extLst>
                    <a:ext uri="{9D8B030D-6E8A-4147-A177-3AD203B41FA5}">
                      <a16:colId xmlns:a16="http://schemas.microsoft.com/office/drawing/2014/main" val="118148444"/>
                    </a:ext>
                  </a:extLst>
                </a:gridCol>
                <a:gridCol w="1248262">
                  <a:extLst>
                    <a:ext uri="{9D8B030D-6E8A-4147-A177-3AD203B41FA5}">
                      <a16:colId xmlns:a16="http://schemas.microsoft.com/office/drawing/2014/main" val="1125556749"/>
                    </a:ext>
                  </a:extLst>
                </a:gridCol>
                <a:gridCol w="1480752">
                  <a:extLst>
                    <a:ext uri="{9D8B030D-6E8A-4147-A177-3AD203B41FA5}">
                      <a16:colId xmlns:a16="http://schemas.microsoft.com/office/drawing/2014/main" val="1838628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Average 2019-21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Scalar 2021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Scalar 2022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Scalar 2023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7120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7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Purse</a:t>
                      </a:r>
                      <a:r>
                        <a:rPr lang="fr-FR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seine effort (</a:t>
                      </a:r>
                      <a:r>
                        <a:rPr lang="fr-FR" sz="17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FAD sets</a:t>
                      </a:r>
                      <a:r>
                        <a:rPr lang="fr-FR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fr-FR" sz="170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15,878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17,408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18,447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16,609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357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Longline bigeye catch (mt)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56,048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50,950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52,656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54,158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580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Longline yellowfin catch (mt)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66,084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57,790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67,906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62,599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21851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7BCD74-730D-9B59-7C86-B2BE50C1199E}"/>
              </a:ext>
            </a:extLst>
          </p:cNvPr>
          <p:cNvSpPr txBox="1"/>
          <p:nvPr/>
        </p:nvSpPr>
        <p:spPr>
          <a:xfrm>
            <a:off x="626091" y="4629150"/>
            <a:ext cx="378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Fully utilised: LL = 1.67, FAD sets =1.43</a:t>
            </a:r>
          </a:p>
        </p:txBody>
      </p:sp>
    </p:spTree>
    <p:extLst>
      <p:ext uri="{BB962C8B-B14F-4D97-AF65-F5344CB8AC3E}">
        <p14:creationId xmlns:p14="http://schemas.microsoft.com/office/powerpoint/2010/main" val="4263688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61EEC3A-12EA-4171-9AD3-C43BFD6DEEDC}" vid="{784FA4AF-0ACA-4F66-9812-712CA1A620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44aaaf-76d5-4a97-8df4-1ac44f24cfd9" xsi:nil="true"/>
    <lcf76f155ced4ddcb4097134ff3c332f xmlns="8429cdef-8c4a-4b4f-a5bd-9a657e45f834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5AAC2F25D61348B8922E59BDF82BAD" ma:contentTypeVersion="16" ma:contentTypeDescription="Create a new document." ma:contentTypeScope="" ma:versionID="fc497a70cc3de4b4baad45e0ef3fdc3b">
  <xsd:schema xmlns:xsd="http://www.w3.org/2001/XMLSchema" xmlns:xs="http://www.w3.org/2001/XMLSchema" xmlns:p="http://schemas.microsoft.com/office/2006/metadata/properties" xmlns:ns1="http://schemas.microsoft.com/sharepoint/v3" xmlns:ns2="8429cdef-8c4a-4b4f-a5bd-9a657e45f834" xmlns:ns3="fe0e20ed-f52e-4993-be80-54db2a133aca" xmlns:ns4="1644aaaf-76d5-4a97-8df4-1ac44f24cfd9" targetNamespace="http://schemas.microsoft.com/office/2006/metadata/properties" ma:root="true" ma:fieldsID="54d1022210cd15832b1e3515874fd266" ns1:_="" ns2:_="" ns3:_="" ns4:_="">
    <xsd:import namespace="http://schemas.microsoft.com/sharepoint/v3"/>
    <xsd:import namespace="8429cdef-8c4a-4b4f-a5bd-9a657e45f834"/>
    <xsd:import namespace="fe0e20ed-f52e-4993-be80-54db2a133aca"/>
    <xsd:import namespace="1644aaaf-76d5-4a97-8df4-1ac44f24cfd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9cdef-8c4a-4b4f-a5bd-9a657e45f8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e002d73-fcbf-44f2-bb02-7941846832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e20ed-f52e-4993-be80-54db2a133ac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4aaaf-76d5-4a97-8df4-1ac44f24cfd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ae2f09f5-5f26-4fce-975f-9860d26050a3}" ma:internalName="TaxCatchAll" ma:showField="CatchAllData" ma:web="1644aaaf-76d5-4a97-8df4-1ac44f24cf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A39C41-8802-4B40-BC66-25A6D9B1EFAE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286ae341-454f-41ed-96c8-9fa7238e7bf6"/>
    <ds:schemaRef ds:uri="http://schemas.openxmlformats.org/package/2006/metadata/core-properties"/>
    <ds:schemaRef ds:uri="514aaa0c-ce47-45ed-9aa6-2a303c2a9fad"/>
    <ds:schemaRef ds:uri="http://purl.org/dc/terms/"/>
    <ds:schemaRef ds:uri="1644aaaf-76d5-4a97-8df4-1ac44f24cfd9"/>
    <ds:schemaRef ds:uri="8429cdef-8c4a-4b4f-a5bd-9a657e45f83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7D86592-F64F-4784-9AC1-23AEE8436E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508E41-647C-4FB4-9A86-C768FA85A4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429cdef-8c4a-4b4f-a5bd-9a657e45f834"/>
    <ds:schemaRef ds:uri="fe0e20ed-f52e-4993-be80-54db2a133aca"/>
    <ds:schemaRef ds:uri="1644aaaf-76d5-4a97-8df4-1ac44f24cf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17603</TotalTime>
  <Words>1287</Words>
  <Application>Microsoft Office PowerPoint</Application>
  <PresentationFormat>Widescreen</PresentationFormat>
  <Paragraphs>469</Paragraphs>
  <Slides>13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MI-WP-09 Evaluation of CMM 2023-01  (Tropical Tuna CMM)  WCPFC SC20 Manila, Philippines </vt:lpstr>
      <vt:lpstr>PowerPoint Presentation</vt:lpstr>
      <vt:lpstr>PowerPoint Presentation</vt:lpstr>
      <vt:lpstr>PowerPoint Presentation</vt:lpstr>
      <vt:lpstr>PowerPoint Presentation</vt:lpstr>
      <vt:lpstr>BET outcomes</vt:lpstr>
      <vt:lpstr>Fully utilised - Bigeye</vt:lpstr>
      <vt:lpstr>YFT/SKJ outcomes</vt:lpstr>
      <vt:lpstr>Recent levels v expected under CMM</vt:lpstr>
      <vt:lpstr>Summary</vt:lpstr>
      <vt:lpstr>PowerPoint Presentation</vt:lpstr>
      <vt:lpstr>BET – time series snapshots</vt:lpstr>
      <vt:lpstr>YFT/SKJ time series snapshots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Hare</dc:creator>
  <cp:lastModifiedBy>Graham Pilling</cp:lastModifiedBy>
  <cp:revision>65</cp:revision>
  <dcterms:created xsi:type="dcterms:W3CDTF">2023-07-28T00:44:00Z</dcterms:created>
  <dcterms:modified xsi:type="dcterms:W3CDTF">2024-08-17T02:11:02Z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0x010100C85AAC2F25D61348B8922E59BDF82BAD</vt:lpwstr>
  </property>
  <property fmtid="{D5CDD505-2E9C-101B-9397-08002B2CF9AE}" pid="3" name="MediaServiceImageTags">
    <vt:lpwstr/>
  </property>
</Properties>
</file>