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76" r:id="rId5"/>
    <p:sldId id="364" r:id="rId6"/>
    <p:sldId id="366" r:id="rId7"/>
    <p:sldId id="367" r:id="rId8"/>
    <p:sldId id="296" r:id="rId9"/>
    <p:sldId id="368" r:id="rId10"/>
    <p:sldId id="384" r:id="rId11"/>
    <p:sldId id="385" r:id="rId12"/>
    <p:sldId id="372" r:id="rId13"/>
    <p:sldId id="355" r:id="rId14"/>
    <p:sldId id="369" r:id="rId15"/>
    <p:sldId id="399" r:id="rId16"/>
    <p:sldId id="393" r:id="rId17"/>
    <p:sldId id="397" r:id="rId18"/>
    <p:sldId id="365" r:id="rId19"/>
    <p:sldId id="391" r:id="rId20"/>
    <p:sldId id="307" r:id="rId21"/>
    <p:sldId id="303" r:id="rId22"/>
    <p:sldId id="373" r:id="rId23"/>
    <p:sldId id="376" r:id="rId24"/>
    <p:sldId id="400" r:id="rId25"/>
    <p:sldId id="398" r:id="rId26"/>
    <p:sldId id="395" r:id="rId27"/>
    <p:sldId id="394" r:id="rId28"/>
    <p:sldId id="380" r:id="rId29"/>
    <p:sldId id="382" r:id="rId30"/>
    <p:sldId id="377" r:id="rId31"/>
    <p:sldId id="351" r:id="rId32"/>
    <p:sldId id="353" r:id="rId33"/>
    <p:sldId id="301" r:id="rId34"/>
    <p:sldId id="392" r:id="rId35"/>
    <p:sldId id="300" r:id="rId36"/>
    <p:sldId id="363" r:id="rId37"/>
    <p:sldId id="356" r:id="rId38"/>
    <p:sldId id="360" r:id="rId39"/>
    <p:sldId id="388" r:id="rId40"/>
    <p:sldId id="389" r:id="rId41"/>
    <p:sldId id="390" r:id="rId42"/>
    <p:sldId id="387"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6AD"/>
    <a:srgbClr val="00B0CA"/>
    <a:srgbClr val="DEF3FE"/>
    <a:srgbClr val="D5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77" y="163"/>
      </p:cViewPr>
      <p:guideLst/>
    </p:cSldViewPr>
  </p:slideViewPr>
  <p:notesTextViewPr>
    <p:cViewPr>
      <p:scale>
        <a:sx n="3" d="2"/>
        <a:sy n="3" d="2"/>
      </p:scale>
      <p:origin x="0" y="0"/>
    </p:cViewPr>
  </p:notesTextViewPr>
  <p:sorterViewPr>
    <p:cViewPr>
      <p:scale>
        <a:sx n="100" d="100"/>
        <a:sy n="100" d="100"/>
      </p:scale>
      <p:origin x="0" y="-409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E63E7-B3B7-4C3F-9D17-7E4D908884B4}"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8ED22C26-6F0F-4F3B-8411-0865AD26A50A}">
      <dgm:prSet custT="1"/>
      <dgm:spPr/>
      <dgm:t>
        <a:bodyPr/>
        <a:lstStyle/>
        <a:p>
          <a:r>
            <a:rPr lang="en-AU" sz="2000" dirty="0"/>
            <a:t>2024 stock assessment </a:t>
          </a:r>
          <a:endParaRPr lang="en-US" sz="2000" dirty="0"/>
        </a:p>
      </dgm:t>
    </dgm:pt>
    <dgm:pt modelId="{AD09621F-994D-4DCE-9E6C-8C487127A63D}" type="parTrans" cxnId="{549DF439-3C8D-42B6-BC1C-0FC65A2D1039}">
      <dgm:prSet/>
      <dgm:spPr/>
      <dgm:t>
        <a:bodyPr/>
        <a:lstStyle/>
        <a:p>
          <a:endParaRPr lang="en-US"/>
        </a:p>
      </dgm:t>
    </dgm:pt>
    <dgm:pt modelId="{7389703F-E62C-4A69-B54E-6689A635DDEB}" type="sibTrans" cxnId="{549DF439-3C8D-42B6-BC1C-0FC65A2D1039}">
      <dgm:prSet/>
      <dgm:spPr/>
      <dgm:t>
        <a:bodyPr/>
        <a:lstStyle/>
        <a:p>
          <a:endParaRPr lang="en-US"/>
        </a:p>
      </dgm:t>
    </dgm:pt>
    <dgm:pt modelId="{744C182B-BDE1-41C5-A5FE-E0C3EFC0ADCD}">
      <dgm:prSet custT="1"/>
      <dgm:spPr/>
      <dgm:t>
        <a:bodyPr/>
        <a:lstStyle/>
        <a:p>
          <a:r>
            <a:rPr lang="en-US" sz="1800" dirty="0"/>
            <a:t>Team working in different places</a:t>
          </a:r>
        </a:p>
      </dgm:t>
    </dgm:pt>
    <dgm:pt modelId="{8BE995E8-7F32-4241-9FFF-D950E0458F67}" type="parTrans" cxnId="{2DA8243A-BB7B-4023-9EDC-48A8AC994090}">
      <dgm:prSet/>
      <dgm:spPr/>
      <dgm:t>
        <a:bodyPr/>
        <a:lstStyle/>
        <a:p>
          <a:endParaRPr lang="en-US"/>
        </a:p>
      </dgm:t>
    </dgm:pt>
    <dgm:pt modelId="{83A32AEF-7210-4DAD-A0E6-316F7374720D}" type="sibTrans" cxnId="{2DA8243A-BB7B-4023-9EDC-48A8AC994090}">
      <dgm:prSet/>
      <dgm:spPr/>
      <dgm:t>
        <a:bodyPr/>
        <a:lstStyle/>
        <a:p>
          <a:endParaRPr lang="en-US"/>
        </a:p>
      </dgm:t>
    </dgm:pt>
    <dgm:pt modelId="{EFF83E91-1661-4CF6-82BF-62FBD3D7C72D}">
      <dgm:prSet custT="1"/>
      <dgm:spPr/>
      <dgm:t>
        <a:bodyPr/>
        <a:lstStyle/>
        <a:p>
          <a:pPr rtl="0"/>
          <a:r>
            <a:rPr lang="en-AU" sz="2000" dirty="0"/>
            <a:t>Main new changes</a:t>
          </a:r>
          <a:endParaRPr lang="en-US" sz="2000" dirty="0"/>
        </a:p>
      </dgm:t>
    </dgm:pt>
    <dgm:pt modelId="{F9A28634-FD32-46F1-92C7-0779312BD80E}" type="parTrans" cxnId="{90F1CFE5-4709-4FBD-9412-A8F373FA41E5}">
      <dgm:prSet/>
      <dgm:spPr/>
      <dgm:t>
        <a:bodyPr/>
        <a:lstStyle/>
        <a:p>
          <a:endParaRPr lang="en-US"/>
        </a:p>
      </dgm:t>
    </dgm:pt>
    <dgm:pt modelId="{A7176D4A-8CFC-44DF-B925-75305EE08DCF}" type="sibTrans" cxnId="{90F1CFE5-4709-4FBD-9412-A8F373FA41E5}">
      <dgm:prSet/>
      <dgm:spPr/>
      <dgm:t>
        <a:bodyPr/>
        <a:lstStyle/>
        <a:p>
          <a:endParaRPr lang="en-US"/>
        </a:p>
      </dgm:t>
    </dgm:pt>
    <dgm:pt modelId="{D53A49B2-80CF-4000-8476-8ECF1C5D4964}">
      <dgm:prSet custT="1"/>
      <dgm:spPr/>
      <dgm:t>
        <a:bodyPr/>
        <a:lstStyle/>
        <a:p>
          <a:r>
            <a:rPr lang="en-AU" sz="1600" dirty="0"/>
            <a:t>New MFCL 2.2.7.0 version</a:t>
          </a:r>
          <a:endParaRPr lang="en-US" sz="1600" dirty="0"/>
        </a:p>
      </dgm:t>
    </dgm:pt>
    <dgm:pt modelId="{93283F69-B216-4872-B245-9176739E0C3A}" type="parTrans" cxnId="{17E7A6A6-ED3C-4283-B8ED-30166C459D50}">
      <dgm:prSet/>
      <dgm:spPr/>
      <dgm:t>
        <a:bodyPr/>
        <a:lstStyle/>
        <a:p>
          <a:endParaRPr lang="en-US"/>
        </a:p>
      </dgm:t>
    </dgm:pt>
    <dgm:pt modelId="{D0F6755B-65B1-4001-94CF-128EFA232E5B}" type="sibTrans" cxnId="{17E7A6A6-ED3C-4283-B8ED-30166C459D50}">
      <dgm:prSet/>
      <dgm:spPr/>
      <dgm:t>
        <a:bodyPr/>
        <a:lstStyle/>
        <a:p>
          <a:endParaRPr lang="en-US"/>
        </a:p>
      </dgm:t>
    </dgm:pt>
    <dgm:pt modelId="{1BA08505-9AB8-48A4-9A84-93662E1A968B}">
      <dgm:prSet custT="1"/>
      <dgm:spPr/>
      <dgm:t>
        <a:bodyPr/>
        <a:lstStyle/>
        <a:p>
          <a:r>
            <a:rPr lang="en-AU" sz="1600" dirty="0"/>
            <a:t>New growth and revise maturity by Farley et al 2021.</a:t>
          </a:r>
          <a:endParaRPr lang="en-US" sz="1600" dirty="0"/>
        </a:p>
      </dgm:t>
    </dgm:pt>
    <dgm:pt modelId="{8B360EAF-AE6E-4B3B-85F0-D1FB12406211}" type="parTrans" cxnId="{3016CF58-26CC-4D3F-BCDD-AE717EF48956}">
      <dgm:prSet/>
      <dgm:spPr/>
      <dgm:t>
        <a:bodyPr/>
        <a:lstStyle/>
        <a:p>
          <a:endParaRPr lang="en-US"/>
        </a:p>
      </dgm:t>
    </dgm:pt>
    <dgm:pt modelId="{AAB5A1B5-0FD5-48F4-8C25-3897BB7BB7DF}" type="sibTrans" cxnId="{3016CF58-26CC-4D3F-BCDD-AE717EF48956}">
      <dgm:prSet/>
      <dgm:spPr/>
      <dgm:t>
        <a:bodyPr/>
        <a:lstStyle/>
        <a:p>
          <a:endParaRPr lang="en-US"/>
        </a:p>
      </dgm:t>
    </dgm:pt>
    <dgm:pt modelId="{603F71D5-D331-4D5D-95C2-9DA18BAE7021}">
      <dgm:prSet custT="1"/>
      <dgm:spPr/>
      <dgm:t>
        <a:bodyPr/>
        <a:lstStyle/>
        <a:p>
          <a:r>
            <a:rPr lang="en-US" sz="1600" dirty="0"/>
            <a:t>Model start in 1979</a:t>
          </a:r>
        </a:p>
      </dgm:t>
    </dgm:pt>
    <dgm:pt modelId="{3EA729C5-B6EF-49DF-BA78-E3F1A0CD9FA9}" type="parTrans" cxnId="{1BE1E006-FDEC-4FE5-87A4-DB08AD708769}">
      <dgm:prSet/>
      <dgm:spPr/>
      <dgm:t>
        <a:bodyPr/>
        <a:lstStyle/>
        <a:p>
          <a:endParaRPr lang="en-AU"/>
        </a:p>
      </dgm:t>
    </dgm:pt>
    <dgm:pt modelId="{C53AFEE3-155E-4575-8FCB-8859746E6890}" type="sibTrans" cxnId="{1BE1E006-FDEC-4FE5-87A4-DB08AD708769}">
      <dgm:prSet/>
      <dgm:spPr/>
      <dgm:t>
        <a:bodyPr/>
        <a:lstStyle/>
        <a:p>
          <a:endParaRPr lang="en-AU"/>
        </a:p>
      </dgm:t>
    </dgm:pt>
    <dgm:pt modelId="{3CFE476A-7ABA-4080-AF04-8637B606FD3D}">
      <dgm:prSet/>
      <dgm:spPr/>
      <dgm:t>
        <a:bodyPr/>
        <a:lstStyle/>
        <a:p>
          <a:endParaRPr lang="en-US" sz="1300" dirty="0"/>
        </a:p>
      </dgm:t>
    </dgm:pt>
    <dgm:pt modelId="{927D4FAE-47EE-4AED-8948-1A294A36C79E}" type="parTrans" cxnId="{D388A4C3-85BD-4FC3-A333-C740FD5E4ADE}">
      <dgm:prSet/>
      <dgm:spPr/>
      <dgm:t>
        <a:bodyPr/>
        <a:lstStyle/>
        <a:p>
          <a:endParaRPr lang="en-AU"/>
        </a:p>
      </dgm:t>
    </dgm:pt>
    <dgm:pt modelId="{298DF935-559F-4E56-B2AB-253D6110BD77}" type="sibTrans" cxnId="{D388A4C3-85BD-4FC3-A333-C740FD5E4ADE}">
      <dgm:prSet/>
      <dgm:spPr/>
      <dgm:t>
        <a:bodyPr/>
        <a:lstStyle/>
        <a:p>
          <a:endParaRPr lang="en-AU"/>
        </a:p>
      </dgm:t>
    </dgm:pt>
    <dgm:pt modelId="{402D298B-6001-490A-8451-257EB4B911EC}">
      <dgm:prSet custT="1"/>
      <dgm:spPr/>
      <dgm:t>
        <a:bodyPr/>
        <a:lstStyle/>
        <a:p>
          <a:r>
            <a:rPr lang="en-US" sz="1600" dirty="0"/>
            <a:t>Catch conditioning method</a:t>
          </a:r>
        </a:p>
      </dgm:t>
    </dgm:pt>
    <dgm:pt modelId="{C5C4AEFF-A139-4AD3-A34B-0413A33FBB33}" type="parTrans" cxnId="{4EB85039-092D-4FF5-BEEF-EBB9756D3A09}">
      <dgm:prSet/>
      <dgm:spPr/>
      <dgm:t>
        <a:bodyPr/>
        <a:lstStyle/>
        <a:p>
          <a:endParaRPr lang="en-AU"/>
        </a:p>
      </dgm:t>
    </dgm:pt>
    <dgm:pt modelId="{146C1F9A-BD29-411A-ABD8-646F551311DE}" type="sibTrans" cxnId="{4EB85039-092D-4FF5-BEEF-EBB9756D3A09}">
      <dgm:prSet/>
      <dgm:spPr/>
      <dgm:t>
        <a:bodyPr/>
        <a:lstStyle/>
        <a:p>
          <a:endParaRPr lang="en-AU"/>
        </a:p>
      </dgm:t>
    </dgm:pt>
    <dgm:pt modelId="{AD423AC8-C1E4-4BE2-9F64-8EC4E85591ED}">
      <dgm:prSet custT="1"/>
      <dgm:spPr/>
      <dgm:t>
        <a:bodyPr/>
        <a:lstStyle/>
        <a:p>
          <a:r>
            <a:rPr lang="en-US" sz="1600" dirty="0"/>
            <a:t>M and </a:t>
          </a:r>
          <a:r>
            <a:rPr lang="en-US" sz="1600" i="1" dirty="0"/>
            <a:t>h</a:t>
          </a:r>
          <a:r>
            <a:rPr lang="en-US" sz="1600" dirty="0"/>
            <a:t> ensemble for uncertainty (priors)</a:t>
          </a:r>
        </a:p>
      </dgm:t>
    </dgm:pt>
    <dgm:pt modelId="{DA8C681C-CA8F-4AC4-82F1-F6B8A29192E4}" type="parTrans" cxnId="{5BD08C18-4350-4ABC-BF04-E227E7005BF0}">
      <dgm:prSet/>
      <dgm:spPr/>
      <dgm:t>
        <a:bodyPr/>
        <a:lstStyle/>
        <a:p>
          <a:endParaRPr lang="en-AU"/>
        </a:p>
      </dgm:t>
    </dgm:pt>
    <dgm:pt modelId="{E58200E6-D093-4C2F-A422-D4B9564AC880}" type="sibTrans" cxnId="{5BD08C18-4350-4ABC-BF04-E227E7005BF0}">
      <dgm:prSet/>
      <dgm:spPr/>
      <dgm:t>
        <a:bodyPr/>
        <a:lstStyle/>
        <a:p>
          <a:endParaRPr lang="en-AU"/>
        </a:p>
      </dgm:t>
    </dgm:pt>
    <dgm:pt modelId="{B833833B-39A9-4AEA-AC4E-0E8801A030BF}">
      <dgm:prSet custT="1"/>
      <dgm:spPr/>
      <dgm:t>
        <a:bodyPr/>
        <a:lstStyle/>
        <a:p>
          <a:r>
            <a:rPr lang="en-US" sz="1600" dirty="0"/>
            <a:t>Index fishery, </a:t>
          </a:r>
          <a:r>
            <a:rPr lang="en-US" sz="1600" dirty="0" err="1"/>
            <a:t>sdmTMB</a:t>
          </a:r>
          <a:r>
            <a:rPr lang="en-US" sz="1600" dirty="0"/>
            <a:t>, JPTW, vessel ID random effect</a:t>
          </a:r>
        </a:p>
      </dgm:t>
    </dgm:pt>
    <dgm:pt modelId="{A8FDF91C-ED59-405D-A316-9486D38574BC}" type="parTrans" cxnId="{92C53F4D-A0F4-442D-89DF-6EE25801CA9B}">
      <dgm:prSet/>
      <dgm:spPr/>
      <dgm:t>
        <a:bodyPr/>
        <a:lstStyle/>
        <a:p>
          <a:endParaRPr lang="en-AU"/>
        </a:p>
      </dgm:t>
    </dgm:pt>
    <dgm:pt modelId="{4C1F6170-14EB-4226-B6DE-B8EFB8235AA2}" type="sibTrans" cxnId="{92C53F4D-A0F4-442D-89DF-6EE25801CA9B}">
      <dgm:prSet/>
      <dgm:spPr/>
      <dgm:t>
        <a:bodyPr/>
        <a:lstStyle/>
        <a:p>
          <a:endParaRPr lang="en-AU"/>
        </a:p>
      </dgm:t>
    </dgm:pt>
    <dgm:pt modelId="{7D8C5D38-2F23-4567-8D7D-D2966152C5A2}">
      <dgm:prSet custT="1"/>
      <dgm:spPr/>
      <dgm:t>
        <a:bodyPr/>
        <a:lstStyle/>
        <a:p>
          <a:r>
            <a:rPr lang="en-US" sz="1600" dirty="0"/>
            <a:t>Input data reweighted by catch and CPUE</a:t>
          </a:r>
        </a:p>
      </dgm:t>
    </dgm:pt>
    <dgm:pt modelId="{CF766013-C1F5-4A28-A63F-C0D2D84CE77E}" type="parTrans" cxnId="{DFBA19EC-9262-40B9-AC47-45F6F0D008DC}">
      <dgm:prSet/>
      <dgm:spPr/>
      <dgm:t>
        <a:bodyPr/>
        <a:lstStyle/>
        <a:p>
          <a:endParaRPr lang="en-AU"/>
        </a:p>
      </dgm:t>
    </dgm:pt>
    <dgm:pt modelId="{018CF1E1-74D5-416A-88D4-82A2C385A3BA}" type="sibTrans" cxnId="{DFBA19EC-9262-40B9-AC47-45F6F0D008DC}">
      <dgm:prSet/>
      <dgm:spPr/>
      <dgm:t>
        <a:bodyPr/>
        <a:lstStyle/>
        <a:p>
          <a:endParaRPr lang="en-AU"/>
        </a:p>
      </dgm:t>
    </dgm:pt>
    <dgm:pt modelId="{20EEF0A8-837B-4250-9CD7-1B7918909CEB}">
      <dgm:prSet custT="1"/>
      <dgm:spPr/>
      <dgm:t>
        <a:bodyPr/>
        <a:lstStyle/>
        <a:p>
          <a:r>
            <a:rPr lang="en-US" sz="1600" dirty="0"/>
            <a:t>Francis size data weighting </a:t>
          </a:r>
        </a:p>
      </dgm:t>
    </dgm:pt>
    <dgm:pt modelId="{2EFBF590-9275-434C-860A-8B88A7161088}" type="parTrans" cxnId="{2ABB4F00-6D00-4703-A338-0AA21DACD6C0}">
      <dgm:prSet/>
      <dgm:spPr/>
      <dgm:t>
        <a:bodyPr/>
        <a:lstStyle/>
        <a:p>
          <a:endParaRPr lang="en-AU"/>
        </a:p>
      </dgm:t>
    </dgm:pt>
    <dgm:pt modelId="{B3267FB6-8CD2-46EE-8068-E886FBDB3EC3}" type="sibTrans" cxnId="{2ABB4F00-6D00-4703-A338-0AA21DACD6C0}">
      <dgm:prSet/>
      <dgm:spPr/>
      <dgm:t>
        <a:bodyPr/>
        <a:lstStyle/>
        <a:p>
          <a:endParaRPr lang="en-AU"/>
        </a:p>
      </dgm:t>
    </dgm:pt>
    <dgm:pt modelId="{F517DEDF-4FD7-4E21-BF90-56F5E2FB41EB}">
      <dgm:prSet custT="1"/>
      <dgm:spPr/>
      <dgm:t>
        <a:bodyPr/>
        <a:lstStyle/>
        <a:p>
          <a:r>
            <a:rPr lang="en-US" sz="1600" dirty="0"/>
            <a:t>Lorenzen M</a:t>
          </a:r>
        </a:p>
      </dgm:t>
    </dgm:pt>
    <dgm:pt modelId="{9A3E3755-BFBB-4D80-809D-3D491E6FDF6C}" type="parTrans" cxnId="{517BA962-D90F-4F9D-9570-60CAB4329333}">
      <dgm:prSet/>
      <dgm:spPr/>
      <dgm:t>
        <a:bodyPr/>
        <a:lstStyle/>
        <a:p>
          <a:endParaRPr lang="en-AU"/>
        </a:p>
      </dgm:t>
    </dgm:pt>
    <dgm:pt modelId="{31284F48-CF1C-4034-BE1D-6A2111C09F8F}" type="sibTrans" cxnId="{517BA962-D90F-4F9D-9570-60CAB4329333}">
      <dgm:prSet/>
      <dgm:spPr/>
      <dgm:t>
        <a:bodyPr/>
        <a:lstStyle/>
        <a:p>
          <a:endParaRPr lang="en-AU"/>
        </a:p>
      </dgm:t>
    </dgm:pt>
    <dgm:pt modelId="{C3949E97-CAE4-46F0-A593-C5EA21BAF0D3}">
      <dgm:prSet custT="1"/>
      <dgm:spPr/>
      <dgm:t>
        <a:bodyPr/>
        <a:lstStyle/>
        <a:p>
          <a:r>
            <a:rPr lang="en-US" sz="1600" dirty="0"/>
            <a:t>Reduction in parameters from 2248 to 76</a:t>
          </a:r>
        </a:p>
      </dgm:t>
    </dgm:pt>
    <dgm:pt modelId="{AEB7B797-D991-4543-8484-C795B0FD5FB1}" type="parTrans" cxnId="{06E54D7D-BEC9-4608-B3C8-DCDE8AA545D7}">
      <dgm:prSet/>
      <dgm:spPr/>
      <dgm:t>
        <a:bodyPr/>
        <a:lstStyle/>
        <a:p>
          <a:endParaRPr lang="en-AU"/>
        </a:p>
      </dgm:t>
    </dgm:pt>
    <dgm:pt modelId="{5CDD4C23-0AFF-45A9-AF6C-34A28DF26903}" type="sibTrans" cxnId="{06E54D7D-BEC9-4608-B3C8-DCDE8AA545D7}">
      <dgm:prSet/>
      <dgm:spPr/>
      <dgm:t>
        <a:bodyPr/>
        <a:lstStyle/>
        <a:p>
          <a:endParaRPr lang="en-AU"/>
        </a:p>
      </dgm:t>
    </dgm:pt>
    <dgm:pt modelId="{E3B27CDE-BA3F-447B-8EBB-1323C27A5CAD}">
      <dgm:prSet custT="1"/>
      <dgm:spPr/>
      <dgm:t>
        <a:bodyPr/>
        <a:lstStyle/>
        <a:p>
          <a:r>
            <a:rPr lang="en-US" sz="1600" dirty="0"/>
            <a:t>PDH</a:t>
          </a:r>
        </a:p>
      </dgm:t>
    </dgm:pt>
    <dgm:pt modelId="{96683803-D023-460C-BB49-4457B480DE1E}" type="parTrans" cxnId="{4615165B-F0E7-443D-B89A-EB4D36F35474}">
      <dgm:prSet/>
      <dgm:spPr/>
      <dgm:t>
        <a:bodyPr/>
        <a:lstStyle/>
        <a:p>
          <a:endParaRPr lang="en-AU"/>
        </a:p>
      </dgm:t>
    </dgm:pt>
    <dgm:pt modelId="{8BE0DEE2-6627-4569-BE00-287A0C0065EA}" type="sibTrans" cxnId="{4615165B-F0E7-443D-B89A-EB4D36F35474}">
      <dgm:prSet/>
      <dgm:spPr/>
      <dgm:t>
        <a:bodyPr/>
        <a:lstStyle/>
        <a:p>
          <a:endParaRPr lang="en-AU"/>
        </a:p>
      </dgm:t>
    </dgm:pt>
    <dgm:pt modelId="{6A82BF49-4798-4AE5-BE22-EAEE987EC9AB}" type="pres">
      <dgm:prSet presAssocID="{F69E63E7-B3B7-4C3F-9D17-7E4D908884B4}" presName="linear" presStyleCnt="0">
        <dgm:presLayoutVars>
          <dgm:dir/>
          <dgm:animLvl val="lvl"/>
          <dgm:resizeHandles val="exact"/>
        </dgm:presLayoutVars>
      </dgm:prSet>
      <dgm:spPr/>
    </dgm:pt>
    <dgm:pt modelId="{324F4B69-1B86-4608-9F65-9E0B4065E00C}" type="pres">
      <dgm:prSet presAssocID="{8ED22C26-6F0F-4F3B-8411-0865AD26A50A}" presName="parentLin" presStyleCnt="0"/>
      <dgm:spPr/>
    </dgm:pt>
    <dgm:pt modelId="{C1DC27EB-3853-4EC1-9413-48454798AA45}" type="pres">
      <dgm:prSet presAssocID="{8ED22C26-6F0F-4F3B-8411-0865AD26A50A}" presName="parentLeftMargin" presStyleLbl="node1" presStyleIdx="0" presStyleCnt="2"/>
      <dgm:spPr/>
    </dgm:pt>
    <dgm:pt modelId="{D182044B-F65D-4841-9BE0-E942F5395201}" type="pres">
      <dgm:prSet presAssocID="{8ED22C26-6F0F-4F3B-8411-0865AD26A50A}" presName="parentText" presStyleLbl="node1" presStyleIdx="0" presStyleCnt="2">
        <dgm:presLayoutVars>
          <dgm:chMax val="0"/>
          <dgm:bulletEnabled val="1"/>
        </dgm:presLayoutVars>
      </dgm:prSet>
      <dgm:spPr/>
    </dgm:pt>
    <dgm:pt modelId="{533208D6-3D54-4322-BEA3-B339DB220AD1}" type="pres">
      <dgm:prSet presAssocID="{8ED22C26-6F0F-4F3B-8411-0865AD26A50A}" presName="negativeSpace" presStyleCnt="0"/>
      <dgm:spPr/>
    </dgm:pt>
    <dgm:pt modelId="{00A52782-DDDA-4106-8BF8-1CA437114C9D}" type="pres">
      <dgm:prSet presAssocID="{8ED22C26-6F0F-4F3B-8411-0865AD26A50A}" presName="childText" presStyleLbl="conFgAcc1" presStyleIdx="0" presStyleCnt="2">
        <dgm:presLayoutVars>
          <dgm:bulletEnabled val="1"/>
        </dgm:presLayoutVars>
      </dgm:prSet>
      <dgm:spPr/>
    </dgm:pt>
    <dgm:pt modelId="{C0D9A527-C9BC-4F44-9DE5-8914359A8D0E}" type="pres">
      <dgm:prSet presAssocID="{7389703F-E62C-4A69-B54E-6689A635DDEB}" presName="spaceBetweenRectangles" presStyleCnt="0"/>
      <dgm:spPr/>
    </dgm:pt>
    <dgm:pt modelId="{C23078B6-AB38-4059-8B39-0928C788E949}" type="pres">
      <dgm:prSet presAssocID="{EFF83E91-1661-4CF6-82BF-62FBD3D7C72D}" presName="parentLin" presStyleCnt="0"/>
      <dgm:spPr/>
    </dgm:pt>
    <dgm:pt modelId="{2A860332-392E-4444-B779-A2A61361942A}" type="pres">
      <dgm:prSet presAssocID="{EFF83E91-1661-4CF6-82BF-62FBD3D7C72D}" presName="parentLeftMargin" presStyleLbl="node1" presStyleIdx="0" presStyleCnt="2"/>
      <dgm:spPr/>
    </dgm:pt>
    <dgm:pt modelId="{27D418E8-6A21-4B90-8A6F-97D7A5B66352}" type="pres">
      <dgm:prSet presAssocID="{EFF83E91-1661-4CF6-82BF-62FBD3D7C72D}" presName="parentText" presStyleLbl="node1" presStyleIdx="1" presStyleCnt="2">
        <dgm:presLayoutVars>
          <dgm:chMax val="0"/>
          <dgm:bulletEnabled val="1"/>
        </dgm:presLayoutVars>
      </dgm:prSet>
      <dgm:spPr/>
    </dgm:pt>
    <dgm:pt modelId="{1574382C-0109-4E44-B79A-1962B04AE96C}" type="pres">
      <dgm:prSet presAssocID="{EFF83E91-1661-4CF6-82BF-62FBD3D7C72D}" presName="negativeSpace" presStyleCnt="0"/>
      <dgm:spPr/>
    </dgm:pt>
    <dgm:pt modelId="{B64FAE4A-9013-4C1C-A95E-3689AC6A4620}" type="pres">
      <dgm:prSet presAssocID="{EFF83E91-1661-4CF6-82BF-62FBD3D7C72D}" presName="childText" presStyleLbl="conFgAcc1" presStyleIdx="1" presStyleCnt="2" custLinFactNeighborY="26108">
        <dgm:presLayoutVars>
          <dgm:bulletEnabled val="1"/>
        </dgm:presLayoutVars>
      </dgm:prSet>
      <dgm:spPr/>
    </dgm:pt>
  </dgm:ptLst>
  <dgm:cxnLst>
    <dgm:cxn modelId="{2ABB4F00-6D00-4703-A338-0AA21DACD6C0}" srcId="{EFF83E91-1661-4CF6-82BF-62FBD3D7C72D}" destId="{20EEF0A8-837B-4250-9CD7-1B7918909CEB}" srcOrd="4" destOrd="0" parTransId="{2EFBF590-9275-434C-860A-8B88A7161088}" sibTransId="{B3267FB6-8CD2-46EE-8068-E886FBDB3EC3}"/>
    <dgm:cxn modelId="{1BE1E006-FDEC-4FE5-87A4-DB08AD708769}" srcId="{EFF83E91-1661-4CF6-82BF-62FBD3D7C72D}" destId="{603F71D5-D331-4D5D-95C2-9DA18BAE7021}" srcOrd="8" destOrd="0" parTransId="{3EA729C5-B6EF-49DF-BA78-E3F1A0CD9FA9}" sibTransId="{C53AFEE3-155E-4575-8FCB-8859746E6890}"/>
    <dgm:cxn modelId="{FD72DA09-2974-4DA0-8AC0-CB644E9BC218}" type="presOf" srcId="{8ED22C26-6F0F-4F3B-8411-0865AD26A50A}" destId="{D182044B-F65D-4841-9BE0-E942F5395201}" srcOrd="1" destOrd="0" presId="urn:microsoft.com/office/officeart/2005/8/layout/list1"/>
    <dgm:cxn modelId="{FFD0B80C-1E2E-4E85-A0DA-4739E6E0DD69}" type="presOf" srcId="{EFF83E91-1661-4CF6-82BF-62FBD3D7C72D}" destId="{27D418E8-6A21-4B90-8A6F-97D7A5B66352}" srcOrd="1" destOrd="0" presId="urn:microsoft.com/office/officeart/2005/8/layout/list1"/>
    <dgm:cxn modelId="{C6806D0F-5AAE-4391-8C19-10CE0DC9EB7C}" type="presOf" srcId="{8ED22C26-6F0F-4F3B-8411-0865AD26A50A}" destId="{C1DC27EB-3853-4EC1-9413-48454798AA45}" srcOrd="0" destOrd="0" presId="urn:microsoft.com/office/officeart/2005/8/layout/list1"/>
    <dgm:cxn modelId="{5BD08C18-4350-4ABC-BF04-E227E7005BF0}" srcId="{EFF83E91-1661-4CF6-82BF-62FBD3D7C72D}" destId="{AD423AC8-C1E4-4BE2-9F64-8EC4E85591ED}" srcOrd="7" destOrd="0" parTransId="{DA8C681C-CA8F-4AC4-82F1-F6B8A29192E4}" sibTransId="{E58200E6-D093-4C2F-A422-D4B9564AC880}"/>
    <dgm:cxn modelId="{8D5F5A1B-1074-46FE-BEB5-64898D5997A5}" type="presOf" srcId="{1BA08505-9AB8-48A4-9A84-93662E1A968B}" destId="{B64FAE4A-9013-4C1C-A95E-3689AC6A4620}" srcOrd="0" destOrd="5" presId="urn:microsoft.com/office/officeart/2005/8/layout/list1"/>
    <dgm:cxn modelId="{1CD2B11E-CD85-4FA1-8D58-220E07644C74}" type="presOf" srcId="{603F71D5-D331-4D5D-95C2-9DA18BAE7021}" destId="{B64FAE4A-9013-4C1C-A95E-3689AC6A4620}" srcOrd="0" destOrd="8" presId="urn:microsoft.com/office/officeart/2005/8/layout/list1"/>
    <dgm:cxn modelId="{BB153920-64A1-4E5A-ACA3-3157FBA46247}" type="presOf" srcId="{3CFE476A-7ABA-4080-AF04-8637B606FD3D}" destId="{B64FAE4A-9013-4C1C-A95E-3689AC6A4620}" srcOrd="0" destOrd="11" presId="urn:microsoft.com/office/officeart/2005/8/layout/list1"/>
    <dgm:cxn modelId="{4EB85039-092D-4FF5-BEEF-EBB9756D3A09}" srcId="{EFF83E91-1661-4CF6-82BF-62FBD3D7C72D}" destId="{402D298B-6001-490A-8451-257EB4B911EC}" srcOrd="1" destOrd="0" parTransId="{C5C4AEFF-A139-4AD3-A34B-0413A33FBB33}" sibTransId="{146C1F9A-BD29-411A-ABD8-646F551311DE}"/>
    <dgm:cxn modelId="{549DF439-3C8D-42B6-BC1C-0FC65A2D1039}" srcId="{F69E63E7-B3B7-4C3F-9D17-7E4D908884B4}" destId="{8ED22C26-6F0F-4F3B-8411-0865AD26A50A}" srcOrd="0" destOrd="0" parTransId="{AD09621F-994D-4DCE-9E6C-8C487127A63D}" sibTransId="{7389703F-E62C-4A69-B54E-6689A635DDEB}"/>
    <dgm:cxn modelId="{2DA8243A-BB7B-4023-9EDC-48A8AC994090}" srcId="{8ED22C26-6F0F-4F3B-8411-0865AD26A50A}" destId="{744C182B-BDE1-41C5-A5FE-E0C3EFC0ADCD}" srcOrd="0" destOrd="0" parTransId="{8BE995E8-7F32-4241-9FFF-D950E0458F67}" sibTransId="{83A32AEF-7210-4DAD-A0E6-316F7374720D}"/>
    <dgm:cxn modelId="{4615165B-F0E7-443D-B89A-EB4D36F35474}" srcId="{EFF83E91-1661-4CF6-82BF-62FBD3D7C72D}" destId="{E3B27CDE-BA3F-447B-8EBB-1323C27A5CAD}" srcOrd="10" destOrd="0" parTransId="{96683803-D023-460C-BB49-4457B480DE1E}" sibTransId="{8BE0DEE2-6627-4569-BE00-287A0C0065EA}"/>
    <dgm:cxn modelId="{49A89D41-0F1E-4EA2-B8EA-8512F059EC20}" type="presOf" srcId="{EFF83E91-1661-4CF6-82BF-62FBD3D7C72D}" destId="{2A860332-392E-4444-B779-A2A61361942A}" srcOrd="0" destOrd="0" presId="urn:microsoft.com/office/officeart/2005/8/layout/list1"/>
    <dgm:cxn modelId="{517BA962-D90F-4F9D-9570-60CAB4329333}" srcId="{EFF83E91-1661-4CF6-82BF-62FBD3D7C72D}" destId="{F517DEDF-4FD7-4E21-BF90-56F5E2FB41EB}" srcOrd="6" destOrd="0" parTransId="{9A3E3755-BFBB-4D80-809D-3D491E6FDF6C}" sibTransId="{31284F48-CF1C-4034-BE1D-6A2111C09F8F}"/>
    <dgm:cxn modelId="{5C2FC86A-ED99-4AA1-873D-CC3F84973569}" type="presOf" srcId="{C3949E97-CAE4-46F0-A593-C5EA21BAF0D3}" destId="{B64FAE4A-9013-4C1C-A95E-3689AC6A4620}" srcOrd="0" destOrd="9" presId="urn:microsoft.com/office/officeart/2005/8/layout/list1"/>
    <dgm:cxn modelId="{92C53F4D-A0F4-442D-89DF-6EE25801CA9B}" srcId="{EFF83E91-1661-4CF6-82BF-62FBD3D7C72D}" destId="{B833833B-39A9-4AEA-AC4E-0E8801A030BF}" srcOrd="2" destOrd="0" parTransId="{A8FDF91C-ED59-405D-A316-9486D38574BC}" sibTransId="{4C1F6170-14EB-4226-B6DE-B8EFB8235AA2}"/>
    <dgm:cxn modelId="{2B2B1B72-70BD-48EB-99EC-EAE5E4F2A0E5}" type="presOf" srcId="{B833833B-39A9-4AEA-AC4E-0E8801A030BF}" destId="{B64FAE4A-9013-4C1C-A95E-3689AC6A4620}" srcOrd="0" destOrd="2" presId="urn:microsoft.com/office/officeart/2005/8/layout/list1"/>
    <dgm:cxn modelId="{6C013355-D15E-490D-8EF2-AF486077E89F}" type="presOf" srcId="{744C182B-BDE1-41C5-A5FE-E0C3EFC0ADCD}" destId="{00A52782-DDDA-4106-8BF8-1CA437114C9D}" srcOrd="0" destOrd="0" presId="urn:microsoft.com/office/officeart/2005/8/layout/list1"/>
    <dgm:cxn modelId="{3016CF58-26CC-4D3F-BCDD-AE717EF48956}" srcId="{EFF83E91-1661-4CF6-82BF-62FBD3D7C72D}" destId="{1BA08505-9AB8-48A4-9A84-93662E1A968B}" srcOrd="5" destOrd="0" parTransId="{8B360EAF-AE6E-4B3B-85F0-D1FB12406211}" sibTransId="{AAB5A1B5-0FD5-48F4-8C25-3897BB7BB7DF}"/>
    <dgm:cxn modelId="{06E54D7D-BEC9-4608-B3C8-DCDE8AA545D7}" srcId="{EFF83E91-1661-4CF6-82BF-62FBD3D7C72D}" destId="{C3949E97-CAE4-46F0-A593-C5EA21BAF0D3}" srcOrd="9" destOrd="0" parTransId="{AEB7B797-D991-4543-8484-C795B0FD5FB1}" sibTransId="{5CDD4C23-0AFF-45A9-AF6C-34A28DF26903}"/>
    <dgm:cxn modelId="{2BED0E88-157B-48AA-9ACD-CFE8676836B2}" type="presOf" srcId="{D53A49B2-80CF-4000-8476-8ECF1C5D4964}" destId="{B64FAE4A-9013-4C1C-A95E-3689AC6A4620}" srcOrd="0" destOrd="0" presId="urn:microsoft.com/office/officeart/2005/8/layout/list1"/>
    <dgm:cxn modelId="{7053169A-814B-4F2F-8333-67F29489CCF9}" type="presOf" srcId="{7D8C5D38-2F23-4567-8D7D-D2966152C5A2}" destId="{B64FAE4A-9013-4C1C-A95E-3689AC6A4620}" srcOrd="0" destOrd="3" presId="urn:microsoft.com/office/officeart/2005/8/layout/list1"/>
    <dgm:cxn modelId="{F1706FA6-B092-4146-9989-42EB5D4B2E41}" type="presOf" srcId="{F69E63E7-B3B7-4C3F-9D17-7E4D908884B4}" destId="{6A82BF49-4798-4AE5-BE22-EAEE987EC9AB}" srcOrd="0" destOrd="0" presId="urn:microsoft.com/office/officeart/2005/8/layout/list1"/>
    <dgm:cxn modelId="{17E7A6A6-ED3C-4283-B8ED-30166C459D50}" srcId="{EFF83E91-1661-4CF6-82BF-62FBD3D7C72D}" destId="{D53A49B2-80CF-4000-8476-8ECF1C5D4964}" srcOrd="0" destOrd="0" parTransId="{93283F69-B216-4872-B245-9176739E0C3A}" sibTransId="{D0F6755B-65B1-4001-94CF-128EFA232E5B}"/>
    <dgm:cxn modelId="{C85EF0BF-F75B-4112-A369-4EAC4C196B76}" type="presOf" srcId="{F517DEDF-4FD7-4E21-BF90-56F5E2FB41EB}" destId="{B64FAE4A-9013-4C1C-A95E-3689AC6A4620}" srcOrd="0" destOrd="6" presId="urn:microsoft.com/office/officeart/2005/8/layout/list1"/>
    <dgm:cxn modelId="{D388A4C3-85BD-4FC3-A333-C740FD5E4ADE}" srcId="{EFF83E91-1661-4CF6-82BF-62FBD3D7C72D}" destId="{3CFE476A-7ABA-4080-AF04-8637B606FD3D}" srcOrd="11" destOrd="0" parTransId="{927D4FAE-47EE-4AED-8948-1A294A36C79E}" sibTransId="{298DF935-559F-4E56-B2AB-253D6110BD77}"/>
    <dgm:cxn modelId="{D0E202D1-6925-47CB-AEC5-16F7F419E315}" type="presOf" srcId="{AD423AC8-C1E4-4BE2-9F64-8EC4E85591ED}" destId="{B64FAE4A-9013-4C1C-A95E-3689AC6A4620}" srcOrd="0" destOrd="7" presId="urn:microsoft.com/office/officeart/2005/8/layout/list1"/>
    <dgm:cxn modelId="{AC59A2D6-AB79-4B19-AD4F-B7A258910BAF}" type="presOf" srcId="{E3B27CDE-BA3F-447B-8EBB-1323C27A5CAD}" destId="{B64FAE4A-9013-4C1C-A95E-3689AC6A4620}" srcOrd="0" destOrd="10" presId="urn:microsoft.com/office/officeart/2005/8/layout/list1"/>
    <dgm:cxn modelId="{56BCB0DF-AE7F-4AFC-92D0-6BD5B0CBE77B}" type="presOf" srcId="{402D298B-6001-490A-8451-257EB4B911EC}" destId="{B64FAE4A-9013-4C1C-A95E-3689AC6A4620}" srcOrd="0" destOrd="1" presId="urn:microsoft.com/office/officeart/2005/8/layout/list1"/>
    <dgm:cxn modelId="{90F1CFE5-4709-4FBD-9412-A8F373FA41E5}" srcId="{F69E63E7-B3B7-4C3F-9D17-7E4D908884B4}" destId="{EFF83E91-1661-4CF6-82BF-62FBD3D7C72D}" srcOrd="1" destOrd="0" parTransId="{F9A28634-FD32-46F1-92C7-0779312BD80E}" sibTransId="{A7176D4A-8CFC-44DF-B925-75305EE08DCF}"/>
    <dgm:cxn modelId="{DFBA19EC-9262-40B9-AC47-45F6F0D008DC}" srcId="{EFF83E91-1661-4CF6-82BF-62FBD3D7C72D}" destId="{7D8C5D38-2F23-4567-8D7D-D2966152C5A2}" srcOrd="3" destOrd="0" parTransId="{CF766013-C1F5-4A28-A63F-C0D2D84CE77E}" sibTransId="{018CF1E1-74D5-416A-88D4-82A2C385A3BA}"/>
    <dgm:cxn modelId="{6E037AF0-5F91-4B32-B7FF-3D81A8267456}" type="presOf" srcId="{20EEF0A8-837B-4250-9CD7-1B7918909CEB}" destId="{B64FAE4A-9013-4C1C-A95E-3689AC6A4620}" srcOrd="0" destOrd="4" presId="urn:microsoft.com/office/officeart/2005/8/layout/list1"/>
    <dgm:cxn modelId="{EF8B1EE8-39D4-4FBA-BA3F-A38FCBF6EF12}" type="presParOf" srcId="{6A82BF49-4798-4AE5-BE22-EAEE987EC9AB}" destId="{324F4B69-1B86-4608-9F65-9E0B4065E00C}" srcOrd="0" destOrd="0" presId="urn:microsoft.com/office/officeart/2005/8/layout/list1"/>
    <dgm:cxn modelId="{B14FE188-C2AC-4D9C-A7C7-9B6055EFC770}" type="presParOf" srcId="{324F4B69-1B86-4608-9F65-9E0B4065E00C}" destId="{C1DC27EB-3853-4EC1-9413-48454798AA45}" srcOrd="0" destOrd="0" presId="urn:microsoft.com/office/officeart/2005/8/layout/list1"/>
    <dgm:cxn modelId="{5269CB96-57E0-4278-9028-65CD93B34075}" type="presParOf" srcId="{324F4B69-1B86-4608-9F65-9E0B4065E00C}" destId="{D182044B-F65D-4841-9BE0-E942F5395201}" srcOrd="1" destOrd="0" presId="urn:microsoft.com/office/officeart/2005/8/layout/list1"/>
    <dgm:cxn modelId="{7460D9CE-B784-4E5A-B127-310A8ADCE980}" type="presParOf" srcId="{6A82BF49-4798-4AE5-BE22-EAEE987EC9AB}" destId="{533208D6-3D54-4322-BEA3-B339DB220AD1}" srcOrd="1" destOrd="0" presId="urn:microsoft.com/office/officeart/2005/8/layout/list1"/>
    <dgm:cxn modelId="{1010637D-1F3F-4A5B-B79D-8C18EB871281}" type="presParOf" srcId="{6A82BF49-4798-4AE5-BE22-EAEE987EC9AB}" destId="{00A52782-DDDA-4106-8BF8-1CA437114C9D}" srcOrd="2" destOrd="0" presId="urn:microsoft.com/office/officeart/2005/8/layout/list1"/>
    <dgm:cxn modelId="{13914632-8654-42E6-AF5B-BA1F428D8590}" type="presParOf" srcId="{6A82BF49-4798-4AE5-BE22-EAEE987EC9AB}" destId="{C0D9A527-C9BC-4F44-9DE5-8914359A8D0E}" srcOrd="3" destOrd="0" presId="urn:microsoft.com/office/officeart/2005/8/layout/list1"/>
    <dgm:cxn modelId="{C652043A-ECB4-4C2A-B127-5C82AD8DB2BF}" type="presParOf" srcId="{6A82BF49-4798-4AE5-BE22-EAEE987EC9AB}" destId="{C23078B6-AB38-4059-8B39-0928C788E949}" srcOrd="4" destOrd="0" presId="urn:microsoft.com/office/officeart/2005/8/layout/list1"/>
    <dgm:cxn modelId="{6DF3F0D1-D84D-452E-9955-0E0E39FA7822}" type="presParOf" srcId="{C23078B6-AB38-4059-8B39-0928C788E949}" destId="{2A860332-392E-4444-B779-A2A61361942A}" srcOrd="0" destOrd="0" presId="urn:microsoft.com/office/officeart/2005/8/layout/list1"/>
    <dgm:cxn modelId="{EBC80338-6EB4-4C3D-A23D-896B35739C42}" type="presParOf" srcId="{C23078B6-AB38-4059-8B39-0928C788E949}" destId="{27D418E8-6A21-4B90-8A6F-97D7A5B66352}" srcOrd="1" destOrd="0" presId="urn:microsoft.com/office/officeart/2005/8/layout/list1"/>
    <dgm:cxn modelId="{319546EE-3BDB-4107-9A1E-54572111B83D}" type="presParOf" srcId="{6A82BF49-4798-4AE5-BE22-EAEE987EC9AB}" destId="{1574382C-0109-4E44-B79A-1962B04AE96C}" srcOrd="5" destOrd="0" presId="urn:microsoft.com/office/officeart/2005/8/layout/list1"/>
    <dgm:cxn modelId="{EF16860B-B2B9-4CC7-AB9F-E78E2BCF9683}" type="presParOf" srcId="{6A82BF49-4798-4AE5-BE22-EAEE987EC9AB}" destId="{B64FAE4A-9013-4C1C-A95E-3689AC6A462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52782-DDDA-4106-8BF8-1CA437114C9D}">
      <dsp:nvSpPr>
        <dsp:cNvPr id="0" name=""/>
        <dsp:cNvSpPr/>
      </dsp:nvSpPr>
      <dsp:spPr>
        <a:xfrm>
          <a:off x="0" y="257193"/>
          <a:ext cx="10559143" cy="7363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9507" tIns="354076" rIns="81950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Team working in different places</a:t>
          </a:r>
        </a:p>
      </dsp:txBody>
      <dsp:txXfrm>
        <a:off x="0" y="257193"/>
        <a:ext cx="10559143" cy="736312"/>
      </dsp:txXfrm>
    </dsp:sp>
    <dsp:sp modelId="{D182044B-F65D-4841-9BE0-E942F5395201}">
      <dsp:nvSpPr>
        <dsp:cNvPr id="0" name=""/>
        <dsp:cNvSpPr/>
      </dsp:nvSpPr>
      <dsp:spPr>
        <a:xfrm>
          <a:off x="527957" y="6273"/>
          <a:ext cx="7391400"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377" tIns="0" rIns="279377" bIns="0" numCol="1" spcCol="1270" anchor="ctr" anchorCtr="0">
          <a:noAutofit/>
        </a:bodyPr>
        <a:lstStyle/>
        <a:p>
          <a:pPr marL="0" lvl="0" indent="0" algn="l" defTabSz="889000">
            <a:lnSpc>
              <a:spcPct val="90000"/>
            </a:lnSpc>
            <a:spcBef>
              <a:spcPct val="0"/>
            </a:spcBef>
            <a:spcAft>
              <a:spcPct val="35000"/>
            </a:spcAft>
            <a:buNone/>
          </a:pPr>
          <a:r>
            <a:rPr lang="en-AU" sz="2000" kern="1200" dirty="0"/>
            <a:t>2024 stock assessment </a:t>
          </a:r>
          <a:endParaRPr lang="en-US" sz="2000" kern="1200" dirty="0"/>
        </a:p>
      </dsp:txBody>
      <dsp:txXfrm>
        <a:off x="552455" y="30771"/>
        <a:ext cx="7342404" cy="452844"/>
      </dsp:txXfrm>
    </dsp:sp>
    <dsp:sp modelId="{B64FAE4A-9013-4C1C-A95E-3689AC6A4620}">
      <dsp:nvSpPr>
        <dsp:cNvPr id="0" name=""/>
        <dsp:cNvSpPr/>
      </dsp:nvSpPr>
      <dsp:spPr>
        <a:xfrm>
          <a:off x="0" y="1342498"/>
          <a:ext cx="10559143" cy="353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9507" tIns="354076" rIns="819507" bIns="113792" numCol="1" spcCol="1270" anchor="t" anchorCtr="0">
          <a:noAutofit/>
        </a:bodyPr>
        <a:lstStyle/>
        <a:p>
          <a:pPr marL="171450" lvl="1" indent="-171450" algn="l" defTabSz="711200">
            <a:lnSpc>
              <a:spcPct val="90000"/>
            </a:lnSpc>
            <a:spcBef>
              <a:spcPct val="0"/>
            </a:spcBef>
            <a:spcAft>
              <a:spcPct val="15000"/>
            </a:spcAft>
            <a:buChar char="•"/>
          </a:pPr>
          <a:r>
            <a:rPr lang="en-AU" sz="1600" kern="1200" dirty="0"/>
            <a:t>New MFCL 2.2.7.0 version</a:t>
          </a:r>
          <a:endParaRPr lang="en-US" sz="1600" kern="1200" dirty="0"/>
        </a:p>
        <a:p>
          <a:pPr marL="171450" lvl="1" indent="-171450" algn="l" defTabSz="711200">
            <a:lnSpc>
              <a:spcPct val="90000"/>
            </a:lnSpc>
            <a:spcBef>
              <a:spcPct val="0"/>
            </a:spcBef>
            <a:spcAft>
              <a:spcPct val="15000"/>
            </a:spcAft>
            <a:buChar char="•"/>
          </a:pPr>
          <a:r>
            <a:rPr lang="en-US" sz="1600" kern="1200" dirty="0"/>
            <a:t>Catch conditioning method</a:t>
          </a:r>
        </a:p>
        <a:p>
          <a:pPr marL="171450" lvl="1" indent="-171450" algn="l" defTabSz="711200">
            <a:lnSpc>
              <a:spcPct val="90000"/>
            </a:lnSpc>
            <a:spcBef>
              <a:spcPct val="0"/>
            </a:spcBef>
            <a:spcAft>
              <a:spcPct val="15000"/>
            </a:spcAft>
            <a:buChar char="•"/>
          </a:pPr>
          <a:r>
            <a:rPr lang="en-US" sz="1600" kern="1200" dirty="0"/>
            <a:t>Index fishery, </a:t>
          </a:r>
          <a:r>
            <a:rPr lang="en-US" sz="1600" kern="1200" dirty="0" err="1"/>
            <a:t>sdmTMB</a:t>
          </a:r>
          <a:r>
            <a:rPr lang="en-US" sz="1600" kern="1200" dirty="0"/>
            <a:t>, JPTW, vessel ID random effect</a:t>
          </a:r>
        </a:p>
        <a:p>
          <a:pPr marL="171450" lvl="1" indent="-171450" algn="l" defTabSz="711200">
            <a:lnSpc>
              <a:spcPct val="90000"/>
            </a:lnSpc>
            <a:spcBef>
              <a:spcPct val="0"/>
            </a:spcBef>
            <a:spcAft>
              <a:spcPct val="15000"/>
            </a:spcAft>
            <a:buChar char="•"/>
          </a:pPr>
          <a:r>
            <a:rPr lang="en-US" sz="1600" kern="1200" dirty="0"/>
            <a:t>Input data reweighted by catch and CPUE</a:t>
          </a:r>
        </a:p>
        <a:p>
          <a:pPr marL="171450" lvl="1" indent="-171450" algn="l" defTabSz="711200">
            <a:lnSpc>
              <a:spcPct val="90000"/>
            </a:lnSpc>
            <a:spcBef>
              <a:spcPct val="0"/>
            </a:spcBef>
            <a:spcAft>
              <a:spcPct val="15000"/>
            </a:spcAft>
            <a:buChar char="•"/>
          </a:pPr>
          <a:r>
            <a:rPr lang="en-US" sz="1600" kern="1200" dirty="0"/>
            <a:t>Francis size data weighting </a:t>
          </a:r>
        </a:p>
        <a:p>
          <a:pPr marL="171450" lvl="1" indent="-171450" algn="l" defTabSz="711200">
            <a:lnSpc>
              <a:spcPct val="90000"/>
            </a:lnSpc>
            <a:spcBef>
              <a:spcPct val="0"/>
            </a:spcBef>
            <a:spcAft>
              <a:spcPct val="15000"/>
            </a:spcAft>
            <a:buChar char="•"/>
          </a:pPr>
          <a:r>
            <a:rPr lang="en-AU" sz="1600" kern="1200" dirty="0"/>
            <a:t>New growth and revise maturity by Farley et al 2021.</a:t>
          </a:r>
          <a:endParaRPr lang="en-US" sz="1600" kern="1200" dirty="0"/>
        </a:p>
        <a:p>
          <a:pPr marL="171450" lvl="1" indent="-171450" algn="l" defTabSz="711200">
            <a:lnSpc>
              <a:spcPct val="90000"/>
            </a:lnSpc>
            <a:spcBef>
              <a:spcPct val="0"/>
            </a:spcBef>
            <a:spcAft>
              <a:spcPct val="15000"/>
            </a:spcAft>
            <a:buChar char="•"/>
          </a:pPr>
          <a:r>
            <a:rPr lang="en-US" sz="1600" kern="1200" dirty="0"/>
            <a:t>Lorenzen M</a:t>
          </a:r>
        </a:p>
        <a:p>
          <a:pPr marL="171450" lvl="1" indent="-171450" algn="l" defTabSz="711200">
            <a:lnSpc>
              <a:spcPct val="90000"/>
            </a:lnSpc>
            <a:spcBef>
              <a:spcPct val="0"/>
            </a:spcBef>
            <a:spcAft>
              <a:spcPct val="15000"/>
            </a:spcAft>
            <a:buChar char="•"/>
          </a:pPr>
          <a:r>
            <a:rPr lang="en-US" sz="1600" kern="1200" dirty="0"/>
            <a:t>M and </a:t>
          </a:r>
          <a:r>
            <a:rPr lang="en-US" sz="1600" i="1" kern="1200" dirty="0"/>
            <a:t>h</a:t>
          </a:r>
          <a:r>
            <a:rPr lang="en-US" sz="1600" kern="1200" dirty="0"/>
            <a:t> ensemble for uncertainty (priors)</a:t>
          </a:r>
        </a:p>
        <a:p>
          <a:pPr marL="171450" lvl="1" indent="-171450" algn="l" defTabSz="711200">
            <a:lnSpc>
              <a:spcPct val="90000"/>
            </a:lnSpc>
            <a:spcBef>
              <a:spcPct val="0"/>
            </a:spcBef>
            <a:spcAft>
              <a:spcPct val="15000"/>
            </a:spcAft>
            <a:buChar char="•"/>
          </a:pPr>
          <a:r>
            <a:rPr lang="en-US" sz="1600" kern="1200" dirty="0"/>
            <a:t>Model start in 1979</a:t>
          </a:r>
        </a:p>
        <a:p>
          <a:pPr marL="171450" lvl="1" indent="-171450" algn="l" defTabSz="711200">
            <a:lnSpc>
              <a:spcPct val="90000"/>
            </a:lnSpc>
            <a:spcBef>
              <a:spcPct val="0"/>
            </a:spcBef>
            <a:spcAft>
              <a:spcPct val="15000"/>
            </a:spcAft>
            <a:buChar char="•"/>
          </a:pPr>
          <a:r>
            <a:rPr lang="en-US" sz="1600" kern="1200" dirty="0"/>
            <a:t>Reduction in parameters from 2248 to 76</a:t>
          </a:r>
        </a:p>
        <a:p>
          <a:pPr marL="171450" lvl="1" indent="-171450" algn="l" defTabSz="711200">
            <a:lnSpc>
              <a:spcPct val="90000"/>
            </a:lnSpc>
            <a:spcBef>
              <a:spcPct val="0"/>
            </a:spcBef>
            <a:spcAft>
              <a:spcPct val="15000"/>
            </a:spcAft>
            <a:buChar char="•"/>
          </a:pPr>
          <a:r>
            <a:rPr lang="en-US" sz="1600" kern="1200" dirty="0"/>
            <a:t>PDH</a:t>
          </a:r>
        </a:p>
        <a:p>
          <a:pPr marL="114300" lvl="1" indent="-114300" algn="l" defTabSz="577850">
            <a:lnSpc>
              <a:spcPct val="90000"/>
            </a:lnSpc>
            <a:spcBef>
              <a:spcPct val="0"/>
            </a:spcBef>
            <a:spcAft>
              <a:spcPct val="15000"/>
            </a:spcAft>
            <a:buChar char="•"/>
          </a:pPr>
          <a:endParaRPr lang="en-US" sz="1300" kern="1200" dirty="0"/>
        </a:p>
      </dsp:txBody>
      <dsp:txXfrm>
        <a:off x="0" y="1342498"/>
        <a:ext cx="10559143" cy="3534300"/>
      </dsp:txXfrm>
    </dsp:sp>
    <dsp:sp modelId="{27D418E8-6A21-4B90-8A6F-97D7A5B66352}">
      <dsp:nvSpPr>
        <dsp:cNvPr id="0" name=""/>
        <dsp:cNvSpPr/>
      </dsp:nvSpPr>
      <dsp:spPr>
        <a:xfrm>
          <a:off x="527957" y="1085305"/>
          <a:ext cx="7391400"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377" tIns="0" rIns="279377" bIns="0" numCol="1" spcCol="1270" anchor="ctr" anchorCtr="0">
          <a:noAutofit/>
        </a:bodyPr>
        <a:lstStyle/>
        <a:p>
          <a:pPr marL="0" lvl="0" indent="0" algn="l" defTabSz="889000" rtl="0">
            <a:lnSpc>
              <a:spcPct val="90000"/>
            </a:lnSpc>
            <a:spcBef>
              <a:spcPct val="0"/>
            </a:spcBef>
            <a:spcAft>
              <a:spcPct val="35000"/>
            </a:spcAft>
            <a:buNone/>
          </a:pPr>
          <a:r>
            <a:rPr lang="en-AU" sz="2000" kern="1200" dirty="0"/>
            <a:t>Main new changes</a:t>
          </a:r>
          <a:endParaRPr lang="en-US" sz="2000" kern="1200" dirty="0"/>
        </a:p>
      </dsp:txBody>
      <dsp:txXfrm>
        <a:off x="552455" y="1109803"/>
        <a:ext cx="734240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FF08A-8331-4E8E-A916-D11DB4BA4F7B}" type="datetimeFigureOut">
              <a:rPr lang="en-AU" smtClean="0"/>
              <a:t>15/08/2024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A40F3-ADBA-4211-A46A-171C12DEF973}" type="slidenum">
              <a:rPr lang="en-AU" smtClean="0"/>
              <a:t>‹#›</a:t>
            </a:fld>
            <a:endParaRPr lang="en-AU"/>
          </a:p>
        </p:txBody>
      </p:sp>
    </p:spTree>
    <p:extLst>
      <p:ext uri="{BB962C8B-B14F-4D97-AF65-F5344CB8AC3E}">
        <p14:creationId xmlns:p14="http://schemas.microsoft.com/office/powerpoint/2010/main" val="341845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8711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0246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71049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736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828511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A714-9302-4F78-8284-842B920EF9B4}"/>
              </a:ext>
            </a:extLst>
          </p:cNvPr>
          <p:cNvSpPr>
            <a:spLocks noGrp="1"/>
          </p:cNvSpPr>
          <p:nvPr>
            <p:ph type="ctrTitle"/>
          </p:nvPr>
        </p:nvSpPr>
        <p:spPr>
          <a:xfrm>
            <a:off x="4998720" y="2646363"/>
            <a:ext cx="6736080" cy="2387600"/>
          </a:xfrm>
        </p:spPr>
        <p:txBody>
          <a:bodyPr anchor="b" anchorCtr="0"/>
          <a:lstStyle>
            <a:lvl1pPr algn="l">
              <a:defRPr sz="6000"/>
            </a:lvl1pPr>
          </a:lstStyle>
          <a:p>
            <a:r>
              <a:rPr lang="en-US"/>
              <a:t>Click to edit Master title style</a:t>
            </a:r>
            <a:endParaRPr lang="fr-FR" dirty="0"/>
          </a:p>
        </p:txBody>
      </p:sp>
      <p:sp>
        <p:nvSpPr>
          <p:cNvPr id="3" name="Subtitle 2">
            <a:extLst>
              <a:ext uri="{FF2B5EF4-FFF2-40B4-BE49-F238E27FC236}">
                <a16:creationId xmlns:a16="http://schemas.microsoft.com/office/drawing/2014/main" id="{7B0BE79B-66B3-4535-868E-13C4FF6E637F}"/>
              </a:ext>
            </a:extLst>
          </p:cNvPr>
          <p:cNvSpPr>
            <a:spLocks noGrp="1"/>
          </p:cNvSpPr>
          <p:nvPr>
            <p:ph type="subTitle" idx="1"/>
          </p:nvPr>
        </p:nvSpPr>
        <p:spPr>
          <a:xfrm>
            <a:off x="4998720" y="5126038"/>
            <a:ext cx="6736080" cy="583882"/>
          </a:xfrm>
        </p:spPr>
        <p:txBody>
          <a:bodyPr anchor="t"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4" name="Date Placeholder 3">
            <a:extLst>
              <a:ext uri="{FF2B5EF4-FFF2-40B4-BE49-F238E27FC236}">
                <a16:creationId xmlns:a16="http://schemas.microsoft.com/office/drawing/2014/main" id="{EB6E2576-EA73-40E8-A2F2-A62B73E3CC2A}"/>
              </a:ext>
            </a:extLst>
          </p:cNvPr>
          <p:cNvSpPr>
            <a:spLocks noGrp="1"/>
          </p:cNvSpPr>
          <p:nvPr>
            <p:ph type="dt" sz="half" idx="10"/>
          </p:nvPr>
        </p:nvSpPr>
        <p:spPr/>
        <p:txBody>
          <a:bodyPr/>
          <a:lstStyle/>
          <a:p>
            <a:fld id="{371E880D-16D1-4539-9948-C2240ACC59CA}" type="datetimeFigureOut">
              <a:rPr lang="fr-FR" smtClean="0"/>
              <a:t>15/08/2024</a:t>
            </a:fld>
            <a:endParaRPr lang="fr-FR"/>
          </a:p>
        </p:txBody>
      </p:sp>
      <p:sp>
        <p:nvSpPr>
          <p:cNvPr id="5" name="Footer Placeholder 4">
            <a:extLst>
              <a:ext uri="{FF2B5EF4-FFF2-40B4-BE49-F238E27FC236}">
                <a16:creationId xmlns:a16="http://schemas.microsoft.com/office/drawing/2014/main" id="{25C5CCD9-36E9-4809-B113-D53B5EBE804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4FD451D-CA62-47FA-92B4-ED2D8FCD9795}"/>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7" name="Picture 6" descr="Background pattern&#10;&#10;Description automatically generated">
            <a:extLst>
              <a:ext uri="{FF2B5EF4-FFF2-40B4-BE49-F238E27FC236}">
                <a16:creationId xmlns:a16="http://schemas.microsoft.com/office/drawing/2014/main" id="{92767241-17BF-8AFF-B9BE-875195288E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21263" cy="6858000"/>
          </a:xfrm>
          <a:prstGeom prst="rect">
            <a:avLst/>
          </a:prstGeom>
        </p:spPr>
      </p:pic>
      <p:pic>
        <p:nvPicPr>
          <p:cNvPr id="8" name="Picture 4">
            <a:extLst>
              <a:ext uri="{FF2B5EF4-FFF2-40B4-BE49-F238E27FC236}">
                <a16:creationId xmlns:a16="http://schemas.microsoft.com/office/drawing/2014/main" id="{0847052D-DE93-DF88-3AAA-CB2675B707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2270724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re et contenu">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42EE8B-A420-482C-AA8F-161CF56177BD}"/>
              </a:ext>
            </a:extLst>
          </p:cNvPr>
          <p:cNvSpPr>
            <a:spLocks noGrp="1"/>
          </p:cNvSpPr>
          <p:nvPr>
            <p:ph idx="1"/>
          </p:nvPr>
        </p:nvSpPr>
        <p:spPr>
          <a:xfrm>
            <a:off x="1025624" y="1693580"/>
            <a:ext cx="10515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Date Placeholder 3">
            <a:extLst>
              <a:ext uri="{FF2B5EF4-FFF2-40B4-BE49-F238E27FC236}">
                <a16:creationId xmlns:a16="http://schemas.microsoft.com/office/drawing/2014/main" id="{843CB40F-0903-4B7E-8BF4-FABD7BA25384}"/>
              </a:ext>
            </a:extLst>
          </p:cNvPr>
          <p:cNvSpPr>
            <a:spLocks noGrp="1"/>
          </p:cNvSpPr>
          <p:nvPr>
            <p:ph type="dt" sz="half" idx="10"/>
          </p:nvPr>
        </p:nvSpPr>
        <p:spPr/>
        <p:txBody>
          <a:bodyPr/>
          <a:lstStyle/>
          <a:p>
            <a:fld id="{371E880D-16D1-4539-9948-C2240ACC59CA}" type="datetimeFigureOut">
              <a:rPr lang="fr-FR" smtClean="0"/>
              <a:t>15/08/2024</a:t>
            </a:fld>
            <a:endParaRPr lang="fr-FR"/>
          </a:p>
        </p:txBody>
      </p:sp>
      <p:sp>
        <p:nvSpPr>
          <p:cNvPr id="5" name="Footer Placeholder 4">
            <a:extLst>
              <a:ext uri="{FF2B5EF4-FFF2-40B4-BE49-F238E27FC236}">
                <a16:creationId xmlns:a16="http://schemas.microsoft.com/office/drawing/2014/main" id="{9D1AB605-A5E2-4DE4-9DDB-979FC3696055}"/>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21C8B41D-0106-4F2E-8CAF-6F6AA9375245}"/>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2" name="Title 1">
            <a:extLst>
              <a:ext uri="{FF2B5EF4-FFF2-40B4-BE49-F238E27FC236}">
                <a16:creationId xmlns:a16="http://schemas.microsoft.com/office/drawing/2014/main" id="{AB70209C-55AC-7EDB-1AE6-8DA0F85A81B0}"/>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5" name="Picture 4">
            <a:extLst>
              <a:ext uri="{FF2B5EF4-FFF2-40B4-BE49-F238E27FC236}">
                <a16:creationId xmlns:a16="http://schemas.microsoft.com/office/drawing/2014/main" id="{F6086CD8-7569-EBDF-AE07-CE93B56564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0704619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42EE8B-A420-482C-AA8F-161CF56177BD}"/>
              </a:ext>
            </a:extLst>
          </p:cNvPr>
          <p:cNvSpPr>
            <a:spLocks noGrp="1"/>
          </p:cNvSpPr>
          <p:nvPr>
            <p:ph idx="1"/>
          </p:nvPr>
        </p:nvSpPr>
        <p:spPr>
          <a:xfrm>
            <a:off x="1025624" y="16935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a:extLst>
              <a:ext uri="{FF2B5EF4-FFF2-40B4-BE49-F238E27FC236}">
                <a16:creationId xmlns:a16="http://schemas.microsoft.com/office/drawing/2014/main" id="{843CB40F-0903-4B7E-8BF4-FABD7BA25384}"/>
              </a:ext>
            </a:extLst>
          </p:cNvPr>
          <p:cNvSpPr>
            <a:spLocks noGrp="1"/>
          </p:cNvSpPr>
          <p:nvPr>
            <p:ph type="dt" sz="half" idx="10"/>
          </p:nvPr>
        </p:nvSpPr>
        <p:spPr/>
        <p:txBody>
          <a:bodyPr/>
          <a:lstStyle/>
          <a:p>
            <a:fld id="{371E880D-16D1-4539-9948-C2240ACC59CA}" type="datetimeFigureOut">
              <a:rPr lang="fr-FR" smtClean="0"/>
              <a:t>15/08/2024</a:t>
            </a:fld>
            <a:endParaRPr lang="fr-FR"/>
          </a:p>
        </p:txBody>
      </p:sp>
      <p:sp>
        <p:nvSpPr>
          <p:cNvPr id="5" name="Footer Placeholder 4">
            <a:extLst>
              <a:ext uri="{FF2B5EF4-FFF2-40B4-BE49-F238E27FC236}">
                <a16:creationId xmlns:a16="http://schemas.microsoft.com/office/drawing/2014/main" id="{9D1AB605-A5E2-4DE4-9DDB-979FC3696055}"/>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21C8B41D-0106-4F2E-8CAF-6F6AA9375245}"/>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2" name="Title 1">
            <a:extLst>
              <a:ext uri="{FF2B5EF4-FFF2-40B4-BE49-F238E27FC236}">
                <a16:creationId xmlns:a16="http://schemas.microsoft.com/office/drawing/2014/main" id="{AB70209C-55AC-7EDB-1AE6-8DA0F85A81B0}"/>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5" name="Picture 4">
            <a:extLst>
              <a:ext uri="{FF2B5EF4-FFF2-40B4-BE49-F238E27FC236}">
                <a16:creationId xmlns:a16="http://schemas.microsoft.com/office/drawing/2014/main" id="{F6086CD8-7569-EBDF-AE07-CE93B56564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094126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ttom bar 1 column tex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873F47F-D34D-44F8-A4C7-085914045DB2}"/>
              </a:ext>
            </a:extLst>
          </p:cNvPr>
          <p:cNvSpPr>
            <a:spLocks noGrp="1"/>
          </p:cNvSpPr>
          <p:nvPr>
            <p:ph type="dt" sz="half" idx="10"/>
          </p:nvPr>
        </p:nvSpPr>
        <p:spPr/>
        <p:txBody>
          <a:bodyPr/>
          <a:lstStyle/>
          <a:p>
            <a:fld id="{371E880D-16D1-4539-9948-C2240ACC59CA}" type="datetimeFigureOut">
              <a:rPr lang="fr-FR" smtClean="0"/>
              <a:t>15/08/2024</a:t>
            </a:fld>
            <a:endParaRPr lang="fr-FR"/>
          </a:p>
        </p:txBody>
      </p:sp>
      <p:sp>
        <p:nvSpPr>
          <p:cNvPr id="8" name="Footer Placeholder 7">
            <a:extLst>
              <a:ext uri="{FF2B5EF4-FFF2-40B4-BE49-F238E27FC236}">
                <a16:creationId xmlns:a16="http://schemas.microsoft.com/office/drawing/2014/main" id="{C7580783-FC5E-4A67-8104-4FB7A8D4AB8A}"/>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07B6090D-A3EB-4FDF-A21C-83AB4FDD39B0}"/>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10" name="Picture 9">
            <a:extLst>
              <a:ext uri="{FF2B5EF4-FFF2-40B4-BE49-F238E27FC236}">
                <a16:creationId xmlns:a16="http://schemas.microsoft.com/office/drawing/2014/main" id="{3D0F3356-3FA1-4DEB-8E57-D4E7D5E627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5906"/>
            <a:ext cx="12192000" cy="692094"/>
          </a:xfrm>
          <a:prstGeom prst="rect">
            <a:avLst/>
          </a:prstGeom>
        </p:spPr>
      </p:pic>
      <p:sp>
        <p:nvSpPr>
          <p:cNvPr id="17" name="Content Placeholder 2">
            <a:extLst>
              <a:ext uri="{FF2B5EF4-FFF2-40B4-BE49-F238E27FC236}">
                <a16:creationId xmlns:a16="http://schemas.microsoft.com/office/drawing/2014/main" id="{28AC3570-27DB-4DE2-AF51-4C488E57DFD8}"/>
              </a:ext>
            </a:extLst>
          </p:cNvPr>
          <p:cNvSpPr>
            <a:spLocks noGrp="1"/>
          </p:cNvSpPr>
          <p:nvPr>
            <p:ph idx="1"/>
          </p:nvPr>
        </p:nvSpPr>
        <p:spPr>
          <a:xfrm>
            <a:off x="1025624" y="1789494"/>
            <a:ext cx="10515600" cy="3921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pic>
        <p:nvPicPr>
          <p:cNvPr id="5" name="Picture 4" descr="Graphical user interface, text, application&#10;&#10;Description automatically generated">
            <a:extLst>
              <a:ext uri="{FF2B5EF4-FFF2-40B4-BE49-F238E27FC236}">
                <a16:creationId xmlns:a16="http://schemas.microsoft.com/office/drawing/2014/main" id="{97C967CF-52DD-C426-81E5-5EACF104094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34" t="18038" r="4056" b="80046"/>
          <a:stretch/>
        </p:blipFill>
        <p:spPr>
          <a:xfrm>
            <a:off x="916529" y="1127557"/>
            <a:ext cx="11069826" cy="131411"/>
          </a:xfrm>
          <a:prstGeom prst="rect">
            <a:avLst/>
          </a:prstGeom>
        </p:spPr>
      </p:pic>
      <p:sp>
        <p:nvSpPr>
          <p:cNvPr id="6" name="Title 1">
            <a:extLst>
              <a:ext uri="{FF2B5EF4-FFF2-40B4-BE49-F238E27FC236}">
                <a16:creationId xmlns:a16="http://schemas.microsoft.com/office/drawing/2014/main" id="{591B9295-C753-E501-0DE1-970730B7467C}"/>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2" name="Picture 4">
            <a:extLst>
              <a:ext uri="{FF2B5EF4-FFF2-40B4-BE49-F238E27FC236}">
                <a16:creationId xmlns:a16="http://schemas.microsoft.com/office/drawing/2014/main" id="{79232801-C811-253D-12D9-6846FA47631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2791763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02A15-9DC6-4F18-A8CA-822A6ECB321F}"/>
              </a:ext>
            </a:extLst>
          </p:cNvPr>
          <p:cNvSpPr>
            <a:spLocks noGrp="1"/>
          </p:cNvSpPr>
          <p:nvPr>
            <p:ph sz="half" idx="1"/>
          </p:nvPr>
        </p:nvSpPr>
        <p:spPr>
          <a:xfrm>
            <a:off x="1049526" y="1801881"/>
            <a:ext cx="5181600" cy="4134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a:extLst>
              <a:ext uri="{FF2B5EF4-FFF2-40B4-BE49-F238E27FC236}">
                <a16:creationId xmlns:a16="http://schemas.microsoft.com/office/drawing/2014/main" id="{D1B36924-1628-4793-A109-B217B6E4E9B8}"/>
              </a:ext>
            </a:extLst>
          </p:cNvPr>
          <p:cNvSpPr>
            <a:spLocks noGrp="1"/>
          </p:cNvSpPr>
          <p:nvPr>
            <p:ph sz="half" idx="2"/>
          </p:nvPr>
        </p:nvSpPr>
        <p:spPr>
          <a:xfrm>
            <a:off x="6383526" y="1801881"/>
            <a:ext cx="5181600" cy="4134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C41B3672-26D8-4D46-B9DE-6B2D27E6AC94}"/>
              </a:ext>
            </a:extLst>
          </p:cNvPr>
          <p:cNvSpPr>
            <a:spLocks noGrp="1"/>
          </p:cNvSpPr>
          <p:nvPr>
            <p:ph type="dt" sz="half" idx="10"/>
          </p:nvPr>
        </p:nvSpPr>
        <p:spPr/>
        <p:txBody>
          <a:bodyPr/>
          <a:lstStyle/>
          <a:p>
            <a:fld id="{371E880D-16D1-4539-9948-C2240ACC59CA}" type="datetimeFigureOut">
              <a:rPr lang="fr-FR" smtClean="0"/>
              <a:t>15/08/2024</a:t>
            </a:fld>
            <a:endParaRPr lang="fr-FR"/>
          </a:p>
        </p:txBody>
      </p:sp>
      <p:sp>
        <p:nvSpPr>
          <p:cNvPr id="6" name="Footer Placeholder 5">
            <a:extLst>
              <a:ext uri="{FF2B5EF4-FFF2-40B4-BE49-F238E27FC236}">
                <a16:creationId xmlns:a16="http://schemas.microsoft.com/office/drawing/2014/main" id="{78D59EA9-83A3-477E-9E11-11C501E3270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4F8C123-B7F5-4FD2-9435-71E4F724DFE5}"/>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5" name="Title 1">
            <a:extLst>
              <a:ext uri="{FF2B5EF4-FFF2-40B4-BE49-F238E27FC236}">
                <a16:creationId xmlns:a16="http://schemas.microsoft.com/office/drawing/2014/main" id="{6008A5D2-D9D8-987B-E3D9-B66316B5AA17}"/>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6" name="Picture 4">
            <a:extLst>
              <a:ext uri="{FF2B5EF4-FFF2-40B4-BE49-F238E27FC236}">
                <a16:creationId xmlns:a16="http://schemas.microsoft.com/office/drawing/2014/main" id="{9F086F6D-1869-06EA-C5D3-A51C336F809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3172729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AC94549-5071-4DBF-B0E3-39806E449DDC}"/>
              </a:ext>
            </a:extLst>
          </p:cNvPr>
          <p:cNvSpPr>
            <a:spLocks noGrp="1"/>
          </p:cNvSpPr>
          <p:nvPr>
            <p:ph sz="half" idx="1"/>
          </p:nvPr>
        </p:nvSpPr>
        <p:spPr>
          <a:xfrm>
            <a:off x="1097738" y="1592510"/>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9" name="Content Placeholder 3">
            <a:extLst>
              <a:ext uri="{FF2B5EF4-FFF2-40B4-BE49-F238E27FC236}">
                <a16:creationId xmlns:a16="http://schemas.microsoft.com/office/drawing/2014/main" id="{AB69AF1D-5AE6-496F-9BC9-B625966CEA29}"/>
              </a:ext>
            </a:extLst>
          </p:cNvPr>
          <p:cNvSpPr>
            <a:spLocks noGrp="1"/>
          </p:cNvSpPr>
          <p:nvPr>
            <p:ph sz="half" idx="2"/>
          </p:nvPr>
        </p:nvSpPr>
        <p:spPr>
          <a:xfrm>
            <a:off x="4625569" y="1600171"/>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0" name="Date Placeholder 4">
            <a:extLst>
              <a:ext uri="{FF2B5EF4-FFF2-40B4-BE49-F238E27FC236}">
                <a16:creationId xmlns:a16="http://schemas.microsoft.com/office/drawing/2014/main" id="{80CBA766-0D8C-49E1-A44D-66671B54569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1E880D-16D1-4539-9948-C2240ACC59CA}" type="datetimeFigureOut">
              <a:rPr lang="fr-FR" smtClean="0"/>
              <a:pPr/>
              <a:t>15/08/2024</a:t>
            </a:fld>
            <a:endParaRPr lang="fr-FR"/>
          </a:p>
        </p:txBody>
      </p:sp>
      <p:sp>
        <p:nvSpPr>
          <p:cNvPr id="11" name="Slide Number Placeholder 6">
            <a:extLst>
              <a:ext uri="{FF2B5EF4-FFF2-40B4-BE49-F238E27FC236}">
                <a16:creationId xmlns:a16="http://schemas.microsoft.com/office/drawing/2014/main" id="{5247DC72-BEB6-409B-8BDD-1A1131638554}"/>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61154-064F-4AC5-84EA-549FDD985C1D}" type="slidenum">
              <a:rPr lang="fr-FR" smtClean="0"/>
              <a:pPr/>
              <a:t>‹#›</a:t>
            </a:fld>
            <a:endParaRPr lang="fr-FR"/>
          </a:p>
        </p:txBody>
      </p:sp>
      <p:sp>
        <p:nvSpPr>
          <p:cNvPr id="3" name="Date Placeholder 2">
            <a:extLst>
              <a:ext uri="{FF2B5EF4-FFF2-40B4-BE49-F238E27FC236}">
                <a16:creationId xmlns:a16="http://schemas.microsoft.com/office/drawing/2014/main" id="{9EFDA17A-0E28-4795-BD73-A8EFAD0C373D}"/>
              </a:ext>
            </a:extLst>
          </p:cNvPr>
          <p:cNvSpPr>
            <a:spLocks noGrp="1"/>
          </p:cNvSpPr>
          <p:nvPr>
            <p:ph type="dt" sz="half" idx="10"/>
          </p:nvPr>
        </p:nvSpPr>
        <p:spPr/>
        <p:txBody>
          <a:bodyPr/>
          <a:lstStyle/>
          <a:p>
            <a:fld id="{371E880D-16D1-4539-9948-C2240ACC59CA}" type="datetimeFigureOut">
              <a:rPr lang="fr-FR" smtClean="0"/>
              <a:t>15/08/2024</a:t>
            </a:fld>
            <a:endParaRPr lang="fr-FR"/>
          </a:p>
        </p:txBody>
      </p:sp>
      <p:sp>
        <p:nvSpPr>
          <p:cNvPr id="4" name="Footer Placeholder 3">
            <a:extLst>
              <a:ext uri="{FF2B5EF4-FFF2-40B4-BE49-F238E27FC236}">
                <a16:creationId xmlns:a16="http://schemas.microsoft.com/office/drawing/2014/main" id="{1891DDBC-065E-4D49-8735-94AFFE05481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624239D6-49DF-40DF-A7AC-008B9C5A538B}"/>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3" name="Content Placeholder 3">
            <a:extLst>
              <a:ext uri="{FF2B5EF4-FFF2-40B4-BE49-F238E27FC236}">
                <a16:creationId xmlns:a16="http://schemas.microsoft.com/office/drawing/2014/main" id="{2A83EFD6-87FF-4AB7-8A5B-3BB13A6B5E2A}"/>
              </a:ext>
            </a:extLst>
          </p:cNvPr>
          <p:cNvSpPr>
            <a:spLocks noGrp="1"/>
          </p:cNvSpPr>
          <p:nvPr>
            <p:ph sz="half" idx="13"/>
          </p:nvPr>
        </p:nvSpPr>
        <p:spPr>
          <a:xfrm>
            <a:off x="8153400" y="1600171"/>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5" name="Title 1">
            <a:extLst>
              <a:ext uri="{FF2B5EF4-FFF2-40B4-BE49-F238E27FC236}">
                <a16:creationId xmlns:a16="http://schemas.microsoft.com/office/drawing/2014/main" id="{85D7CF17-D637-6F4A-F9C5-B868228036ED}"/>
              </a:ext>
            </a:extLst>
          </p:cNvPr>
          <p:cNvSpPr txBox="1">
            <a:spLocks/>
          </p:cNvSpPr>
          <p:nvPr userDrawn="1"/>
        </p:nvSpPr>
        <p:spPr>
          <a:xfrm>
            <a:off x="1025624" y="372856"/>
            <a:ext cx="10515600" cy="10092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a:lstStyle>
          <a:p>
            <a:r>
              <a:rPr lang="en-US"/>
              <a:t>Title</a:t>
            </a:r>
            <a:endParaRPr lang="fr-FR" dirty="0"/>
          </a:p>
        </p:txBody>
      </p:sp>
      <p:pic>
        <p:nvPicPr>
          <p:cNvPr id="16" name="Picture 4">
            <a:extLst>
              <a:ext uri="{FF2B5EF4-FFF2-40B4-BE49-F238E27FC236}">
                <a16:creationId xmlns:a16="http://schemas.microsoft.com/office/drawing/2014/main" id="{ED7F7A6C-FDB7-FF7B-464B-09315DC9CB4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045006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Chap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D3B5-5147-4C75-982C-4343F9374701}"/>
              </a:ext>
            </a:extLst>
          </p:cNvPr>
          <p:cNvSpPr>
            <a:spLocks noGrp="1"/>
          </p:cNvSpPr>
          <p:nvPr>
            <p:ph type="title" hasCustomPrompt="1"/>
          </p:nvPr>
        </p:nvSpPr>
        <p:spPr>
          <a:xfrm>
            <a:off x="831850" y="1709738"/>
            <a:ext cx="10515600" cy="2852737"/>
          </a:xfrm>
        </p:spPr>
        <p:txBody>
          <a:bodyPr anchor="b">
            <a:normAutofit/>
          </a:bodyPr>
          <a:lstStyle>
            <a:lvl1pPr>
              <a:defRPr sz="4400"/>
            </a:lvl1pPr>
          </a:lstStyle>
          <a:p>
            <a:r>
              <a:rPr lang="en-US" dirty="0"/>
              <a:t>Divider Chapter Slide</a:t>
            </a:r>
            <a:endParaRPr lang="fr-FR" dirty="0"/>
          </a:p>
        </p:txBody>
      </p:sp>
      <p:sp>
        <p:nvSpPr>
          <p:cNvPr id="3" name="Text Placeholder 2">
            <a:extLst>
              <a:ext uri="{FF2B5EF4-FFF2-40B4-BE49-F238E27FC236}">
                <a16:creationId xmlns:a16="http://schemas.microsoft.com/office/drawing/2014/main" id="{9F0C5762-9132-4ACE-8BCC-7261A3C05068}"/>
              </a:ext>
            </a:extLst>
          </p:cNvPr>
          <p:cNvSpPr>
            <a:spLocks noGrp="1"/>
          </p:cNvSpPr>
          <p:nvPr>
            <p:ph type="body" idx="1"/>
          </p:nvPr>
        </p:nvSpPr>
        <p:spPr>
          <a:xfrm>
            <a:off x="831850" y="4589463"/>
            <a:ext cx="10515600" cy="1500187"/>
          </a:xfrm>
        </p:spPr>
        <p:txBody>
          <a:bodyPr/>
          <a:lstStyle>
            <a:lvl1pPr marL="0" indent="0">
              <a:buNone/>
              <a:defRPr sz="2400">
                <a:solidFill>
                  <a:srgbClr val="0046A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7A38CB-A948-465D-80D8-92EA3137C8D2}"/>
              </a:ext>
            </a:extLst>
          </p:cNvPr>
          <p:cNvSpPr>
            <a:spLocks noGrp="1"/>
          </p:cNvSpPr>
          <p:nvPr>
            <p:ph type="dt" sz="half" idx="10"/>
          </p:nvPr>
        </p:nvSpPr>
        <p:spPr/>
        <p:txBody>
          <a:bodyPr/>
          <a:lstStyle/>
          <a:p>
            <a:fld id="{371E880D-16D1-4539-9948-C2240ACC59CA}" type="datetimeFigureOut">
              <a:rPr lang="fr-FR" smtClean="0"/>
              <a:t>15/08/2024</a:t>
            </a:fld>
            <a:endParaRPr lang="fr-FR"/>
          </a:p>
        </p:txBody>
      </p:sp>
      <p:sp>
        <p:nvSpPr>
          <p:cNvPr id="5" name="Footer Placeholder 4">
            <a:extLst>
              <a:ext uri="{FF2B5EF4-FFF2-40B4-BE49-F238E27FC236}">
                <a16:creationId xmlns:a16="http://schemas.microsoft.com/office/drawing/2014/main" id="{B54BAB24-1757-4627-856C-81AC996DCE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9BF7060-A99B-410E-B6C2-BDD91AFBA607}"/>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8" name="Picture 7" descr="Graphical user interface, text, application&#10;&#10;Description automatically generated">
            <a:extLst>
              <a:ext uri="{FF2B5EF4-FFF2-40B4-BE49-F238E27FC236}">
                <a16:creationId xmlns:a16="http://schemas.microsoft.com/office/drawing/2014/main" id="{97254DA3-BF0D-4FCF-BF4A-C8C9621AE8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34" t="18038" r="4056" b="80046"/>
          <a:stretch/>
        </p:blipFill>
        <p:spPr>
          <a:xfrm>
            <a:off x="626875" y="1237014"/>
            <a:ext cx="11069826" cy="131411"/>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90E9DF43-318F-41D9-8DC9-04DEED7ACA8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94993"/>
          <a:stretch/>
        </p:blipFill>
        <p:spPr>
          <a:xfrm>
            <a:off x="1" y="0"/>
            <a:ext cx="588854" cy="6858000"/>
          </a:xfrm>
          <a:prstGeom prst="rect">
            <a:avLst/>
          </a:prstGeom>
        </p:spPr>
      </p:pic>
      <p:pic>
        <p:nvPicPr>
          <p:cNvPr id="10" name="Picture 4">
            <a:extLst>
              <a:ext uri="{FF2B5EF4-FFF2-40B4-BE49-F238E27FC236}">
                <a16:creationId xmlns:a16="http://schemas.microsoft.com/office/drawing/2014/main" id="{0AE8A7F8-A329-CD60-1160-45B9C9132F5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15482018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certificates etc">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11D53162-33EF-4CED-99DB-E85F0CB5B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 y="-9564"/>
            <a:ext cx="12190095" cy="6858000"/>
          </a:xfrm>
          <a:prstGeom prst="rect">
            <a:avLst/>
          </a:prstGeom>
        </p:spPr>
      </p:pic>
      <p:sp>
        <p:nvSpPr>
          <p:cNvPr id="8" name="Content Placeholder 2">
            <a:extLst>
              <a:ext uri="{FF2B5EF4-FFF2-40B4-BE49-F238E27FC236}">
                <a16:creationId xmlns:a16="http://schemas.microsoft.com/office/drawing/2014/main" id="{C4669462-A299-40A0-81EC-EF072D29E893}"/>
              </a:ext>
            </a:extLst>
          </p:cNvPr>
          <p:cNvSpPr>
            <a:spLocks noGrp="1"/>
          </p:cNvSpPr>
          <p:nvPr>
            <p:ph idx="1"/>
          </p:nvPr>
        </p:nvSpPr>
        <p:spPr>
          <a:xfrm>
            <a:off x="1025624" y="186016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3" name="Title 1">
            <a:extLst>
              <a:ext uri="{FF2B5EF4-FFF2-40B4-BE49-F238E27FC236}">
                <a16:creationId xmlns:a16="http://schemas.microsoft.com/office/drawing/2014/main" id="{74D5D13C-BD49-9C79-9B97-1396072B46BC}"/>
              </a:ext>
            </a:extLst>
          </p:cNvPr>
          <p:cNvSpPr>
            <a:spLocks noGrp="1"/>
          </p:cNvSpPr>
          <p:nvPr>
            <p:ph type="title" hasCustomPrompt="1"/>
          </p:nvPr>
        </p:nvSpPr>
        <p:spPr>
          <a:xfrm>
            <a:off x="1025624" y="554600"/>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4" name="Picture 4">
            <a:extLst>
              <a:ext uri="{FF2B5EF4-FFF2-40B4-BE49-F238E27FC236}">
                <a16:creationId xmlns:a16="http://schemas.microsoft.com/office/drawing/2014/main" id="{B0C528C1-3695-4BCB-8100-2CA1278582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313024"/>
            <a:ext cx="1783964" cy="972000"/>
          </a:xfrm>
          <a:prstGeom prst="rect">
            <a:avLst/>
          </a:prstGeom>
        </p:spPr>
      </p:pic>
    </p:spTree>
    <p:extLst>
      <p:ext uri="{BB962C8B-B14F-4D97-AF65-F5344CB8AC3E}">
        <p14:creationId xmlns:p14="http://schemas.microsoft.com/office/powerpoint/2010/main" val="32222817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boxe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00C6B7-69E3-4CA4-A6B4-C868D0CB7DBC}"/>
              </a:ext>
            </a:extLst>
          </p:cNvPr>
          <p:cNvSpPr/>
          <p:nvPr userDrawn="1"/>
        </p:nvSpPr>
        <p:spPr>
          <a:xfrm>
            <a:off x="836611" y="457200"/>
            <a:ext cx="3935413" cy="5403850"/>
          </a:xfrm>
          <a:prstGeom prst="rect">
            <a:avLst/>
          </a:prstGeom>
          <a:solidFill>
            <a:srgbClr val="DEF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background pattern&#10;&#10;Description automatically generated">
            <a:extLst>
              <a:ext uri="{FF2B5EF4-FFF2-40B4-BE49-F238E27FC236}">
                <a16:creationId xmlns:a16="http://schemas.microsoft.com/office/drawing/2014/main" id="{5845D4C9-5249-4694-9B85-C5361D6CB174}"/>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4436" r="25097" b="17760"/>
          <a:stretch/>
        </p:blipFill>
        <p:spPr>
          <a:xfrm>
            <a:off x="874911" y="1257300"/>
            <a:ext cx="3935413" cy="4603750"/>
          </a:xfrm>
          <a:prstGeom prst="rect">
            <a:avLst/>
          </a:prstGeom>
        </p:spPr>
      </p:pic>
      <p:sp>
        <p:nvSpPr>
          <p:cNvPr id="2" name="Title 1">
            <a:extLst>
              <a:ext uri="{FF2B5EF4-FFF2-40B4-BE49-F238E27FC236}">
                <a16:creationId xmlns:a16="http://schemas.microsoft.com/office/drawing/2014/main" id="{C90AA1D0-8E90-44C4-9562-41C22EE9F3E4}"/>
              </a:ext>
            </a:extLst>
          </p:cNvPr>
          <p:cNvSpPr>
            <a:spLocks noGrp="1"/>
          </p:cNvSpPr>
          <p:nvPr>
            <p:ph type="title"/>
          </p:nvPr>
        </p:nvSpPr>
        <p:spPr>
          <a:xfrm>
            <a:off x="839788" y="457200"/>
            <a:ext cx="3932237" cy="1600200"/>
          </a:xfrm>
        </p:spPr>
        <p:txBody>
          <a:bodyPr anchor="b"/>
          <a:lstStyle>
            <a:lvl1pPr>
              <a:defRPr sz="3200">
                <a:solidFill>
                  <a:srgbClr val="00B0CA"/>
                </a:solidFill>
              </a:defRPr>
            </a:lvl1pPr>
          </a:lstStyle>
          <a:p>
            <a:r>
              <a:rPr lang="en-US"/>
              <a:t>Click to edit Master title style</a:t>
            </a:r>
            <a:endParaRPr lang="fr-FR" dirty="0"/>
          </a:p>
        </p:txBody>
      </p:sp>
      <p:sp>
        <p:nvSpPr>
          <p:cNvPr id="3" name="Content Placeholder 2">
            <a:extLst>
              <a:ext uri="{FF2B5EF4-FFF2-40B4-BE49-F238E27FC236}">
                <a16:creationId xmlns:a16="http://schemas.microsoft.com/office/drawing/2014/main" id="{0281141B-7A45-42CD-9FA0-FA3F57FC21AE}"/>
              </a:ext>
            </a:extLst>
          </p:cNvPr>
          <p:cNvSpPr>
            <a:spLocks noGrp="1"/>
          </p:cNvSpPr>
          <p:nvPr>
            <p:ph idx="1"/>
          </p:nvPr>
        </p:nvSpPr>
        <p:spPr>
          <a:xfrm>
            <a:off x="5183188" y="1296000"/>
            <a:ext cx="6172200" cy="4565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A69E0FD-1890-46F8-8BC3-E9516C5E2B98}"/>
              </a:ext>
            </a:extLst>
          </p:cNvPr>
          <p:cNvSpPr>
            <a:spLocks noGrp="1"/>
          </p:cNvSpPr>
          <p:nvPr>
            <p:ph type="body" sz="half" idx="2"/>
          </p:nvPr>
        </p:nvSpPr>
        <p:spPr>
          <a:xfrm>
            <a:off x="839788" y="2057400"/>
            <a:ext cx="3932237" cy="3811588"/>
          </a:xfrm>
        </p:spPr>
        <p:txBody>
          <a:bodyPr/>
          <a:lstStyle>
            <a:lvl1pPr marL="0" indent="0">
              <a:buNone/>
              <a:defRPr sz="1600">
                <a:solidFill>
                  <a:srgbClr val="0046A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D326A-A223-4A66-8461-449419D236EE}"/>
              </a:ext>
            </a:extLst>
          </p:cNvPr>
          <p:cNvSpPr>
            <a:spLocks noGrp="1"/>
          </p:cNvSpPr>
          <p:nvPr>
            <p:ph type="dt" sz="half" idx="10"/>
          </p:nvPr>
        </p:nvSpPr>
        <p:spPr/>
        <p:txBody>
          <a:bodyPr/>
          <a:lstStyle/>
          <a:p>
            <a:fld id="{371E880D-16D1-4539-9948-C2240ACC59CA}" type="datetimeFigureOut">
              <a:rPr lang="fr-FR" smtClean="0"/>
              <a:t>15/08/2024</a:t>
            </a:fld>
            <a:endParaRPr lang="fr-FR" dirty="0"/>
          </a:p>
        </p:txBody>
      </p:sp>
      <p:sp>
        <p:nvSpPr>
          <p:cNvPr id="6" name="Footer Placeholder 5">
            <a:extLst>
              <a:ext uri="{FF2B5EF4-FFF2-40B4-BE49-F238E27FC236}">
                <a16:creationId xmlns:a16="http://schemas.microsoft.com/office/drawing/2014/main" id="{F55282F8-F662-4779-8227-5303B31DC65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053B61E-AAF7-4610-9B1C-353FB2AD5762}"/>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9" name="Picture 8" descr="Graphical user interface&#10;&#10;Description automatically generated with low confidence">
            <a:extLst>
              <a:ext uri="{FF2B5EF4-FFF2-40B4-BE49-F238E27FC236}">
                <a16:creationId xmlns:a16="http://schemas.microsoft.com/office/drawing/2014/main" id="{05C6FF66-E984-4E86-BEB9-13DCCC338B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94993"/>
          <a:stretch/>
        </p:blipFill>
        <p:spPr>
          <a:xfrm>
            <a:off x="1" y="0"/>
            <a:ext cx="588854" cy="6858000"/>
          </a:xfrm>
          <a:prstGeom prst="rect">
            <a:avLst/>
          </a:prstGeom>
        </p:spPr>
      </p:pic>
      <p:pic>
        <p:nvPicPr>
          <p:cNvPr id="10" name="Picture 4">
            <a:extLst>
              <a:ext uri="{FF2B5EF4-FFF2-40B4-BE49-F238E27FC236}">
                <a16:creationId xmlns:a16="http://schemas.microsoft.com/office/drawing/2014/main" id="{D23D1AAF-D0ED-CC64-94F5-6391631E008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716897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r blue bottom text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00C6-B419-416F-AF08-BBBA19493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2CAD13B6-6CFA-43ED-A013-5603EF1DBC2E}"/>
              </a:ext>
            </a:extLst>
          </p:cNvPr>
          <p:cNvSpPr>
            <a:spLocks noGrp="1"/>
          </p:cNvSpPr>
          <p:nvPr>
            <p:ph type="pic" idx="1"/>
          </p:nvPr>
        </p:nvSpPr>
        <p:spPr>
          <a:xfrm>
            <a:off x="5183188" y="1486444"/>
            <a:ext cx="6172200" cy="4374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a:extLst>
              <a:ext uri="{FF2B5EF4-FFF2-40B4-BE49-F238E27FC236}">
                <a16:creationId xmlns:a16="http://schemas.microsoft.com/office/drawing/2014/main" id="{19F95694-4689-49CA-92F4-A8F884B73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5D2E4-52AC-40C7-83DE-BB12D5C90407}"/>
              </a:ext>
            </a:extLst>
          </p:cNvPr>
          <p:cNvSpPr>
            <a:spLocks noGrp="1"/>
          </p:cNvSpPr>
          <p:nvPr>
            <p:ph type="dt" sz="half" idx="10"/>
          </p:nvPr>
        </p:nvSpPr>
        <p:spPr/>
        <p:txBody>
          <a:bodyPr/>
          <a:lstStyle/>
          <a:p>
            <a:fld id="{371E880D-16D1-4539-9948-C2240ACC59CA}" type="datetimeFigureOut">
              <a:rPr lang="fr-FR" smtClean="0"/>
              <a:t>15/08/2024</a:t>
            </a:fld>
            <a:endParaRPr lang="fr-FR"/>
          </a:p>
        </p:txBody>
      </p:sp>
      <p:sp>
        <p:nvSpPr>
          <p:cNvPr id="6" name="Footer Placeholder 5">
            <a:extLst>
              <a:ext uri="{FF2B5EF4-FFF2-40B4-BE49-F238E27FC236}">
                <a16:creationId xmlns:a16="http://schemas.microsoft.com/office/drawing/2014/main" id="{1B6A3491-E6B6-4519-8AF0-E260E39E6C8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EA53F7C-FA6A-46C2-A91A-51000F762368}"/>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9" name="Picture 8">
            <a:extLst>
              <a:ext uri="{FF2B5EF4-FFF2-40B4-BE49-F238E27FC236}">
                <a16:creationId xmlns:a16="http://schemas.microsoft.com/office/drawing/2014/main" id="{04A4F6D2-CD76-43F5-A681-3F113BDB5E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5906"/>
            <a:ext cx="12192000" cy="692094"/>
          </a:xfrm>
          <a:prstGeom prst="rect">
            <a:avLst/>
          </a:prstGeom>
        </p:spPr>
      </p:pic>
      <p:pic>
        <p:nvPicPr>
          <p:cNvPr id="10" name="Picture 4">
            <a:extLst>
              <a:ext uri="{FF2B5EF4-FFF2-40B4-BE49-F238E27FC236}">
                <a16:creationId xmlns:a16="http://schemas.microsoft.com/office/drawing/2014/main" id="{5DF056EE-9E5A-BC7E-9A2F-1B3E227F2B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3494286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19846-29D1-46FA-A4B4-F51045673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dirty="0"/>
          </a:p>
        </p:txBody>
      </p:sp>
      <p:sp>
        <p:nvSpPr>
          <p:cNvPr id="3" name="Text Placeholder 2">
            <a:extLst>
              <a:ext uri="{FF2B5EF4-FFF2-40B4-BE49-F238E27FC236}">
                <a16:creationId xmlns:a16="http://schemas.microsoft.com/office/drawing/2014/main" id="{B9CA294C-9B27-49AE-9128-3696CDEB78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a:extLst>
              <a:ext uri="{FF2B5EF4-FFF2-40B4-BE49-F238E27FC236}">
                <a16:creationId xmlns:a16="http://schemas.microsoft.com/office/drawing/2014/main" id="{081656F4-F81B-4402-9B07-9F7FD5977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E880D-16D1-4539-9948-C2240ACC59CA}" type="datetimeFigureOut">
              <a:rPr lang="fr-FR" smtClean="0"/>
              <a:t>15/08/2024</a:t>
            </a:fld>
            <a:endParaRPr lang="fr-FR"/>
          </a:p>
        </p:txBody>
      </p:sp>
      <p:sp>
        <p:nvSpPr>
          <p:cNvPr id="5" name="Footer Placeholder 4">
            <a:extLst>
              <a:ext uri="{FF2B5EF4-FFF2-40B4-BE49-F238E27FC236}">
                <a16:creationId xmlns:a16="http://schemas.microsoft.com/office/drawing/2014/main" id="{2E8CCE74-D5F7-4C92-B871-71638BD58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CC09639-0815-4873-A2C3-3182144E7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61154-064F-4AC5-84EA-549FDD985C1D}" type="slidenum">
              <a:rPr lang="fr-FR" smtClean="0"/>
              <a:t>‹#›</a:t>
            </a:fld>
            <a:endParaRPr lang="fr-FR"/>
          </a:p>
        </p:txBody>
      </p:sp>
    </p:spTree>
    <p:extLst>
      <p:ext uri="{BB962C8B-B14F-4D97-AF65-F5344CB8AC3E}">
        <p14:creationId xmlns:p14="http://schemas.microsoft.com/office/powerpoint/2010/main" val="361206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61" r:id="rId5"/>
    <p:sldLayoutId id="2147483651" r:id="rId6"/>
    <p:sldLayoutId id="2147483654" r:id="rId7"/>
    <p:sldLayoutId id="2147483656" r:id="rId8"/>
    <p:sldLayoutId id="2147483657" r:id="rId9"/>
    <p:sldLayoutId id="2147483662" r:id="rId10"/>
  </p:sldLayoutIdLst>
  <p:txStyles>
    <p:title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6B371C-05CD-2A10-6551-B01938FC11AA}"/>
              </a:ext>
            </a:extLst>
          </p:cNvPr>
          <p:cNvSpPr txBox="1">
            <a:spLocks/>
          </p:cNvSpPr>
          <p:nvPr/>
        </p:nvSpPr>
        <p:spPr>
          <a:xfrm>
            <a:off x="4516017" y="1866123"/>
            <a:ext cx="7675984" cy="3125754"/>
          </a:xfrm>
          <a:prstGeom prst="rect">
            <a:avLst/>
          </a:prstGeom>
        </p:spPr>
        <p:txBody>
          <a:bodyPr bIns="0" anchor="t">
            <a:normAutofit/>
          </a:bodyPr>
          <a:lstStyle>
            <a:lvl1pPr algn="ctr" rtl="0" eaLnBrk="1" fontAlgn="base" hangingPunct="1">
              <a:lnSpc>
                <a:spcPct val="90000"/>
              </a:lnSpc>
              <a:spcBef>
                <a:spcPct val="0"/>
              </a:spcBef>
              <a:spcAft>
                <a:spcPct val="0"/>
              </a:spcAft>
              <a:defRPr sz="50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2pPr>
            <a:lvl3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3pPr>
            <a:lvl4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4pPr>
            <a:lvl5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pPr fontAlgn="auto">
              <a:spcAft>
                <a:spcPts val="0"/>
              </a:spcAft>
              <a:defRPr/>
            </a:pPr>
            <a:r>
              <a:rPr lang="en-US" sz="3200" cap="none" dirty="0">
                <a:latin typeface="Tw Cen MT" panose="020B0602020104020603" pitchFamily="34" charset="0"/>
                <a:ea typeface="Gungsuh" panose="02030600000101010101" pitchFamily="18" charset="-127"/>
                <a:cs typeface="Biome" panose="020B0502040204020203" pitchFamily="34" charset="0"/>
              </a:rPr>
              <a:t>Stock assessment of striped marlin</a:t>
            </a:r>
          </a:p>
          <a:p>
            <a:pPr fontAlgn="auto">
              <a:spcAft>
                <a:spcPts val="0"/>
              </a:spcAft>
              <a:defRPr/>
            </a:pPr>
            <a:r>
              <a:rPr lang="en-US" sz="3200" cap="none" dirty="0">
                <a:latin typeface="Tw Cen MT" panose="020B0602020104020603" pitchFamily="34" charset="0"/>
                <a:ea typeface="Gungsuh" panose="02030600000101010101" pitchFamily="18" charset="-127"/>
                <a:cs typeface="Biome" panose="020B0502040204020203" pitchFamily="34" charset="0"/>
              </a:rPr>
              <a:t>(</a:t>
            </a:r>
            <a:r>
              <a:rPr lang="en-US" sz="3200" i="1" cap="none" dirty="0" err="1">
                <a:latin typeface="Tw Cen MT" panose="020B0602020104020603" pitchFamily="34" charset="0"/>
                <a:ea typeface="Gungsuh" panose="02030600000101010101" pitchFamily="18" charset="-127"/>
                <a:cs typeface="Biome" panose="020B0502040204020203" pitchFamily="34" charset="0"/>
              </a:rPr>
              <a:t>Kahikia</a:t>
            </a:r>
            <a:r>
              <a:rPr lang="en-US" sz="3200" i="1" cap="none" dirty="0">
                <a:latin typeface="Tw Cen MT" panose="020B0602020104020603" pitchFamily="34" charset="0"/>
                <a:ea typeface="Gungsuh" panose="02030600000101010101" pitchFamily="18" charset="-127"/>
                <a:cs typeface="Biome" panose="020B0502040204020203" pitchFamily="34" charset="0"/>
              </a:rPr>
              <a:t> audax</a:t>
            </a:r>
            <a:r>
              <a:rPr lang="en-US" sz="3200" cap="none" dirty="0">
                <a:latin typeface="Tw Cen MT" panose="020B0602020104020603" pitchFamily="34" charset="0"/>
                <a:ea typeface="Gungsuh" panose="02030600000101010101" pitchFamily="18" charset="-127"/>
                <a:cs typeface="Biome" panose="020B0502040204020203" pitchFamily="34" charset="0"/>
              </a:rPr>
              <a:t>)  </a:t>
            </a:r>
          </a:p>
          <a:p>
            <a:pPr fontAlgn="auto">
              <a:spcAft>
                <a:spcPts val="0"/>
              </a:spcAft>
              <a:defRPr/>
            </a:pPr>
            <a:r>
              <a:rPr lang="en-US" sz="3200" cap="none" dirty="0">
                <a:latin typeface="Tw Cen MT" panose="020B0602020104020603" pitchFamily="34" charset="0"/>
                <a:ea typeface="Gungsuh" panose="02030600000101010101" pitchFamily="18" charset="-127"/>
                <a:cs typeface="Biome" panose="020B0502040204020203" pitchFamily="34" charset="0"/>
              </a:rPr>
              <a:t>in the southwest Pacific Ocean: 2024</a:t>
            </a:r>
          </a:p>
          <a:p>
            <a:pPr fontAlgn="auto">
              <a:spcAft>
                <a:spcPts val="0"/>
              </a:spcAft>
              <a:defRPr/>
            </a:pPr>
            <a:endParaRPr lang="en-US" sz="1800" cap="none" dirty="0">
              <a:latin typeface="Tw Cen MT" panose="020B0602020104020603" pitchFamily="34" charset="0"/>
              <a:ea typeface="Gungsuh" panose="02030600000101010101" pitchFamily="18" charset="-127"/>
              <a:cs typeface="Biome" panose="020B0502040204020203" pitchFamily="34" charset="0"/>
            </a:endParaRPr>
          </a:p>
          <a:p>
            <a:pPr fontAlgn="auto">
              <a:spcAft>
                <a:spcPts val="0"/>
              </a:spcAft>
              <a:defRPr/>
            </a:pPr>
            <a:r>
              <a:rPr lang="en-US" sz="1800" cap="none" dirty="0">
                <a:latin typeface="Tw Cen MT" panose="020B0602020104020603" pitchFamily="34" charset="0"/>
                <a:ea typeface="Gungsuh" panose="02030600000101010101" pitchFamily="18" charset="-127"/>
                <a:cs typeface="Biome" panose="020B0502040204020203" pitchFamily="34" charset="0"/>
              </a:rPr>
              <a:t>WCPFC-SC20-2024 / SA-WP-03</a:t>
            </a:r>
            <a:br>
              <a:rPr lang="en-US" sz="1800" cap="none" dirty="0">
                <a:latin typeface="Tw Cen MT" panose="020B0602020104020603" pitchFamily="34" charset="0"/>
                <a:ea typeface="Gungsuh" panose="02030600000101010101" pitchFamily="18" charset="-127"/>
                <a:cs typeface="Biome" panose="020B0502040204020203" pitchFamily="34" charset="0"/>
              </a:rPr>
            </a:br>
            <a:r>
              <a:rPr lang="en-US" sz="1800" cap="none" dirty="0">
                <a:latin typeface="Tw Cen MT" panose="020B0602020104020603" pitchFamily="34" charset="0"/>
                <a:ea typeface="Gungsuh" panose="02030600000101010101" pitchFamily="18" charset="-127"/>
                <a:cs typeface="Biome" panose="020B0502040204020203" pitchFamily="34" charset="0"/>
              </a:rPr>
              <a:t>August 2024</a:t>
            </a:r>
          </a:p>
          <a:p>
            <a:pPr fontAlgn="auto">
              <a:spcAft>
                <a:spcPts val="0"/>
              </a:spcAft>
              <a:defRPr/>
            </a:pPr>
            <a:r>
              <a:rPr lang="en-US" sz="1800" cap="none" dirty="0">
                <a:latin typeface="Tw Cen MT" panose="020B0602020104020603" pitchFamily="34" charset="0"/>
                <a:ea typeface="Gungsuh" panose="02030600000101010101" pitchFamily="18" charset="-127"/>
                <a:cs typeface="Biome" panose="020B0502040204020203" pitchFamily="34" charset="0"/>
              </a:rPr>
              <a:t>Manila, Philippines</a:t>
            </a:r>
            <a:br>
              <a:rPr lang="en-US" sz="1800" cap="none" dirty="0">
                <a:latin typeface="Tw Cen MT" panose="020B0602020104020603" pitchFamily="34" charset="0"/>
                <a:ea typeface="Gungsuh" panose="02030600000101010101" pitchFamily="18" charset="-127"/>
                <a:cs typeface="Biome" panose="020B0502040204020203" pitchFamily="34" charset="0"/>
              </a:rPr>
            </a:br>
            <a:endParaRPr lang="en-US" sz="1800" cap="none" dirty="0">
              <a:latin typeface="Tw Cen MT" panose="020B0602020104020603" pitchFamily="34" charset="0"/>
              <a:ea typeface="Gungsuh" panose="02030600000101010101" pitchFamily="18" charset="-127"/>
              <a:cs typeface="Biome" panose="020B0502040204020203" pitchFamily="34" charset="0"/>
            </a:endParaRPr>
          </a:p>
        </p:txBody>
      </p:sp>
      <p:cxnSp>
        <p:nvCxnSpPr>
          <p:cNvPr id="10" name="Straight Connector 9">
            <a:extLst>
              <a:ext uri="{FF2B5EF4-FFF2-40B4-BE49-F238E27FC236}">
                <a16:creationId xmlns:a16="http://schemas.microsoft.com/office/drawing/2014/main" id="{BF9F484B-9705-6176-7BFA-95E0C12DEAF3}"/>
              </a:ext>
            </a:extLst>
          </p:cNvPr>
          <p:cNvCxnSpPr/>
          <p:nvPr/>
        </p:nvCxnSpPr>
        <p:spPr>
          <a:xfrm>
            <a:off x="5034885" y="3300075"/>
            <a:ext cx="6635692" cy="0"/>
          </a:xfrm>
          <a:prstGeom prst="line">
            <a:avLst/>
          </a:prstGeom>
          <a:ln w="254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0D5999AD-B2C3-3D72-9C12-03E3CD69E5B3}"/>
              </a:ext>
            </a:extLst>
          </p:cNvPr>
          <p:cNvSpPr>
            <a:spLocks noGrp="1"/>
          </p:cNvSpPr>
          <p:nvPr>
            <p:ph type="subTitle" idx="1"/>
          </p:nvPr>
        </p:nvSpPr>
        <p:spPr>
          <a:xfrm>
            <a:off x="4516017" y="4734028"/>
            <a:ext cx="7675983" cy="1298533"/>
          </a:xfrm>
        </p:spPr>
        <p:txBody>
          <a:bodyPr rtlCol="0">
            <a:noAutofit/>
          </a:bodyPr>
          <a:lstStyle/>
          <a:p>
            <a:pPr fontAlgn="auto">
              <a:lnSpc>
                <a:spcPct val="100000"/>
              </a:lnSpc>
              <a:spcAft>
                <a:spcPts val="0"/>
              </a:spcAft>
              <a:defRPr/>
            </a:pPr>
            <a:r>
              <a:rPr lang="en-US" sz="1800" cap="none" dirty="0">
                <a:latin typeface="Tw Cen MT" panose="020B0602020104020603" pitchFamily="34" charset="0"/>
              </a:rPr>
              <a:t>C. Castillo Jordan</a:t>
            </a:r>
            <a:r>
              <a:rPr lang="en-US" sz="1800" cap="none" baseline="30000" dirty="0">
                <a:latin typeface="Tw Cen MT" panose="020B0602020104020603" pitchFamily="34" charset="0"/>
              </a:rPr>
              <a:t>1</a:t>
            </a:r>
            <a:r>
              <a:rPr lang="en-US" sz="1800" cap="none" dirty="0">
                <a:latin typeface="Tw Cen MT" panose="020B0602020104020603" pitchFamily="34" charset="0"/>
              </a:rPr>
              <a:t>, J. Day</a:t>
            </a:r>
            <a:r>
              <a:rPr lang="en-US" sz="1800" cap="none" baseline="30000" dirty="0">
                <a:latin typeface="Tw Cen MT" panose="020B0602020104020603" pitchFamily="34" charset="0"/>
              </a:rPr>
              <a:t>1</a:t>
            </a:r>
            <a:r>
              <a:rPr lang="en-US" sz="1800" cap="none" dirty="0">
                <a:latin typeface="Tw Cen MT" panose="020B0602020104020603" pitchFamily="34" charset="0"/>
              </a:rPr>
              <a:t>, T. Teears</a:t>
            </a:r>
            <a:r>
              <a:rPr lang="en-US" sz="1800" cap="none" baseline="30000" dirty="0">
                <a:latin typeface="Tw Cen MT" panose="020B0602020104020603" pitchFamily="34" charset="0"/>
              </a:rPr>
              <a:t>1</a:t>
            </a:r>
            <a:r>
              <a:rPr lang="en-US" sz="1800" cap="none" dirty="0">
                <a:latin typeface="Tw Cen MT" panose="020B0602020104020603" pitchFamily="34" charset="0"/>
              </a:rPr>
              <a:t>, N. Davies</a:t>
            </a:r>
            <a:r>
              <a:rPr lang="en-US" sz="1800" baseline="30000" dirty="0">
                <a:latin typeface="Tw Cen MT" panose="020B0602020104020603" pitchFamily="34" charset="0"/>
              </a:rPr>
              <a:t>2</a:t>
            </a:r>
            <a:r>
              <a:rPr lang="en-US" sz="1800" cap="none" dirty="0">
                <a:latin typeface="Tw Cen MT" panose="020B0602020104020603" pitchFamily="34" charset="0"/>
              </a:rPr>
              <a:t>, J. Hampton</a:t>
            </a:r>
            <a:r>
              <a:rPr lang="en-US" sz="1800" cap="none" baseline="30000" dirty="0">
                <a:latin typeface="Tw Cen MT" panose="020B0602020104020603" pitchFamily="34" charset="0"/>
              </a:rPr>
              <a:t>1</a:t>
            </a:r>
            <a:r>
              <a:rPr lang="en-US" sz="1800" cap="none" dirty="0">
                <a:latin typeface="Tw Cen MT" panose="020B0602020104020603" pitchFamily="34" charset="0"/>
              </a:rPr>
              <a:t>, </a:t>
            </a:r>
          </a:p>
          <a:p>
            <a:pPr fontAlgn="auto">
              <a:lnSpc>
                <a:spcPct val="100000"/>
              </a:lnSpc>
              <a:spcAft>
                <a:spcPts val="0"/>
              </a:spcAft>
              <a:defRPr/>
            </a:pPr>
            <a:r>
              <a:rPr lang="en-US" sz="1800" cap="none" dirty="0">
                <a:latin typeface="Tw Cen MT" panose="020B0602020104020603" pitchFamily="34" charset="0"/>
              </a:rPr>
              <a:t>S. McKechnie</a:t>
            </a:r>
            <a:r>
              <a:rPr lang="en-US" sz="1800" cap="none" baseline="30000" dirty="0">
                <a:latin typeface="Tw Cen MT" panose="020B0602020104020603" pitchFamily="34" charset="0"/>
              </a:rPr>
              <a:t>1</a:t>
            </a:r>
            <a:r>
              <a:rPr lang="en-US" sz="1800" cap="none" dirty="0">
                <a:latin typeface="Tw Cen MT" panose="020B0602020104020603" pitchFamily="34" charset="0"/>
              </a:rPr>
              <a:t>, A. Magnusson</a:t>
            </a:r>
            <a:r>
              <a:rPr lang="en-US" sz="1800" cap="none" baseline="30000" dirty="0">
                <a:latin typeface="Tw Cen MT" panose="020B0602020104020603" pitchFamily="34" charset="0"/>
              </a:rPr>
              <a:t>1</a:t>
            </a:r>
            <a:r>
              <a:rPr lang="en-US" sz="1800" cap="none" dirty="0">
                <a:latin typeface="Tw Cen MT" panose="020B0602020104020603" pitchFamily="34" charset="0"/>
              </a:rPr>
              <a:t>, T. Peatman</a:t>
            </a:r>
            <a:r>
              <a:rPr lang="en-US" sz="1800" baseline="30000" dirty="0">
                <a:latin typeface="Tw Cen MT" panose="020B0602020104020603" pitchFamily="34" charset="0"/>
              </a:rPr>
              <a:t>3</a:t>
            </a:r>
            <a:r>
              <a:rPr lang="en-US" sz="1800" cap="none" dirty="0">
                <a:latin typeface="Tw Cen MT" panose="020B0602020104020603" pitchFamily="34" charset="0"/>
              </a:rPr>
              <a:t>, </a:t>
            </a:r>
          </a:p>
          <a:p>
            <a:pPr fontAlgn="auto">
              <a:lnSpc>
                <a:spcPct val="100000"/>
              </a:lnSpc>
              <a:spcAft>
                <a:spcPts val="0"/>
              </a:spcAft>
              <a:defRPr/>
            </a:pPr>
            <a:r>
              <a:rPr lang="en-US" sz="1800" cap="none" dirty="0">
                <a:latin typeface="Tw Cen MT" panose="020B0602020104020603" pitchFamily="34" charset="0"/>
              </a:rPr>
              <a:t>T. Vidal</a:t>
            </a:r>
            <a:r>
              <a:rPr lang="en-US" sz="1800" cap="none" baseline="30000" dirty="0">
                <a:latin typeface="Tw Cen MT" panose="020B0602020104020603" pitchFamily="34" charset="0"/>
              </a:rPr>
              <a:t>1</a:t>
            </a:r>
            <a:r>
              <a:rPr lang="en-US" sz="1800" cap="none" dirty="0">
                <a:latin typeface="Tw Cen MT" panose="020B0602020104020603" pitchFamily="34" charset="0"/>
              </a:rPr>
              <a:t>, P. Williams, P. Hamer</a:t>
            </a:r>
            <a:r>
              <a:rPr lang="en-US" sz="1800" cap="none" baseline="30000" dirty="0">
                <a:latin typeface="Tw Cen MT" panose="020B0602020104020603" pitchFamily="34" charset="0"/>
              </a:rPr>
              <a:t>1</a:t>
            </a:r>
            <a:r>
              <a:rPr lang="en-US" sz="1800" cap="none" dirty="0">
                <a:latin typeface="Tw Cen MT" panose="020B0602020104020603" pitchFamily="34" charset="0"/>
              </a:rPr>
              <a:t> </a:t>
            </a:r>
          </a:p>
          <a:p>
            <a:pPr fontAlgn="auto">
              <a:lnSpc>
                <a:spcPct val="100000"/>
              </a:lnSpc>
              <a:spcAft>
                <a:spcPts val="0"/>
              </a:spcAft>
              <a:defRPr/>
            </a:pPr>
            <a:r>
              <a:rPr lang="en-AU" sz="1200" cap="none" dirty="0">
                <a:latin typeface="Tw Cen MT" panose="020B0602020104020603" pitchFamily="34" charset="0"/>
              </a:rPr>
              <a:t>1 Oceanic Fisheries Programme, the Pacific Community</a:t>
            </a:r>
          </a:p>
          <a:p>
            <a:pPr fontAlgn="auto">
              <a:lnSpc>
                <a:spcPct val="100000"/>
              </a:lnSpc>
              <a:spcAft>
                <a:spcPts val="0"/>
              </a:spcAft>
              <a:defRPr/>
            </a:pPr>
            <a:r>
              <a:rPr lang="en-AU" sz="1200" cap="none" dirty="0">
                <a:latin typeface="Tw Cen MT" panose="020B0602020104020603" pitchFamily="34" charset="0"/>
              </a:rPr>
              <a:t>2 </a:t>
            </a:r>
            <a:r>
              <a:rPr lang="en-AU" sz="1200" cap="none" dirty="0" err="1">
                <a:latin typeface="Tw Cen MT" panose="020B0602020104020603" pitchFamily="34" charset="0"/>
              </a:rPr>
              <a:t>TeTakina</a:t>
            </a:r>
            <a:r>
              <a:rPr lang="en-AU" sz="1200" cap="none" dirty="0">
                <a:latin typeface="Tw Cen MT" panose="020B0602020104020603" pitchFamily="34" charset="0"/>
              </a:rPr>
              <a:t> Ltd</a:t>
            </a:r>
          </a:p>
          <a:p>
            <a:pPr fontAlgn="auto">
              <a:lnSpc>
                <a:spcPct val="100000"/>
              </a:lnSpc>
              <a:spcAft>
                <a:spcPts val="0"/>
              </a:spcAft>
              <a:defRPr/>
            </a:pPr>
            <a:r>
              <a:rPr lang="en-AU" sz="1200" cap="none" dirty="0">
                <a:latin typeface="Tw Cen MT" panose="020B0602020104020603" pitchFamily="34" charset="0"/>
              </a:rPr>
              <a:t>3 Private Consultant</a:t>
            </a:r>
            <a:endParaRPr lang="en-US" sz="1200" cap="none" dirty="0">
              <a:latin typeface="Tw Cen MT" panose="020B0602020104020603" pitchFamily="34" charset="0"/>
            </a:endParaRPr>
          </a:p>
        </p:txBody>
      </p:sp>
      <p:pic>
        <p:nvPicPr>
          <p:cNvPr id="12" name="Picture 11">
            <a:extLst>
              <a:ext uri="{FF2B5EF4-FFF2-40B4-BE49-F238E27FC236}">
                <a16:creationId xmlns:a16="http://schemas.microsoft.com/office/drawing/2014/main" id="{CC97DCA1-9197-098F-7DA7-D163A517E2A3}"/>
              </a:ext>
            </a:extLst>
          </p:cNvPr>
          <p:cNvPicPr>
            <a:picLocks noChangeAspect="1"/>
          </p:cNvPicPr>
          <p:nvPr/>
        </p:nvPicPr>
        <p:blipFill>
          <a:blip r:embed="rId2"/>
          <a:stretch>
            <a:fillRect/>
          </a:stretch>
        </p:blipFill>
        <p:spPr>
          <a:xfrm>
            <a:off x="6628983" y="466165"/>
            <a:ext cx="2389512" cy="1593837"/>
          </a:xfrm>
          <a:prstGeom prst="rect">
            <a:avLst/>
          </a:prstGeom>
          <a:scene3d>
            <a:camera prst="orthographicFront">
              <a:rot lat="21599987" lon="10499978" rev="0"/>
            </a:camera>
            <a:lightRig rig="threePt" dir="t"/>
          </a:scene3d>
        </p:spPr>
      </p:pic>
    </p:spTree>
    <p:extLst>
      <p:ext uri="{BB962C8B-B14F-4D97-AF65-F5344CB8AC3E}">
        <p14:creationId xmlns:p14="http://schemas.microsoft.com/office/powerpoint/2010/main" val="380359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73079B-6CD1-1D3C-698F-E8499A55EEC8}"/>
              </a:ext>
            </a:extLst>
          </p:cNvPr>
          <p:cNvSpPr>
            <a:spLocks noGrp="1"/>
          </p:cNvSpPr>
          <p:nvPr>
            <p:ph type="title"/>
          </p:nvPr>
        </p:nvSpPr>
        <p:spPr/>
        <p:txBody>
          <a:bodyPr/>
          <a:lstStyle/>
          <a:p>
            <a:r>
              <a:rPr lang="en-AU" dirty="0"/>
              <a:t>LL profile total</a:t>
            </a:r>
          </a:p>
        </p:txBody>
      </p:sp>
      <p:cxnSp>
        <p:nvCxnSpPr>
          <p:cNvPr id="4" name="Straight Arrow Connector 3">
            <a:extLst>
              <a:ext uri="{FF2B5EF4-FFF2-40B4-BE49-F238E27FC236}">
                <a16:creationId xmlns:a16="http://schemas.microsoft.com/office/drawing/2014/main" id="{75AD0510-8FC1-8AD3-D3FC-55ACA3764FAE}"/>
              </a:ext>
            </a:extLst>
          </p:cNvPr>
          <p:cNvCxnSpPr/>
          <p:nvPr/>
        </p:nvCxnSpPr>
        <p:spPr>
          <a:xfrm flipH="1">
            <a:off x="1025624" y="2862943"/>
            <a:ext cx="11515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634FA09-D767-FEED-2E03-AC26FB56D7E6}"/>
              </a:ext>
            </a:extLst>
          </p:cNvPr>
          <p:cNvCxnSpPr/>
          <p:nvPr/>
        </p:nvCxnSpPr>
        <p:spPr>
          <a:xfrm>
            <a:off x="1132114" y="3799114"/>
            <a:ext cx="11538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3DA5E1-C5C5-7607-17C4-8C8577016844}"/>
              </a:ext>
            </a:extLst>
          </p:cNvPr>
          <p:cNvSpPr txBox="1"/>
          <p:nvPr/>
        </p:nvSpPr>
        <p:spPr>
          <a:xfrm>
            <a:off x="1514933" y="2493611"/>
            <a:ext cx="388248" cy="369332"/>
          </a:xfrm>
          <a:prstGeom prst="rect">
            <a:avLst/>
          </a:prstGeom>
          <a:noFill/>
        </p:spPr>
        <p:txBody>
          <a:bodyPr wrap="none" rtlCol="0">
            <a:spAutoFit/>
          </a:bodyPr>
          <a:lstStyle/>
          <a:p>
            <a:r>
              <a:rPr lang="en-AU" dirty="0"/>
              <a:t>LF</a:t>
            </a:r>
          </a:p>
        </p:txBody>
      </p:sp>
      <p:sp>
        <p:nvSpPr>
          <p:cNvPr id="9" name="TextBox 8">
            <a:extLst>
              <a:ext uri="{FF2B5EF4-FFF2-40B4-BE49-F238E27FC236}">
                <a16:creationId xmlns:a16="http://schemas.microsoft.com/office/drawing/2014/main" id="{EC3E12A3-161D-EC25-9756-20ACAF33B16D}"/>
              </a:ext>
            </a:extLst>
          </p:cNvPr>
          <p:cNvSpPr txBox="1"/>
          <p:nvPr/>
        </p:nvSpPr>
        <p:spPr>
          <a:xfrm>
            <a:off x="1351645" y="3462437"/>
            <a:ext cx="760184" cy="369332"/>
          </a:xfrm>
          <a:prstGeom prst="rect">
            <a:avLst/>
          </a:prstGeom>
          <a:noFill/>
        </p:spPr>
        <p:txBody>
          <a:bodyPr wrap="square" rtlCol="0">
            <a:spAutoFit/>
          </a:bodyPr>
          <a:lstStyle/>
          <a:p>
            <a:r>
              <a:rPr lang="en-AU" dirty="0"/>
              <a:t>CPUE</a:t>
            </a:r>
          </a:p>
        </p:txBody>
      </p:sp>
      <p:pic>
        <p:nvPicPr>
          <p:cNvPr id="15" name="Picture 14" descr="A graph of different colored lines&#10;&#10;Description automatically generated">
            <a:extLst>
              <a:ext uri="{FF2B5EF4-FFF2-40B4-BE49-F238E27FC236}">
                <a16:creationId xmlns:a16="http://schemas.microsoft.com/office/drawing/2014/main" id="{4BA4B6D6-FB07-AD34-B2C0-30AE2CEDA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194" y="1118995"/>
            <a:ext cx="8010615" cy="5723252"/>
          </a:xfrm>
          <a:prstGeom prst="rect">
            <a:avLst/>
          </a:prstGeom>
        </p:spPr>
      </p:pic>
      <p:cxnSp>
        <p:nvCxnSpPr>
          <p:cNvPr id="16" name="Straight Arrow Connector 15">
            <a:extLst>
              <a:ext uri="{FF2B5EF4-FFF2-40B4-BE49-F238E27FC236}">
                <a16:creationId xmlns:a16="http://schemas.microsoft.com/office/drawing/2014/main" id="{68A1F308-2359-1433-578F-94C281B5C546}"/>
              </a:ext>
            </a:extLst>
          </p:cNvPr>
          <p:cNvCxnSpPr>
            <a:cxnSpLocks/>
          </p:cNvCxnSpPr>
          <p:nvPr/>
        </p:nvCxnSpPr>
        <p:spPr>
          <a:xfrm>
            <a:off x="1045028" y="2230795"/>
            <a:ext cx="8581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7EF7494-C735-7C34-ED35-37BCD4619E5C}"/>
              </a:ext>
            </a:extLst>
          </p:cNvPr>
          <p:cNvSpPr txBox="1"/>
          <p:nvPr/>
        </p:nvSpPr>
        <p:spPr>
          <a:xfrm>
            <a:off x="1264559" y="1894118"/>
            <a:ext cx="760184" cy="369332"/>
          </a:xfrm>
          <a:prstGeom prst="rect">
            <a:avLst/>
          </a:prstGeom>
          <a:noFill/>
        </p:spPr>
        <p:txBody>
          <a:bodyPr wrap="square" rtlCol="0">
            <a:spAutoFit/>
          </a:bodyPr>
          <a:lstStyle/>
          <a:p>
            <a:r>
              <a:rPr lang="en-AU" dirty="0"/>
              <a:t>WF</a:t>
            </a:r>
          </a:p>
        </p:txBody>
      </p:sp>
    </p:spTree>
    <p:extLst>
      <p:ext uri="{BB962C8B-B14F-4D97-AF65-F5344CB8AC3E}">
        <p14:creationId xmlns:p14="http://schemas.microsoft.com/office/powerpoint/2010/main" val="3869368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EFA891-2A83-3F90-334D-113A5B0F6766}"/>
              </a:ext>
            </a:extLst>
          </p:cNvPr>
          <p:cNvSpPr>
            <a:spLocks noGrp="1"/>
          </p:cNvSpPr>
          <p:nvPr>
            <p:ph idx="1"/>
          </p:nvPr>
        </p:nvSpPr>
        <p:spPr/>
        <p:txBody>
          <a:bodyPr/>
          <a:lstStyle/>
          <a:p>
            <a:r>
              <a:rPr lang="en-AU" dirty="0"/>
              <a:t>Rec CV</a:t>
            </a:r>
          </a:p>
          <a:p>
            <a:r>
              <a:rPr lang="en-AU" dirty="0"/>
              <a:t>CPUEs</a:t>
            </a:r>
          </a:p>
          <a:p>
            <a:r>
              <a:rPr lang="en-AU" dirty="0" err="1"/>
              <a:t>Ini</a:t>
            </a:r>
            <a:r>
              <a:rPr lang="en-AU" dirty="0"/>
              <a:t> condition</a:t>
            </a:r>
          </a:p>
          <a:p>
            <a:endParaRPr lang="en-AU" dirty="0"/>
          </a:p>
        </p:txBody>
      </p:sp>
      <p:sp>
        <p:nvSpPr>
          <p:cNvPr id="3" name="Title 2">
            <a:extLst>
              <a:ext uri="{FF2B5EF4-FFF2-40B4-BE49-F238E27FC236}">
                <a16:creationId xmlns:a16="http://schemas.microsoft.com/office/drawing/2014/main" id="{600EAB8F-BD0E-77D1-5068-DB257BBAAC5B}"/>
              </a:ext>
            </a:extLst>
          </p:cNvPr>
          <p:cNvSpPr>
            <a:spLocks noGrp="1"/>
          </p:cNvSpPr>
          <p:nvPr>
            <p:ph type="title"/>
          </p:nvPr>
        </p:nvSpPr>
        <p:spPr/>
        <p:txBody>
          <a:bodyPr/>
          <a:lstStyle/>
          <a:p>
            <a:r>
              <a:rPr lang="en-AU" dirty="0"/>
              <a:t>Sensitivities</a:t>
            </a:r>
          </a:p>
        </p:txBody>
      </p:sp>
      <p:pic>
        <p:nvPicPr>
          <p:cNvPr id="5" name="Picture 4" descr="A graph showing the number of years&#10;&#10;Description automatically generated with medium confidence">
            <a:extLst>
              <a:ext uri="{FF2B5EF4-FFF2-40B4-BE49-F238E27FC236}">
                <a16:creationId xmlns:a16="http://schemas.microsoft.com/office/drawing/2014/main" id="{AFDB2852-97F6-7C53-2838-D3A1B5F91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471" y="1487907"/>
            <a:ext cx="4031025" cy="2880000"/>
          </a:xfrm>
          <a:prstGeom prst="rect">
            <a:avLst/>
          </a:prstGeom>
        </p:spPr>
      </p:pic>
      <p:pic>
        <p:nvPicPr>
          <p:cNvPr id="7" name="Picture 6" descr="A graph with lines and numbers&#10;&#10;Description automatically generated">
            <a:extLst>
              <a:ext uri="{FF2B5EF4-FFF2-40B4-BE49-F238E27FC236}">
                <a16:creationId xmlns:a16="http://schemas.microsoft.com/office/drawing/2014/main" id="{EB034446-8350-3BC0-A2B8-BDDD57E92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984" y="1487907"/>
            <a:ext cx="4031025" cy="2880000"/>
          </a:xfrm>
          <a:prstGeom prst="rect">
            <a:avLst/>
          </a:prstGeom>
        </p:spPr>
      </p:pic>
      <p:pic>
        <p:nvPicPr>
          <p:cNvPr id="9" name="Picture 8" descr="A graph with lines and numbers&#10;&#10;Description automatically generated">
            <a:extLst>
              <a:ext uri="{FF2B5EF4-FFF2-40B4-BE49-F238E27FC236}">
                <a16:creationId xmlns:a16="http://schemas.microsoft.com/office/drawing/2014/main" id="{647BEF7E-BAFD-450B-F687-696588D76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0487" y="3978000"/>
            <a:ext cx="4031025" cy="2880000"/>
          </a:xfrm>
          <a:prstGeom prst="rect">
            <a:avLst/>
          </a:prstGeom>
        </p:spPr>
      </p:pic>
      <p:sp>
        <p:nvSpPr>
          <p:cNvPr id="10" name="TextBox 9">
            <a:extLst>
              <a:ext uri="{FF2B5EF4-FFF2-40B4-BE49-F238E27FC236}">
                <a16:creationId xmlns:a16="http://schemas.microsoft.com/office/drawing/2014/main" id="{00E5503F-FD54-CA48-2B00-853E2A4D7ADF}"/>
              </a:ext>
            </a:extLst>
          </p:cNvPr>
          <p:cNvSpPr txBox="1"/>
          <p:nvPr/>
        </p:nvSpPr>
        <p:spPr>
          <a:xfrm>
            <a:off x="4679576" y="3684583"/>
            <a:ext cx="2156616" cy="369332"/>
          </a:xfrm>
          <a:prstGeom prst="rect">
            <a:avLst/>
          </a:prstGeom>
          <a:noFill/>
        </p:spPr>
        <p:txBody>
          <a:bodyPr wrap="none" rtlCol="0">
            <a:spAutoFit/>
          </a:bodyPr>
          <a:lstStyle/>
          <a:p>
            <a:r>
              <a:rPr lang="en-AU" dirty="0"/>
              <a:t>Recruitment penalty </a:t>
            </a:r>
          </a:p>
        </p:txBody>
      </p:sp>
      <p:sp>
        <p:nvSpPr>
          <p:cNvPr id="11" name="TextBox 10">
            <a:extLst>
              <a:ext uri="{FF2B5EF4-FFF2-40B4-BE49-F238E27FC236}">
                <a16:creationId xmlns:a16="http://schemas.microsoft.com/office/drawing/2014/main" id="{19A8E5DE-2890-8951-3997-E346DC45F623}"/>
              </a:ext>
            </a:extLst>
          </p:cNvPr>
          <p:cNvSpPr txBox="1"/>
          <p:nvPr/>
        </p:nvSpPr>
        <p:spPr>
          <a:xfrm>
            <a:off x="1550895" y="1197482"/>
            <a:ext cx="1740861" cy="369332"/>
          </a:xfrm>
          <a:prstGeom prst="rect">
            <a:avLst/>
          </a:prstGeom>
          <a:noFill/>
        </p:spPr>
        <p:txBody>
          <a:bodyPr wrap="none" rtlCol="0">
            <a:spAutoFit/>
          </a:bodyPr>
          <a:lstStyle/>
          <a:p>
            <a:r>
              <a:rPr lang="en-AU" dirty="0"/>
              <a:t>Initial conditions</a:t>
            </a:r>
          </a:p>
        </p:txBody>
      </p:sp>
      <p:sp>
        <p:nvSpPr>
          <p:cNvPr id="12" name="TextBox 11">
            <a:extLst>
              <a:ext uri="{FF2B5EF4-FFF2-40B4-BE49-F238E27FC236}">
                <a16:creationId xmlns:a16="http://schemas.microsoft.com/office/drawing/2014/main" id="{06605F05-2FE0-16A9-D69C-A3113CAF4EB6}"/>
              </a:ext>
            </a:extLst>
          </p:cNvPr>
          <p:cNvSpPr txBox="1"/>
          <p:nvPr/>
        </p:nvSpPr>
        <p:spPr>
          <a:xfrm>
            <a:off x="8911808" y="1203224"/>
            <a:ext cx="776175" cy="369332"/>
          </a:xfrm>
          <a:prstGeom prst="rect">
            <a:avLst/>
          </a:prstGeom>
          <a:noFill/>
        </p:spPr>
        <p:txBody>
          <a:bodyPr wrap="none" rtlCol="0">
            <a:spAutoFit/>
          </a:bodyPr>
          <a:lstStyle/>
          <a:p>
            <a:r>
              <a:rPr lang="en-AU" dirty="0"/>
              <a:t>CPUEs</a:t>
            </a:r>
          </a:p>
        </p:txBody>
      </p:sp>
    </p:spTree>
    <p:extLst>
      <p:ext uri="{BB962C8B-B14F-4D97-AF65-F5344CB8AC3E}">
        <p14:creationId xmlns:p14="http://schemas.microsoft.com/office/powerpoint/2010/main" val="3297565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37168B0-BA57-FD29-4CE3-FFBE58A96F69}"/>
              </a:ext>
            </a:extLst>
          </p:cNvPr>
          <p:cNvGrpSpPr/>
          <p:nvPr/>
        </p:nvGrpSpPr>
        <p:grpSpPr>
          <a:xfrm>
            <a:off x="686950" y="-23619"/>
            <a:ext cx="11114352" cy="6881619"/>
            <a:chOff x="686950" y="-23619"/>
            <a:chExt cx="11114352" cy="6881619"/>
          </a:xfrm>
        </p:grpSpPr>
        <p:grpSp>
          <p:nvGrpSpPr>
            <p:cNvPr id="19" name="Group 18">
              <a:extLst>
                <a:ext uri="{FF2B5EF4-FFF2-40B4-BE49-F238E27FC236}">
                  <a16:creationId xmlns:a16="http://schemas.microsoft.com/office/drawing/2014/main" id="{8556C9AE-1C9B-D4B6-F2B6-DCB70664066E}"/>
                </a:ext>
              </a:extLst>
            </p:cNvPr>
            <p:cNvGrpSpPr/>
            <p:nvPr/>
          </p:nvGrpSpPr>
          <p:grpSpPr>
            <a:xfrm>
              <a:off x="6552962" y="-23619"/>
              <a:ext cx="5248340" cy="3820437"/>
              <a:chOff x="6666808" y="1112605"/>
              <a:chExt cx="5140644" cy="4184747"/>
            </a:xfrm>
          </p:grpSpPr>
          <p:pic>
            <p:nvPicPr>
              <p:cNvPr id="7" name="Picture 6">
                <a:extLst>
                  <a:ext uri="{FF2B5EF4-FFF2-40B4-BE49-F238E27FC236}">
                    <a16:creationId xmlns:a16="http://schemas.microsoft.com/office/drawing/2014/main" id="{64BDA1D4-4A74-3D7F-DBD2-5DF3FAD717CF}"/>
                  </a:ext>
                </a:extLst>
              </p:cNvPr>
              <p:cNvPicPr>
                <a:picLocks noChangeAspect="1"/>
              </p:cNvPicPr>
              <p:nvPr/>
            </p:nvPicPr>
            <p:blipFill>
              <a:blip r:embed="rId2"/>
              <a:stretch>
                <a:fillRect/>
              </a:stretch>
            </p:blipFill>
            <p:spPr>
              <a:xfrm>
                <a:off x="6666808" y="1112605"/>
                <a:ext cx="4823026" cy="3570695"/>
              </a:xfrm>
              <a:prstGeom prst="rect">
                <a:avLst/>
              </a:prstGeom>
            </p:spPr>
          </p:pic>
          <p:sp>
            <p:nvSpPr>
              <p:cNvPr id="8" name="TextBox 7">
                <a:extLst>
                  <a:ext uri="{FF2B5EF4-FFF2-40B4-BE49-F238E27FC236}">
                    <a16:creationId xmlns:a16="http://schemas.microsoft.com/office/drawing/2014/main" id="{C9C9157E-6D88-280A-F242-EA722D07F2E6}"/>
                  </a:ext>
                </a:extLst>
              </p:cNvPr>
              <p:cNvSpPr txBox="1"/>
              <p:nvPr/>
            </p:nvSpPr>
            <p:spPr>
              <a:xfrm>
                <a:off x="8713210" y="2287144"/>
                <a:ext cx="2243371" cy="369332"/>
              </a:xfrm>
              <a:prstGeom prst="rect">
                <a:avLst/>
              </a:prstGeom>
              <a:noFill/>
            </p:spPr>
            <p:txBody>
              <a:bodyPr wrap="none" rtlCol="0">
                <a:spAutoFit/>
              </a:bodyPr>
              <a:lstStyle/>
              <a:p>
                <a:r>
                  <a:rPr lang="en-AU" dirty="0"/>
                  <a:t>Australian CPUE index</a:t>
                </a:r>
              </a:p>
            </p:txBody>
          </p:sp>
          <p:sp>
            <p:nvSpPr>
              <p:cNvPr id="10" name="TextBox 9">
                <a:extLst>
                  <a:ext uri="{FF2B5EF4-FFF2-40B4-BE49-F238E27FC236}">
                    <a16:creationId xmlns:a16="http://schemas.microsoft.com/office/drawing/2014/main" id="{1045CF2F-235F-783D-4798-1A24106E7FC3}"/>
                  </a:ext>
                </a:extLst>
              </p:cNvPr>
              <p:cNvSpPr txBox="1"/>
              <p:nvPr/>
            </p:nvSpPr>
            <p:spPr>
              <a:xfrm>
                <a:off x="10869322" y="2801389"/>
                <a:ext cx="543739" cy="369332"/>
              </a:xfrm>
              <a:prstGeom prst="rect">
                <a:avLst/>
              </a:prstGeom>
              <a:noFill/>
            </p:spPr>
            <p:txBody>
              <a:bodyPr wrap="none" rtlCol="0">
                <a:spAutoFit/>
              </a:bodyPr>
              <a:lstStyle/>
              <a:p>
                <a:r>
                  <a:rPr lang="en-AU" dirty="0"/>
                  <a:t>STD</a:t>
                </a:r>
              </a:p>
            </p:txBody>
          </p:sp>
          <p:sp>
            <p:nvSpPr>
              <p:cNvPr id="11" name="TextBox 10">
                <a:extLst>
                  <a:ext uri="{FF2B5EF4-FFF2-40B4-BE49-F238E27FC236}">
                    <a16:creationId xmlns:a16="http://schemas.microsoft.com/office/drawing/2014/main" id="{74C5FEC5-F77E-9DC8-3A3C-456BF94B0CF2}"/>
                  </a:ext>
                </a:extLst>
              </p:cNvPr>
              <p:cNvSpPr txBox="1"/>
              <p:nvPr/>
            </p:nvSpPr>
            <p:spPr>
              <a:xfrm>
                <a:off x="11124252" y="3410681"/>
                <a:ext cx="683200" cy="369332"/>
              </a:xfrm>
              <a:prstGeom prst="rect">
                <a:avLst/>
              </a:prstGeom>
              <a:noFill/>
            </p:spPr>
            <p:txBody>
              <a:bodyPr wrap="none" rtlCol="0">
                <a:spAutoFit/>
              </a:bodyPr>
              <a:lstStyle/>
              <a:p>
                <a:r>
                  <a:rPr lang="en-AU" dirty="0"/>
                  <a:t>NOM</a:t>
                </a:r>
              </a:p>
            </p:txBody>
          </p:sp>
          <p:pic>
            <p:nvPicPr>
              <p:cNvPr id="13" name="Picture 12">
                <a:extLst>
                  <a:ext uri="{FF2B5EF4-FFF2-40B4-BE49-F238E27FC236}">
                    <a16:creationId xmlns:a16="http://schemas.microsoft.com/office/drawing/2014/main" id="{F1A3403A-99F3-4367-FBA4-DD1C671E3746}"/>
                  </a:ext>
                </a:extLst>
              </p:cNvPr>
              <p:cNvPicPr>
                <a:picLocks noChangeAspect="1"/>
              </p:cNvPicPr>
              <p:nvPr/>
            </p:nvPicPr>
            <p:blipFill>
              <a:blip r:embed="rId3"/>
              <a:stretch>
                <a:fillRect/>
              </a:stretch>
            </p:blipFill>
            <p:spPr>
              <a:xfrm>
                <a:off x="7896222" y="5012878"/>
                <a:ext cx="2973100" cy="284474"/>
              </a:xfrm>
              <a:prstGeom prst="rect">
                <a:avLst/>
              </a:prstGeom>
            </p:spPr>
          </p:pic>
        </p:grpSp>
        <p:grpSp>
          <p:nvGrpSpPr>
            <p:cNvPr id="18" name="Group 17">
              <a:extLst>
                <a:ext uri="{FF2B5EF4-FFF2-40B4-BE49-F238E27FC236}">
                  <a16:creationId xmlns:a16="http://schemas.microsoft.com/office/drawing/2014/main" id="{1BACD797-46C5-BB78-02D2-6516FBD5D759}"/>
                </a:ext>
              </a:extLst>
            </p:cNvPr>
            <p:cNvGrpSpPr/>
            <p:nvPr/>
          </p:nvGrpSpPr>
          <p:grpSpPr>
            <a:xfrm>
              <a:off x="731520" y="0"/>
              <a:ext cx="5240575" cy="4106487"/>
              <a:chOff x="1064895" y="1405784"/>
              <a:chExt cx="5601913" cy="4137805"/>
            </a:xfrm>
          </p:grpSpPr>
          <p:pic>
            <p:nvPicPr>
              <p:cNvPr id="5" name="Picture 4">
                <a:extLst>
                  <a:ext uri="{FF2B5EF4-FFF2-40B4-BE49-F238E27FC236}">
                    <a16:creationId xmlns:a16="http://schemas.microsoft.com/office/drawing/2014/main" id="{63447CF3-423D-2E60-CED2-C1EB1F39607A}"/>
                  </a:ext>
                </a:extLst>
              </p:cNvPr>
              <p:cNvPicPr>
                <a:picLocks noChangeAspect="1"/>
              </p:cNvPicPr>
              <p:nvPr/>
            </p:nvPicPr>
            <p:blipFill>
              <a:blip r:embed="rId4"/>
              <a:stretch>
                <a:fillRect/>
              </a:stretch>
            </p:blipFill>
            <p:spPr>
              <a:xfrm>
                <a:off x="1214612" y="1405784"/>
                <a:ext cx="5452196" cy="3801976"/>
              </a:xfrm>
              <a:prstGeom prst="rect">
                <a:avLst/>
              </a:prstGeom>
            </p:spPr>
          </p:pic>
          <p:sp>
            <p:nvSpPr>
              <p:cNvPr id="9" name="TextBox 8">
                <a:extLst>
                  <a:ext uri="{FF2B5EF4-FFF2-40B4-BE49-F238E27FC236}">
                    <a16:creationId xmlns:a16="http://schemas.microsoft.com/office/drawing/2014/main" id="{5D6FCD22-E4BD-AA70-A848-6E094C140862}"/>
                  </a:ext>
                </a:extLst>
              </p:cNvPr>
              <p:cNvSpPr txBox="1"/>
              <p:nvPr/>
            </p:nvSpPr>
            <p:spPr>
              <a:xfrm>
                <a:off x="4515869" y="1617385"/>
                <a:ext cx="1770625" cy="651260"/>
              </a:xfrm>
              <a:prstGeom prst="rect">
                <a:avLst/>
              </a:prstGeom>
              <a:solidFill>
                <a:schemeClr val="bg1"/>
              </a:solidFill>
            </p:spPr>
            <p:txBody>
              <a:bodyPr wrap="none" rtlCol="0">
                <a:spAutoFit/>
              </a:bodyPr>
              <a:lstStyle/>
              <a:p>
                <a:r>
                  <a:rPr lang="en-AU" dirty="0"/>
                  <a:t>NZ charter boat</a:t>
                </a:r>
              </a:p>
              <a:p>
                <a:r>
                  <a:rPr lang="en-AU" dirty="0"/>
                  <a:t>CPUE index</a:t>
                </a:r>
              </a:p>
            </p:txBody>
          </p:sp>
          <p:pic>
            <p:nvPicPr>
              <p:cNvPr id="15" name="Picture 14">
                <a:extLst>
                  <a:ext uri="{FF2B5EF4-FFF2-40B4-BE49-F238E27FC236}">
                    <a16:creationId xmlns:a16="http://schemas.microsoft.com/office/drawing/2014/main" id="{6DABE845-3799-2AA5-4B28-44ABF6DC519A}"/>
                  </a:ext>
                </a:extLst>
              </p:cNvPr>
              <p:cNvPicPr>
                <a:picLocks noChangeAspect="1"/>
              </p:cNvPicPr>
              <p:nvPr/>
            </p:nvPicPr>
            <p:blipFill>
              <a:blip r:embed="rId5"/>
              <a:stretch>
                <a:fillRect/>
              </a:stretch>
            </p:blipFill>
            <p:spPr>
              <a:xfrm>
                <a:off x="1064895" y="5124932"/>
                <a:ext cx="3656734" cy="344839"/>
              </a:xfrm>
              <a:prstGeom prst="rect">
                <a:avLst/>
              </a:prstGeom>
            </p:spPr>
          </p:pic>
          <p:pic>
            <p:nvPicPr>
              <p:cNvPr id="17" name="Picture 16">
                <a:extLst>
                  <a:ext uri="{FF2B5EF4-FFF2-40B4-BE49-F238E27FC236}">
                    <a16:creationId xmlns:a16="http://schemas.microsoft.com/office/drawing/2014/main" id="{77356419-B8A0-1B8B-56D5-EE5EA427FC9C}"/>
                  </a:ext>
                </a:extLst>
              </p:cNvPr>
              <p:cNvPicPr>
                <a:picLocks noChangeAspect="1"/>
              </p:cNvPicPr>
              <p:nvPr/>
            </p:nvPicPr>
            <p:blipFill>
              <a:blip r:embed="rId6"/>
              <a:stretch>
                <a:fillRect/>
              </a:stretch>
            </p:blipFill>
            <p:spPr>
              <a:xfrm>
                <a:off x="1151931" y="5395952"/>
                <a:ext cx="1376358" cy="147637"/>
              </a:xfrm>
              <a:prstGeom prst="rect">
                <a:avLst/>
              </a:prstGeom>
            </p:spPr>
          </p:pic>
        </p:grpSp>
        <p:pic>
          <p:nvPicPr>
            <p:cNvPr id="21" name="Picture 20" descr="A graph showing the number of different colored lines&#10;&#10;Description automatically generated">
              <a:extLst>
                <a:ext uri="{FF2B5EF4-FFF2-40B4-BE49-F238E27FC236}">
                  <a16:creationId xmlns:a16="http://schemas.microsoft.com/office/drawing/2014/main" id="{9C202D2F-6E6B-0BA7-B45A-C50268B275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3807" y="3736280"/>
              <a:ext cx="4459600" cy="3121720"/>
            </a:xfrm>
            <a:prstGeom prst="rect">
              <a:avLst/>
            </a:prstGeom>
          </p:spPr>
        </p:pic>
        <p:sp>
          <p:nvSpPr>
            <p:cNvPr id="22" name="TextBox 21">
              <a:extLst>
                <a:ext uri="{FF2B5EF4-FFF2-40B4-BE49-F238E27FC236}">
                  <a16:creationId xmlns:a16="http://schemas.microsoft.com/office/drawing/2014/main" id="{36F1CF45-472A-D0D3-9FEE-10B84CFF3603}"/>
                </a:ext>
              </a:extLst>
            </p:cNvPr>
            <p:cNvSpPr txBox="1"/>
            <p:nvPr/>
          </p:nvSpPr>
          <p:spPr>
            <a:xfrm>
              <a:off x="5521386" y="3979513"/>
              <a:ext cx="1940339" cy="646331"/>
            </a:xfrm>
            <a:prstGeom prst="rect">
              <a:avLst/>
            </a:prstGeom>
            <a:noFill/>
          </p:spPr>
          <p:txBody>
            <a:bodyPr wrap="none" rtlCol="0">
              <a:spAutoFit/>
            </a:bodyPr>
            <a:lstStyle/>
            <a:p>
              <a:r>
                <a:rPr lang="en-AU" dirty="0"/>
                <a:t>2024 assessment</a:t>
              </a:r>
            </a:p>
            <a:p>
              <a:r>
                <a:rPr lang="en-AU" dirty="0"/>
                <a:t> JP/TW CPUE index</a:t>
              </a:r>
            </a:p>
          </p:txBody>
        </p:sp>
        <p:sp>
          <p:nvSpPr>
            <p:cNvPr id="23" name="TextBox 22">
              <a:extLst>
                <a:ext uri="{FF2B5EF4-FFF2-40B4-BE49-F238E27FC236}">
                  <a16:creationId xmlns:a16="http://schemas.microsoft.com/office/drawing/2014/main" id="{86DD3C9A-2300-3E7E-EE8B-1FFB389AB11C}"/>
                </a:ext>
              </a:extLst>
            </p:cNvPr>
            <p:cNvSpPr txBox="1"/>
            <p:nvPr/>
          </p:nvSpPr>
          <p:spPr>
            <a:xfrm>
              <a:off x="7417711" y="6400800"/>
              <a:ext cx="683200" cy="369332"/>
            </a:xfrm>
            <a:prstGeom prst="rect">
              <a:avLst/>
            </a:prstGeom>
            <a:noFill/>
          </p:spPr>
          <p:txBody>
            <a:bodyPr wrap="none" rtlCol="0">
              <a:spAutoFit/>
            </a:bodyPr>
            <a:lstStyle/>
            <a:p>
              <a:r>
                <a:rPr lang="en-AU" dirty="0"/>
                <a:t>NOM</a:t>
              </a:r>
            </a:p>
          </p:txBody>
        </p:sp>
        <p:sp>
          <p:nvSpPr>
            <p:cNvPr id="24" name="TextBox 23">
              <a:extLst>
                <a:ext uri="{FF2B5EF4-FFF2-40B4-BE49-F238E27FC236}">
                  <a16:creationId xmlns:a16="http://schemas.microsoft.com/office/drawing/2014/main" id="{077676A4-D30F-CD9F-25B4-4CBEE6F371C1}"/>
                </a:ext>
              </a:extLst>
            </p:cNvPr>
            <p:cNvSpPr txBox="1"/>
            <p:nvPr/>
          </p:nvSpPr>
          <p:spPr>
            <a:xfrm>
              <a:off x="7264393" y="5531411"/>
              <a:ext cx="543739" cy="369332"/>
            </a:xfrm>
            <a:prstGeom prst="rect">
              <a:avLst/>
            </a:prstGeom>
            <a:noFill/>
          </p:spPr>
          <p:txBody>
            <a:bodyPr wrap="none" rtlCol="0">
              <a:spAutoFit/>
            </a:bodyPr>
            <a:lstStyle/>
            <a:p>
              <a:r>
                <a:rPr lang="en-AU" dirty="0"/>
                <a:t>STD</a:t>
              </a:r>
            </a:p>
          </p:txBody>
        </p:sp>
        <p:sp>
          <p:nvSpPr>
            <p:cNvPr id="25" name="TextBox 24">
              <a:extLst>
                <a:ext uri="{FF2B5EF4-FFF2-40B4-BE49-F238E27FC236}">
                  <a16:creationId xmlns:a16="http://schemas.microsoft.com/office/drawing/2014/main" id="{5C88B419-2DB4-D299-2548-5DF26B69226E}"/>
                </a:ext>
              </a:extLst>
            </p:cNvPr>
            <p:cNvSpPr txBox="1"/>
            <p:nvPr/>
          </p:nvSpPr>
          <p:spPr>
            <a:xfrm>
              <a:off x="686950" y="4541460"/>
              <a:ext cx="3146695" cy="1200329"/>
            </a:xfrm>
            <a:prstGeom prst="rect">
              <a:avLst/>
            </a:prstGeom>
            <a:noFill/>
          </p:spPr>
          <p:txBody>
            <a:bodyPr wrap="none" rtlCol="0">
              <a:spAutoFit/>
            </a:bodyPr>
            <a:lstStyle/>
            <a:p>
              <a:r>
                <a:rPr lang="en-AU" sz="2400" dirty="0">
                  <a:solidFill>
                    <a:srgbClr val="0070C0"/>
                  </a:solidFill>
                </a:rPr>
                <a:t>Abundance indices</a:t>
              </a:r>
            </a:p>
            <a:p>
              <a:r>
                <a:rPr lang="en-AU" sz="2400" dirty="0">
                  <a:solidFill>
                    <a:srgbClr val="0070C0"/>
                  </a:solidFill>
                </a:rPr>
                <a:t>for striped marlin in the</a:t>
              </a:r>
            </a:p>
            <a:p>
              <a:r>
                <a:rPr lang="en-AU" sz="2400" dirty="0">
                  <a:solidFill>
                    <a:srgbClr val="0070C0"/>
                  </a:solidFill>
                </a:rPr>
                <a:t>southwest Pacific</a:t>
              </a:r>
            </a:p>
          </p:txBody>
        </p:sp>
        <p:sp>
          <p:nvSpPr>
            <p:cNvPr id="26" name="TextBox 25">
              <a:extLst>
                <a:ext uri="{FF2B5EF4-FFF2-40B4-BE49-F238E27FC236}">
                  <a16:creationId xmlns:a16="http://schemas.microsoft.com/office/drawing/2014/main" id="{3308A287-EB9B-EBB9-7795-D344210BD1D0}"/>
                </a:ext>
              </a:extLst>
            </p:cNvPr>
            <p:cNvSpPr txBox="1"/>
            <p:nvPr/>
          </p:nvSpPr>
          <p:spPr>
            <a:xfrm>
              <a:off x="5602581" y="981812"/>
              <a:ext cx="1287532" cy="369332"/>
            </a:xfrm>
            <a:prstGeom prst="rect">
              <a:avLst/>
            </a:prstGeom>
            <a:solidFill>
              <a:schemeClr val="bg1"/>
            </a:solidFill>
          </p:spPr>
          <p:txBody>
            <a:bodyPr wrap="none" rtlCol="0">
              <a:spAutoFit/>
            </a:bodyPr>
            <a:lstStyle/>
            <a:p>
              <a:r>
                <a:rPr lang="en-AU" dirty="0"/>
                <a:t>Sensitivities</a:t>
              </a:r>
            </a:p>
          </p:txBody>
        </p:sp>
      </p:grpSp>
      <p:cxnSp>
        <p:nvCxnSpPr>
          <p:cNvPr id="29" name="Straight Arrow Connector 28">
            <a:extLst>
              <a:ext uri="{FF2B5EF4-FFF2-40B4-BE49-F238E27FC236}">
                <a16:creationId xmlns:a16="http://schemas.microsoft.com/office/drawing/2014/main" id="{76CD320B-A701-8523-E609-5EE0C03946AB}"/>
              </a:ext>
            </a:extLst>
          </p:cNvPr>
          <p:cNvCxnSpPr/>
          <p:nvPr/>
        </p:nvCxnSpPr>
        <p:spPr>
          <a:xfrm flipH="1">
            <a:off x="6284422" y="1795549"/>
            <a:ext cx="1537854" cy="3915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A293197-1D25-0D1D-ACD7-877DA85F6EDA}"/>
              </a:ext>
            </a:extLst>
          </p:cNvPr>
          <p:cNvCxnSpPr>
            <a:cxnSpLocks/>
          </p:cNvCxnSpPr>
          <p:nvPr/>
        </p:nvCxnSpPr>
        <p:spPr>
          <a:xfrm>
            <a:off x="2909154" y="1364562"/>
            <a:ext cx="2269675" cy="3697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256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C43493-E793-88CA-A11C-D426CEC5AD65}"/>
              </a:ext>
            </a:extLst>
          </p:cNvPr>
          <p:cNvSpPr>
            <a:spLocks noGrp="1"/>
          </p:cNvSpPr>
          <p:nvPr>
            <p:ph idx="1"/>
          </p:nvPr>
        </p:nvSpPr>
        <p:spPr/>
        <p:txBody>
          <a:bodyPr/>
          <a:lstStyle/>
          <a:p>
            <a:r>
              <a:rPr lang="en-AU" dirty="0"/>
              <a:t>LF fits</a:t>
            </a:r>
          </a:p>
          <a:p>
            <a:r>
              <a:rPr lang="en-AU" dirty="0"/>
              <a:t>CPUE</a:t>
            </a:r>
          </a:p>
        </p:txBody>
      </p:sp>
      <p:sp>
        <p:nvSpPr>
          <p:cNvPr id="3" name="Title 2">
            <a:extLst>
              <a:ext uri="{FF2B5EF4-FFF2-40B4-BE49-F238E27FC236}">
                <a16:creationId xmlns:a16="http://schemas.microsoft.com/office/drawing/2014/main" id="{EED2EFB3-8076-788C-5ECC-58E3315D63DE}"/>
              </a:ext>
            </a:extLst>
          </p:cNvPr>
          <p:cNvSpPr>
            <a:spLocks noGrp="1"/>
          </p:cNvSpPr>
          <p:nvPr>
            <p:ph type="title"/>
          </p:nvPr>
        </p:nvSpPr>
        <p:spPr/>
        <p:txBody>
          <a:bodyPr/>
          <a:lstStyle/>
          <a:p>
            <a:r>
              <a:rPr lang="en-AU" sz="4400" dirty="0"/>
              <a:t>Issues arising</a:t>
            </a:r>
            <a:endParaRPr lang="en-AU" dirty="0"/>
          </a:p>
        </p:txBody>
      </p:sp>
      <p:pic>
        <p:nvPicPr>
          <p:cNvPr id="5" name="Picture 4" descr="A screenshot of a graph&#10;&#10;Description automatically generated">
            <a:extLst>
              <a:ext uri="{FF2B5EF4-FFF2-40B4-BE49-F238E27FC236}">
                <a16:creationId xmlns:a16="http://schemas.microsoft.com/office/drawing/2014/main" id="{AEEE29DD-8BB6-0BAB-A8AB-6D5C44E41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951" y="487453"/>
            <a:ext cx="5395891" cy="5997691"/>
          </a:xfrm>
          <a:prstGeom prst="rect">
            <a:avLst/>
          </a:prstGeom>
        </p:spPr>
      </p:pic>
      <p:sp>
        <p:nvSpPr>
          <p:cNvPr id="10" name="Oval 9">
            <a:extLst>
              <a:ext uri="{FF2B5EF4-FFF2-40B4-BE49-F238E27FC236}">
                <a16:creationId xmlns:a16="http://schemas.microsoft.com/office/drawing/2014/main" id="{438308A0-47E2-DA19-04F4-257AD67518BF}"/>
              </a:ext>
            </a:extLst>
          </p:cNvPr>
          <p:cNvSpPr/>
          <p:nvPr/>
        </p:nvSpPr>
        <p:spPr>
          <a:xfrm>
            <a:off x="5159829" y="3974841"/>
            <a:ext cx="1436914" cy="11895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24344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0CC27D-038B-5A40-CF74-72BBB1527878}"/>
              </a:ext>
            </a:extLst>
          </p:cNvPr>
          <p:cNvSpPr>
            <a:spLocks noGrp="1"/>
          </p:cNvSpPr>
          <p:nvPr>
            <p:ph type="title"/>
          </p:nvPr>
        </p:nvSpPr>
        <p:spPr/>
        <p:txBody>
          <a:bodyPr/>
          <a:lstStyle/>
          <a:p>
            <a:r>
              <a:rPr lang="en-AU" dirty="0"/>
              <a:t>CPUE fit</a:t>
            </a:r>
          </a:p>
        </p:txBody>
      </p:sp>
      <p:pic>
        <p:nvPicPr>
          <p:cNvPr id="7" name="Picture 6" descr="A graph showing the growth of a company&#10;&#10;Description automatically generated with medium confidence">
            <a:extLst>
              <a:ext uri="{FF2B5EF4-FFF2-40B4-BE49-F238E27FC236}">
                <a16:creationId xmlns:a16="http://schemas.microsoft.com/office/drawing/2014/main" id="{617F2515-FB36-2A25-85B5-66F66C96C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366" y="1640299"/>
            <a:ext cx="7267268" cy="4844845"/>
          </a:xfrm>
          <a:prstGeom prst="rect">
            <a:avLst/>
          </a:prstGeom>
        </p:spPr>
      </p:pic>
      <p:sp>
        <p:nvSpPr>
          <p:cNvPr id="8" name="Oval 7">
            <a:extLst>
              <a:ext uri="{FF2B5EF4-FFF2-40B4-BE49-F238E27FC236}">
                <a16:creationId xmlns:a16="http://schemas.microsoft.com/office/drawing/2014/main" id="{71FCA127-FF6F-BA7C-486E-A4A9C8DD247D}"/>
              </a:ext>
            </a:extLst>
          </p:cNvPr>
          <p:cNvSpPr/>
          <p:nvPr/>
        </p:nvSpPr>
        <p:spPr>
          <a:xfrm>
            <a:off x="8308258" y="3657600"/>
            <a:ext cx="1147561" cy="201781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3473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235B15-1B72-5706-B400-2A04B09CA875}"/>
              </a:ext>
            </a:extLst>
          </p:cNvPr>
          <p:cNvSpPr>
            <a:spLocks noGrp="1"/>
          </p:cNvSpPr>
          <p:nvPr>
            <p:ph type="title"/>
          </p:nvPr>
        </p:nvSpPr>
        <p:spPr/>
        <p:txBody>
          <a:bodyPr/>
          <a:lstStyle/>
          <a:p>
            <a:r>
              <a:rPr lang="en-AU" dirty="0"/>
              <a:t>Ensemble models (priors)</a:t>
            </a:r>
          </a:p>
        </p:txBody>
      </p:sp>
      <p:pic>
        <p:nvPicPr>
          <p:cNvPr id="5" name="Picture 4" descr="A graph of a function&#10;&#10;Description automatically generated">
            <a:extLst>
              <a:ext uri="{FF2B5EF4-FFF2-40B4-BE49-F238E27FC236}">
                <a16:creationId xmlns:a16="http://schemas.microsoft.com/office/drawing/2014/main" id="{4E1D2AC7-6706-1E68-E222-62A7135D8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624" y="1597656"/>
            <a:ext cx="4995790" cy="2880000"/>
          </a:xfrm>
          <a:prstGeom prst="rect">
            <a:avLst/>
          </a:prstGeom>
        </p:spPr>
      </p:pic>
      <p:pic>
        <p:nvPicPr>
          <p:cNvPr id="7" name="Picture 6" descr="A graph of a function&#10;&#10;Description automatically generated">
            <a:extLst>
              <a:ext uri="{FF2B5EF4-FFF2-40B4-BE49-F238E27FC236}">
                <a16:creationId xmlns:a16="http://schemas.microsoft.com/office/drawing/2014/main" id="{DD82F7DC-14E4-5262-A07A-89F50146C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105" y="1597656"/>
            <a:ext cx="4532271" cy="2880000"/>
          </a:xfrm>
          <a:prstGeom prst="rect">
            <a:avLst/>
          </a:prstGeom>
        </p:spPr>
      </p:pic>
      <p:sp>
        <p:nvSpPr>
          <p:cNvPr id="2" name="TextBox 1">
            <a:extLst>
              <a:ext uri="{FF2B5EF4-FFF2-40B4-BE49-F238E27FC236}">
                <a16:creationId xmlns:a16="http://schemas.microsoft.com/office/drawing/2014/main" id="{C66A046A-DAFB-1D9E-417E-3E5ADF5D169F}"/>
              </a:ext>
            </a:extLst>
          </p:cNvPr>
          <p:cNvSpPr txBox="1"/>
          <p:nvPr/>
        </p:nvSpPr>
        <p:spPr>
          <a:xfrm>
            <a:off x="1530221" y="4861249"/>
            <a:ext cx="2764924" cy="584775"/>
          </a:xfrm>
          <a:prstGeom prst="rect">
            <a:avLst/>
          </a:prstGeom>
          <a:noFill/>
        </p:spPr>
        <p:txBody>
          <a:bodyPr wrap="none" rtlCol="0">
            <a:spAutoFit/>
          </a:bodyPr>
          <a:lstStyle/>
          <a:p>
            <a:r>
              <a:rPr lang="en-AU" sz="3200" dirty="0"/>
              <a:t>Filtered by PDH</a:t>
            </a:r>
          </a:p>
        </p:txBody>
      </p:sp>
      <p:sp>
        <p:nvSpPr>
          <p:cNvPr id="4" name="TextBox 3">
            <a:extLst>
              <a:ext uri="{FF2B5EF4-FFF2-40B4-BE49-F238E27FC236}">
                <a16:creationId xmlns:a16="http://schemas.microsoft.com/office/drawing/2014/main" id="{30F69906-5965-4035-3F63-3351F6B4364C}"/>
              </a:ext>
            </a:extLst>
          </p:cNvPr>
          <p:cNvSpPr txBox="1"/>
          <p:nvPr/>
        </p:nvSpPr>
        <p:spPr>
          <a:xfrm>
            <a:off x="3436431" y="4050138"/>
            <a:ext cx="306494" cy="369332"/>
          </a:xfrm>
          <a:prstGeom prst="rect">
            <a:avLst/>
          </a:prstGeom>
          <a:solidFill>
            <a:schemeClr val="bg1"/>
          </a:solidFill>
        </p:spPr>
        <p:txBody>
          <a:bodyPr wrap="none" rtlCol="0">
            <a:spAutoFit/>
          </a:bodyPr>
          <a:lstStyle/>
          <a:p>
            <a:r>
              <a:rPr lang="en-AU" i="1" dirty="0"/>
              <a:t>h</a:t>
            </a:r>
          </a:p>
        </p:txBody>
      </p:sp>
      <p:sp>
        <p:nvSpPr>
          <p:cNvPr id="6" name="TextBox 5">
            <a:extLst>
              <a:ext uri="{FF2B5EF4-FFF2-40B4-BE49-F238E27FC236}">
                <a16:creationId xmlns:a16="http://schemas.microsoft.com/office/drawing/2014/main" id="{ACE195F9-C40C-10AC-BD3C-46D04D01D5C7}"/>
              </a:ext>
            </a:extLst>
          </p:cNvPr>
          <p:cNvSpPr txBox="1"/>
          <p:nvPr/>
        </p:nvSpPr>
        <p:spPr>
          <a:xfrm>
            <a:off x="8835739" y="4148108"/>
            <a:ext cx="381836" cy="369332"/>
          </a:xfrm>
          <a:prstGeom prst="rect">
            <a:avLst/>
          </a:prstGeom>
          <a:solidFill>
            <a:schemeClr val="bg1"/>
          </a:solidFill>
        </p:spPr>
        <p:txBody>
          <a:bodyPr wrap="none" rtlCol="0">
            <a:spAutoFit/>
          </a:bodyPr>
          <a:lstStyle/>
          <a:p>
            <a:r>
              <a:rPr lang="en-AU" dirty="0"/>
              <a:t>M</a:t>
            </a:r>
          </a:p>
        </p:txBody>
      </p:sp>
    </p:spTree>
    <p:extLst>
      <p:ext uri="{BB962C8B-B14F-4D97-AF65-F5344CB8AC3E}">
        <p14:creationId xmlns:p14="http://schemas.microsoft.com/office/powerpoint/2010/main" val="193223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14F6C1-DDA7-0A9A-FB14-C91DEFD29E2D}"/>
              </a:ext>
            </a:extLst>
          </p:cNvPr>
          <p:cNvSpPr>
            <a:spLocks noGrp="1"/>
          </p:cNvSpPr>
          <p:nvPr>
            <p:ph type="title"/>
          </p:nvPr>
        </p:nvSpPr>
        <p:spPr/>
        <p:txBody>
          <a:bodyPr/>
          <a:lstStyle/>
          <a:p>
            <a:r>
              <a:rPr lang="en-AU" dirty="0"/>
              <a:t>PDH filter</a:t>
            </a:r>
          </a:p>
        </p:txBody>
      </p:sp>
      <p:pic>
        <p:nvPicPr>
          <p:cNvPr id="5" name="Content Placeholder 4" descr="A graph with red and blue dots&#10;&#10;Description automatically generated">
            <a:extLst>
              <a:ext uri="{FF2B5EF4-FFF2-40B4-BE49-F238E27FC236}">
                <a16:creationId xmlns:a16="http://schemas.microsoft.com/office/drawing/2014/main" id="{4F375F59-8BA7-25C7-01CD-BE9524BC5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916" y="1265610"/>
            <a:ext cx="7084997" cy="5061936"/>
          </a:xfrm>
          <a:prstGeom prst="rect">
            <a:avLst/>
          </a:prstGeom>
        </p:spPr>
      </p:pic>
      <p:sp>
        <p:nvSpPr>
          <p:cNvPr id="6" name="Oval 5">
            <a:extLst>
              <a:ext uri="{FF2B5EF4-FFF2-40B4-BE49-F238E27FC236}">
                <a16:creationId xmlns:a16="http://schemas.microsoft.com/office/drawing/2014/main" id="{FC757C28-762E-2BA5-00DE-6DE6982D3BAA}"/>
              </a:ext>
            </a:extLst>
          </p:cNvPr>
          <p:cNvSpPr/>
          <p:nvPr/>
        </p:nvSpPr>
        <p:spPr>
          <a:xfrm rot="21116193">
            <a:off x="5714469" y="4116251"/>
            <a:ext cx="2532078" cy="874578"/>
          </a:xfrm>
          <a:prstGeom prst="ellipse">
            <a:avLst/>
          </a:prstGeom>
          <a:solidFill>
            <a:srgbClr val="FFFFFF">
              <a:alpha val="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EC43DC6D-3653-C191-3599-6627895681FE}"/>
              </a:ext>
            </a:extLst>
          </p:cNvPr>
          <p:cNvSpPr txBox="1"/>
          <p:nvPr/>
        </p:nvSpPr>
        <p:spPr>
          <a:xfrm>
            <a:off x="8822133" y="4290381"/>
            <a:ext cx="2574103" cy="830997"/>
          </a:xfrm>
          <a:prstGeom prst="rect">
            <a:avLst/>
          </a:prstGeom>
          <a:noFill/>
        </p:spPr>
        <p:txBody>
          <a:bodyPr wrap="none" rtlCol="0">
            <a:spAutoFit/>
          </a:bodyPr>
          <a:lstStyle/>
          <a:p>
            <a:r>
              <a:rPr lang="en-AU" sz="2400" dirty="0"/>
              <a:t>Less than 0.35 M</a:t>
            </a:r>
          </a:p>
          <a:p>
            <a:r>
              <a:rPr lang="en-AU" sz="2400" i="1" dirty="0"/>
              <a:t>h </a:t>
            </a:r>
            <a:r>
              <a:rPr lang="en-AU" sz="2400" dirty="0"/>
              <a:t>greater than 0.75</a:t>
            </a:r>
          </a:p>
        </p:txBody>
      </p:sp>
      <p:sp>
        <p:nvSpPr>
          <p:cNvPr id="2" name="TextBox 1">
            <a:extLst>
              <a:ext uri="{FF2B5EF4-FFF2-40B4-BE49-F238E27FC236}">
                <a16:creationId xmlns:a16="http://schemas.microsoft.com/office/drawing/2014/main" id="{C6EFD6B0-1D5B-ABC3-CAE0-4DF14B4ED59F}"/>
              </a:ext>
            </a:extLst>
          </p:cNvPr>
          <p:cNvSpPr txBox="1"/>
          <p:nvPr/>
        </p:nvSpPr>
        <p:spPr>
          <a:xfrm>
            <a:off x="9144000" y="5775649"/>
            <a:ext cx="1749903" cy="369332"/>
          </a:xfrm>
          <a:prstGeom prst="rect">
            <a:avLst/>
          </a:prstGeom>
          <a:noFill/>
        </p:spPr>
        <p:txBody>
          <a:bodyPr wrap="none" rtlCol="0">
            <a:spAutoFit/>
          </a:bodyPr>
          <a:lstStyle/>
          <a:p>
            <a:r>
              <a:rPr lang="en-AU" dirty="0"/>
              <a:t>59 pass the filter</a:t>
            </a:r>
          </a:p>
        </p:txBody>
      </p:sp>
    </p:spTree>
    <p:extLst>
      <p:ext uri="{BB962C8B-B14F-4D97-AF65-F5344CB8AC3E}">
        <p14:creationId xmlns:p14="http://schemas.microsoft.com/office/powerpoint/2010/main" val="1030886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blue bars&#10;&#10;Description automatically generated">
            <a:extLst>
              <a:ext uri="{FF2B5EF4-FFF2-40B4-BE49-F238E27FC236}">
                <a16:creationId xmlns:a16="http://schemas.microsoft.com/office/drawing/2014/main" id="{CB56EF4A-B2F8-3CAE-45BE-94F14D99E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552" y="1883609"/>
            <a:ext cx="5544614" cy="4620512"/>
          </a:xfrm>
          <a:prstGeom prst="rect">
            <a:avLst/>
          </a:prstGeom>
        </p:spPr>
      </p:pic>
      <p:pic>
        <p:nvPicPr>
          <p:cNvPr id="4" name="Picture 3" descr="A graph of blue bars&#10;&#10;Description automatically generated">
            <a:extLst>
              <a:ext uri="{FF2B5EF4-FFF2-40B4-BE49-F238E27FC236}">
                <a16:creationId xmlns:a16="http://schemas.microsoft.com/office/drawing/2014/main" id="{623D52C2-0B60-E0C5-65DF-0FE15FD0A9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26" y="1869556"/>
            <a:ext cx="5526875" cy="4605730"/>
          </a:xfrm>
          <a:prstGeom prst="rect">
            <a:avLst/>
          </a:prstGeom>
        </p:spPr>
      </p:pic>
      <p:sp>
        <p:nvSpPr>
          <p:cNvPr id="2" name="Title 1">
            <a:extLst>
              <a:ext uri="{FF2B5EF4-FFF2-40B4-BE49-F238E27FC236}">
                <a16:creationId xmlns:a16="http://schemas.microsoft.com/office/drawing/2014/main" id="{758D0649-70C0-2FEE-30F2-E7D7B16442A8}"/>
              </a:ext>
            </a:extLst>
          </p:cNvPr>
          <p:cNvSpPr>
            <a:spLocks noGrp="1"/>
          </p:cNvSpPr>
          <p:nvPr>
            <p:ph type="title"/>
          </p:nvPr>
        </p:nvSpPr>
        <p:spPr>
          <a:xfrm>
            <a:off x="838200" y="655512"/>
            <a:ext cx="10515600" cy="1009292"/>
          </a:xfrm>
        </p:spPr>
        <p:txBody>
          <a:bodyPr/>
          <a:lstStyle/>
          <a:p>
            <a:r>
              <a:rPr lang="en-AU" sz="3600" dirty="0">
                <a:latin typeface="Tw Cen MT" panose="020B0602020104020603" pitchFamily="34" charset="0"/>
              </a:rPr>
              <a:t>Model output – F/F</a:t>
            </a:r>
            <a:r>
              <a:rPr lang="en-AU" sz="3600" baseline="-25000" dirty="0">
                <a:latin typeface="Tw Cen MT" panose="020B0602020104020603" pitchFamily="34" charset="0"/>
              </a:rPr>
              <a:t>MSY</a:t>
            </a:r>
            <a:r>
              <a:rPr lang="en-AU" sz="3600" dirty="0">
                <a:latin typeface="Tw Cen MT" panose="020B0602020104020603" pitchFamily="34" charset="0"/>
              </a:rPr>
              <a:t> across the range of </a:t>
            </a:r>
            <a:r>
              <a:rPr lang="en-AU" sz="3600" i="1" dirty="0">
                <a:latin typeface="Tw Cen MT" panose="020B0602020104020603" pitchFamily="34" charset="0"/>
              </a:rPr>
              <a:t>h</a:t>
            </a:r>
            <a:r>
              <a:rPr lang="en-AU" sz="3600" dirty="0">
                <a:latin typeface="Tw Cen MT" panose="020B0602020104020603" pitchFamily="34" charset="0"/>
              </a:rPr>
              <a:t>/M values</a:t>
            </a:r>
          </a:p>
        </p:txBody>
      </p:sp>
      <p:sp>
        <p:nvSpPr>
          <p:cNvPr id="9" name="TextBox 8">
            <a:extLst>
              <a:ext uri="{FF2B5EF4-FFF2-40B4-BE49-F238E27FC236}">
                <a16:creationId xmlns:a16="http://schemas.microsoft.com/office/drawing/2014/main" id="{4132EF6D-CDD1-65BD-7673-DAB6BCC5F274}"/>
              </a:ext>
            </a:extLst>
          </p:cNvPr>
          <p:cNvSpPr txBox="1"/>
          <p:nvPr/>
        </p:nvSpPr>
        <p:spPr>
          <a:xfrm>
            <a:off x="1594966" y="1250987"/>
            <a:ext cx="3564396" cy="523220"/>
          </a:xfrm>
          <a:prstGeom prst="rect">
            <a:avLst/>
          </a:prstGeom>
          <a:noFill/>
        </p:spPr>
        <p:txBody>
          <a:bodyPr wrap="square" rtlCol="0">
            <a:spAutoFit/>
          </a:bodyPr>
          <a:lstStyle/>
          <a:p>
            <a:pPr algn="ctr"/>
            <a:r>
              <a:rPr lang="en-AU" sz="2800" dirty="0"/>
              <a:t>steepness</a:t>
            </a:r>
          </a:p>
        </p:txBody>
      </p:sp>
      <p:sp>
        <p:nvSpPr>
          <p:cNvPr id="11" name="TextBox 10">
            <a:extLst>
              <a:ext uri="{FF2B5EF4-FFF2-40B4-BE49-F238E27FC236}">
                <a16:creationId xmlns:a16="http://schemas.microsoft.com/office/drawing/2014/main" id="{7FD81B5C-D4ED-92D9-C1BB-21AAAB099647}"/>
              </a:ext>
            </a:extLst>
          </p:cNvPr>
          <p:cNvSpPr txBox="1"/>
          <p:nvPr/>
        </p:nvSpPr>
        <p:spPr>
          <a:xfrm>
            <a:off x="7225531" y="1250987"/>
            <a:ext cx="3564396" cy="523220"/>
          </a:xfrm>
          <a:prstGeom prst="rect">
            <a:avLst/>
          </a:prstGeom>
          <a:noFill/>
        </p:spPr>
        <p:txBody>
          <a:bodyPr wrap="square" rtlCol="0">
            <a:spAutoFit/>
          </a:bodyPr>
          <a:lstStyle/>
          <a:p>
            <a:pPr algn="ctr"/>
            <a:r>
              <a:rPr lang="en-AU" sz="2800" dirty="0"/>
              <a:t>natural mortality</a:t>
            </a:r>
          </a:p>
        </p:txBody>
      </p:sp>
      <p:sp>
        <p:nvSpPr>
          <p:cNvPr id="6" name="TextBox 5">
            <a:extLst>
              <a:ext uri="{FF2B5EF4-FFF2-40B4-BE49-F238E27FC236}">
                <a16:creationId xmlns:a16="http://schemas.microsoft.com/office/drawing/2014/main" id="{F93985B3-6A40-EDE8-B734-995C6EC69630}"/>
              </a:ext>
            </a:extLst>
          </p:cNvPr>
          <p:cNvSpPr txBox="1"/>
          <p:nvPr/>
        </p:nvSpPr>
        <p:spPr>
          <a:xfrm>
            <a:off x="1594966" y="1637216"/>
            <a:ext cx="885820" cy="369332"/>
          </a:xfrm>
          <a:prstGeom prst="rect">
            <a:avLst/>
          </a:prstGeom>
          <a:noFill/>
        </p:spPr>
        <p:txBody>
          <a:bodyPr wrap="none" rtlCol="0">
            <a:spAutoFit/>
          </a:bodyPr>
          <a:lstStyle/>
          <a:p>
            <a:r>
              <a:rPr lang="en-AU" dirty="0"/>
              <a:t>F=</a:t>
            </a:r>
            <a:r>
              <a:rPr lang="en-AU" dirty="0" err="1"/>
              <a:t>Fmsy</a:t>
            </a:r>
            <a:endParaRPr lang="en-AU" dirty="0"/>
          </a:p>
        </p:txBody>
      </p:sp>
      <p:sp>
        <p:nvSpPr>
          <p:cNvPr id="8" name="TextBox 7">
            <a:extLst>
              <a:ext uri="{FF2B5EF4-FFF2-40B4-BE49-F238E27FC236}">
                <a16:creationId xmlns:a16="http://schemas.microsoft.com/office/drawing/2014/main" id="{1613212C-42F6-32BB-C9FB-40D8ED48E7EB}"/>
              </a:ext>
            </a:extLst>
          </p:cNvPr>
          <p:cNvSpPr txBox="1"/>
          <p:nvPr/>
        </p:nvSpPr>
        <p:spPr>
          <a:xfrm>
            <a:off x="2480786" y="2101897"/>
            <a:ext cx="729687" cy="369332"/>
          </a:xfrm>
          <a:prstGeom prst="rect">
            <a:avLst/>
          </a:prstGeom>
          <a:noFill/>
        </p:spPr>
        <p:txBody>
          <a:bodyPr wrap="none" rtlCol="0">
            <a:spAutoFit/>
          </a:bodyPr>
          <a:lstStyle/>
          <a:p>
            <a:r>
              <a:rPr lang="en-AU" dirty="0"/>
              <a:t>Mean</a:t>
            </a:r>
          </a:p>
        </p:txBody>
      </p:sp>
    </p:spTree>
    <p:extLst>
      <p:ext uri="{BB962C8B-B14F-4D97-AF65-F5344CB8AC3E}">
        <p14:creationId xmlns:p14="http://schemas.microsoft.com/office/powerpoint/2010/main" val="1945941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0649-70C0-2FEE-30F2-E7D7B16442A8}"/>
              </a:ext>
            </a:extLst>
          </p:cNvPr>
          <p:cNvSpPr>
            <a:spLocks noGrp="1"/>
          </p:cNvSpPr>
          <p:nvPr>
            <p:ph type="title"/>
          </p:nvPr>
        </p:nvSpPr>
        <p:spPr>
          <a:xfrm>
            <a:off x="838200" y="655512"/>
            <a:ext cx="10515600" cy="1009292"/>
          </a:xfrm>
        </p:spPr>
        <p:txBody>
          <a:bodyPr/>
          <a:lstStyle/>
          <a:p>
            <a:r>
              <a:rPr lang="en-AU" sz="3200" dirty="0">
                <a:latin typeface="Tw Cen MT" panose="020B0602020104020603" pitchFamily="34" charset="0"/>
              </a:rPr>
              <a:t>Model output – </a:t>
            </a:r>
            <a:r>
              <a:rPr lang="en-AU" sz="3200" dirty="0" err="1">
                <a:latin typeface="Tw Cen MT" panose="020B0602020104020603" pitchFamily="34" charset="0"/>
              </a:rPr>
              <a:t>SBrecent</a:t>
            </a:r>
            <a:r>
              <a:rPr lang="en-AU" sz="3200" dirty="0">
                <a:latin typeface="Tw Cen MT" panose="020B0602020104020603" pitchFamily="34" charset="0"/>
              </a:rPr>
              <a:t>/SBMSY across the range of </a:t>
            </a:r>
            <a:r>
              <a:rPr lang="en-AU" sz="3200" i="1" dirty="0">
                <a:latin typeface="Tw Cen MT" panose="020B0602020104020603" pitchFamily="34" charset="0"/>
              </a:rPr>
              <a:t>h</a:t>
            </a:r>
            <a:r>
              <a:rPr lang="en-AU" sz="3200" dirty="0">
                <a:latin typeface="Tw Cen MT" panose="020B0602020104020603" pitchFamily="34" charset="0"/>
              </a:rPr>
              <a:t>/M values</a:t>
            </a:r>
          </a:p>
        </p:txBody>
      </p:sp>
      <p:sp>
        <p:nvSpPr>
          <p:cNvPr id="9" name="TextBox 8">
            <a:extLst>
              <a:ext uri="{FF2B5EF4-FFF2-40B4-BE49-F238E27FC236}">
                <a16:creationId xmlns:a16="http://schemas.microsoft.com/office/drawing/2014/main" id="{4132EF6D-CDD1-65BD-7673-DAB6BCC5F274}"/>
              </a:ext>
            </a:extLst>
          </p:cNvPr>
          <p:cNvSpPr txBox="1"/>
          <p:nvPr/>
        </p:nvSpPr>
        <p:spPr>
          <a:xfrm>
            <a:off x="1594966" y="1250987"/>
            <a:ext cx="3564396" cy="523220"/>
          </a:xfrm>
          <a:prstGeom prst="rect">
            <a:avLst/>
          </a:prstGeom>
          <a:noFill/>
        </p:spPr>
        <p:txBody>
          <a:bodyPr wrap="square" rtlCol="0">
            <a:spAutoFit/>
          </a:bodyPr>
          <a:lstStyle/>
          <a:p>
            <a:pPr algn="ctr"/>
            <a:r>
              <a:rPr lang="en-AU" sz="2800" dirty="0"/>
              <a:t>steepness</a:t>
            </a:r>
          </a:p>
        </p:txBody>
      </p:sp>
      <p:sp>
        <p:nvSpPr>
          <p:cNvPr id="11" name="TextBox 10">
            <a:extLst>
              <a:ext uri="{FF2B5EF4-FFF2-40B4-BE49-F238E27FC236}">
                <a16:creationId xmlns:a16="http://schemas.microsoft.com/office/drawing/2014/main" id="{7FD81B5C-D4ED-92D9-C1BB-21AAAB099647}"/>
              </a:ext>
            </a:extLst>
          </p:cNvPr>
          <p:cNvSpPr txBox="1"/>
          <p:nvPr/>
        </p:nvSpPr>
        <p:spPr>
          <a:xfrm>
            <a:off x="7225531" y="1250987"/>
            <a:ext cx="3564396" cy="523220"/>
          </a:xfrm>
          <a:prstGeom prst="rect">
            <a:avLst/>
          </a:prstGeom>
          <a:noFill/>
        </p:spPr>
        <p:txBody>
          <a:bodyPr wrap="square" rtlCol="0">
            <a:spAutoFit/>
          </a:bodyPr>
          <a:lstStyle/>
          <a:p>
            <a:pPr algn="ctr"/>
            <a:r>
              <a:rPr lang="en-AU" sz="2800" dirty="0"/>
              <a:t>natural mortality</a:t>
            </a:r>
          </a:p>
        </p:txBody>
      </p:sp>
      <p:pic>
        <p:nvPicPr>
          <p:cNvPr id="12" name="Picture 11" descr="A graph of a graph&#10;&#10;Description automatically generated with medium confidence">
            <a:extLst>
              <a:ext uri="{FF2B5EF4-FFF2-40B4-BE49-F238E27FC236}">
                <a16:creationId xmlns:a16="http://schemas.microsoft.com/office/drawing/2014/main" id="{30F74C70-A707-38F8-E903-6A2CAA84F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13" y="1664804"/>
            <a:ext cx="5615999" cy="4680000"/>
          </a:xfrm>
          <a:prstGeom prst="rect">
            <a:avLst/>
          </a:prstGeom>
        </p:spPr>
      </p:pic>
      <p:pic>
        <p:nvPicPr>
          <p:cNvPr id="14" name="Picture 13" descr="A graph of a graph&#10;&#10;Description automatically generated with medium confidence">
            <a:extLst>
              <a:ext uri="{FF2B5EF4-FFF2-40B4-BE49-F238E27FC236}">
                <a16:creationId xmlns:a16="http://schemas.microsoft.com/office/drawing/2014/main" id="{92E1FA4E-2816-91CA-F8A1-D6CF4D017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013" y="1799998"/>
            <a:ext cx="5615998" cy="4680000"/>
          </a:xfrm>
          <a:prstGeom prst="rect">
            <a:avLst/>
          </a:prstGeom>
        </p:spPr>
      </p:pic>
      <p:sp>
        <p:nvSpPr>
          <p:cNvPr id="3" name="TextBox 2">
            <a:extLst>
              <a:ext uri="{FF2B5EF4-FFF2-40B4-BE49-F238E27FC236}">
                <a16:creationId xmlns:a16="http://schemas.microsoft.com/office/drawing/2014/main" id="{F3CF0454-E880-E32F-9551-EF2C591A0DF2}"/>
              </a:ext>
            </a:extLst>
          </p:cNvPr>
          <p:cNvSpPr txBox="1"/>
          <p:nvPr/>
        </p:nvSpPr>
        <p:spPr>
          <a:xfrm>
            <a:off x="4319802" y="1917231"/>
            <a:ext cx="1135888" cy="369332"/>
          </a:xfrm>
          <a:prstGeom prst="rect">
            <a:avLst/>
          </a:prstGeom>
          <a:noFill/>
        </p:spPr>
        <p:txBody>
          <a:bodyPr wrap="none" rtlCol="0">
            <a:spAutoFit/>
          </a:bodyPr>
          <a:lstStyle/>
          <a:p>
            <a:r>
              <a:rPr lang="en-AU" dirty="0"/>
              <a:t>SB=</a:t>
            </a:r>
            <a:r>
              <a:rPr lang="en-AU" dirty="0" err="1"/>
              <a:t>SBmsy</a:t>
            </a:r>
            <a:endParaRPr lang="en-AU" dirty="0"/>
          </a:p>
        </p:txBody>
      </p:sp>
      <p:sp>
        <p:nvSpPr>
          <p:cNvPr id="4" name="TextBox 3">
            <a:extLst>
              <a:ext uri="{FF2B5EF4-FFF2-40B4-BE49-F238E27FC236}">
                <a16:creationId xmlns:a16="http://schemas.microsoft.com/office/drawing/2014/main" id="{7780B5CE-5760-5FB7-A565-B91BB292E0BD}"/>
              </a:ext>
            </a:extLst>
          </p:cNvPr>
          <p:cNvSpPr txBox="1"/>
          <p:nvPr/>
        </p:nvSpPr>
        <p:spPr>
          <a:xfrm>
            <a:off x="2480786" y="2101897"/>
            <a:ext cx="729687" cy="369332"/>
          </a:xfrm>
          <a:prstGeom prst="rect">
            <a:avLst/>
          </a:prstGeom>
          <a:noFill/>
        </p:spPr>
        <p:txBody>
          <a:bodyPr wrap="none" rtlCol="0">
            <a:spAutoFit/>
          </a:bodyPr>
          <a:lstStyle/>
          <a:p>
            <a:r>
              <a:rPr lang="en-AU" dirty="0"/>
              <a:t>Mean</a:t>
            </a:r>
          </a:p>
        </p:txBody>
      </p:sp>
    </p:spTree>
    <p:extLst>
      <p:ext uri="{BB962C8B-B14F-4D97-AF65-F5344CB8AC3E}">
        <p14:creationId xmlns:p14="http://schemas.microsoft.com/office/powerpoint/2010/main" val="3436746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showing the growth of a number of years&#10;&#10;Description automatically generated">
            <a:extLst>
              <a:ext uri="{FF2B5EF4-FFF2-40B4-BE49-F238E27FC236}">
                <a16:creationId xmlns:a16="http://schemas.microsoft.com/office/drawing/2014/main" id="{566F8261-3906-48A9-5191-EF2611C5D5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1681313"/>
            <a:ext cx="6046537" cy="4320000"/>
          </a:xfrm>
        </p:spPr>
      </p:pic>
      <p:sp>
        <p:nvSpPr>
          <p:cNvPr id="3" name="Title 2">
            <a:extLst>
              <a:ext uri="{FF2B5EF4-FFF2-40B4-BE49-F238E27FC236}">
                <a16:creationId xmlns:a16="http://schemas.microsoft.com/office/drawing/2014/main" id="{014823B6-BD6F-EDBF-154E-32B2F5FCD401}"/>
              </a:ext>
            </a:extLst>
          </p:cNvPr>
          <p:cNvSpPr>
            <a:spLocks noGrp="1"/>
          </p:cNvSpPr>
          <p:nvPr>
            <p:ph type="title"/>
          </p:nvPr>
        </p:nvSpPr>
        <p:spPr/>
        <p:txBody>
          <a:bodyPr/>
          <a:lstStyle/>
          <a:p>
            <a:r>
              <a:rPr lang="en-AU" dirty="0"/>
              <a:t>Depletion – all models</a:t>
            </a:r>
          </a:p>
        </p:txBody>
      </p:sp>
      <p:sp>
        <p:nvSpPr>
          <p:cNvPr id="8" name="TextBox 7">
            <a:extLst>
              <a:ext uri="{FF2B5EF4-FFF2-40B4-BE49-F238E27FC236}">
                <a16:creationId xmlns:a16="http://schemas.microsoft.com/office/drawing/2014/main" id="{97E6D18C-A029-FF02-7EF5-2C526F4F092B}"/>
              </a:ext>
            </a:extLst>
          </p:cNvPr>
          <p:cNvSpPr txBox="1"/>
          <p:nvPr/>
        </p:nvSpPr>
        <p:spPr>
          <a:xfrm>
            <a:off x="7572851" y="6300478"/>
            <a:ext cx="1369286" cy="461665"/>
          </a:xfrm>
          <a:prstGeom prst="rect">
            <a:avLst/>
          </a:prstGeom>
          <a:noFill/>
        </p:spPr>
        <p:txBody>
          <a:bodyPr wrap="none" rtlCol="0">
            <a:spAutoFit/>
          </a:bodyPr>
          <a:lstStyle/>
          <a:p>
            <a:r>
              <a:rPr lang="en-AU" sz="2400" dirty="0"/>
              <a:t>SB/SBF=0</a:t>
            </a:r>
          </a:p>
        </p:txBody>
      </p:sp>
      <p:sp>
        <p:nvSpPr>
          <p:cNvPr id="2" name="TextBox 1">
            <a:extLst>
              <a:ext uri="{FF2B5EF4-FFF2-40B4-BE49-F238E27FC236}">
                <a16:creationId xmlns:a16="http://schemas.microsoft.com/office/drawing/2014/main" id="{D9F6A8DE-E99E-BB8F-82B2-3D4A5989B4B9}"/>
              </a:ext>
            </a:extLst>
          </p:cNvPr>
          <p:cNvSpPr txBox="1"/>
          <p:nvPr/>
        </p:nvSpPr>
        <p:spPr>
          <a:xfrm>
            <a:off x="9198423" y="3298372"/>
            <a:ext cx="2585195" cy="1015663"/>
          </a:xfrm>
          <a:prstGeom prst="rect">
            <a:avLst/>
          </a:prstGeom>
          <a:noFill/>
        </p:spPr>
        <p:txBody>
          <a:bodyPr wrap="none" rtlCol="0">
            <a:spAutoFit/>
          </a:bodyPr>
          <a:lstStyle/>
          <a:p>
            <a:r>
              <a:rPr lang="en-AU" sz="2000" dirty="0"/>
              <a:t>Just for interest</a:t>
            </a:r>
          </a:p>
          <a:p>
            <a:r>
              <a:rPr lang="en-AU" sz="2000" dirty="0"/>
              <a:t>No depletion </a:t>
            </a:r>
            <a:r>
              <a:rPr lang="en-AU" sz="2000" dirty="0" err="1"/>
              <a:t>ref.points</a:t>
            </a:r>
            <a:endParaRPr lang="en-AU" sz="2000" dirty="0"/>
          </a:p>
          <a:p>
            <a:r>
              <a:rPr lang="en-AU" sz="2000" dirty="0"/>
              <a:t>for Billfishes</a:t>
            </a:r>
          </a:p>
        </p:txBody>
      </p:sp>
    </p:spTree>
    <p:extLst>
      <p:ext uri="{BB962C8B-B14F-4D97-AF65-F5344CB8AC3E}">
        <p14:creationId xmlns:p14="http://schemas.microsoft.com/office/powerpoint/2010/main" val="64617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841BA9-42A6-5A8E-14D6-D58DEA5C4D30}"/>
              </a:ext>
            </a:extLst>
          </p:cNvPr>
          <p:cNvSpPr>
            <a:spLocks noGrp="1"/>
          </p:cNvSpPr>
          <p:nvPr>
            <p:ph type="title"/>
          </p:nvPr>
        </p:nvSpPr>
        <p:spPr/>
        <p:txBody>
          <a:bodyPr/>
          <a:lstStyle/>
          <a:p>
            <a:r>
              <a:rPr lang="en-AU" sz="3200" dirty="0"/>
              <a:t>MLS 2019 in a nutshell (Ducharme-Barth et al. 2019)</a:t>
            </a:r>
          </a:p>
        </p:txBody>
      </p:sp>
      <p:pic>
        <p:nvPicPr>
          <p:cNvPr id="4" name="Content Placeholder 4" descr="A map of the united states&#10;&#10;Description automatically generated">
            <a:extLst>
              <a:ext uri="{FF2B5EF4-FFF2-40B4-BE49-F238E27FC236}">
                <a16:creationId xmlns:a16="http://schemas.microsoft.com/office/drawing/2014/main" id="{00736508-256E-F79E-69A7-989B9DEB9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4607" y="982798"/>
            <a:ext cx="4828896" cy="2414448"/>
          </a:xfrm>
          <a:prstGeom prst="rect">
            <a:avLst/>
          </a:prstGeom>
        </p:spPr>
      </p:pic>
      <p:graphicFrame>
        <p:nvGraphicFramePr>
          <p:cNvPr id="5" name="Table 4">
            <a:extLst>
              <a:ext uri="{FF2B5EF4-FFF2-40B4-BE49-F238E27FC236}">
                <a16:creationId xmlns:a16="http://schemas.microsoft.com/office/drawing/2014/main" id="{24D084DF-8E04-A4CB-DC38-8E6B5920F1C1}"/>
              </a:ext>
            </a:extLst>
          </p:cNvPr>
          <p:cNvGraphicFramePr>
            <a:graphicFrameLocks noGrp="1"/>
          </p:cNvGraphicFramePr>
          <p:nvPr>
            <p:extLst>
              <p:ext uri="{D42A27DB-BD31-4B8C-83A1-F6EECF244321}">
                <p14:modId xmlns:p14="http://schemas.microsoft.com/office/powerpoint/2010/main" val="2881016298"/>
              </p:ext>
            </p:extLst>
          </p:nvPr>
        </p:nvGraphicFramePr>
        <p:xfrm>
          <a:off x="1266876" y="5280150"/>
          <a:ext cx="4596810" cy="1483360"/>
        </p:xfrm>
        <a:graphic>
          <a:graphicData uri="http://schemas.openxmlformats.org/drawingml/2006/table">
            <a:tbl>
              <a:tblPr firstRow="1" bandRow="1">
                <a:tableStyleId>{5C22544A-7EE6-4342-B048-85BDC9FD1C3A}</a:tableStyleId>
              </a:tblPr>
              <a:tblGrid>
                <a:gridCol w="1442887">
                  <a:extLst>
                    <a:ext uri="{9D8B030D-6E8A-4147-A177-3AD203B41FA5}">
                      <a16:colId xmlns:a16="http://schemas.microsoft.com/office/drawing/2014/main" val="2696914008"/>
                    </a:ext>
                  </a:extLst>
                </a:gridCol>
                <a:gridCol w="1025278">
                  <a:extLst>
                    <a:ext uri="{9D8B030D-6E8A-4147-A177-3AD203B41FA5}">
                      <a16:colId xmlns:a16="http://schemas.microsoft.com/office/drawing/2014/main" val="914736442"/>
                    </a:ext>
                  </a:extLst>
                </a:gridCol>
                <a:gridCol w="1082351">
                  <a:extLst>
                    <a:ext uri="{9D8B030D-6E8A-4147-A177-3AD203B41FA5}">
                      <a16:colId xmlns:a16="http://schemas.microsoft.com/office/drawing/2014/main" val="956217281"/>
                    </a:ext>
                  </a:extLst>
                </a:gridCol>
                <a:gridCol w="1046294">
                  <a:extLst>
                    <a:ext uri="{9D8B030D-6E8A-4147-A177-3AD203B41FA5}">
                      <a16:colId xmlns:a16="http://schemas.microsoft.com/office/drawing/2014/main" val="633467762"/>
                    </a:ext>
                  </a:extLst>
                </a:gridCol>
              </a:tblGrid>
              <a:tr h="370840">
                <a:tc>
                  <a:txBody>
                    <a:bodyPr/>
                    <a:lstStyle/>
                    <a:p>
                      <a:endParaRPr lang="en-AU"/>
                    </a:p>
                  </a:txBody>
                  <a:tcPr/>
                </a:tc>
                <a:tc>
                  <a:txBody>
                    <a:bodyPr/>
                    <a:lstStyle/>
                    <a:p>
                      <a:r>
                        <a:rPr lang="en-AU" dirty="0"/>
                        <a:t>Median</a:t>
                      </a:r>
                    </a:p>
                  </a:txBody>
                  <a:tcPr/>
                </a:tc>
                <a:tc>
                  <a:txBody>
                    <a:bodyPr/>
                    <a:lstStyle/>
                    <a:p>
                      <a:r>
                        <a:rPr lang="en-AU" dirty="0"/>
                        <a:t>10</a:t>
                      </a:r>
                      <a:r>
                        <a:rPr lang="en-AU" baseline="30000" dirty="0"/>
                        <a:t>th</a:t>
                      </a:r>
                      <a:r>
                        <a:rPr lang="en-AU" dirty="0"/>
                        <a:t> %</a:t>
                      </a:r>
                      <a:r>
                        <a:rPr lang="en-AU" dirty="0" err="1"/>
                        <a:t>ile</a:t>
                      </a:r>
                      <a:endParaRPr lang="en-AU" dirty="0"/>
                    </a:p>
                  </a:txBody>
                  <a:tcPr/>
                </a:tc>
                <a:tc>
                  <a:txBody>
                    <a:bodyPr/>
                    <a:lstStyle/>
                    <a:p>
                      <a:r>
                        <a:rPr lang="en-AU" dirty="0"/>
                        <a:t>90</a:t>
                      </a:r>
                      <a:r>
                        <a:rPr lang="en-AU" baseline="30000" dirty="0"/>
                        <a:t>th</a:t>
                      </a:r>
                      <a:r>
                        <a:rPr lang="en-AU" dirty="0"/>
                        <a:t> %</a:t>
                      </a:r>
                      <a:r>
                        <a:rPr lang="en-AU" dirty="0" err="1"/>
                        <a:t>ile</a:t>
                      </a:r>
                      <a:endParaRPr lang="en-AU" dirty="0"/>
                    </a:p>
                  </a:txBody>
                  <a:tcPr/>
                </a:tc>
                <a:extLst>
                  <a:ext uri="{0D108BD9-81ED-4DB2-BD59-A6C34878D82A}">
                    <a16:rowId xmlns:a16="http://schemas.microsoft.com/office/drawing/2014/main" val="3628690696"/>
                  </a:ext>
                </a:extLst>
              </a:tr>
              <a:tr h="370840">
                <a:tc>
                  <a:txBody>
                    <a:bodyPr/>
                    <a:lstStyle/>
                    <a:p>
                      <a:r>
                        <a:rPr lang="en-AU" dirty="0"/>
                        <a:t>F</a:t>
                      </a:r>
                      <a:r>
                        <a:rPr lang="en-AU" baseline="-25000" dirty="0"/>
                        <a:t>recent </a:t>
                      </a:r>
                      <a:r>
                        <a:rPr lang="en-AU" dirty="0"/>
                        <a:t>/F</a:t>
                      </a:r>
                      <a:r>
                        <a:rPr lang="en-AU" sz="1800" kern="1200" baseline="-25000" dirty="0">
                          <a:solidFill>
                            <a:schemeClr val="dk1"/>
                          </a:solidFill>
                          <a:latin typeface="+mn-lt"/>
                          <a:ea typeface="+mn-ea"/>
                          <a:cs typeface="+mn-cs"/>
                        </a:rPr>
                        <a:t>MSY</a:t>
                      </a:r>
                    </a:p>
                  </a:txBody>
                  <a:tcPr/>
                </a:tc>
                <a:tc>
                  <a:txBody>
                    <a:bodyPr/>
                    <a:lstStyle/>
                    <a:p>
                      <a:r>
                        <a:rPr lang="en-AU" dirty="0"/>
                        <a:t>0.911</a:t>
                      </a:r>
                    </a:p>
                  </a:txBody>
                  <a:tcPr/>
                </a:tc>
                <a:tc>
                  <a:txBody>
                    <a:bodyPr/>
                    <a:lstStyle/>
                    <a:p>
                      <a:r>
                        <a:rPr lang="en-AU" dirty="0"/>
                        <a:t>0.313</a:t>
                      </a:r>
                    </a:p>
                  </a:txBody>
                  <a:tcPr/>
                </a:tc>
                <a:tc>
                  <a:txBody>
                    <a:bodyPr/>
                    <a:lstStyle/>
                    <a:p>
                      <a:r>
                        <a:rPr lang="en-AU" dirty="0"/>
                        <a:t>1.891</a:t>
                      </a:r>
                    </a:p>
                  </a:txBody>
                  <a:tcPr/>
                </a:tc>
                <a:extLst>
                  <a:ext uri="{0D108BD9-81ED-4DB2-BD59-A6C34878D82A}">
                    <a16:rowId xmlns:a16="http://schemas.microsoft.com/office/drawing/2014/main" val="7690808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t>SB</a:t>
                      </a:r>
                      <a:r>
                        <a:rPr lang="en-AU" baseline="-25000" dirty="0" err="1"/>
                        <a:t>recent</a:t>
                      </a:r>
                      <a:r>
                        <a:rPr lang="en-AU" baseline="-25000" dirty="0"/>
                        <a:t> </a:t>
                      </a:r>
                      <a:r>
                        <a:rPr lang="en-AU" dirty="0"/>
                        <a:t>/SB</a:t>
                      </a:r>
                      <a:r>
                        <a:rPr lang="en-AU" sz="1800" kern="1200" baseline="-25000" dirty="0">
                          <a:solidFill>
                            <a:schemeClr val="dk1"/>
                          </a:solidFill>
                          <a:latin typeface="+mn-lt"/>
                          <a:ea typeface="+mn-ea"/>
                          <a:cs typeface="+mn-cs"/>
                        </a:rPr>
                        <a:t>MSY</a:t>
                      </a:r>
                      <a:endParaRPr lang="en-AU" dirty="0"/>
                    </a:p>
                  </a:txBody>
                  <a:tcPr/>
                </a:tc>
                <a:tc>
                  <a:txBody>
                    <a:bodyPr/>
                    <a:lstStyle/>
                    <a:p>
                      <a:r>
                        <a:rPr lang="en-AU" dirty="0"/>
                        <a:t>0.737</a:t>
                      </a:r>
                    </a:p>
                  </a:txBody>
                  <a:tcPr/>
                </a:tc>
                <a:tc>
                  <a:txBody>
                    <a:bodyPr/>
                    <a:lstStyle/>
                    <a:p>
                      <a:r>
                        <a:rPr lang="en-AU" dirty="0"/>
                        <a:t>0.334</a:t>
                      </a:r>
                    </a:p>
                  </a:txBody>
                  <a:tcPr/>
                </a:tc>
                <a:tc>
                  <a:txBody>
                    <a:bodyPr/>
                    <a:lstStyle/>
                    <a:p>
                      <a:r>
                        <a:rPr lang="en-AU" dirty="0"/>
                        <a:t>1.635</a:t>
                      </a:r>
                    </a:p>
                  </a:txBody>
                  <a:tcPr/>
                </a:tc>
                <a:extLst>
                  <a:ext uri="{0D108BD9-81ED-4DB2-BD59-A6C34878D82A}">
                    <a16:rowId xmlns:a16="http://schemas.microsoft.com/office/drawing/2014/main" val="10073090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t>SB</a:t>
                      </a:r>
                      <a:r>
                        <a:rPr lang="en-AU" baseline="-25000" dirty="0" err="1"/>
                        <a:t>recent</a:t>
                      </a:r>
                      <a:r>
                        <a:rPr lang="en-AU" baseline="-25000" dirty="0"/>
                        <a:t> </a:t>
                      </a:r>
                      <a:r>
                        <a:rPr lang="en-AU" dirty="0"/>
                        <a:t>/SB</a:t>
                      </a:r>
                      <a:r>
                        <a:rPr lang="en-AU" sz="1800" kern="1200" baseline="-25000" dirty="0">
                          <a:solidFill>
                            <a:schemeClr val="dk1"/>
                          </a:solidFill>
                          <a:latin typeface="+mn-lt"/>
                          <a:ea typeface="+mn-ea"/>
                          <a:cs typeface="+mn-cs"/>
                        </a:rPr>
                        <a:t>F=0</a:t>
                      </a:r>
                    </a:p>
                  </a:txBody>
                  <a:tcPr/>
                </a:tc>
                <a:tc>
                  <a:txBody>
                    <a:bodyPr/>
                    <a:lstStyle/>
                    <a:p>
                      <a:r>
                        <a:rPr lang="en-AU" dirty="0"/>
                        <a:t>0.198</a:t>
                      </a:r>
                    </a:p>
                  </a:txBody>
                  <a:tcPr/>
                </a:tc>
                <a:tc>
                  <a:txBody>
                    <a:bodyPr/>
                    <a:lstStyle/>
                    <a:p>
                      <a:r>
                        <a:rPr lang="en-AU" dirty="0"/>
                        <a:t>0.093</a:t>
                      </a:r>
                    </a:p>
                  </a:txBody>
                  <a:tcPr/>
                </a:tc>
                <a:tc>
                  <a:txBody>
                    <a:bodyPr/>
                    <a:lstStyle/>
                    <a:p>
                      <a:r>
                        <a:rPr lang="en-AU" dirty="0"/>
                        <a:t>0.464</a:t>
                      </a:r>
                    </a:p>
                  </a:txBody>
                  <a:tcPr/>
                </a:tc>
                <a:extLst>
                  <a:ext uri="{0D108BD9-81ED-4DB2-BD59-A6C34878D82A}">
                    <a16:rowId xmlns:a16="http://schemas.microsoft.com/office/drawing/2014/main" val="1157242181"/>
                  </a:ext>
                </a:extLst>
              </a:tr>
            </a:tbl>
          </a:graphicData>
        </a:graphic>
      </p:graphicFrame>
      <p:graphicFrame>
        <p:nvGraphicFramePr>
          <p:cNvPr id="6" name="Table 5">
            <a:extLst>
              <a:ext uri="{FF2B5EF4-FFF2-40B4-BE49-F238E27FC236}">
                <a16:creationId xmlns:a16="http://schemas.microsoft.com/office/drawing/2014/main" id="{6DB5BB50-D0E3-002C-7211-9AC81E24CDE8}"/>
              </a:ext>
            </a:extLst>
          </p:cNvPr>
          <p:cNvGraphicFramePr>
            <a:graphicFrameLocks noGrp="1"/>
          </p:cNvGraphicFramePr>
          <p:nvPr>
            <p:extLst>
              <p:ext uri="{D42A27DB-BD31-4B8C-83A1-F6EECF244321}">
                <p14:modId xmlns:p14="http://schemas.microsoft.com/office/powerpoint/2010/main" val="4099394298"/>
              </p:ext>
            </p:extLst>
          </p:nvPr>
        </p:nvGraphicFramePr>
        <p:xfrm>
          <a:off x="6751728" y="3966983"/>
          <a:ext cx="5314527" cy="2865120"/>
        </p:xfrm>
        <a:graphic>
          <a:graphicData uri="http://schemas.openxmlformats.org/drawingml/2006/table">
            <a:tbl>
              <a:tblPr firstRow="1" bandRow="1">
                <a:tableStyleId>{5C22544A-7EE6-4342-B048-85BDC9FD1C3A}</a:tableStyleId>
              </a:tblPr>
              <a:tblGrid>
                <a:gridCol w="1194250">
                  <a:extLst>
                    <a:ext uri="{9D8B030D-6E8A-4147-A177-3AD203B41FA5}">
                      <a16:colId xmlns:a16="http://schemas.microsoft.com/office/drawing/2014/main" val="548443186"/>
                    </a:ext>
                  </a:extLst>
                </a:gridCol>
                <a:gridCol w="1707502">
                  <a:extLst>
                    <a:ext uri="{9D8B030D-6E8A-4147-A177-3AD203B41FA5}">
                      <a16:colId xmlns:a16="http://schemas.microsoft.com/office/drawing/2014/main" val="2804577849"/>
                    </a:ext>
                  </a:extLst>
                </a:gridCol>
                <a:gridCol w="1268963">
                  <a:extLst>
                    <a:ext uri="{9D8B030D-6E8A-4147-A177-3AD203B41FA5}">
                      <a16:colId xmlns:a16="http://schemas.microsoft.com/office/drawing/2014/main" val="3100923330"/>
                    </a:ext>
                  </a:extLst>
                </a:gridCol>
                <a:gridCol w="1143812">
                  <a:extLst>
                    <a:ext uri="{9D8B030D-6E8A-4147-A177-3AD203B41FA5}">
                      <a16:colId xmlns:a16="http://schemas.microsoft.com/office/drawing/2014/main" val="3206757933"/>
                    </a:ext>
                  </a:extLst>
                </a:gridCol>
              </a:tblGrid>
              <a:tr h="370840">
                <a:tc>
                  <a:txBody>
                    <a:bodyPr/>
                    <a:lstStyle/>
                    <a:p>
                      <a:endParaRPr lang="en-AU" dirty="0"/>
                    </a:p>
                  </a:txBody>
                  <a:tcPr/>
                </a:tc>
                <a:tc>
                  <a:txBody>
                    <a:bodyPr/>
                    <a:lstStyle/>
                    <a:p>
                      <a:r>
                        <a:rPr lang="en-AU" dirty="0"/>
                        <a:t>Option 1</a:t>
                      </a:r>
                    </a:p>
                  </a:txBody>
                  <a:tcPr/>
                </a:tc>
                <a:tc>
                  <a:txBody>
                    <a:bodyPr/>
                    <a:lstStyle/>
                    <a:p>
                      <a:r>
                        <a:rPr lang="en-AU" dirty="0"/>
                        <a:t>Option 2</a:t>
                      </a:r>
                    </a:p>
                  </a:txBody>
                  <a:tcPr/>
                </a:tc>
                <a:tc>
                  <a:txBody>
                    <a:bodyPr/>
                    <a:lstStyle/>
                    <a:p>
                      <a:r>
                        <a:rPr lang="en-AU" dirty="0"/>
                        <a:t>Option 3</a:t>
                      </a:r>
                    </a:p>
                  </a:txBody>
                  <a:tcPr/>
                </a:tc>
                <a:extLst>
                  <a:ext uri="{0D108BD9-81ED-4DB2-BD59-A6C34878D82A}">
                    <a16:rowId xmlns:a16="http://schemas.microsoft.com/office/drawing/2014/main" val="1636696136"/>
                  </a:ext>
                </a:extLst>
              </a:tr>
              <a:tr h="370840">
                <a:tc>
                  <a:txBody>
                    <a:bodyPr/>
                    <a:lstStyle/>
                    <a:p>
                      <a:r>
                        <a:rPr lang="en-AU" i="1" dirty="0"/>
                        <a:t>h</a:t>
                      </a:r>
                    </a:p>
                  </a:txBody>
                  <a:tcPr/>
                </a:tc>
                <a:tc>
                  <a:txBody>
                    <a:bodyPr/>
                    <a:lstStyle/>
                    <a:p>
                      <a:r>
                        <a:rPr lang="en-AU" dirty="0"/>
                        <a:t>0.65</a:t>
                      </a:r>
                    </a:p>
                  </a:txBody>
                  <a:tcPr/>
                </a:tc>
                <a:tc>
                  <a:txBody>
                    <a:bodyPr/>
                    <a:lstStyle/>
                    <a:p>
                      <a:r>
                        <a:rPr lang="en-AU" b="1" dirty="0"/>
                        <a:t>0.8</a:t>
                      </a:r>
                    </a:p>
                  </a:txBody>
                  <a:tcPr/>
                </a:tc>
                <a:tc>
                  <a:txBody>
                    <a:bodyPr/>
                    <a:lstStyle/>
                    <a:p>
                      <a:r>
                        <a:rPr lang="en-AU" dirty="0"/>
                        <a:t>0.95</a:t>
                      </a:r>
                    </a:p>
                  </a:txBody>
                  <a:tcPr/>
                </a:tc>
                <a:extLst>
                  <a:ext uri="{0D108BD9-81ED-4DB2-BD59-A6C34878D82A}">
                    <a16:rowId xmlns:a16="http://schemas.microsoft.com/office/drawing/2014/main" val="2839257839"/>
                  </a:ext>
                </a:extLst>
              </a:tr>
              <a:tr h="370840">
                <a:tc>
                  <a:txBody>
                    <a:bodyPr/>
                    <a:lstStyle/>
                    <a:p>
                      <a:r>
                        <a:rPr lang="en-AU" dirty="0"/>
                        <a:t>Growth</a:t>
                      </a:r>
                    </a:p>
                  </a:txBody>
                  <a:tcPr/>
                </a:tc>
                <a:tc>
                  <a:txBody>
                    <a:bodyPr/>
                    <a:lstStyle/>
                    <a:p>
                      <a:r>
                        <a:rPr lang="en-AU" b="1" dirty="0"/>
                        <a:t>Kopf et.al 2011</a:t>
                      </a:r>
                    </a:p>
                  </a:txBody>
                  <a:tcPr/>
                </a:tc>
                <a:tc>
                  <a:txBody>
                    <a:bodyPr/>
                    <a:lstStyle/>
                    <a:p>
                      <a:r>
                        <a:rPr lang="en-AU" dirty="0"/>
                        <a:t>Otolith age</a:t>
                      </a:r>
                    </a:p>
                  </a:txBody>
                  <a:tcPr/>
                </a:tc>
                <a:tc>
                  <a:txBody>
                    <a:bodyPr/>
                    <a:lstStyle/>
                    <a:p>
                      <a:endParaRPr lang="en-AU"/>
                    </a:p>
                  </a:txBody>
                  <a:tcPr/>
                </a:tc>
                <a:extLst>
                  <a:ext uri="{0D108BD9-81ED-4DB2-BD59-A6C34878D82A}">
                    <a16:rowId xmlns:a16="http://schemas.microsoft.com/office/drawing/2014/main" val="245460944"/>
                  </a:ext>
                </a:extLst>
              </a:tr>
              <a:tr h="370840">
                <a:tc>
                  <a:txBody>
                    <a:bodyPr/>
                    <a:lstStyle/>
                    <a:p>
                      <a:r>
                        <a:rPr lang="en-AU" dirty="0"/>
                        <a:t>M</a:t>
                      </a:r>
                    </a:p>
                  </a:txBody>
                  <a:tcPr/>
                </a:tc>
                <a:tc>
                  <a:txBody>
                    <a:bodyPr/>
                    <a:lstStyle/>
                    <a:p>
                      <a:r>
                        <a:rPr lang="en-AU" dirty="0"/>
                        <a:t>0.3</a:t>
                      </a:r>
                    </a:p>
                  </a:txBody>
                  <a:tcPr/>
                </a:tc>
                <a:tc>
                  <a:txBody>
                    <a:bodyPr/>
                    <a:lstStyle/>
                    <a:p>
                      <a:r>
                        <a:rPr lang="en-AU" b="1" dirty="0"/>
                        <a:t>0.4</a:t>
                      </a:r>
                    </a:p>
                  </a:txBody>
                  <a:tcPr/>
                </a:tc>
                <a:tc>
                  <a:txBody>
                    <a:bodyPr/>
                    <a:lstStyle/>
                    <a:p>
                      <a:r>
                        <a:rPr lang="en-AU" dirty="0"/>
                        <a:t>0.5</a:t>
                      </a:r>
                    </a:p>
                  </a:txBody>
                  <a:tcPr/>
                </a:tc>
                <a:extLst>
                  <a:ext uri="{0D108BD9-81ED-4DB2-BD59-A6C34878D82A}">
                    <a16:rowId xmlns:a16="http://schemas.microsoft.com/office/drawing/2014/main" val="2615938273"/>
                  </a:ext>
                </a:extLst>
              </a:tr>
              <a:tr h="370840">
                <a:tc>
                  <a:txBody>
                    <a:bodyPr/>
                    <a:lstStyle/>
                    <a:p>
                      <a:r>
                        <a:rPr lang="en-AU" dirty="0"/>
                        <a:t>CPUE</a:t>
                      </a:r>
                    </a:p>
                  </a:txBody>
                  <a:tcPr/>
                </a:tc>
                <a:tc>
                  <a:txBody>
                    <a:bodyPr/>
                    <a:lstStyle/>
                    <a:p>
                      <a:r>
                        <a:rPr lang="en-AU" b="1" dirty="0"/>
                        <a:t>JP 2 LL</a:t>
                      </a:r>
                    </a:p>
                  </a:txBody>
                  <a:tcPr/>
                </a:tc>
                <a:tc>
                  <a:txBody>
                    <a:bodyPr/>
                    <a:lstStyle/>
                    <a:p>
                      <a:r>
                        <a:rPr lang="en-AU" dirty="0"/>
                        <a:t>TW 5 LL</a:t>
                      </a:r>
                    </a:p>
                  </a:txBody>
                  <a:tcPr/>
                </a:tc>
                <a:tc>
                  <a:txBody>
                    <a:bodyPr/>
                    <a:lstStyle/>
                    <a:p>
                      <a:r>
                        <a:rPr lang="en-AU" dirty="0"/>
                        <a:t>AU 6 LL</a:t>
                      </a:r>
                    </a:p>
                  </a:txBody>
                  <a:tcPr/>
                </a:tc>
                <a:extLst>
                  <a:ext uri="{0D108BD9-81ED-4DB2-BD59-A6C34878D82A}">
                    <a16:rowId xmlns:a16="http://schemas.microsoft.com/office/drawing/2014/main" val="3509934421"/>
                  </a:ext>
                </a:extLst>
              </a:tr>
              <a:tr h="370840">
                <a:tc>
                  <a:txBody>
                    <a:bodyPr/>
                    <a:lstStyle/>
                    <a:p>
                      <a:r>
                        <a:rPr lang="en-AU" dirty="0"/>
                        <a:t>Size </a:t>
                      </a:r>
                      <a:r>
                        <a:rPr lang="en-AU" dirty="0" err="1"/>
                        <a:t>freq</a:t>
                      </a:r>
                      <a:r>
                        <a:rPr lang="en-AU" dirty="0"/>
                        <a:t> (W/L)</a:t>
                      </a:r>
                    </a:p>
                  </a:txBody>
                  <a:tcPr/>
                </a:tc>
                <a:tc>
                  <a:txBody>
                    <a:bodyPr/>
                    <a:lstStyle/>
                    <a:p>
                      <a:r>
                        <a:rPr lang="en-AU" dirty="0"/>
                        <a:t>10/20</a:t>
                      </a:r>
                    </a:p>
                  </a:txBody>
                  <a:tcPr/>
                </a:tc>
                <a:tc>
                  <a:txBody>
                    <a:bodyPr/>
                    <a:lstStyle/>
                    <a:p>
                      <a:r>
                        <a:rPr lang="en-AU" b="1" dirty="0"/>
                        <a:t>20/40</a:t>
                      </a:r>
                    </a:p>
                  </a:txBody>
                  <a:tcPr/>
                </a:tc>
                <a:tc>
                  <a:txBody>
                    <a:bodyPr/>
                    <a:lstStyle/>
                    <a:p>
                      <a:r>
                        <a:rPr lang="en-AU" dirty="0"/>
                        <a:t>50/100</a:t>
                      </a:r>
                    </a:p>
                  </a:txBody>
                  <a:tcPr/>
                </a:tc>
                <a:extLst>
                  <a:ext uri="{0D108BD9-81ED-4DB2-BD59-A6C34878D82A}">
                    <a16:rowId xmlns:a16="http://schemas.microsoft.com/office/drawing/2014/main" val="1245026928"/>
                  </a:ext>
                </a:extLst>
              </a:tr>
              <a:tr h="370840">
                <a:tc>
                  <a:txBody>
                    <a:bodyPr/>
                    <a:lstStyle/>
                    <a:p>
                      <a:r>
                        <a:rPr lang="en-AU" dirty="0"/>
                        <a:t>Rec CV</a:t>
                      </a:r>
                    </a:p>
                  </a:txBody>
                  <a:tcPr/>
                </a:tc>
                <a:tc>
                  <a:txBody>
                    <a:bodyPr/>
                    <a:lstStyle/>
                    <a:p>
                      <a:r>
                        <a:rPr lang="en-AU" b="1" dirty="0"/>
                        <a:t>0.2</a:t>
                      </a:r>
                    </a:p>
                  </a:txBody>
                  <a:tcPr/>
                </a:tc>
                <a:tc>
                  <a:txBody>
                    <a:bodyPr/>
                    <a:lstStyle/>
                    <a:p>
                      <a:r>
                        <a:rPr lang="en-AU" dirty="0"/>
                        <a:t>0.5</a:t>
                      </a:r>
                    </a:p>
                  </a:txBody>
                  <a:tcPr/>
                </a:tc>
                <a:tc>
                  <a:txBody>
                    <a:bodyPr/>
                    <a:lstStyle/>
                    <a:p>
                      <a:r>
                        <a:rPr lang="en-AU" dirty="0"/>
                        <a:t>2.2</a:t>
                      </a:r>
                    </a:p>
                  </a:txBody>
                  <a:tcPr/>
                </a:tc>
                <a:extLst>
                  <a:ext uri="{0D108BD9-81ED-4DB2-BD59-A6C34878D82A}">
                    <a16:rowId xmlns:a16="http://schemas.microsoft.com/office/drawing/2014/main" val="752956676"/>
                  </a:ext>
                </a:extLst>
              </a:tr>
            </a:tbl>
          </a:graphicData>
        </a:graphic>
      </p:graphicFrame>
      <p:sp>
        <p:nvSpPr>
          <p:cNvPr id="12" name="TextBox 11">
            <a:extLst>
              <a:ext uri="{FF2B5EF4-FFF2-40B4-BE49-F238E27FC236}">
                <a16:creationId xmlns:a16="http://schemas.microsoft.com/office/drawing/2014/main" id="{C095F65F-FFF9-86BF-5D83-A8881AB36400}"/>
              </a:ext>
            </a:extLst>
          </p:cNvPr>
          <p:cNvSpPr txBox="1"/>
          <p:nvPr/>
        </p:nvSpPr>
        <p:spPr>
          <a:xfrm>
            <a:off x="1148312" y="4852846"/>
            <a:ext cx="5040995" cy="369332"/>
          </a:xfrm>
          <a:prstGeom prst="rect">
            <a:avLst/>
          </a:prstGeom>
          <a:noFill/>
        </p:spPr>
        <p:txBody>
          <a:bodyPr wrap="square">
            <a:spAutoFit/>
          </a:bodyPr>
          <a:lstStyle/>
          <a:p>
            <a:r>
              <a:rPr lang="en-AU" dirty="0"/>
              <a:t>Stock likely overfished, and close to be overfishing</a:t>
            </a:r>
          </a:p>
        </p:txBody>
      </p:sp>
      <p:sp>
        <p:nvSpPr>
          <p:cNvPr id="13" name="TextBox 12">
            <a:extLst>
              <a:ext uri="{FF2B5EF4-FFF2-40B4-BE49-F238E27FC236}">
                <a16:creationId xmlns:a16="http://schemas.microsoft.com/office/drawing/2014/main" id="{0B7558CD-8851-62AE-D91A-60A34C469859}"/>
              </a:ext>
            </a:extLst>
          </p:cNvPr>
          <p:cNvSpPr txBox="1"/>
          <p:nvPr/>
        </p:nvSpPr>
        <p:spPr>
          <a:xfrm>
            <a:off x="6909736" y="3397246"/>
            <a:ext cx="5287151" cy="584775"/>
          </a:xfrm>
          <a:prstGeom prst="rect">
            <a:avLst/>
          </a:prstGeom>
          <a:noFill/>
        </p:spPr>
        <p:txBody>
          <a:bodyPr wrap="square">
            <a:spAutoFit/>
          </a:bodyPr>
          <a:lstStyle/>
          <a:p>
            <a:r>
              <a:rPr lang="en-AU" sz="1600" b="1" dirty="0"/>
              <a:t>Natural mortality (M) </a:t>
            </a:r>
            <a:r>
              <a:rPr lang="en-AU" sz="1600" dirty="0"/>
              <a:t>and </a:t>
            </a:r>
            <a:r>
              <a:rPr lang="en-AU" sz="1600" b="1" dirty="0"/>
              <a:t>steepness (</a:t>
            </a:r>
            <a:r>
              <a:rPr lang="en-AU" sz="1600" b="1" i="1" dirty="0"/>
              <a:t>h</a:t>
            </a:r>
            <a:r>
              <a:rPr lang="en-AU" sz="1600" b="1" dirty="0"/>
              <a:t>)</a:t>
            </a:r>
            <a:r>
              <a:rPr lang="en-AU" sz="1600" dirty="0"/>
              <a:t> contributed to the overall level of uncertainty in the assessment</a:t>
            </a:r>
          </a:p>
        </p:txBody>
      </p:sp>
      <p:pic>
        <p:nvPicPr>
          <p:cNvPr id="7" name="Picture 6">
            <a:extLst>
              <a:ext uri="{FF2B5EF4-FFF2-40B4-BE49-F238E27FC236}">
                <a16:creationId xmlns:a16="http://schemas.microsoft.com/office/drawing/2014/main" id="{7E9DBA1E-6A97-FA95-6EE6-99A56B895F96}"/>
              </a:ext>
            </a:extLst>
          </p:cNvPr>
          <p:cNvPicPr>
            <a:picLocks noChangeAspect="1"/>
          </p:cNvPicPr>
          <p:nvPr/>
        </p:nvPicPr>
        <p:blipFill>
          <a:blip r:embed="rId3"/>
          <a:stretch>
            <a:fillRect/>
          </a:stretch>
        </p:blipFill>
        <p:spPr>
          <a:xfrm>
            <a:off x="29596" y="1218062"/>
            <a:ext cx="6749508" cy="3345910"/>
          </a:xfrm>
          <a:prstGeom prst="rect">
            <a:avLst/>
          </a:prstGeom>
        </p:spPr>
      </p:pic>
    </p:spTree>
    <p:extLst>
      <p:ext uri="{BB962C8B-B14F-4D97-AF65-F5344CB8AC3E}">
        <p14:creationId xmlns:p14="http://schemas.microsoft.com/office/powerpoint/2010/main" val="224815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3EE594D-C8A4-E77E-F9B9-292969BE032F}"/>
              </a:ext>
            </a:extLst>
          </p:cNvPr>
          <p:cNvGrpSpPr/>
          <p:nvPr/>
        </p:nvGrpSpPr>
        <p:grpSpPr>
          <a:xfrm>
            <a:off x="6358522" y="1226888"/>
            <a:ext cx="5754738" cy="5002170"/>
            <a:chOff x="6358522" y="1226888"/>
            <a:chExt cx="5754738" cy="5002170"/>
          </a:xfrm>
        </p:grpSpPr>
        <p:grpSp>
          <p:nvGrpSpPr>
            <p:cNvPr id="26" name="Group 25">
              <a:extLst>
                <a:ext uri="{FF2B5EF4-FFF2-40B4-BE49-F238E27FC236}">
                  <a16:creationId xmlns:a16="http://schemas.microsoft.com/office/drawing/2014/main" id="{2076E893-FDE1-7E1B-DAF8-5CF13A00A55D}"/>
                </a:ext>
              </a:extLst>
            </p:cNvPr>
            <p:cNvGrpSpPr/>
            <p:nvPr/>
          </p:nvGrpSpPr>
          <p:grpSpPr>
            <a:xfrm>
              <a:off x="6358522" y="1226888"/>
              <a:ext cx="5754738" cy="5002170"/>
              <a:chOff x="6219111" y="1261842"/>
              <a:chExt cx="6090937" cy="4967215"/>
            </a:xfrm>
          </p:grpSpPr>
          <p:pic>
            <p:nvPicPr>
              <p:cNvPr id="7" name="Picture 6" descr="A graph of a number of squares&#10;&#10;Description automatically generated with medium confidence">
                <a:extLst>
                  <a:ext uri="{FF2B5EF4-FFF2-40B4-BE49-F238E27FC236}">
                    <a16:creationId xmlns:a16="http://schemas.microsoft.com/office/drawing/2014/main" id="{B5176551-A8BB-96AE-3C01-8ED477EC2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248" y="1261842"/>
                <a:ext cx="5896800" cy="4914000"/>
              </a:xfrm>
              <a:prstGeom prst="rect">
                <a:avLst/>
              </a:prstGeom>
            </p:spPr>
          </p:pic>
          <p:pic>
            <p:nvPicPr>
              <p:cNvPr id="20" name="Picture 19">
                <a:extLst>
                  <a:ext uri="{FF2B5EF4-FFF2-40B4-BE49-F238E27FC236}">
                    <a16:creationId xmlns:a16="http://schemas.microsoft.com/office/drawing/2014/main" id="{F862B17C-63E4-D5B6-FAB9-67D7CDE109D0}"/>
                  </a:ext>
                </a:extLst>
              </p:cNvPr>
              <p:cNvPicPr>
                <a:picLocks noChangeAspect="1"/>
              </p:cNvPicPr>
              <p:nvPr/>
            </p:nvPicPr>
            <p:blipFill>
              <a:blip r:embed="rId3"/>
              <a:stretch>
                <a:fillRect/>
              </a:stretch>
            </p:blipFill>
            <p:spPr>
              <a:xfrm>
                <a:off x="6219111" y="2919844"/>
                <a:ext cx="428685" cy="1095528"/>
              </a:xfrm>
              <a:prstGeom prst="rect">
                <a:avLst/>
              </a:prstGeom>
            </p:spPr>
          </p:pic>
          <p:pic>
            <p:nvPicPr>
              <p:cNvPr id="22" name="Picture 21">
                <a:extLst>
                  <a:ext uri="{FF2B5EF4-FFF2-40B4-BE49-F238E27FC236}">
                    <a16:creationId xmlns:a16="http://schemas.microsoft.com/office/drawing/2014/main" id="{D0CA185F-FB5D-7868-5A76-05D443BFFDC6}"/>
                  </a:ext>
                </a:extLst>
              </p:cNvPr>
              <p:cNvPicPr>
                <a:picLocks noChangeAspect="1"/>
              </p:cNvPicPr>
              <p:nvPr/>
            </p:nvPicPr>
            <p:blipFill>
              <a:blip r:embed="rId4"/>
              <a:stretch>
                <a:fillRect/>
              </a:stretch>
            </p:blipFill>
            <p:spPr>
              <a:xfrm>
                <a:off x="8870664" y="5809899"/>
                <a:ext cx="1133633" cy="419158"/>
              </a:xfrm>
              <a:prstGeom prst="rect">
                <a:avLst/>
              </a:prstGeom>
            </p:spPr>
          </p:pic>
          <p:sp>
            <p:nvSpPr>
              <p:cNvPr id="24" name="TextBox 23">
                <a:extLst>
                  <a:ext uri="{FF2B5EF4-FFF2-40B4-BE49-F238E27FC236}">
                    <a16:creationId xmlns:a16="http://schemas.microsoft.com/office/drawing/2014/main" id="{9C03FC45-551A-0143-C612-9BD627F9AF42}"/>
                  </a:ext>
                </a:extLst>
              </p:cNvPr>
              <p:cNvSpPr txBox="1"/>
              <p:nvPr/>
            </p:nvSpPr>
            <p:spPr>
              <a:xfrm>
                <a:off x="10922839" y="1978746"/>
                <a:ext cx="917685" cy="580689"/>
              </a:xfrm>
              <a:prstGeom prst="rect">
                <a:avLst/>
              </a:prstGeom>
              <a:noFill/>
            </p:spPr>
            <p:txBody>
              <a:bodyPr wrap="none" rtlCol="0">
                <a:spAutoFit/>
              </a:bodyPr>
              <a:lstStyle/>
              <a:p>
                <a:r>
                  <a:rPr lang="en-AU" dirty="0"/>
                  <a:t>Majuro</a:t>
                </a:r>
              </a:p>
              <a:p>
                <a:endParaRPr lang="en-AU" sz="1400" dirty="0"/>
              </a:p>
            </p:txBody>
          </p:sp>
        </p:grpSp>
        <p:pic>
          <p:nvPicPr>
            <p:cNvPr id="15" name="Picture 14">
              <a:extLst>
                <a:ext uri="{FF2B5EF4-FFF2-40B4-BE49-F238E27FC236}">
                  <a16:creationId xmlns:a16="http://schemas.microsoft.com/office/drawing/2014/main" id="{8BE152F9-CF4C-D229-F123-56461CC5AA02}"/>
                </a:ext>
              </a:extLst>
            </p:cNvPr>
            <p:cNvPicPr>
              <a:picLocks noChangeAspect="1"/>
            </p:cNvPicPr>
            <p:nvPr/>
          </p:nvPicPr>
          <p:blipFill>
            <a:blip r:embed="rId5"/>
            <a:stretch>
              <a:fillRect/>
            </a:stretch>
          </p:blipFill>
          <p:spPr>
            <a:xfrm>
              <a:off x="7995766" y="3795240"/>
              <a:ext cx="133369" cy="152421"/>
            </a:xfrm>
            <a:prstGeom prst="rect">
              <a:avLst/>
            </a:prstGeom>
          </p:spPr>
        </p:pic>
      </p:grpSp>
      <p:grpSp>
        <p:nvGrpSpPr>
          <p:cNvPr id="25" name="Group 24">
            <a:extLst>
              <a:ext uri="{FF2B5EF4-FFF2-40B4-BE49-F238E27FC236}">
                <a16:creationId xmlns:a16="http://schemas.microsoft.com/office/drawing/2014/main" id="{05919075-E025-7436-1C13-176B4204985A}"/>
              </a:ext>
            </a:extLst>
          </p:cNvPr>
          <p:cNvGrpSpPr/>
          <p:nvPr/>
        </p:nvGrpSpPr>
        <p:grpSpPr>
          <a:xfrm>
            <a:off x="620163" y="1167895"/>
            <a:ext cx="6072145" cy="5002170"/>
            <a:chOff x="620163" y="1226887"/>
            <a:chExt cx="6072145" cy="5002170"/>
          </a:xfrm>
        </p:grpSpPr>
        <p:pic>
          <p:nvPicPr>
            <p:cNvPr id="5" name="Picture 4" descr="A graph of a graph&#10;&#10;Description automatically generated with medium confidence">
              <a:extLst>
                <a:ext uri="{FF2B5EF4-FFF2-40B4-BE49-F238E27FC236}">
                  <a16:creationId xmlns:a16="http://schemas.microsoft.com/office/drawing/2014/main" id="{2E5F3778-AFEB-102E-B288-06B5404DEA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895" y="1226887"/>
              <a:ext cx="5897413" cy="4914511"/>
            </a:xfrm>
            <a:prstGeom prst="rect">
              <a:avLst/>
            </a:prstGeom>
          </p:spPr>
        </p:pic>
        <p:sp>
          <p:nvSpPr>
            <p:cNvPr id="10" name="TextBox 9">
              <a:extLst>
                <a:ext uri="{FF2B5EF4-FFF2-40B4-BE49-F238E27FC236}">
                  <a16:creationId xmlns:a16="http://schemas.microsoft.com/office/drawing/2014/main" id="{B771A4B9-3CBE-677B-2F77-81FE641D8A34}"/>
                </a:ext>
              </a:extLst>
            </p:cNvPr>
            <p:cNvSpPr txBox="1"/>
            <p:nvPr/>
          </p:nvSpPr>
          <p:spPr>
            <a:xfrm>
              <a:off x="2657667" y="2919844"/>
              <a:ext cx="904415" cy="369332"/>
            </a:xfrm>
            <a:prstGeom prst="rect">
              <a:avLst/>
            </a:prstGeom>
            <a:noFill/>
          </p:spPr>
          <p:txBody>
            <a:bodyPr wrap="none" rtlCol="0">
              <a:spAutoFit/>
            </a:bodyPr>
            <a:lstStyle/>
            <a:p>
              <a:r>
                <a:rPr lang="en-AU" dirty="0"/>
                <a:t>Median</a:t>
              </a:r>
            </a:p>
          </p:txBody>
        </p:sp>
        <p:pic>
          <p:nvPicPr>
            <p:cNvPr id="16" name="Picture 15">
              <a:extLst>
                <a:ext uri="{FF2B5EF4-FFF2-40B4-BE49-F238E27FC236}">
                  <a16:creationId xmlns:a16="http://schemas.microsoft.com/office/drawing/2014/main" id="{A70A364F-D92C-DE6D-1808-8B5671EDA864}"/>
                </a:ext>
              </a:extLst>
            </p:cNvPr>
            <p:cNvPicPr>
              <a:picLocks noChangeAspect="1"/>
            </p:cNvPicPr>
            <p:nvPr/>
          </p:nvPicPr>
          <p:blipFill>
            <a:blip r:embed="rId7"/>
            <a:stretch>
              <a:fillRect/>
            </a:stretch>
          </p:blipFill>
          <p:spPr>
            <a:xfrm>
              <a:off x="3338426" y="5743214"/>
              <a:ext cx="1247949" cy="485843"/>
            </a:xfrm>
            <a:prstGeom prst="rect">
              <a:avLst/>
            </a:prstGeom>
          </p:spPr>
        </p:pic>
        <p:pic>
          <p:nvPicPr>
            <p:cNvPr id="18" name="Picture 17">
              <a:extLst>
                <a:ext uri="{FF2B5EF4-FFF2-40B4-BE49-F238E27FC236}">
                  <a16:creationId xmlns:a16="http://schemas.microsoft.com/office/drawing/2014/main" id="{817108CC-FD03-51BE-B88B-8DABB0C0BA3B}"/>
                </a:ext>
              </a:extLst>
            </p:cNvPr>
            <p:cNvPicPr>
              <a:picLocks noChangeAspect="1"/>
            </p:cNvPicPr>
            <p:nvPr/>
          </p:nvPicPr>
          <p:blipFill>
            <a:blip r:embed="rId3"/>
            <a:stretch>
              <a:fillRect/>
            </a:stretch>
          </p:blipFill>
          <p:spPr>
            <a:xfrm>
              <a:off x="620163" y="3021061"/>
              <a:ext cx="428685" cy="1095528"/>
            </a:xfrm>
            <a:prstGeom prst="rect">
              <a:avLst/>
            </a:prstGeom>
          </p:spPr>
        </p:pic>
        <p:sp>
          <p:nvSpPr>
            <p:cNvPr id="23" name="TextBox 22">
              <a:extLst>
                <a:ext uri="{FF2B5EF4-FFF2-40B4-BE49-F238E27FC236}">
                  <a16:creationId xmlns:a16="http://schemas.microsoft.com/office/drawing/2014/main" id="{C9D927A2-8512-7249-467C-A988E6F13100}"/>
                </a:ext>
              </a:extLst>
            </p:cNvPr>
            <p:cNvSpPr txBox="1"/>
            <p:nvPr/>
          </p:nvSpPr>
          <p:spPr>
            <a:xfrm>
              <a:off x="5434748" y="1943791"/>
              <a:ext cx="787075" cy="861774"/>
            </a:xfrm>
            <a:prstGeom prst="rect">
              <a:avLst/>
            </a:prstGeom>
            <a:noFill/>
          </p:spPr>
          <p:txBody>
            <a:bodyPr wrap="none" rtlCol="0">
              <a:spAutoFit/>
            </a:bodyPr>
            <a:lstStyle/>
            <a:p>
              <a:r>
                <a:rPr lang="en-AU" dirty="0"/>
                <a:t>Kobe</a:t>
              </a:r>
            </a:p>
            <a:p>
              <a:r>
                <a:rPr lang="en-AU" dirty="0"/>
                <a:t>recent</a:t>
              </a:r>
            </a:p>
            <a:p>
              <a:endParaRPr lang="en-AU" sz="1400" dirty="0"/>
            </a:p>
          </p:txBody>
        </p:sp>
      </p:grpSp>
      <p:sp>
        <p:nvSpPr>
          <p:cNvPr id="3" name="Title 2">
            <a:extLst>
              <a:ext uri="{FF2B5EF4-FFF2-40B4-BE49-F238E27FC236}">
                <a16:creationId xmlns:a16="http://schemas.microsoft.com/office/drawing/2014/main" id="{17854EC4-28AA-B7E9-B4AD-582433B40616}"/>
              </a:ext>
            </a:extLst>
          </p:cNvPr>
          <p:cNvSpPr>
            <a:spLocks noGrp="1"/>
          </p:cNvSpPr>
          <p:nvPr>
            <p:ph type="title"/>
          </p:nvPr>
        </p:nvSpPr>
        <p:spPr/>
        <p:txBody>
          <a:bodyPr/>
          <a:lstStyle/>
          <a:p>
            <a:r>
              <a:rPr lang="en-AU" dirty="0"/>
              <a:t>Kobe and Majuro plots </a:t>
            </a:r>
          </a:p>
        </p:txBody>
      </p:sp>
      <p:cxnSp>
        <p:nvCxnSpPr>
          <p:cNvPr id="11" name="Straight Arrow Connector 10">
            <a:extLst>
              <a:ext uri="{FF2B5EF4-FFF2-40B4-BE49-F238E27FC236}">
                <a16:creationId xmlns:a16="http://schemas.microsoft.com/office/drawing/2014/main" id="{22E20EE4-958D-EC92-A828-8B4C3DA38C4F}"/>
              </a:ext>
            </a:extLst>
          </p:cNvPr>
          <p:cNvCxnSpPr>
            <a:cxnSpLocks/>
            <a:stCxn id="10" idx="2"/>
          </p:cNvCxnSpPr>
          <p:nvPr/>
        </p:nvCxnSpPr>
        <p:spPr>
          <a:xfrm flipH="1">
            <a:off x="2341984" y="3230184"/>
            <a:ext cx="767891" cy="279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65298CC-8E70-62F2-31B1-788940F11241}"/>
              </a:ext>
            </a:extLst>
          </p:cNvPr>
          <p:cNvSpPr/>
          <p:nvPr/>
        </p:nvSpPr>
        <p:spPr>
          <a:xfrm>
            <a:off x="6674120" y="1710383"/>
            <a:ext cx="5511283" cy="44010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Content Placeholder 1">
            <a:extLst>
              <a:ext uri="{FF2B5EF4-FFF2-40B4-BE49-F238E27FC236}">
                <a16:creationId xmlns:a16="http://schemas.microsoft.com/office/drawing/2014/main" id="{9AF8090E-5186-8D7B-1F68-C939E291FDE7}"/>
              </a:ext>
            </a:extLst>
          </p:cNvPr>
          <p:cNvSpPr>
            <a:spLocks noGrp="1"/>
          </p:cNvSpPr>
          <p:nvPr>
            <p:ph idx="1"/>
          </p:nvPr>
        </p:nvSpPr>
        <p:spPr>
          <a:xfrm>
            <a:off x="972232" y="6056187"/>
            <a:ext cx="10515600" cy="1138110"/>
          </a:xfrm>
        </p:spPr>
        <p:txBody>
          <a:bodyPr>
            <a:normAutofit/>
          </a:bodyPr>
          <a:lstStyle/>
          <a:p>
            <a:r>
              <a:rPr lang="en-AU" sz="2000" dirty="0"/>
              <a:t>Overall median change by SB/SBMSY 0.60 (80</a:t>
            </a:r>
            <a:r>
              <a:rPr lang="en-AU" sz="2000" baseline="30000" dirty="0"/>
              <a:t>th</a:t>
            </a:r>
            <a:r>
              <a:rPr lang="en-AU" sz="2000" dirty="0"/>
              <a:t> percentile 0.29 – 0.95)</a:t>
            </a:r>
          </a:p>
          <a:p>
            <a:r>
              <a:rPr lang="en-AU" sz="2000" dirty="0"/>
              <a:t>Median F/FMSY= 1.21 (80</a:t>
            </a:r>
            <a:r>
              <a:rPr lang="en-AU" sz="2000" baseline="30000" dirty="0"/>
              <a:t>th</a:t>
            </a:r>
            <a:r>
              <a:rPr lang="en-AU" sz="2000" dirty="0"/>
              <a:t> percentile 0.79-2.30)</a:t>
            </a:r>
          </a:p>
        </p:txBody>
      </p:sp>
      <p:pic>
        <p:nvPicPr>
          <p:cNvPr id="13" name="Picture 12">
            <a:extLst>
              <a:ext uri="{FF2B5EF4-FFF2-40B4-BE49-F238E27FC236}">
                <a16:creationId xmlns:a16="http://schemas.microsoft.com/office/drawing/2014/main" id="{B88DCF60-B3FE-E403-4C4B-FF5FA2482D3D}"/>
              </a:ext>
            </a:extLst>
          </p:cNvPr>
          <p:cNvPicPr>
            <a:picLocks noChangeAspect="1"/>
          </p:cNvPicPr>
          <p:nvPr/>
        </p:nvPicPr>
        <p:blipFill>
          <a:blip r:embed="rId8"/>
          <a:stretch>
            <a:fillRect/>
          </a:stretch>
        </p:blipFill>
        <p:spPr>
          <a:xfrm>
            <a:off x="2381539" y="3799088"/>
            <a:ext cx="133369" cy="85737"/>
          </a:xfrm>
          <a:prstGeom prst="rect">
            <a:avLst/>
          </a:prstGeom>
        </p:spPr>
      </p:pic>
    </p:spTree>
    <p:extLst>
      <p:ext uri="{BB962C8B-B14F-4D97-AF65-F5344CB8AC3E}">
        <p14:creationId xmlns:p14="http://schemas.microsoft.com/office/powerpoint/2010/main" val="9317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90F8EA-E660-A1D3-9B80-5F7AC924E101}"/>
              </a:ext>
            </a:extLst>
          </p:cNvPr>
          <p:cNvSpPr>
            <a:spLocks noGrp="1"/>
          </p:cNvSpPr>
          <p:nvPr>
            <p:ph idx="1"/>
          </p:nvPr>
        </p:nvSpPr>
        <p:spPr/>
        <p:txBody>
          <a:bodyPr/>
          <a:lstStyle/>
          <a:p>
            <a:r>
              <a:rPr lang="en-AU" dirty="0"/>
              <a:t>Data conflict (LF and WF)</a:t>
            </a:r>
          </a:p>
          <a:p>
            <a:r>
              <a:rPr lang="en-AU" dirty="0"/>
              <a:t>Poor CPUE fit</a:t>
            </a:r>
          </a:p>
          <a:p>
            <a:r>
              <a:rPr lang="en-AU" dirty="0"/>
              <a:t>Different selectivity groups</a:t>
            </a:r>
          </a:p>
          <a:p>
            <a:r>
              <a:rPr lang="en-AU" dirty="0"/>
              <a:t>Data weighting </a:t>
            </a:r>
          </a:p>
          <a:p>
            <a:r>
              <a:rPr lang="en-AU" dirty="0"/>
              <a:t>Influential data from last two years (fleet 6 and 7)</a:t>
            </a:r>
          </a:p>
        </p:txBody>
      </p:sp>
      <p:sp>
        <p:nvSpPr>
          <p:cNvPr id="3" name="Title 2">
            <a:extLst>
              <a:ext uri="{FF2B5EF4-FFF2-40B4-BE49-F238E27FC236}">
                <a16:creationId xmlns:a16="http://schemas.microsoft.com/office/drawing/2014/main" id="{9BD4928F-B22D-B94A-32E6-2F2EA6D641EE}"/>
              </a:ext>
            </a:extLst>
          </p:cNvPr>
          <p:cNvSpPr>
            <a:spLocks noGrp="1"/>
          </p:cNvSpPr>
          <p:nvPr>
            <p:ph type="title"/>
          </p:nvPr>
        </p:nvSpPr>
        <p:spPr>
          <a:xfrm>
            <a:off x="1025624" y="308436"/>
            <a:ext cx="10515600" cy="1009292"/>
          </a:xfrm>
        </p:spPr>
        <p:txBody>
          <a:bodyPr/>
          <a:lstStyle/>
          <a:p>
            <a:r>
              <a:rPr lang="en-AU" dirty="0"/>
              <a:t>Exploring some of the critical issues</a:t>
            </a:r>
          </a:p>
        </p:txBody>
      </p:sp>
    </p:spTree>
    <p:extLst>
      <p:ext uri="{BB962C8B-B14F-4D97-AF65-F5344CB8AC3E}">
        <p14:creationId xmlns:p14="http://schemas.microsoft.com/office/powerpoint/2010/main" val="2026893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C3EBCD-5C4B-EF50-3417-E521D2445D32}"/>
              </a:ext>
            </a:extLst>
          </p:cNvPr>
          <p:cNvPicPr>
            <a:picLocks noChangeAspect="1"/>
          </p:cNvPicPr>
          <p:nvPr/>
        </p:nvPicPr>
        <p:blipFill>
          <a:blip r:embed="rId2"/>
          <a:stretch>
            <a:fillRect/>
          </a:stretch>
        </p:blipFill>
        <p:spPr>
          <a:xfrm>
            <a:off x="1735494" y="148334"/>
            <a:ext cx="9805730" cy="6342646"/>
          </a:xfrm>
          <a:prstGeom prst="rect">
            <a:avLst/>
          </a:prstGeom>
        </p:spPr>
      </p:pic>
      <p:pic>
        <p:nvPicPr>
          <p:cNvPr id="5" name="Picture 4">
            <a:extLst>
              <a:ext uri="{FF2B5EF4-FFF2-40B4-BE49-F238E27FC236}">
                <a16:creationId xmlns:a16="http://schemas.microsoft.com/office/drawing/2014/main" id="{BC10220D-3C58-F649-9EA0-4A233396CB2E}"/>
              </a:ext>
            </a:extLst>
          </p:cNvPr>
          <p:cNvPicPr>
            <a:picLocks noChangeAspect="1"/>
          </p:cNvPicPr>
          <p:nvPr/>
        </p:nvPicPr>
        <p:blipFill rotWithShape="1">
          <a:blip r:embed="rId3"/>
          <a:srcRect l="2344" r="12829"/>
          <a:stretch/>
        </p:blipFill>
        <p:spPr>
          <a:xfrm>
            <a:off x="10384970" y="2324034"/>
            <a:ext cx="1800805" cy="1991246"/>
          </a:xfrm>
          <a:prstGeom prst="rect">
            <a:avLst/>
          </a:prstGeom>
        </p:spPr>
      </p:pic>
    </p:spTree>
    <p:extLst>
      <p:ext uri="{BB962C8B-B14F-4D97-AF65-F5344CB8AC3E}">
        <p14:creationId xmlns:p14="http://schemas.microsoft.com/office/powerpoint/2010/main" val="1597367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EDFC73-F8E6-8434-28D5-DD6C530D7CB2}"/>
              </a:ext>
            </a:extLst>
          </p:cNvPr>
          <p:cNvPicPr>
            <a:picLocks noChangeAspect="1"/>
          </p:cNvPicPr>
          <p:nvPr/>
        </p:nvPicPr>
        <p:blipFill>
          <a:blip r:embed="rId2"/>
          <a:stretch>
            <a:fillRect/>
          </a:stretch>
        </p:blipFill>
        <p:spPr>
          <a:xfrm>
            <a:off x="1380930" y="2360645"/>
            <a:ext cx="10811069" cy="1674442"/>
          </a:xfrm>
          <a:prstGeom prst="rect">
            <a:avLst/>
          </a:prstGeom>
        </p:spPr>
      </p:pic>
      <p:sp>
        <p:nvSpPr>
          <p:cNvPr id="5" name="Title 2">
            <a:extLst>
              <a:ext uri="{FF2B5EF4-FFF2-40B4-BE49-F238E27FC236}">
                <a16:creationId xmlns:a16="http://schemas.microsoft.com/office/drawing/2014/main" id="{31E1757B-140C-EAD8-F71E-113E849481FD}"/>
              </a:ext>
            </a:extLst>
          </p:cNvPr>
          <p:cNvSpPr>
            <a:spLocks noGrp="1"/>
          </p:cNvSpPr>
          <p:nvPr>
            <p:ph type="title"/>
          </p:nvPr>
        </p:nvSpPr>
        <p:spPr>
          <a:xfrm>
            <a:off x="1025624" y="372856"/>
            <a:ext cx="10515600" cy="1009292"/>
          </a:xfrm>
        </p:spPr>
        <p:txBody>
          <a:bodyPr/>
          <a:lstStyle/>
          <a:p>
            <a:r>
              <a:rPr lang="en-AU" dirty="0"/>
              <a:t>Recent exploration model issues</a:t>
            </a:r>
          </a:p>
        </p:txBody>
      </p:sp>
      <p:sp>
        <p:nvSpPr>
          <p:cNvPr id="7" name="TextBox 6">
            <a:extLst>
              <a:ext uri="{FF2B5EF4-FFF2-40B4-BE49-F238E27FC236}">
                <a16:creationId xmlns:a16="http://schemas.microsoft.com/office/drawing/2014/main" id="{AFC4E472-551E-3B08-E36E-0C64A09E62C3}"/>
              </a:ext>
            </a:extLst>
          </p:cNvPr>
          <p:cNvSpPr txBox="1"/>
          <p:nvPr/>
        </p:nvSpPr>
        <p:spPr>
          <a:xfrm>
            <a:off x="147524" y="2173008"/>
            <a:ext cx="1397177" cy="369332"/>
          </a:xfrm>
          <a:prstGeom prst="rect">
            <a:avLst/>
          </a:prstGeom>
          <a:solidFill>
            <a:schemeClr val="bg1"/>
          </a:solidFill>
          <a:ln>
            <a:solidFill>
              <a:schemeClr val="bg1"/>
            </a:solidFill>
          </a:ln>
        </p:spPr>
        <p:txBody>
          <a:bodyPr wrap="none" rtlCol="0">
            <a:spAutoFit/>
          </a:bodyPr>
          <a:lstStyle/>
          <a:p>
            <a:r>
              <a:rPr lang="en-AU" dirty="0"/>
              <a:t>Best CPUE fit</a:t>
            </a:r>
          </a:p>
        </p:txBody>
      </p:sp>
      <p:cxnSp>
        <p:nvCxnSpPr>
          <p:cNvPr id="9" name="Straight Arrow Connector 8">
            <a:extLst>
              <a:ext uri="{FF2B5EF4-FFF2-40B4-BE49-F238E27FC236}">
                <a16:creationId xmlns:a16="http://schemas.microsoft.com/office/drawing/2014/main" id="{469C4A72-8EFB-FF77-7E2A-41CB275B6035}"/>
              </a:ext>
            </a:extLst>
          </p:cNvPr>
          <p:cNvCxnSpPr/>
          <p:nvPr/>
        </p:nvCxnSpPr>
        <p:spPr>
          <a:xfrm>
            <a:off x="1025624" y="2519264"/>
            <a:ext cx="0" cy="129600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E985DB3-56EF-0B84-3C98-27B6B29783D3}"/>
              </a:ext>
            </a:extLst>
          </p:cNvPr>
          <p:cNvSpPr txBox="1"/>
          <p:nvPr/>
        </p:nvSpPr>
        <p:spPr>
          <a:xfrm>
            <a:off x="147523" y="4018453"/>
            <a:ext cx="1550233" cy="369332"/>
          </a:xfrm>
          <a:prstGeom prst="rect">
            <a:avLst/>
          </a:prstGeom>
          <a:solidFill>
            <a:schemeClr val="bg1"/>
          </a:solidFill>
          <a:ln>
            <a:solidFill>
              <a:schemeClr val="bg1"/>
            </a:solidFill>
          </a:ln>
        </p:spPr>
        <p:txBody>
          <a:bodyPr wrap="none" rtlCol="0">
            <a:spAutoFit/>
          </a:bodyPr>
          <a:lstStyle/>
          <a:p>
            <a:r>
              <a:rPr lang="en-AU" dirty="0"/>
              <a:t>Worst CPUE fit</a:t>
            </a:r>
          </a:p>
        </p:txBody>
      </p:sp>
      <p:sp>
        <p:nvSpPr>
          <p:cNvPr id="11" name="TextBox 10">
            <a:extLst>
              <a:ext uri="{FF2B5EF4-FFF2-40B4-BE49-F238E27FC236}">
                <a16:creationId xmlns:a16="http://schemas.microsoft.com/office/drawing/2014/main" id="{348A28E8-E6A2-B1EA-3FB1-E2B2F7B5EBFD}"/>
              </a:ext>
            </a:extLst>
          </p:cNvPr>
          <p:cNvSpPr txBox="1"/>
          <p:nvPr/>
        </p:nvSpPr>
        <p:spPr>
          <a:xfrm>
            <a:off x="1366683" y="5043945"/>
            <a:ext cx="10114115" cy="1200329"/>
          </a:xfrm>
          <a:prstGeom prst="rect">
            <a:avLst/>
          </a:prstGeom>
          <a:noFill/>
        </p:spPr>
        <p:txBody>
          <a:bodyPr wrap="none" rtlCol="0">
            <a:spAutoFit/>
          </a:bodyPr>
          <a:lstStyle/>
          <a:p>
            <a:r>
              <a:rPr lang="en-AU" sz="2400" dirty="0"/>
              <a:t>The management values from the current model are biased towards pessimistic</a:t>
            </a:r>
          </a:p>
          <a:p>
            <a:pPr algn="ctr"/>
            <a:r>
              <a:rPr lang="en-AU" sz="2400" dirty="0"/>
              <a:t>Just diagnostic model</a:t>
            </a:r>
          </a:p>
          <a:p>
            <a:pPr algn="ctr"/>
            <a:r>
              <a:rPr lang="en-AU" sz="2400" dirty="0"/>
              <a:t>No full exploration (diagnostics)</a:t>
            </a:r>
          </a:p>
        </p:txBody>
      </p:sp>
      <p:sp>
        <p:nvSpPr>
          <p:cNvPr id="13" name="TextBox 12">
            <a:extLst>
              <a:ext uri="{FF2B5EF4-FFF2-40B4-BE49-F238E27FC236}">
                <a16:creationId xmlns:a16="http://schemas.microsoft.com/office/drawing/2014/main" id="{B8C85249-F8F1-27DF-32A8-7850F92BB09D}"/>
              </a:ext>
            </a:extLst>
          </p:cNvPr>
          <p:cNvSpPr txBox="1"/>
          <p:nvPr/>
        </p:nvSpPr>
        <p:spPr>
          <a:xfrm>
            <a:off x="846112" y="6381135"/>
            <a:ext cx="10794750" cy="369332"/>
          </a:xfrm>
          <a:prstGeom prst="rect">
            <a:avLst/>
          </a:prstGeom>
          <a:noFill/>
        </p:spPr>
        <p:txBody>
          <a:bodyPr wrap="none" rtlCol="0">
            <a:spAutoFit/>
          </a:bodyPr>
          <a:lstStyle/>
          <a:p>
            <a:r>
              <a:rPr lang="en-AU" dirty="0"/>
              <a:t>NZ ODF request : Full down-weight 12.LL.ALL.2 LF, and 06.LL.AU.2 and 07.LL.AU.3 WF. Remove 52%LF and 67%WF</a:t>
            </a:r>
          </a:p>
        </p:txBody>
      </p:sp>
    </p:spTree>
    <p:extLst>
      <p:ext uri="{BB962C8B-B14F-4D97-AF65-F5344CB8AC3E}">
        <p14:creationId xmlns:p14="http://schemas.microsoft.com/office/powerpoint/2010/main" val="2691103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D4C5F1-C37F-A0CE-F7E6-7F8BBB33FC98}"/>
              </a:ext>
            </a:extLst>
          </p:cNvPr>
          <p:cNvSpPr>
            <a:spLocks noGrp="1"/>
          </p:cNvSpPr>
          <p:nvPr>
            <p:ph idx="1"/>
          </p:nvPr>
        </p:nvSpPr>
        <p:spPr/>
        <p:txBody>
          <a:bodyPr>
            <a:normAutofit fontScale="92500"/>
          </a:bodyPr>
          <a:lstStyle/>
          <a:p>
            <a:r>
              <a:rPr lang="en-AU" sz="2400" dirty="0"/>
              <a:t>We have recognised some critical model issues late in the assessment process that would benefit from further work to improve the confidence in the management advice.</a:t>
            </a:r>
          </a:p>
          <a:p>
            <a:r>
              <a:rPr lang="en-AU" sz="2400" dirty="0"/>
              <a:t>These concerns include poor fits to some of the size data and the under fit to CPUE in the recent time period, data conflicts and data weighting impacts, and the results of the ASPM and Catch Curve models.</a:t>
            </a:r>
          </a:p>
          <a:p>
            <a:r>
              <a:rPr lang="en-AU" sz="2400" dirty="0"/>
              <a:t>Preliminary work to understand the implications of some of these issues suggest the current model estimates of stock status are likely biased towards more pessimistic management advice, the degree to which we cannot be certain without additional work.</a:t>
            </a:r>
          </a:p>
          <a:p>
            <a:r>
              <a:rPr lang="en-AU" sz="2400" dirty="0"/>
              <a:t>We also very recently identified some concerns around some data inputs that need further understanding.</a:t>
            </a:r>
          </a:p>
          <a:p>
            <a:r>
              <a:rPr lang="en-AU" sz="2400" dirty="0"/>
              <a:t>SC20 should consider the issues raised when evaluating whether the assessment results provide the best available science for management advice.</a:t>
            </a:r>
          </a:p>
        </p:txBody>
      </p:sp>
      <p:sp>
        <p:nvSpPr>
          <p:cNvPr id="3" name="Title 2">
            <a:extLst>
              <a:ext uri="{FF2B5EF4-FFF2-40B4-BE49-F238E27FC236}">
                <a16:creationId xmlns:a16="http://schemas.microsoft.com/office/drawing/2014/main" id="{04C523C8-86C2-0EA6-7CFA-0C8A547A647A}"/>
              </a:ext>
            </a:extLst>
          </p:cNvPr>
          <p:cNvSpPr>
            <a:spLocks noGrp="1"/>
          </p:cNvSpPr>
          <p:nvPr>
            <p:ph type="title"/>
          </p:nvPr>
        </p:nvSpPr>
        <p:spPr>
          <a:xfrm>
            <a:off x="1025624" y="195570"/>
            <a:ext cx="10515600" cy="1009292"/>
          </a:xfrm>
        </p:spPr>
        <p:txBody>
          <a:bodyPr/>
          <a:lstStyle/>
          <a:p>
            <a:r>
              <a:rPr lang="en-AU" sz="3200" dirty="0"/>
              <a:t>Concerns with the assessment in relation to </a:t>
            </a:r>
            <a:br>
              <a:rPr lang="en-AU" sz="3200" dirty="0"/>
            </a:br>
            <a:r>
              <a:rPr lang="en-AU" sz="3200" dirty="0"/>
              <a:t>management quantities (Rev2)</a:t>
            </a:r>
            <a:br>
              <a:rPr lang="en-AU" sz="3200" dirty="0"/>
            </a:br>
            <a:endParaRPr lang="en-AU" sz="3200" dirty="0"/>
          </a:p>
        </p:txBody>
      </p:sp>
    </p:spTree>
    <p:extLst>
      <p:ext uri="{BB962C8B-B14F-4D97-AF65-F5344CB8AC3E}">
        <p14:creationId xmlns:p14="http://schemas.microsoft.com/office/powerpoint/2010/main" val="3592487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C43493-E793-88CA-A11C-D426CEC5AD65}"/>
              </a:ext>
            </a:extLst>
          </p:cNvPr>
          <p:cNvSpPr>
            <a:spLocks noGrp="1"/>
          </p:cNvSpPr>
          <p:nvPr>
            <p:ph idx="1"/>
          </p:nvPr>
        </p:nvSpPr>
        <p:spPr/>
        <p:txBody>
          <a:bodyPr>
            <a:normAutofit fontScale="92500" lnSpcReduction="20000"/>
          </a:bodyPr>
          <a:lstStyle/>
          <a:p>
            <a:r>
              <a:rPr lang="en-AU" dirty="0"/>
              <a:t>Increase biology sampling (otoliths, tissues)</a:t>
            </a:r>
          </a:p>
          <a:p>
            <a:r>
              <a:rPr lang="en-AU" dirty="0"/>
              <a:t>Age validation</a:t>
            </a:r>
          </a:p>
          <a:p>
            <a:r>
              <a:rPr lang="en-AU" dirty="0"/>
              <a:t>Growth parameters across the Pacific</a:t>
            </a:r>
          </a:p>
          <a:p>
            <a:r>
              <a:rPr lang="en-AU" dirty="0"/>
              <a:t>Increase collection of representative size </a:t>
            </a:r>
            <a:r>
              <a:rPr lang="en-AU" dirty="0" err="1"/>
              <a:t>comp.data</a:t>
            </a:r>
            <a:endParaRPr lang="en-AU" dirty="0"/>
          </a:p>
          <a:p>
            <a:r>
              <a:rPr lang="en-AU" dirty="0"/>
              <a:t>Environmental factor on recruitment</a:t>
            </a:r>
          </a:p>
          <a:p>
            <a:r>
              <a:rPr lang="en-AU" dirty="0"/>
              <a:t>Review of the </a:t>
            </a:r>
            <a:r>
              <a:rPr lang="en-AU" dirty="0" err="1"/>
              <a:t>comp.data</a:t>
            </a:r>
            <a:r>
              <a:rPr lang="en-AU" dirty="0"/>
              <a:t> (length and weight)</a:t>
            </a:r>
          </a:p>
          <a:p>
            <a:r>
              <a:rPr lang="en-AU" dirty="0"/>
              <a:t>Consider the issue of effective hook effort changes (reductions)</a:t>
            </a:r>
          </a:p>
          <a:p>
            <a:r>
              <a:rPr lang="en-AU" dirty="0"/>
              <a:t>Priors investigation for ensemble models</a:t>
            </a:r>
          </a:p>
          <a:p>
            <a:r>
              <a:rPr lang="en-AU" dirty="0"/>
              <a:t>Quarterly time step model to improve resolution</a:t>
            </a:r>
          </a:p>
          <a:p>
            <a:r>
              <a:rPr lang="en-AU" dirty="0"/>
              <a:t>Use of alternative model platforms</a:t>
            </a:r>
          </a:p>
          <a:p>
            <a:endParaRPr lang="en-AU" dirty="0"/>
          </a:p>
          <a:p>
            <a:endParaRPr lang="en-AU" dirty="0"/>
          </a:p>
        </p:txBody>
      </p:sp>
      <p:sp>
        <p:nvSpPr>
          <p:cNvPr id="3" name="Title 2">
            <a:extLst>
              <a:ext uri="{FF2B5EF4-FFF2-40B4-BE49-F238E27FC236}">
                <a16:creationId xmlns:a16="http://schemas.microsoft.com/office/drawing/2014/main" id="{EED2EFB3-8076-788C-5ECC-58E3315D63DE}"/>
              </a:ext>
            </a:extLst>
          </p:cNvPr>
          <p:cNvSpPr>
            <a:spLocks noGrp="1"/>
          </p:cNvSpPr>
          <p:nvPr>
            <p:ph type="title"/>
          </p:nvPr>
        </p:nvSpPr>
        <p:spPr/>
        <p:txBody>
          <a:bodyPr/>
          <a:lstStyle/>
          <a:p>
            <a:r>
              <a:rPr lang="en-AU" sz="4400" dirty="0"/>
              <a:t>Recommendations for further work</a:t>
            </a:r>
            <a:endParaRPr lang="en-AU" dirty="0"/>
          </a:p>
        </p:txBody>
      </p:sp>
    </p:spTree>
    <p:extLst>
      <p:ext uri="{BB962C8B-B14F-4D97-AF65-F5344CB8AC3E}">
        <p14:creationId xmlns:p14="http://schemas.microsoft.com/office/powerpoint/2010/main" val="195705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5CA6BC-C1F1-1174-C324-9017C01797DA}"/>
              </a:ext>
            </a:extLst>
          </p:cNvPr>
          <p:cNvSpPr>
            <a:spLocks noGrp="1"/>
          </p:cNvSpPr>
          <p:nvPr>
            <p:ph type="title"/>
          </p:nvPr>
        </p:nvSpPr>
        <p:spPr/>
        <p:txBody>
          <a:bodyPr/>
          <a:lstStyle/>
          <a:p>
            <a:endParaRPr lang="en-AU"/>
          </a:p>
        </p:txBody>
      </p:sp>
      <p:sp>
        <p:nvSpPr>
          <p:cNvPr id="4" name="Title 1">
            <a:extLst>
              <a:ext uri="{FF2B5EF4-FFF2-40B4-BE49-F238E27FC236}">
                <a16:creationId xmlns:a16="http://schemas.microsoft.com/office/drawing/2014/main" id="{73F7114B-C7AA-C02E-6DA3-20F5B25E778B}"/>
              </a:ext>
            </a:extLst>
          </p:cNvPr>
          <p:cNvSpPr txBox="1">
            <a:spLocks/>
          </p:cNvSpPr>
          <p:nvPr/>
        </p:nvSpPr>
        <p:spPr>
          <a:xfrm>
            <a:off x="5624322" y="4832998"/>
            <a:ext cx="6736080" cy="139182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a:lstStyle>
          <a:p>
            <a:r>
              <a:rPr lang="en-AU" sz="6000" dirty="0"/>
              <a:t>To be continued</a:t>
            </a:r>
            <a:r>
              <a:rPr lang="en-AU" sz="3200" dirty="0"/>
              <a:t>?</a:t>
            </a:r>
            <a:r>
              <a:rPr lang="en-AU" sz="6000" dirty="0"/>
              <a:t> …</a:t>
            </a:r>
          </a:p>
        </p:txBody>
      </p:sp>
      <p:pic>
        <p:nvPicPr>
          <p:cNvPr id="5" name="Picture 4">
            <a:extLst>
              <a:ext uri="{FF2B5EF4-FFF2-40B4-BE49-F238E27FC236}">
                <a16:creationId xmlns:a16="http://schemas.microsoft.com/office/drawing/2014/main" id="{44F2BC49-5C67-0DF6-C886-C512A69EFF11}"/>
              </a:ext>
            </a:extLst>
          </p:cNvPr>
          <p:cNvPicPr>
            <a:picLocks noChangeAspect="1"/>
          </p:cNvPicPr>
          <p:nvPr/>
        </p:nvPicPr>
        <p:blipFill>
          <a:blip r:embed="rId2"/>
          <a:stretch>
            <a:fillRect/>
          </a:stretch>
        </p:blipFill>
        <p:spPr>
          <a:xfrm>
            <a:off x="1708406" y="2479910"/>
            <a:ext cx="3592723" cy="2539806"/>
          </a:xfrm>
          <a:prstGeom prst="rect">
            <a:avLst/>
          </a:prstGeom>
        </p:spPr>
      </p:pic>
    </p:spTree>
    <p:extLst>
      <p:ext uri="{BB962C8B-B14F-4D97-AF65-F5344CB8AC3E}">
        <p14:creationId xmlns:p14="http://schemas.microsoft.com/office/powerpoint/2010/main" val="511681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280BBC1-E5B5-3B69-02D3-1F2C66D5DA64}"/>
              </a:ext>
            </a:extLst>
          </p:cNvPr>
          <p:cNvPicPr>
            <a:picLocks noChangeAspect="1"/>
          </p:cNvPicPr>
          <p:nvPr/>
        </p:nvPicPr>
        <p:blipFill>
          <a:blip r:embed="rId2"/>
          <a:stretch>
            <a:fillRect/>
          </a:stretch>
        </p:blipFill>
        <p:spPr>
          <a:xfrm>
            <a:off x="3288335" y="1316860"/>
            <a:ext cx="5884240" cy="5415786"/>
          </a:xfrm>
          <a:prstGeom prst="rect">
            <a:avLst/>
          </a:prstGeom>
        </p:spPr>
      </p:pic>
      <p:sp>
        <p:nvSpPr>
          <p:cNvPr id="3" name="Title 2">
            <a:extLst>
              <a:ext uri="{FF2B5EF4-FFF2-40B4-BE49-F238E27FC236}">
                <a16:creationId xmlns:a16="http://schemas.microsoft.com/office/drawing/2014/main" id="{E3E0778D-E83C-02F0-CD55-FE352636F7CE}"/>
              </a:ext>
            </a:extLst>
          </p:cNvPr>
          <p:cNvSpPr>
            <a:spLocks noGrp="1"/>
          </p:cNvSpPr>
          <p:nvPr>
            <p:ph type="title"/>
          </p:nvPr>
        </p:nvSpPr>
        <p:spPr/>
        <p:txBody>
          <a:bodyPr/>
          <a:lstStyle/>
          <a:p>
            <a:r>
              <a:rPr lang="en-AU" dirty="0"/>
              <a:t>Summary of ref points</a:t>
            </a:r>
          </a:p>
        </p:txBody>
      </p:sp>
      <p:cxnSp>
        <p:nvCxnSpPr>
          <p:cNvPr id="8" name="Straight Connector 7">
            <a:extLst>
              <a:ext uri="{FF2B5EF4-FFF2-40B4-BE49-F238E27FC236}">
                <a16:creationId xmlns:a16="http://schemas.microsoft.com/office/drawing/2014/main" id="{CC979FE4-AA51-6896-867D-86C286BCB4B5}"/>
              </a:ext>
            </a:extLst>
          </p:cNvPr>
          <p:cNvCxnSpPr>
            <a:cxnSpLocks/>
          </p:cNvCxnSpPr>
          <p:nvPr/>
        </p:nvCxnSpPr>
        <p:spPr>
          <a:xfrm>
            <a:off x="3505799" y="2661269"/>
            <a:ext cx="54500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04B4F74-779A-610E-0F5E-A69638867666}"/>
              </a:ext>
            </a:extLst>
          </p:cNvPr>
          <p:cNvCxnSpPr>
            <a:cxnSpLocks/>
          </p:cNvCxnSpPr>
          <p:nvPr/>
        </p:nvCxnSpPr>
        <p:spPr>
          <a:xfrm>
            <a:off x="3505799" y="5202908"/>
            <a:ext cx="54500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391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6A07BF-437F-1662-E99A-F0C00FD52011}"/>
              </a:ext>
            </a:extLst>
          </p:cNvPr>
          <p:cNvSpPr>
            <a:spLocks noGrp="1"/>
          </p:cNvSpPr>
          <p:nvPr>
            <p:ph type="title"/>
          </p:nvPr>
        </p:nvSpPr>
        <p:spPr/>
        <p:txBody>
          <a:bodyPr/>
          <a:lstStyle/>
          <a:p>
            <a:r>
              <a:rPr lang="en-AU" dirty="0"/>
              <a:t>LF by fleet</a:t>
            </a:r>
          </a:p>
        </p:txBody>
      </p:sp>
      <p:pic>
        <p:nvPicPr>
          <p:cNvPr id="8" name="Picture 7" descr="A graph of different colored lines&#10;&#10;Description automatically generated">
            <a:extLst>
              <a:ext uri="{FF2B5EF4-FFF2-40B4-BE49-F238E27FC236}">
                <a16:creationId xmlns:a16="http://schemas.microsoft.com/office/drawing/2014/main" id="{9FC3BABA-F8F9-B04B-F9C8-81CE083CD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752" y="1253565"/>
            <a:ext cx="5760000" cy="2880000"/>
          </a:xfrm>
          <a:prstGeom prst="rect">
            <a:avLst/>
          </a:prstGeom>
        </p:spPr>
      </p:pic>
      <p:pic>
        <p:nvPicPr>
          <p:cNvPr id="10" name="Picture 9" descr="A graph of different colored lines&#10;&#10;Description automatically generated">
            <a:extLst>
              <a:ext uri="{FF2B5EF4-FFF2-40B4-BE49-F238E27FC236}">
                <a16:creationId xmlns:a16="http://schemas.microsoft.com/office/drawing/2014/main" id="{E43EF3E7-4288-3B57-395C-C01514F08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488" y="1010024"/>
            <a:ext cx="10888500" cy="5444250"/>
          </a:xfrm>
          <a:prstGeom prst="rect">
            <a:avLst/>
          </a:prstGeom>
        </p:spPr>
      </p:pic>
    </p:spTree>
    <p:extLst>
      <p:ext uri="{BB962C8B-B14F-4D97-AF65-F5344CB8AC3E}">
        <p14:creationId xmlns:p14="http://schemas.microsoft.com/office/powerpoint/2010/main" val="2250285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BDD9C-4DDA-9F12-CC99-24BD8BF2D92E}"/>
              </a:ext>
            </a:extLst>
          </p:cNvPr>
          <p:cNvSpPr>
            <a:spLocks noGrp="1"/>
          </p:cNvSpPr>
          <p:nvPr>
            <p:ph type="title"/>
          </p:nvPr>
        </p:nvSpPr>
        <p:spPr/>
        <p:txBody>
          <a:bodyPr/>
          <a:lstStyle/>
          <a:p>
            <a:r>
              <a:rPr lang="en-AU" dirty="0"/>
              <a:t>WF by fleet</a:t>
            </a:r>
            <a:br>
              <a:rPr lang="en-AU" dirty="0"/>
            </a:br>
            <a:endParaRPr lang="en-AU" dirty="0"/>
          </a:p>
        </p:txBody>
      </p:sp>
      <p:pic>
        <p:nvPicPr>
          <p:cNvPr id="12" name="Picture 11" descr="A graph of a graph&#10;&#10;Description automatically generated with medium confidence">
            <a:extLst>
              <a:ext uri="{FF2B5EF4-FFF2-40B4-BE49-F238E27FC236}">
                <a16:creationId xmlns:a16="http://schemas.microsoft.com/office/drawing/2014/main" id="{D707B79E-C189-A2C7-D9D9-38585B8ED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47" y="1295400"/>
            <a:ext cx="5760000" cy="2880000"/>
          </a:xfrm>
          <a:prstGeom prst="rect">
            <a:avLst/>
          </a:prstGeom>
        </p:spPr>
      </p:pic>
      <p:pic>
        <p:nvPicPr>
          <p:cNvPr id="14" name="Picture 13" descr="A graph of different colored lines&#10;&#10;Description automatically generated">
            <a:extLst>
              <a:ext uri="{FF2B5EF4-FFF2-40B4-BE49-F238E27FC236}">
                <a16:creationId xmlns:a16="http://schemas.microsoft.com/office/drawing/2014/main" id="{9152419C-A41E-6C6C-23A8-93A24E9F5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06" y="1098937"/>
            <a:ext cx="10901918" cy="5450959"/>
          </a:xfrm>
          <a:prstGeom prst="rect">
            <a:avLst/>
          </a:prstGeom>
        </p:spPr>
      </p:pic>
    </p:spTree>
    <p:extLst>
      <p:ext uri="{BB962C8B-B14F-4D97-AF65-F5344CB8AC3E}">
        <p14:creationId xmlns:p14="http://schemas.microsoft.com/office/powerpoint/2010/main" val="381401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DB1FBE-A182-89AB-3110-3CBA1BF89402}"/>
              </a:ext>
            </a:extLst>
          </p:cNvPr>
          <p:cNvSpPr>
            <a:spLocks noGrp="1"/>
          </p:cNvSpPr>
          <p:nvPr>
            <p:ph type="title"/>
          </p:nvPr>
        </p:nvSpPr>
        <p:spPr>
          <a:xfrm>
            <a:off x="795218" y="1158674"/>
            <a:ext cx="11077575" cy="735806"/>
          </a:xfrm>
        </p:spPr>
        <p:txBody>
          <a:bodyPr>
            <a:normAutofit/>
          </a:bodyPr>
          <a:lstStyle/>
          <a:p>
            <a:r>
              <a:rPr lang="en-AU" sz="3600" dirty="0"/>
              <a:t>2024 MLS assessment – highlights and key changes</a:t>
            </a:r>
          </a:p>
        </p:txBody>
      </p:sp>
      <p:graphicFrame>
        <p:nvGraphicFramePr>
          <p:cNvPr id="5" name="Content Placeholder 2">
            <a:extLst>
              <a:ext uri="{FF2B5EF4-FFF2-40B4-BE49-F238E27FC236}">
                <a16:creationId xmlns:a16="http://schemas.microsoft.com/office/drawing/2014/main" id="{4470E7CD-E8B7-1868-1DCD-289AEC534FF3}"/>
              </a:ext>
            </a:extLst>
          </p:cNvPr>
          <p:cNvGraphicFramePr>
            <a:graphicFrameLocks noGrp="1"/>
          </p:cNvGraphicFramePr>
          <p:nvPr>
            <p:ph idx="1"/>
            <p:extLst>
              <p:ext uri="{D42A27DB-BD31-4B8C-83A1-F6EECF244321}">
                <p14:modId xmlns:p14="http://schemas.microsoft.com/office/powerpoint/2010/main" val="3672563506"/>
              </p:ext>
            </p:extLst>
          </p:nvPr>
        </p:nvGraphicFramePr>
        <p:xfrm>
          <a:off x="914400" y="1796143"/>
          <a:ext cx="10559143" cy="4876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744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0649-70C0-2FEE-30F2-E7D7B16442A8}"/>
              </a:ext>
            </a:extLst>
          </p:cNvPr>
          <p:cNvSpPr>
            <a:spLocks noGrp="1"/>
          </p:cNvSpPr>
          <p:nvPr>
            <p:ph type="title"/>
          </p:nvPr>
        </p:nvSpPr>
        <p:spPr>
          <a:xfrm>
            <a:off x="947428" y="716839"/>
            <a:ext cx="10515600" cy="586245"/>
          </a:xfrm>
        </p:spPr>
        <p:txBody>
          <a:bodyPr/>
          <a:lstStyle/>
          <a:p>
            <a:r>
              <a:rPr lang="en-AU" sz="3200" dirty="0">
                <a:latin typeface="Tw Cen MT" panose="020B0602020104020603" pitchFamily="34" charset="0"/>
              </a:rPr>
              <a:t>Model output – Ref pts across the range of </a:t>
            </a:r>
            <a:r>
              <a:rPr lang="en-AU" sz="3200" i="1" dirty="0">
                <a:latin typeface="Tw Cen MT" panose="020B0602020104020603" pitchFamily="34" charset="0"/>
              </a:rPr>
              <a:t>h</a:t>
            </a:r>
            <a:r>
              <a:rPr lang="en-AU" sz="3200" dirty="0">
                <a:latin typeface="Tw Cen MT" panose="020B0602020104020603" pitchFamily="34" charset="0"/>
              </a:rPr>
              <a:t>/M values</a:t>
            </a:r>
          </a:p>
        </p:txBody>
      </p:sp>
      <p:pic>
        <p:nvPicPr>
          <p:cNvPr id="4" name="Picture 3" descr="A graph showing the number of years&#10;&#10;Description automatically generated with medium confidence">
            <a:extLst>
              <a:ext uri="{FF2B5EF4-FFF2-40B4-BE49-F238E27FC236}">
                <a16:creationId xmlns:a16="http://schemas.microsoft.com/office/drawing/2014/main" id="{2E649617-DBED-0D60-480F-A57201C62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08" y="1340768"/>
            <a:ext cx="4392488" cy="2745305"/>
          </a:xfrm>
          <a:prstGeom prst="rect">
            <a:avLst/>
          </a:prstGeom>
        </p:spPr>
      </p:pic>
      <p:pic>
        <p:nvPicPr>
          <p:cNvPr id="7" name="Picture 6" descr="A graph showing a number of years&#10;&#10;Description automatically generated with medium confidence">
            <a:extLst>
              <a:ext uri="{FF2B5EF4-FFF2-40B4-BE49-F238E27FC236}">
                <a16:creationId xmlns:a16="http://schemas.microsoft.com/office/drawing/2014/main" id="{7C4E348F-B808-66D6-F35C-9143DD5B9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407" y="4086073"/>
            <a:ext cx="4435083" cy="2771927"/>
          </a:xfrm>
          <a:prstGeom prst="rect">
            <a:avLst/>
          </a:prstGeom>
        </p:spPr>
      </p:pic>
      <p:pic>
        <p:nvPicPr>
          <p:cNvPr id="10" name="Picture 9" descr="A graph showing the growth of the year&#10;&#10;Description automatically generated with medium confidence">
            <a:extLst>
              <a:ext uri="{FF2B5EF4-FFF2-40B4-BE49-F238E27FC236}">
                <a16:creationId xmlns:a16="http://schemas.microsoft.com/office/drawing/2014/main" id="{A3E78AAB-0FFF-27FC-F4D8-3E74E9573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69" y="1327695"/>
            <a:ext cx="4435083" cy="2771927"/>
          </a:xfrm>
          <a:prstGeom prst="rect">
            <a:avLst/>
          </a:prstGeom>
        </p:spPr>
      </p:pic>
      <p:pic>
        <p:nvPicPr>
          <p:cNvPr id="12" name="Picture 11" descr="A graph showing a number of blue lines&#10;&#10;Description automatically generated">
            <a:extLst>
              <a:ext uri="{FF2B5EF4-FFF2-40B4-BE49-F238E27FC236}">
                <a16:creationId xmlns:a16="http://schemas.microsoft.com/office/drawing/2014/main" id="{7E94301C-0859-F690-C2BF-AF55929AC9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468" y="4073000"/>
            <a:ext cx="4435083" cy="2771927"/>
          </a:xfrm>
          <a:prstGeom prst="rect">
            <a:avLst/>
          </a:prstGeom>
        </p:spPr>
      </p:pic>
      <p:sp>
        <p:nvSpPr>
          <p:cNvPr id="13" name="TextBox 12">
            <a:extLst>
              <a:ext uri="{FF2B5EF4-FFF2-40B4-BE49-F238E27FC236}">
                <a16:creationId xmlns:a16="http://schemas.microsoft.com/office/drawing/2014/main" id="{8715DE4C-4F91-8A20-7AB9-4C860A834222}"/>
              </a:ext>
            </a:extLst>
          </p:cNvPr>
          <p:cNvSpPr txBox="1"/>
          <p:nvPr/>
        </p:nvSpPr>
        <p:spPr>
          <a:xfrm>
            <a:off x="4122840" y="2251755"/>
            <a:ext cx="3564396" cy="523220"/>
          </a:xfrm>
          <a:prstGeom prst="rect">
            <a:avLst/>
          </a:prstGeom>
          <a:noFill/>
        </p:spPr>
        <p:txBody>
          <a:bodyPr wrap="square" rtlCol="0">
            <a:spAutoFit/>
          </a:bodyPr>
          <a:lstStyle/>
          <a:p>
            <a:pPr algn="ctr"/>
            <a:r>
              <a:rPr lang="en-AU" sz="2800" dirty="0"/>
              <a:t>steepness</a:t>
            </a:r>
          </a:p>
        </p:txBody>
      </p:sp>
      <p:sp>
        <p:nvSpPr>
          <p:cNvPr id="14" name="TextBox 13">
            <a:extLst>
              <a:ext uri="{FF2B5EF4-FFF2-40B4-BE49-F238E27FC236}">
                <a16:creationId xmlns:a16="http://schemas.microsoft.com/office/drawing/2014/main" id="{7C21B599-D75C-9D55-F7B4-30844923B637}"/>
              </a:ext>
            </a:extLst>
          </p:cNvPr>
          <p:cNvSpPr txBox="1"/>
          <p:nvPr/>
        </p:nvSpPr>
        <p:spPr>
          <a:xfrm>
            <a:off x="4178652" y="4893015"/>
            <a:ext cx="3564396" cy="954107"/>
          </a:xfrm>
          <a:prstGeom prst="rect">
            <a:avLst/>
          </a:prstGeom>
          <a:noFill/>
        </p:spPr>
        <p:txBody>
          <a:bodyPr wrap="square" rtlCol="0">
            <a:spAutoFit/>
          </a:bodyPr>
          <a:lstStyle/>
          <a:p>
            <a:pPr algn="ctr"/>
            <a:r>
              <a:rPr lang="en-AU" sz="2800" dirty="0"/>
              <a:t>natural</a:t>
            </a:r>
          </a:p>
          <a:p>
            <a:pPr algn="ctr"/>
            <a:r>
              <a:rPr lang="en-AU" sz="2800" dirty="0"/>
              <a:t>mortality</a:t>
            </a:r>
          </a:p>
        </p:txBody>
      </p:sp>
    </p:spTree>
    <p:extLst>
      <p:ext uri="{BB962C8B-B14F-4D97-AF65-F5344CB8AC3E}">
        <p14:creationId xmlns:p14="http://schemas.microsoft.com/office/powerpoint/2010/main" val="1618249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E1BDA9-DEF8-9529-A568-EFFFF1027517}"/>
              </a:ext>
            </a:extLst>
          </p:cNvPr>
          <p:cNvSpPr>
            <a:spLocks noGrp="1"/>
          </p:cNvSpPr>
          <p:nvPr>
            <p:ph idx="1"/>
          </p:nvPr>
        </p:nvSpPr>
        <p:spPr/>
        <p:txBody>
          <a:bodyPr/>
          <a:lstStyle/>
          <a:p>
            <a:endParaRPr lang="en-AU"/>
          </a:p>
        </p:txBody>
      </p:sp>
      <p:sp>
        <p:nvSpPr>
          <p:cNvPr id="3" name="Title 2">
            <a:extLst>
              <a:ext uri="{FF2B5EF4-FFF2-40B4-BE49-F238E27FC236}">
                <a16:creationId xmlns:a16="http://schemas.microsoft.com/office/drawing/2014/main" id="{7B3890D2-C676-08AB-004D-19F4E9DDED8E}"/>
              </a:ext>
            </a:extLst>
          </p:cNvPr>
          <p:cNvSpPr>
            <a:spLocks noGrp="1"/>
          </p:cNvSpPr>
          <p:nvPr>
            <p:ph type="title"/>
          </p:nvPr>
        </p:nvSpPr>
        <p:spPr/>
        <p:txBody>
          <a:bodyPr/>
          <a:lstStyle/>
          <a:p>
            <a:endParaRPr lang="en-AU"/>
          </a:p>
        </p:txBody>
      </p:sp>
      <p:grpSp>
        <p:nvGrpSpPr>
          <p:cNvPr id="18" name="Group 17">
            <a:extLst>
              <a:ext uri="{FF2B5EF4-FFF2-40B4-BE49-F238E27FC236}">
                <a16:creationId xmlns:a16="http://schemas.microsoft.com/office/drawing/2014/main" id="{434D4E96-5542-F720-8DAA-D7618FDB074C}"/>
              </a:ext>
            </a:extLst>
          </p:cNvPr>
          <p:cNvGrpSpPr/>
          <p:nvPr/>
        </p:nvGrpSpPr>
        <p:grpSpPr>
          <a:xfrm>
            <a:off x="3859354" y="2615376"/>
            <a:ext cx="4661004" cy="3347100"/>
            <a:chOff x="6192267" y="4231065"/>
            <a:chExt cx="3471685" cy="2480375"/>
          </a:xfrm>
        </p:grpSpPr>
        <p:pic>
          <p:nvPicPr>
            <p:cNvPr id="4" name="Picture 3">
              <a:extLst>
                <a:ext uri="{FF2B5EF4-FFF2-40B4-BE49-F238E27FC236}">
                  <a16:creationId xmlns:a16="http://schemas.microsoft.com/office/drawing/2014/main" id="{13C36B07-46E9-EC2C-9DAF-E4E7994746B6}"/>
                </a:ext>
              </a:extLst>
            </p:cNvPr>
            <p:cNvPicPr>
              <a:picLocks noChangeAspect="1"/>
            </p:cNvPicPr>
            <p:nvPr/>
          </p:nvPicPr>
          <p:blipFill>
            <a:blip r:embed="rId2"/>
            <a:stretch>
              <a:fillRect/>
            </a:stretch>
          </p:blipFill>
          <p:spPr>
            <a:xfrm>
              <a:off x="6192267" y="4231065"/>
              <a:ext cx="3471685" cy="2480375"/>
            </a:xfrm>
            <a:prstGeom prst="rect">
              <a:avLst/>
            </a:prstGeom>
          </p:spPr>
        </p:pic>
        <p:cxnSp>
          <p:nvCxnSpPr>
            <p:cNvPr id="6" name="Straight Arrow Connector 5">
              <a:extLst>
                <a:ext uri="{FF2B5EF4-FFF2-40B4-BE49-F238E27FC236}">
                  <a16:creationId xmlns:a16="http://schemas.microsoft.com/office/drawing/2014/main" id="{8A43F3AC-24D4-6CBE-F280-FD1579F74FDC}"/>
                </a:ext>
              </a:extLst>
            </p:cNvPr>
            <p:cNvCxnSpPr>
              <a:cxnSpLocks/>
            </p:cNvCxnSpPr>
            <p:nvPr/>
          </p:nvCxnSpPr>
          <p:spPr>
            <a:xfrm>
              <a:off x="7928110" y="4554071"/>
              <a:ext cx="1365302" cy="764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17230C3-D4F2-82B6-D78A-C29779BEC969}"/>
                </a:ext>
              </a:extLst>
            </p:cNvPr>
            <p:cNvCxnSpPr>
              <a:cxnSpLocks/>
            </p:cNvCxnSpPr>
            <p:nvPr/>
          </p:nvCxnSpPr>
          <p:spPr>
            <a:xfrm>
              <a:off x="6672763" y="5319059"/>
              <a:ext cx="10323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D367754-3A35-E0C0-5B87-C60499DC9B67}"/>
                </a:ext>
              </a:extLst>
            </p:cNvPr>
            <p:cNvCxnSpPr>
              <a:cxnSpLocks/>
            </p:cNvCxnSpPr>
            <p:nvPr/>
          </p:nvCxnSpPr>
          <p:spPr>
            <a:xfrm>
              <a:off x="8467248" y="5711113"/>
              <a:ext cx="10323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7958E21-DB2F-0E37-ADD5-9E6B3B7E4189}"/>
                </a:ext>
              </a:extLst>
            </p:cNvPr>
            <p:cNvSpPr/>
            <p:nvPr/>
          </p:nvSpPr>
          <p:spPr>
            <a:xfrm>
              <a:off x="9215714" y="5833035"/>
              <a:ext cx="203200" cy="1921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0F536A6B-A878-7F1B-1388-34DCEAA7AB15}"/>
                </a:ext>
              </a:extLst>
            </p:cNvPr>
            <p:cNvSpPr/>
            <p:nvPr/>
          </p:nvSpPr>
          <p:spPr>
            <a:xfrm>
              <a:off x="9350185" y="5439168"/>
              <a:ext cx="203200" cy="1921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20387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0649-70C0-2FEE-30F2-E7D7B16442A8}"/>
              </a:ext>
            </a:extLst>
          </p:cNvPr>
          <p:cNvSpPr>
            <a:spLocks noGrp="1"/>
          </p:cNvSpPr>
          <p:nvPr>
            <p:ph type="title"/>
          </p:nvPr>
        </p:nvSpPr>
        <p:spPr>
          <a:xfrm>
            <a:off x="803412" y="188640"/>
            <a:ext cx="10761772" cy="865725"/>
          </a:xfrm>
        </p:spPr>
        <p:txBody>
          <a:bodyPr/>
          <a:lstStyle/>
          <a:p>
            <a:r>
              <a:rPr lang="en-AU" sz="3200" dirty="0">
                <a:latin typeface="Tw Cen MT" panose="020B0602020104020603" pitchFamily="34" charset="0"/>
              </a:rPr>
              <a:t>Model output – </a:t>
            </a:r>
            <a:r>
              <a:rPr lang="en-AU" sz="3200" dirty="0" err="1">
                <a:latin typeface="Tw Cen MT" panose="020B0602020104020603" pitchFamily="34" charset="0"/>
              </a:rPr>
              <a:t>SBio</a:t>
            </a:r>
            <a:r>
              <a:rPr lang="en-AU" sz="3200" dirty="0">
                <a:latin typeface="Tw Cen MT" panose="020B0602020104020603" pitchFamily="34" charset="0"/>
              </a:rPr>
              <a:t> and Depletion </a:t>
            </a:r>
            <a:br>
              <a:rPr lang="en-AU" sz="3200" dirty="0">
                <a:latin typeface="Tw Cen MT" panose="020B0602020104020603" pitchFamily="34" charset="0"/>
              </a:rPr>
            </a:br>
            <a:r>
              <a:rPr lang="en-AU" sz="3200" dirty="0">
                <a:latin typeface="Tw Cen MT" panose="020B0602020104020603" pitchFamily="34" charset="0"/>
              </a:rPr>
              <a:t>across the range of </a:t>
            </a:r>
            <a:r>
              <a:rPr lang="en-AU" sz="3200" i="1" dirty="0">
                <a:latin typeface="Tw Cen MT" panose="020B0602020104020603" pitchFamily="34" charset="0"/>
              </a:rPr>
              <a:t>h</a:t>
            </a:r>
            <a:r>
              <a:rPr lang="en-AU" sz="3200" dirty="0">
                <a:latin typeface="Tw Cen MT" panose="020B0602020104020603" pitchFamily="34" charset="0"/>
              </a:rPr>
              <a:t>/M values</a:t>
            </a:r>
          </a:p>
        </p:txBody>
      </p:sp>
      <p:pic>
        <p:nvPicPr>
          <p:cNvPr id="4" name="Picture 3">
            <a:extLst>
              <a:ext uri="{FF2B5EF4-FFF2-40B4-BE49-F238E27FC236}">
                <a16:creationId xmlns:a16="http://schemas.microsoft.com/office/drawing/2014/main" id="{76DD170C-351D-A8F0-406A-7D84D588BA57}"/>
              </a:ext>
            </a:extLst>
          </p:cNvPr>
          <p:cNvPicPr>
            <a:picLocks noChangeAspect="1"/>
          </p:cNvPicPr>
          <p:nvPr/>
        </p:nvPicPr>
        <p:blipFill>
          <a:blip r:embed="rId3"/>
          <a:stretch>
            <a:fillRect/>
          </a:stretch>
        </p:blipFill>
        <p:spPr>
          <a:xfrm>
            <a:off x="6528048" y="1952836"/>
            <a:ext cx="5644062" cy="4032448"/>
          </a:xfrm>
          <a:prstGeom prst="rect">
            <a:avLst/>
          </a:prstGeom>
        </p:spPr>
      </p:pic>
      <p:pic>
        <p:nvPicPr>
          <p:cNvPr id="6" name="Picture 5">
            <a:extLst>
              <a:ext uri="{FF2B5EF4-FFF2-40B4-BE49-F238E27FC236}">
                <a16:creationId xmlns:a16="http://schemas.microsoft.com/office/drawing/2014/main" id="{BC4F4939-1536-33B6-0AF6-8DA4CB8210C7}"/>
              </a:ext>
            </a:extLst>
          </p:cNvPr>
          <p:cNvPicPr>
            <a:picLocks noChangeAspect="1"/>
          </p:cNvPicPr>
          <p:nvPr/>
        </p:nvPicPr>
        <p:blipFill>
          <a:blip r:embed="rId4"/>
          <a:stretch>
            <a:fillRect/>
          </a:stretch>
        </p:blipFill>
        <p:spPr>
          <a:xfrm>
            <a:off x="731404" y="1952836"/>
            <a:ext cx="5706520" cy="4077072"/>
          </a:xfrm>
          <a:prstGeom prst="rect">
            <a:avLst/>
          </a:prstGeom>
        </p:spPr>
      </p:pic>
      <p:sp>
        <p:nvSpPr>
          <p:cNvPr id="7" name="TextBox 6">
            <a:extLst>
              <a:ext uri="{FF2B5EF4-FFF2-40B4-BE49-F238E27FC236}">
                <a16:creationId xmlns:a16="http://schemas.microsoft.com/office/drawing/2014/main" id="{6840F438-53A3-CE64-317B-3E89B04505A8}"/>
              </a:ext>
            </a:extLst>
          </p:cNvPr>
          <p:cNvSpPr txBox="1"/>
          <p:nvPr/>
        </p:nvSpPr>
        <p:spPr>
          <a:xfrm>
            <a:off x="1287754" y="1475160"/>
            <a:ext cx="4896544" cy="461665"/>
          </a:xfrm>
          <a:prstGeom prst="rect">
            <a:avLst/>
          </a:prstGeom>
          <a:noFill/>
        </p:spPr>
        <p:txBody>
          <a:bodyPr wrap="square" rtlCol="0">
            <a:spAutoFit/>
          </a:bodyPr>
          <a:lstStyle/>
          <a:p>
            <a:pPr algn="ctr"/>
            <a:r>
              <a:rPr lang="en-AU" sz="2400" dirty="0"/>
              <a:t>Spawning potential</a:t>
            </a:r>
          </a:p>
        </p:txBody>
      </p:sp>
      <p:sp>
        <p:nvSpPr>
          <p:cNvPr id="8" name="TextBox 7">
            <a:extLst>
              <a:ext uri="{FF2B5EF4-FFF2-40B4-BE49-F238E27FC236}">
                <a16:creationId xmlns:a16="http://schemas.microsoft.com/office/drawing/2014/main" id="{CB162C41-D8AC-B27E-1FE2-76A300057D3C}"/>
              </a:ext>
            </a:extLst>
          </p:cNvPr>
          <p:cNvSpPr txBox="1"/>
          <p:nvPr/>
        </p:nvSpPr>
        <p:spPr>
          <a:xfrm>
            <a:off x="7140116" y="1475159"/>
            <a:ext cx="4896544" cy="461665"/>
          </a:xfrm>
          <a:prstGeom prst="rect">
            <a:avLst/>
          </a:prstGeom>
          <a:noFill/>
        </p:spPr>
        <p:txBody>
          <a:bodyPr wrap="square" rtlCol="0">
            <a:spAutoFit/>
          </a:bodyPr>
          <a:lstStyle/>
          <a:p>
            <a:pPr algn="ctr"/>
            <a:r>
              <a:rPr lang="en-AU" sz="2400" dirty="0"/>
              <a:t>Depletion</a:t>
            </a:r>
          </a:p>
        </p:txBody>
      </p:sp>
    </p:spTree>
    <p:extLst>
      <p:ext uri="{BB962C8B-B14F-4D97-AF65-F5344CB8AC3E}">
        <p14:creationId xmlns:p14="http://schemas.microsoft.com/office/powerpoint/2010/main" val="3460721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7E0211-3A7C-6D54-BCF7-342845110416}"/>
              </a:ext>
            </a:extLst>
          </p:cNvPr>
          <p:cNvSpPr>
            <a:spLocks noGrp="1"/>
          </p:cNvSpPr>
          <p:nvPr>
            <p:ph idx="1"/>
          </p:nvPr>
        </p:nvSpPr>
        <p:spPr/>
        <p:txBody>
          <a:bodyPr/>
          <a:lstStyle/>
          <a:p>
            <a:endParaRPr lang="en-AU"/>
          </a:p>
        </p:txBody>
      </p:sp>
      <p:sp>
        <p:nvSpPr>
          <p:cNvPr id="3" name="Title 2">
            <a:extLst>
              <a:ext uri="{FF2B5EF4-FFF2-40B4-BE49-F238E27FC236}">
                <a16:creationId xmlns:a16="http://schemas.microsoft.com/office/drawing/2014/main" id="{AD2C38B6-7E59-C7D6-55DA-C2F2EFA96C9B}"/>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3798BD56-EBDC-68A2-520F-A7AA696CC356}"/>
              </a:ext>
            </a:extLst>
          </p:cNvPr>
          <p:cNvPicPr>
            <a:picLocks noChangeAspect="1"/>
          </p:cNvPicPr>
          <p:nvPr/>
        </p:nvPicPr>
        <p:blipFill>
          <a:blip r:embed="rId2"/>
          <a:stretch>
            <a:fillRect/>
          </a:stretch>
        </p:blipFill>
        <p:spPr>
          <a:xfrm>
            <a:off x="1290637" y="452437"/>
            <a:ext cx="9610725" cy="5953125"/>
          </a:xfrm>
          <a:prstGeom prst="rect">
            <a:avLst/>
          </a:prstGeom>
        </p:spPr>
      </p:pic>
      <p:pic>
        <p:nvPicPr>
          <p:cNvPr id="5" name="Picture 4">
            <a:extLst>
              <a:ext uri="{FF2B5EF4-FFF2-40B4-BE49-F238E27FC236}">
                <a16:creationId xmlns:a16="http://schemas.microsoft.com/office/drawing/2014/main" id="{0B93DA83-BC80-0748-E67D-B859CCF6FE8F}"/>
              </a:ext>
            </a:extLst>
          </p:cNvPr>
          <p:cNvPicPr>
            <a:picLocks noChangeAspect="1"/>
          </p:cNvPicPr>
          <p:nvPr/>
        </p:nvPicPr>
        <p:blipFill>
          <a:blip r:embed="rId3"/>
          <a:stretch>
            <a:fillRect/>
          </a:stretch>
        </p:blipFill>
        <p:spPr>
          <a:xfrm>
            <a:off x="2149659" y="1775723"/>
            <a:ext cx="9071634" cy="4810161"/>
          </a:xfrm>
          <a:prstGeom prst="rect">
            <a:avLst/>
          </a:prstGeom>
        </p:spPr>
      </p:pic>
    </p:spTree>
    <p:extLst>
      <p:ext uri="{BB962C8B-B14F-4D97-AF65-F5344CB8AC3E}">
        <p14:creationId xmlns:p14="http://schemas.microsoft.com/office/powerpoint/2010/main" val="218921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orful lines of different colors&#10;&#10;Description automatically generated with medium confidence">
            <a:extLst>
              <a:ext uri="{FF2B5EF4-FFF2-40B4-BE49-F238E27FC236}">
                <a16:creationId xmlns:a16="http://schemas.microsoft.com/office/drawing/2014/main" id="{7927640B-C0A9-57E9-F1A3-CDCCDFD823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0150" y="1194318"/>
            <a:ext cx="9537957" cy="5365101"/>
          </a:xfrm>
        </p:spPr>
      </p:pic>
      <p:sp>
        <p:nvSpPr>
          <p:cNvPr id="3" name="Title 2">
            <a:extLst>
              <a:ext uri="{FF2B5EF4-FFF2-40B4-BE49-F238E27FC236}">
                <a16:creationId xmlns:a16="http://schemas.microsoft.com/office/drawing/2014/main" id="{5DB39179-846D-FE5E-B297-478347E3E6C9}"/>
              </a:ext>
            </a:extLst>
          </p:cNvPr>
          <p:cNvSpPr>
            <a:spLocks noGrp="1"/>
          </p:cNvSpPr>
          <p:nvPr>
            <p:ph type="title"/>
          </p:nvPr>
        </p:nvSpPr>
        <p:spPr/>
        <p:txBody>
          <a:bodyPr/>
          <a:lstStyle/>
          <a:p>
            <a:r>
              <a:rPr lang="en-AU" dirty="0"/>
              <a:t>Fisheries impact </a:t>
            </a:r>
          </a:p>
        </p:txBody>
      </p:sp>
    </p:spTree>
    <p:extLst>
      <p:ext uri="{BB962C8B-B14F-4D97-AF65-F5344CB8AC3E}">
        <p14:creationId xmlns:p14="http://schemas.microsoft.com/office/powerpoint/2010/main" val="2854751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D6264E-38DB-AC76-42E5-CC8A47BEC0E2}"/>
              </a:ext>
            </a:extLst>
          </p:cNvPr>
          <p:cNvSpPr>
            <a:spLocks noGrp="1"/>
          </p:cNvSpPr>
          <p:nvPr>
            <p:ph idx="1"/>
          </p:nvPr>
        </p:nvSpPr>
        <p:spPr/>
        <p:txBody>
          <a:bodyPr/>
          <a:lstStyle/>
          <a:p>
            <a:endParaRPr lang="en-AU"/>
          </a:p>
        </p:txBody>
      </p:sp>
      <p:sp>
        <p:nvSpPr>
          <p:cNvPr id="3" name="Title 2">
            <a:extLst>
              <a:ext uri="{FF2B5EF4-FFF2-40B4-BE49-F238E27FC236}">
                <a16:creationId xmlns:a16="http://schemas.microsoft.com/office/drawing/2014/main" id="{0AD75C84-D721-7B5D-6110-E954E0C08AFA}"/>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FA17FC6C-0E7D-DE4E-ED8A-A0B207A9B1E9}"/>
              </a:ext>
            </a:extLst>
          </p:cNvPr>
          <p:cNvPicPr>
            <a:picLocks noChangeAspect="1"/>
          </p:cNvPicPr>
          <p:nvPr/>
        </p:nvPicPr>
        <p:blipFill>
          <a:blip r:embed="rId2"/>
          <a:stretch>
            <a:fillRect/>
          </a:stretch>
        </p:blipFill>
        <p:spPr>
          <a:xfrm>
            <a:off x="2536233" y="914399"/>
            <a:ext cx="7119534" cy="5323153"/>
          </a:xfrm>
          <a:prstGeom prst="rect">
            <a:avLst/>
          </a:prstGeom>
        </p:spPr>
      </p:pic>
    </p:spTree>
    <p:extLst>
      <p:ext uri="{BB962C8B-B14F-4D97-AF65-F5344CB8AC3E}">
        <p14:creationId xmlns:p14="http://schemas.microsoft.com/office/powerpoint/2010/main" val="963528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13400B-2D16-2C6E-9487-C85141C99153}"/>
              </a:ext>
            </a:extLst>
          </p:cNvPr>
          <p:cNvSpPr>
            <a:spLocks noGrp="1"/>
          </p:cNvSpPr>
          <p:nvPr>
            <p:ph type="title"/>
          </p:nvPr>
        </p:nvSpPr>
        <p:spPr/>
        <p:txBody>
          <a:bodyPr/>
          <a:lstStyle/>
          <a:p>
            <a:r>
              <a:rPr lang="en-AU" sz="3600" dirty="0"/>
              <a:t>Diagnostic case using different data weighting</a:t>
            </a:r>
          </a:p>
        </p:txBody>
      </p:sp>
      <p:pic>
        <p:nvPicPr>
          <p:cNvPr id="9" name="Picture 8" descr="A graph with red lines and numbers&#10;&#10;Description automatically generated">
            <a:extLst>
              <a:ext uri="{FF2B5EF4-FFF2-40B4-BE49-F238E27FC236}">
                <a16:creationId xmlns:a16="http://schemas.microsoft.com/office/drawing/2014/main" id="{70D71223-81EF-2DF0-E9F7-6E41F6B94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857" y="1004156"/>
            <a:ext cx="8193399" cy="5853844"/>
          </a:xfrm>
          <a:prstGeom prst="rect">
            <a:avLst/>
          </a:prstGeom>
        </p:spPr>
      </p:pic>
    </p:spTree>
    <p:extLst>
      <p:ext uri="{BB962C8B-B14F-4D97-AF65-F5344CB8AC3E}">
        <p14:creationId xmlns:p14="http://schemas.microsoft.com/office/powerpoint/2010/main" val="985480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5F98C-72CF-F9E1-83EC-0191B3211605}"/>
              </a:ext>
            </a:extLst>
          </p:cNvPr>
          <p:cNvSpPr>
            <a:spLocks noGrp="1"/>
          </p:cNvSpPr>
          <p:nvPr>
            <p:ph idx="1"/>
          </p:nvPr>
        </p:nvSpPr>
        <p:spPr/>
        <p:txBody>
          <a:bodyPr/>
          <a:lstStyle/>
          <a:p>
            <a:endParaRPr lang="en-AU"/>
          </a:p>
        </p:txBody>
      </p:sp>
      <p:sp>
        <p:nvSpPr>
          <p:cNvPr id="3" name="Title 2">
            <a:extLst>
              <a:ext uri="{FF2B5EF4-FFF2-40B4-BE49-F238E27FC236}">
                <a16:creationId xmlns:a16="http://schemas.microsoft.com/office/drawing/2014/main" id="{5ACE75B5-8C7C-F94D-A16A-7829CCE43181}"/>
              </a:ext>
            </a:extLst>
          </p:cNvPr>
          <p:cNvSpPr>
            <a:spLocks noGrp="1"/>
          </p:cNvSpPr>
          <p:nvPr>
            <p:ph type="title"/>
          </p:nvPr>
        </p:nvSpPr>
        <p:spPr/>
        <p:txBody>
          <a:bodyPr/>
          <a:lstStyle/>
          <a:p>
            <a:endParaRPr lang="en-AU" dirty="0"/>
          </a:p>
        </p:txBody>
      </p:sp>
      <p:pic>
        <p:nvPicPr>
          <p:cNvPr id="1026" name="Picture 7">
            <a:extLst>
              <a:ext uri="{FF2B5EF4-FFF2-40B4-BE49-F238E27FC236}">
                <a16:creationId xmlns:a16="http://schemas.microsoft.com/office/drawing/2014/main" id="{22A885C1-84A6-65D5-7E8B-ADEABA181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01" y="1577924"/>
            <a:ext cx="11471847" cy="490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2A398C4-D561-8AF3-2533-1892369B285F}"/>
              </a:ext>
            </a:extLst>
          </p:cNvPr>
          <p:cNvSpPr txBox="1"/>
          <p:nvPr/>
        </p:nvSpPr>
        <p:spPr>
          <a:xfrm>
            <a:off x="7537203" y="1508914"/>
            <a:ext cx="3156570" cy="369332"/>
          </a:xfrm>
          <a:prstGeom prst="rect">
            <a:avLst/>
          </a:prstGeom>
          <a:noFill/>
        </p:spPr>
        <p:txBody>
          <a:bodyPr wrap="none" rtlCol="0">
            <a:spAutoFit/>
          </a:bodyPr>
          <a:lstStyle/>
          <a:p>
            <a:r>
              <a:rPr lang="en-AU" dirty="0"/>
              <a:t>No data for 07.LL.AU.03 in 2022</a:t>
            </a:r>
          </a:p>
        </p:txBody>
      </p:sp>
      <p:sp>
        <p:nvSpPr>
          <p:cNvPr id="5" name="TextBox 4">
            <a:extLst>
              <a:ext uri="{FF2B5EF4-FFF2-40B4-BE49-F238E27FC236}">
                <a16:creationId xmlns:a16="http://schemas.microsoft.com/office/drawing/2014/main" id="{4A5E4D3A-8B69-6DBE-EE62-5097DD6A7FCA}"/>
              </a:ext>
            </a:extLst>
          </p:cNvPr>
          <p:cNvSpPr txBox="1"/>
          <p:nvPr/>
        </p:nvSpPr>
        <p:spPr>
          <a:xfrm>
            <a:off x="1918067" y="1508914"/>
            <a:ext cx="2143857" cy="369332"/>
          </a:xfrm>
          <a:prstGeom prst="rect">
            <a:avLst/>
          </a:prstGeom>
          <a:noFill/>
        </p:spPr>
        <p:txBody>
          <a:bodyPr wrap="none" rtlCol="0">
            <a:spAutoFit/>
          </a:bodyPr>
          <a:lstStyle/>
          <a:p>
            <a:r>
              <a:rPr lang="en-AU" dirty="0"/>
              <a:t>Diagnostic case 2024</a:t>
            </a:r>
          </a:p>
        </p:txBody>
      </p:sp>
    </p:spTree>
    <p:extLst>
      <p:ext uri="{BB962C8B-B14F-4D97-AF65-F5344CB8AC3E}">
        <p14:creationId xmlns:p14="http://schemas.microsoft.com/office/powerpoint/2010/main" val="3529116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6039A7-AE6A-444D-BC56-E012F93653F5}"/>
              </a:ext>
            </a:extLst>
          </p:cNvPr>
          <p:cNvSpPr>
            <a:spLocks noGrp="1"/>
          </p:cNvSpPr>
          <p:nvPr>
            <p:ph type="title"/>
          </p:nvPr>
        </p:nvSpPr>
        <p:spPr/>
        <p:txBody>
          <a:bodyPr/>
          <a:lstStyle/>
          <a:p>
            <a:endParaRPr lang="en-AU"/>
          </a:p>
        </p:txBody>
      </p:sp>
      <p:pic>
        <p:nvPicPr>
          <p:cNvPr id="2050" name="Picture 8">
            <a:extLst>
              <a:ext uri="{FF2B5EF4-FFF2-40B4-BE49-F238E27FC236}">
                <a16:creationId xmlns:a16="http://schemas.microsoft.com/office/drawing/2014/main" id="{612F2BDB-645A-86CC-D1EF-93B88CE01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138" y="-88490"/>
            <a:ext cx="8886514" cy="677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551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5B1070-2D0E-59E5-A0E2-7AF67A53C425}"/>
              </a:ext>
            </a:extLst>
          </p:cNvPr>
          <p:cNvSpPr>
            <a:spLocks noGrp="1"/>
          </p:cNvSpPr>
          <p:nvPr>
            <p:ph type="title"/>
          </p:nvPr>
        </p:nvSpPr>
        <p:spPr/>
        <p:txBody>
          <a:bodyPr/>
          <a:lstStyle/>
          <a:p>
            <a:endParaRPr lang="en-AU"/>
          </a:p>
        </p:txBody>
      </p:sp>
      <p:pic>
        <p:nvPicPr>
          <p:cNvPr id="15" name="Picture 14" descr="A graph of different colored lines&#10;&#10;Description automatically generated">
            <a:extLst>
              <a:ext uri="{FF2B5EF4-FFF2-40B4-BE49-F238E27FC236}">
                <a16:creationId xmlns:a16="http://schemas.microsoft.com/office/drawing/2014/main" id="{E4861599-E73C-EA15-1505-0AFB850BA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387" y="1638769"/>
            <a:ext cx="6484927" cy="4621583"/>
          </a:xfrm>
          <a:prstGeom prst="rect">
            <a:avLst/>
          </a:prstGeom>
        </p:spPr>
      </p:pic>
    </p:spTree>
    <p:extLst>
      <p:ext uri="{BB962C8B-B14F-4D97-AF65-F5344CB8AC3E}">
        <p14:creationId xmlns:p14="http://schemas.microsoft.com/office/powerpoint/2010/main" val="280961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showing the number of different colored lines&#10;&#10;Description automatically generated">
            <a:extLst>
              <a:ext uri="{FF2B5EF4-FFF2-40B4-BE49-F238E27FC236}">
                <a16:creationId xmlns:a16="http://schemas.microsoft.com/office/drawing/2014/main" id="{4E39511D-2DEE-10B7-79D0-7A66D8D44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545" y="1382148"/>
            <a:ext cx="7142466" cy="5102996"/>
          </a:xfrm>
          <a:prstGeom prst="rect">
            <a:avLst/>
          </a:prstGeom>
        </p:spPr>
      </p:pic>
      <p:sp>
        <p:nvSpPr>
          <p:cNvPr id="3" name="Title 2">
            <a:extLst>
              <a:ext uri="{FF2B5EF4-FFF2-40B4-BE49-F238E27FC236}">
                <a16:creationId xmlns:a16="http://schemas.microsoft.com/office/drawing/2014/main" id="{46E71073-8BEF-FA43-98E7-349FB400C6D4}"/>
              </a:ext>
            </a:extLst>
          </p:cNvPr>
          <p:cNvSpPr>
            <a:spLocks noGrp="1"/>
          </p:cNvSpPr>
          <p:nvPr>
            <p:ph type="title"/>
          </p:nvPr>
        </p:nvSpPr>
        <p:spPr/>
        <p:txBody>
          <a:bodyPr/>
          <a:lstStyle/>
          <a:p>
            <a:r>
              <a:rPr lang="en-AU" dirty="0"/>
              <a:t>Diagnostic model development</a:t>
            </a:r>
          </a:p>
        </p:txBody>
      </p:sp>
      <p:sp>
        <p:nvSpPr>
          <p:cNvPr id="8" name="Text Placeholder 3">
            <a:extLst>
              <a:ext uri="{FF2B5EF4-FFF2-40B4-BE49-F238E27FC236}">
                <a16:creationId xmlns:a16="http://schemas.microsoft.com/office/drawing/2014/main" id="{BDBA890F-4357-C726-D5C0-B6F39BB07128}"/>
              </a:ext>
            </a:extLst>
          </p:cNvPr>
          <p:cNvSpPr txBox="1">
            <a:spLocks/>
          </p:cNvSpPr>
          <p:nvPr/>
        </p:nvSpPr>
        <p:spPr>
          <a:xfrm>
            <a:off x="605851" y="1382148"/>
            <a:ext cx="5109146" cy="510299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000" dirty="0"/>
              <a:t>00 = Diagnostic case 2019</a:t>
            </a:r>
          </a:p>
          <a:p>
            <a:pPr marL="285750" indent="-285750"/>
            <a:r>
              <a:rPr lang="en-US" sz="2000" dirty="0"/>
              <a:t>01 = new MFCL</a:t>
            </a:r>
          </a:p>
          <a:p>
            <a:pPr marL="285750" indent="-285750"/>
            <a:r>
              <a:rPr lang="en-US" sz="2000" dirty="0"/>
              <a:t>02 = Catch conditioning 2019</a:t>
            </a:r>
          </a:p>
          <a:p>
            <a:pPr marL="285750" indent="-285750"/>
            <a:r>
              <a:rPr lang="en-US" sz="2000" dirty="0"/>
              <a:t>03 = New CPUE</a:t>
            </a:r>
          </a:p>
          <a:p>
            <a:pPr marL="285750" indent="-285750"/>
            <a:r>
              <a:rPr lang="en-US" sz="2000" dirty="0"/>
              <a:t>04 = New Data until 2022</a:t>
            </a:r>
          </a:p>
          <a:p>
            <a:pPr marL="285750" indent="-285750"/>
            <a:r>
              <a:rPr lang="en-US" sz="2000" dirty="0"/>
              <a:t>05 = Catch weighting </a:t>
            </a:r>
          </a:p>
          <a:p>
            <a:pPr marL="285750" indent="-285750"/>
            <a:r>
              <a:rPr lang="en-US" sz="2000" dirty="0"/>
              <a:t>06 = 5 cm bins</a:t>
            </a:r>
          </a:p>
          <a:p>
            <a:pPr marL="285750" indent="-285750"/>
            <a:r>
              <a:rPr lang="en-US" sz="2000" dirty="0"/>
              <a:t>07 = Lorenzen M</a:t>
            </a:r>
          </a:p>
          <a:p>
            <a:pPr marL="285750" indent="-285750"/>
            <a:r>
              <a:rPr lang="en-US" sz="2000" dirty="0"/>
              <a:t>08 = New maturity</a:t>
            </a:r>
          </a:p>
          <a:p>
            <a:pPr marL="285750" indent="-285750"/>
            <a:r>
              <a:rPr lang="en-US" sz="2000" dirty="0"/>
              <a:t>09 = New LW relationship</a:t>
            </a:r>
          </a:p>
          <a:p>
            <a:pPr marL="285750" indent="-285750"/>
            <a:r>
              <a:rPr lang="en-US" sz="2000" u="sng" dirty="0"/>
              <a:t>10 = New growth</a:t>
            </a:r>
          </a:p>
          <a:p>
            <a:pPr marL="285750" indent="-285750"/>
            <a:r>
              <a:rPr lang="en-US" sz="2000" dirty="0"/>
              <a:t>11 = Data start in 1979</a:t>
            </a:r>
          </a:p>
          <a:p>
            <a:pPr marL="285750" indent="-285750"/>
            <a:r>
              <a:rPr lang="en-US" sz="2000" dirty="0"/>
              <a:t>12 = Francis method, PDH, </a:t>
            </a:r>
            <a:r>
              <a:rPr lang="en-US" sz="2000" dirty="0" err="1"/>
              <a:t>Diag.case</a:t>
            </a:r>
            <a:r>
              <a:rPr lang="en-US" sz="2000" dirty="0"/>
              <a:t> 2024</a:t>
            </a:r>
          </a:p>
          <a:p>
            <a:pPr marL="285750" indent="-285750"/>
            <a:endParaRPr lang="en-US" sz="2000" dirty="0"/>
          </a:p>
        </p:txBody>
      </p:sp>
      <p:cxnSp>
        <p:nvCxnSpPr>
          <p:cNvPr id="4" name="Straight Arrow Connector 3">
            <a:extLst>
              <a:ext uri="{FF2B5EF4-FFF2-40B4-BE49-F238E27FC236}">
                <a16:creationId xmlns:a16="http://schemas.microsoft.com/office/drawing/2014/main" id="{7AE87472-528F-3946-F153-AE35B885909A}"/>
              </a:ext>
            </a:extLst>
          </p:cNvPr>
          <p:cNvCxnSpPr/>
          <p:nvPr/>
        </p:nvCxnSpPr>
        <p:spPr>
          <a:xfrm flipH="1" flipV="1">
            <a:off x="6456784" y="1754155"/>
            <a:ext cx="251926" cy="737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7954A11-724E-7A75-9EE5-DC7ACC25BFC3}"/>
              </a:ext>
            </a:extLst>
          </p:cNvPr>
          <p:cNvSpPr txBox="1"/>
          <p:nvPr/>
        </p:nvSpPr>
        <p:spPr>
          <a:xfrm>
            <a:off x="6587647" y="2040769"/>
            <a:ext cx="1360309" cy="369332"/>
          </a:xfrm>
          <a:prstGeom prst="rect">
            <a:avLst/>
          </a:prstGeom>
          <a:noFill/>
        </p:spPr>
        <p:txBody>
          <a:bodyPr wrap="none" rtlCol="0">
            <a:spAutoFit/>
          </a:bodyPr>
          <a:lstStyle/>
          <a:p>
            <a:r>
              <a:rPr lang="en-AU" dirty="0"/>
              <a:t>Off the scale</a:t>
            </a:r>
          </a:p>
        </p:txBody>
      </p:sp>
    </p:spTree>
    <p:extLst>
      <p:ext uri="{BB962C8B-B14F-4D97-AF65-F5344CB8AC3E}">
        <p14:creationId xmlns:p14="http://schemas.microsoft.com/office/powerpoint/2010/main" val="565566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0649-70C0-2FEE-30F2-E7D7B16442A8}"/>
              </a:ext>
            </a:extLst>
          </p:cNvPr>
          <p:cNvSpPr>
            <a:spLocks noGrp="1"/>
          </p:cNvSpPr>
          <p:nvPr>
            <p:ph type="title"/>
          </p:nvPr>
        </p:nvSpPr>
        <p:spPr>
          <a:xfrm>
            <a:off x="1025624" y="507172"/>
            <a:ext cx="10515600" cy="653576"/>
          </a:xfrm>
        </p:spPr>
        <p:txBody>
          <a:bodyPr/>
          <a:lstStyle/>
          <a:p>
            <a:r>
              <a:rPr lang="en-AU" dirty="0"/>
              <a:t>Updated biology </a:t>
            </a:r>
            <a:r>
              <a:rPr lang="en-AU" sz="4000" dirty="0"/>
              <a:t>(</a:t>
            </a:r>
            <a:r>
              <a:rPr lang="en-AU" sz="4000" dirty="0" err="1"/>
              <a:t>Csiro</a:t>
            </a:r>
            <a:r>
              <a:rPr lang="en-AU" sz="4000" dirty="0"/>
              <a:t>, Farley et al 2021)</a:t>
            </a:r>
            <a:endParaRPr lang="en-AU" dirty="0"/>
          </a:p>
        </p:txBody>
      </p:sp>
      <p:grpSp>
        <p:nvGrpSpPr>
          <p:cNvPr id="3" name="Group 2">
            <a:extLst>
              <a:ext uri="{FF2B5EF4-FFF2-40B4-BE49-F238E27FC236}">
                <a16:creationId xmlns:a16="http://schemas.microsoft.com/office/drawing/2014/main" id="{5B05674D-0D9B-1EB1-B7C1-9ED6A91B9F92}"/>
              </a:ext>
            </a:extLst>
          </p:cNvPr>
          <p:cNvGrpSpPr/>
          <p:nvPr/>
        </p:nvGrpSpPr>
        <p:grpSpPr>
          <a:xfrm>
            <a:off x="650776" y="1151314"/>
            <a:ext cx="11430876" cy="5684864"/>
            <a:chOff x="650776" y="1151314"/>
            <a:chExt cx="11430876" cy="5684864"/>
          </a:xfrm>
        </p:grpSpPr>
        <p:pic>
          <p:nvPicPr>
            <p:cNvPr id="12" name="Picture 11">
              <a:extLst>
                <a:ext uri="{FF2B5EF4-FFF2-40B4-BE49-F238E27FC236}">
                  <a16:creationId xmlns:a16="http://schemas.microsoft.com/office/drawing/2014/main" id="{2858D2C8-6A68-64B7-8FE7-FAA503E2065A}"/>
                </a:ext>
              </a:extLst>
            </p:cNvPr>
            <p:cNvPicPr>
              <a:picLocks noChangeAspect="1"/>
            </p:cNvPicPr>
            <p:nvPr/>
          </p:nvPicPr>
          <p:blipFill rotWithShape="1">
            <a:blip r:embed="rId3"/>
            <a:srcRect r="24272"/>
            <a:stretch/>
          </p:blipFill>
          <p:spPr>
            <a:xfrm>
              <a:off x="4708994" y="3345476"/>
              <a:ext cx="3634905" cy="3429368"/>
            </a:xfrm>
            <a:prstGeom prst="rect">
              <a:avLst/>
            </a:prstGeom>
          </p:spPr>
        </p:pic>
        <p:pic>
          <p:nvPicPr>
            <p:cNvPr id="4" name="Picture 3">
              <a:extLst>
                <a:ext uri="{FF2B5EF4-FFF2-40B4-BE49-F238E27FC236}">
                  <a16:creationId xmlns:a16="http://schemas.microsoft.com/office/drawing/2014/main" id="{47B2BC2D-56B4-4430-9356-E1A1187828B1}"/>
                </a:ext>
              </a:extLst>
            </p:cNvPr>
            <p:cNvPicPr>
              <a:picLocks noChangeAspect="1"/>
            </p:cNvPicPr>
            <p:nvPr/>
          </p:nvPicPr>
          <p:blipFill>
            <a:blip r:embed="rId4"/>
            <a:stretch>
              <a:fillRect/>
            </a:stretch>
          </p:blipFill>
          <p:spPr>
            <a:xfrm>
              <a:off x="650776" y="1575153"/>
              <a:ext cx="3897053" cy="2784283"/>
            </a:xfrm>
            <a:prstGeom prst="rect">
              <a:avLst/>
            </a:prstGeom>
          </p:spPr>
        </p:pic>
        <p:pic>
          <p:nvPicPr>
            <p:cNvPr id="7" name="Picture 6">
              <a:extLst>
                <a:ext uri="{FF2B5EF4-FFF2-40B4-BE49-F238E27FC236}">
                  <a16:creationId xmlns:a16="http://schemas.microsoft.com/office/drawing/2014/main" id="{3022186B-40A1-263C-E48B-5B5E93555C8C}"/>
                </a:ext>
              </a:extLst>
            </p:cNvPr>
            <p:cNvPicPr>
              <a:picLocks noChangeAspect="1"/>
            </p:cNvPicPr>
            <p:nvPr/>
          </p:nvPicPr>
          <p:blipFill rotWithShape="1">
            <a:blip r:embed="rId5"/>
            <a:srcRect r="24216"/>
            <a:stretch/>
          </p:blipFill>
          <p:spPr>
            <a:xfrm>
              <a:off x="8699690" y="1579612"/>
              <a:ext cx="2700231" cy="2545669"/>
            </a:xfrm>
            <a:prstGeom prst="rect">
              <a:avLst/>
            </a:prstGeom>
          </p:spPr>
        </p:pic>
        <p:sp>
          <p:nvSpPr>
            <p:cNvPr id="9" name="TextBox 8">
              <a:extLst>
                <a:ext uri="{FF2B5EF4-FFF2-40B4-BE49-F238E27FC236}">
                  <a16:creationId xmlns:a16="http://schemas.microsoft.com/office/drawing/2014/main" id="{0830F7A2-2AFA-FBD3-2DFB-C2CAA999473B}"/>
                </a:ext>
              </a:extLst>
            </p:cNvPr>
            <p:cNvSpPr txBox="1"/>
            <p:nvPr/>
          </p:nvSpPr>
          <p:spPr>
            <a:xfrm>
              <a:off x="1025624" y="1151314"/>
              <a:ext cx="4176464" cy="461665"/>
            </a:xfrm>
            <a:prstGeom prst="rect">
              <a:avLst/>
            </a:prstGeom>
            <a:noFill/>
          </p:spPr>
          <p:txBody>
            <a:bodyPr wrap="square" rtlCol="0">
              <a:spAutoFit/>
            </a:bodyPr>
            <a:lstStyle/>
            <a:p>
              <a:pPr algn="ctr"/>
              <a:r>
                <a:rPr lang="en-AU" sz="2400" dirty="0"/>
                <a:t>Size-at-age</a:t>
              </a:r>
            </a:p>
          </p:txBody>
        </p:sp>
        <p:sp>
          <p:nvSpPr>
            <p:cNvPr id="10" name="TextBox 9">
              <a:extLst>
                <a:ext uri="{FF2B5EF4-FFF2-40B4-BE49-F238E27FC236}">
                  <a16:creationId xmlns:a16="http://schemas.microsoft.com/office/drawing/2014/main" id="{E232CE60-F927-4ECA-6795-70FA9A532374}"/>
                </a:ext>
              </a:extLst>
            </p:cNvPr>
            <p:cNvSpPr txBox="1"/>
            <p:nvPr/>
          </p:nvSpPr>
          <p:spPr>
            <a:xfrm>
              <a:off x="7905188" y="1151315"/>
              <a:ext cx="4176464" cy="461665"/>
            </a:xfrm>
            <a:prstGeom prst="rect">
              <a:avLst/>
            </a:prstGeom>
            <a:noFill/>
          </p:spPr>
          <p:txBody>
            <a:bodyPr wrap="square" rtlCol="0">
              <a:spAutoFit/>
            </a:bodyPr>
            <a:lstStyle/>
            <a:p>
              <a:pPr algn="ctr"/>
              <a:r>
                <a:rPr lang="en-AU" sz="2400" dirty="0"/>
                <a:t>Maturity-at-length &amp; age</a:t>
              </a:r>
            </a:p>
          </p:txBody>
        </p:sp>
        <p:sp>
          <p:nvSpPr>
            <p:cNvPr id="13" name="TextBox 12">
              <a:extLst>
                <a:ext uri="{FF2B5EF4-FFF2-40B4-BE49-F238E27FC236}">
                  <a16:creationId xmlns:a16="http://schemas.microsoft.com/office/drawing/2014/main" id="{47D71644-FD26-F13C-3614-E8BFA7CB56F4}"/>
                </a:ext>
              </a:extLst>
            </p:cNvPr>
            <p:cNvSpPr txBox="1"/>
            <p:nvPr/>
          </p:nvSpPr>
          <p:spPr>
            <a:xfrm>
              <a:off x="4646583" y="2728584"/>
              <a:ext cx="3377721" cy="461665"/>
            </a:xfrm>
            <a:prstGeom prst="rect">
              <a:avLst/>
            </a:prstGeom>
            <a:noFill/>
          </p:spPr>
          <p:txBody>
            <a:bodyPr wrap="square" rtlCol="0">
              <a:spAutoFit/>
            </a:bodyPr>
            <a:lstStyle/>
            <a:p>
              <a:pPr algn="ctr"/>
              <a:r>
                <a:rPr lang="en-AU" sz="2400" dirty="0"/>
                <a:t>Natural mortality-at-age</a:t>
              </a:r>
            </a:p>
          </p:txBody>
        </p:sp>
        <p:pic>
          <p:nvPicPr>
            <p:cNvPr id="15" name="Picture 14">
              <a:extLst>
                <a:ext uri="{FF2B5EF4-FFF2-40B4-BE49-F238E27FC236}">
                  <a16:creationId xmlns:a16="http://schemas.microsoft.com/office/drawing/2014/main" id="{841CBC0E-579F-25DF-6F4E-1072727B606C}"/>
                </a:ext>
              </a:extLst>
            </p:cNvPr>
            <p:cNvPicPr>
              <a:picLocks noChangeAspect="1"/>
            </p:cNvPicPr>
            <p:nvPr/>
          </p:nvPicPr>
          <p:blipFill rotWithShape="1">
            <a:blip r:embed="rId6"/>
            <a:srcRect r="24216"/>
            <a:stretch/>
          </p:blipFill>
          <p:spPr>
            <a:xfrm>
              <a:off x="8699690" y="4157295"/>
              <a:ext cx="2841534" cy="2678883"/>
            </a:xfrm>
            <a:prstGeom prst="rect">
              <a:avLst/>
            </a:prstGeom>
          </p:spPr>
        </p:pic>
        <p:pic>
          <p:nvPicPr>
            <p:cNvPr id="5" name="Picture 4">
              <a:extLst>
                <a:ext uri="{FF2B5EF4-FFF2-40B4-BE49-F238E27FC236}">
                  <a16:creationId xmlns:a16="http://schemas.microsoft.com/office/drawing/2014/main" id="{1A903333-B18A-B16D-6FF6-6F0FA1A90A9E}"/>
                </a:ext>
              </a:extLst>
            </p:cNvPr>
            <p:cNvPicPr>
              <a:picLocks noChangeAspect="1"/>
            </p:cNvPicPr>
            <p:nvPr/>
          </p:nvPicPr>
          <p:blipFill>
            <a:blip r:embed="rId7"/>
            <a:stretch>
              <a:fillRect/>
            </a:stretch>
          </p:blipFill>
          <p:spPr>
            <a:xfrm>
              <a:off x="2132529" y="5774862"/>
              <a:ext cx="1286054" cy="924054"/>
            </a:xfrm>
            <a:prstGeom prst="rect">
              <a:avLst/>
            </a:prstGeom>
          </p:spPr>
        </p:pic>
      </p:grpSp>
    </p:spTree>
    <p:extLst>
      <p:ext uri="{BB962C8B-B14F-4D97-AF65-F5344CB8AC3E}">
        <p14:creationId xmlns:p14="http://schemas.microsoft.com/office/powerpoint/2010/main" val="258294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7C4BCA-3191-FA97-EBE8-6EC022F76FAB}"/>
              </a:ext>
            </a:extLst>
          </p:cNvPr>
          <p:cNvSpPr>
            <a:spLocks noGrp="1"/>
          </p:cNvSpPr>
          <p:nvPr>
            <p:ph idx="1"/>
          </p:nvPr>
        </p:nvSpPr>
        <p:spPr>
          <a:xfrm>
            <a:off x="1529477" y="1693580"/>
            <a:ext cx="4022237" cy="4351338"/>
          </a:xfrm>
        </p:spPr>
        <p:txBody>
          <a:bodyPr/>
          <a:lstStyle/>
          <a:p>
            <a:r>
              <a:rPr lang="en-AU" dirty="0"/>
              <a:t>Diagnostics analysis</a:t>
            </a:r>
          </a:p>
          <a:p>
            <a:pPr lvl="1"/>
            <a:r>
              <a:rPr lang="en-AU" dirty="0"/>
              <a:t>Hessian</a:t>
            </a:r>
          </a:p>
          <a:p>
            <a:pPr lvl="1"/>
            <a:r>
              <a:rPr lang="en-AU" dirty="0"/>
              <a:t>Jitter</a:t>
            </a:r>
          </a:p>
          <a:p>
            <a:pPr lvl="1"/>
            <a:r>
              <a:rPr lang="en-AU" dirty="0"/>
              <a:t>ASPM</a:t>
            </a:r>
          </a:p>
          <a:p>
            <a:pPr lvl="1"/>
            <a:r>
              <a:rPr lang="en-AU" dirty="0"/>
              <a:t>Catch Curve</a:t>
            </a:r>
          </a:p>
          <a:p>
            <a:pPr lvl="1"/>
            <a:r>
              <a:rPr lang="en-AU" dirty="0"/>
              <a:t>Likelihood profiles</a:t>
            </a:r>
          </a:p>
          <a:p>
            <a:pPr lvl="1"/>
            <a:r>
              <a:rPr lang="en-AU" dirty="0"/>
              <a:t>“Piner” plots</a:t>
            </a:r>
          </a:p>
          <a:p>
            <a:pPr lvl="1"/>
            <a:r>
              <a:rPr lang="en-AU" dirty="0"/>
              <a:t>Retrospectives</a:t>
            </a:r>
          </a:p>
          <a:p>
            <a:pPr lvl="1"/>
            <a:endParaRPr lang="en-AU" dirty="0"/>
          </a:p>
          <a:p>
            <a:endParaRPr lang="en-AU" dirty="0"/>
          </a:p>
          <a:p>
            <a:endParaRPr lang="en-AU" dirty="0"/>
          </a:p>
          <a:p>
            <a:endParaRPr lang="en-AU" dirty="0"/>
          </a:p>
          <a:p>
            <a:endParaRPr lang="en-AU" dirty="0"/>
          </a:p>
          <a:p>
            <a:endParaRPr lang="en-AU" dirty="0"/>
          </a:p>
        </p:txBody>
      </p:sp>
      <p:sp>
        <p:nvSpPr>
          <p:cNvPr id="3" name="Title 2">
            <a:extLst>
              <a:ext uri="{FF2B5EF4-FFF2-40B4-BE49-F238E27FC236}">
                <a16:creationId xmlns:a16="http://schemas.microsoft.com/office/drawing/2014/main" id="{E01D5E92-E46B-E703-3A69-5644C84B4AF1}"/>
              </a:ext>
            </a:extLst>
          </p:cNvPr>
          <p:cNvSpPr>
            <a:spLocks noGrp="1"/>
          </p:cNvSpPr>
          <p:nvPr>
            <p:ph type="title"/>
          </p:nvPr>
        </p:nvSpPr>
        <p:spPr/>
        <p:txBody>
          <a:bodyPr/>
          <a:lstStyle/>
          <a:p>
            <a:r>
              <a:rPr lang="en-AU" dirty="0"/>
              <a:t>2024 diagnostic:</a:t>
            </a:r>
          </a:p>
        </p:txBody>
      </p:sp>
      <p:sp>
        <p:nvSpPr>
          <p:cNvPr id="13" name="Content Placeholder 1">
            <a:extLst>
              <a:ext uri="{FF2B5EF4-FFF2-40B4-BE49-F238E27FC236}">
                <a16:creationId xmlns:a16="http://schemas.microsoft.com/office/drawing/2014/main" id="{FAD2E117-8EE3-3E25-3C25-A9E3D71F793A}"/>
              </a:ext>
            </a:extLst>
          </p:cNvPr>
          <p:cNvSpPr txBox="1">
            <a:spLocks/>
          </p:cNvSpPr>
          <p:nvPr/>
        </p:nvSpPr>
        <p:spPr>
          <a:xfrm>
            <a:off x="6307494" y="1693580"/>
            <a:ext cx="5458408"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Sensitivities</a:t>
            </a:r>
          </a:p>
          <a:p>
            <a:pPr lvl="1"/>
            <a:r>
              <a:rPr lang="en-AU" dirty="0"/>
              <a:t>Recruitment CV</a:t>
            </a:r>
          </a:p>
          <a:p>
            <a:pPr lvl="1"/>
            <a:r>
              <a:rPr lang="en-AU" dirty="0"/>
              <a:t>CPUE</a:t>
            </a:r>
          </a:p>
          <a:p>
            <a:pPr lvl="1"/>
            <a:r>
              <a:rPr lang="en-AU" dirty="0"/>
              <a:t>Initial conditions F</a:t>
            </a:r>
          </a:p>
          <a:p>
            <a:pPr lvl="1"/>
            <a:r>
              <a:rPr lang="en-AU" dirty="0"/>
              <a:t>M and </a:t>
            </a:r>
            <a:r>
              <a:rPr lang="en-AU" i="1" dirty="0"/>
              <a:t>h</a:t>
            </a:r>
          </a:p>
          <a:p>
            <a:r>
              <a:rPr lang="en-AU" dirty="0"/>
              <a:t>Others (late model exploration)</a:t>
            </a:r>
          </a:p>
          <a:p>
            <a:pPr lvl="1"/>
            <a:r>
              <a:rPr lang="en-AU" dirty="0"/>
              <a:t>2019 subjective fix DW</a:t>
            </a:r>
          </a:p>
          <a:p>
            <a:pPr lvl="1"/>
            <a:r>
              <a:rPr lang="en-AU" dirty="0"/>
              <a:t>Removing 2022 07.LL.AU.3</a:t>
            </a:r>
          </a:p>
          <a:p>
            <a:pPr lvl="1"/>
            <a:r>
              <a:rPr lang="en-AU" dirty="0"/>
              <a:t>06.LL.AU.2 and 07.LL.AU.3</a:t>
            </a:r>
          </a:p>
          <a:p>
            <a:pPr lvl="2"/>
            <a:r>
              <a:rPr lang="en-AU" dirty="0"/>
              <a:t>Removing LF</a:t>
            </a:r>
          </a:p>
          <a:p>
            <a:pPr lvl="2"/>
            <a:r>
              <a:rPr lang="en-AU" dirty="0"/>
              <a:t>Similar DW 06 and 07</a:t>
            </a:r>
          </a:p>
          <a:p>
            <a:pPr lvl="1"/>
            <a:r>
              <a:rPr lang="en-AU" dirty="0"/>
              <a:t>NZ ODF request  F12 and the weight frequency data in F6 and F7</a:t>
            </a:r>
          </a:p>
          <a:p>
            <a:pPr lvl="2"/>
            <a:endParaRPr lang="en-AU" dirty="0"/>
          </a:p>
          <a:p>
            <a:pPr lvl="1"/>
            <a:endParaRPr lang="en-AU" dirty="0"/>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75686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FE6A2-7475-3C20-7346-3D17E297A638}"/>
              </a:ext>
            </a:extLst>
          </p:cNvPr>
          <p:cNvSpPr>
            <a:spLocks noGrp="1"/>
          </p:cNvSpPr>
          <p:nvPr>
            <p:ph type="title"/>
          </p:nvPr>
        </p:nvSpPr>
        <p:spPr/>
        <p:txBody>
          <a:bodyPr/>
          <a:lstStyle/>
          <a:p>
            <a:r>
              <a:rPr lang="en-AU" dirty="0"/>
              <a:t>Convergence </a:t>
            </a:r>
            <a:r>
              <a:rPr lang="en-AU" dirty="0">
                <a:solidFill>
                  <a:srgbClr val="FF0000"/>
                </a:solidFill>
              </a:rPr>
              <a:t> </a:t>
            </a:r>
          </a:p>
        </p:txBody>
      </p:sp>
      <p:pic>
        <p:nvPicPr>
          <p:cNvPr id="9" name="Picture 8" descr="A graph with numbers and dots&#10;&#10;Description automatically generated">
            <a:extLst>
              <a:ext uri="{FF2B5EF4-FFF2-40B4-BE49-F238E27FC236}">
                <a16:creationId xmlns:a16="http://schemas.microsoft.com/office/drawing/2014/main" id="{1D2311AD-E3A3-D48A-EF98-2CC55B3BC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681" y="2056553"/>
            <a:ext cx="4330210" cy="3732501"/>
          </a:xfrm>
          <a:prstGeom prst="rect">
            <a:avLst/>
          </a:prstGeom>
        </p:spPr>
      </p:pic>
      <p:sp>
        <p:nvSpPr>
          <p:cNvPr id="2" name="TextBox 1">
            <a:extLst>
              <a:ext uri="{FF2B5EF4-FFF2-40B4-BE49-F238E27FC236}">
                <a16:creationId xmlns:a16="http://schemas.microsoft.com/office/drawing/2014/main" id="{002ECD76-6279-D0F2-1C7A-7483E63B10BD}"/>
              </a:ext>
            </a:extLst>
          </p:cNvPr>
          <p:cNvSpPr txBox="1"/>
          <p:nvPr/>
        </p:nvSpPr>
        <p:spPr>
          <a:xfrm>
            <a:off x="1025624" y="6121362"/>
            <a:ext cx="5079019" cy="461665"/>
          </a:xfrm>
          <a:prstGeom prst="rect">
            <a:avLst/>
          </a:prstGeom>
          <a:noFill/>
        </p:spPr>
        <p:txBody>
          <a:bodyPr wrap="none" rtlCol="0">
            <a:spAutoFit/>
          </a:bodyPr>
          <a:lstStyle/>
          <a:p>
            <a:r>
              <a:rPr lang="en-AU" sz="2400" dirty="0"/>
              <a:t>Gradients E-05, PDH and pass jitter test</a:t>
            </a:r>
          </a:p>
        </p:txBody>
      </p:sp>
      <p:pic>
        <p:nvPicPr>
          <p:cNvPr id="11" name="Picture 10" descr="A graph with different colored lines&#10;&#10;Description automatically generated">
            <a:extLst>
              <a:ext uri="{FF2B5EF4-FFF2-40B4-BE49-F238E27FC236}">
                <a16:creationId xmlns:a16="http://schemas.microsoft.com/office/drawing/2014/main" id="{23FCB31C-7325-BAD7-F754-872902E36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100" y="1197566"/>
            <a:ext cx="3879859" cy="2772000"/>
          </a:xfrm>
          <a:prstGeom prst="rect">
            <a:avLst/>
          </a:prstGeom>
        </p:spPr>
      </p:pic>
      <p:pic>
        <p:nvPicPr>
          <p:cNvPr id="13" name="Picture 12" descr="A graph with different colored lines&#10;&#10;Description automatically generated">
            <a:extLst>
              <a:ext uri="{FF2B5EF4-FFF2-40B4-BE49-F238E27FC236}">
                <a16:creationId xmlns:a16="http://schemas.microsoft.com/office/drawing/2014/main" id="{8B680EEE-E3F1-05AE-D6D7-CDE229FFE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3100" y="3922804"/>
            <a:ext cx="3879859" cy="2772000"/>
          </a:xfrm>
          <a:prstGeom prst="rect">
            <a:avLst/>
          </a:prstGeom>
        </p:spPr>
      </p:pic>
    </p:spTree>
    <p:extLst>
      <p:ext uri="{BB962C8B-B14F-4D97-AF65-F5344CB8AC3E}">
        <p14:creationId xmlns:p14="http://schemas.microsoft.com/office/powerpoint/2010/main" val="372890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with lines and numbers&#10;&#10;Description automatically generated">
            <a:extLst>
              <a:ext uri="{FF2B5EF4-FFF2-40B4-BE49-F238E27FC236}">
                <a16:creationId xmlns:a16="http://schemas.microsoft.com/office/drawing/2014/main" id="{2ACD13AF-6DB8-4B5F-A68F-C6EBA351F7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288" y="1382148"/>
            <a:ext cx="5400000" cy="4320000"/>
          </a:xfrm>
        </p:spPr>
      </p:pic>
      <p:sp>
        <p:nvSpPr>
          <p:cNvPr id="3" name="Title 2">
            <a:extLst>
              <a:ext uri="{FF2B5EF4-FFF2-40B4-BE49-F238E27FC236}">
                <a16:creationId xmlns:a16="http://schemas.microsoft.com/office/drawing/2014/main" id="{A61858B3-2B69-BF37-2B9C-C867BC1B73F1}"/>
              </a:ext>
            </a:extLst>
          </p:cNvPr>
          <p:cNvSpPr>
            <a:spLocks noGrp="1"/>
          </p:cNvSpPr>
          <p:nvPr>
            <p:ph type="title"/>
          </p:nvPr>
        </p:nvSpPr>
        <p:spPr/>
        <p:txBody>
          <a:bodyPr/>
          <a:lstStyle/>
          <a:p>
            <a:r>
              <a:rPr lang="en-AU" dirty="0"/>
              <a:t>Retrospective analysis</a:t>
            </a:r>
          </a:p>
        </p:txBody>
      </p:sp>
      <p:pic>
        <p:nvPicPr>
          <p:cNvPr id="7" name="Picture 6" descr="A graph showing the number of years&#10;&#10;Description automatically generated with medium confidence">
            <a:extLst>
              <a:ext uri="{FF2B5EF4-FFF2-40B4-BE49-F238E27FC236}">
                <a16:creationId xmlns:a16="http://schemas.microsoft.com/office/drawing/2014/main" id="{2DD15057-0A9D-70B6-6937-22D29D7E1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424" y="1382148"/>
            <a:ext cx="5400001" cy="4320000"/>
          </a:xfrm>
          <a:prstGeom prst="rect">
            <a:avLst/>
          </a:prstGeom>
        </p:spPr>
      </p:pic>
      <p:sp>
        <p:nvSpPr>
          <p:cNvPr id="9" name="Oval 8">
            <a:extLst>
              <a:ext uri="{FF2B5EF4-FFF2-40B4-BE49-F238E27FC236}">
                <a16:creationId xmlns:a16="http://schemas.microsoft.com/office/drawing/2014/main" id="{376EF1D8-009E-C347-5C70-D59EF1F7ECBB}"/>
              </a:ext>
            </a:extLst>
          </p:cNvPr>
          <p:cNvSpPr/>
          <p:nvPr/>
        </p:nvSpPr>
        <p:spPr>
          <a:xfrm>
            <a:off x="10627567" y="3107094"/>
            <a:ext cx="979715" cy="15302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EAEE4F5D-0317-0F05-AF70-EF748B8B0A68}"/>
              </a:ext>
            </a:extLst>
          </p:cNvPr>
          <p:cNvSpPr txBox="1"/>
          <p:nvPr/>
        </p:nvSpPr>
        <p:spPr>
          <a:xfrm>
            <a:off x="4875488" y="5554233"/>
            <a:ext cx="3302379" cy="1200329"/>
          </a:xfrm>
          <a:prstGeom prst="rect">
            <a:avLst/>
          </a:prstGeom>
          <a:noFill/>
        </p:spPr>
        <p:txBody>
          <a:bodyPr wrap="none" rtlCol="0">
            <a:spAutoFit/>
          </a:bodyPr>
          <a:lstStyle/>
          <a:p>
            <a:r>
              <a:rPr lang="en-AU" sz="2400" dirty="0"/>
              <a:t>Artificial kick up</a:t>
            </a:r>
          </a:p>
          <a:p>
            <a:r>
              <a:rPr lang="en-AU" sz="2400" dirty="0"/>
              <a:t>Issue for projections</a:t>
            </a:r>
          </a:p>
          <a:p>
            <a:r>
              <a:rPr lang="en-AU" sz="2400" dirty="0"/>
              <a:t>MFCL development work</a:t>
            </a:r>
          </a:p>
        </p:txBody>
      </p:sp>
    </p:spTree>
    <p:extLst>
      <p:ext uri="{BB962C8B-B14F-4D97-AF65-F5344CB8AC3E}">
        <p14:creationId xmlns:p14="http://schemas.microsoft.com/office/powerpoint/2010/main" val="2818746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001F33-CC73-8260-364A-E03F02EC9895}"/>
              </a:ext>
            </a:extLst>
          </p:cNvPr>
          <p:cNvSpPr>
            <a:spLocks noGrp="1"/>
          </p:cNvSpPr>
          <p:nvPr>
            <p:ph type="title"/>
          </p:nvPr>
        </p:nvSpPr>
        <p:spPr/>
        <p:txBody>
          <a:bodyPr/>
          <a:lstStyle/>
          <a:p>
            <a:r>
              <a:rPr lang="en-AU" dirty="0"/>
              <a:t>ASPM and Catch curve (extreme cases)</a:t>
            </a:r>
          </a:p>
        </p:txBody>
      </p:sp>
      <p:sp>
        <p:nvSpPr>
          <p:cNvPr id="2" name="TextBox 1">
            <a:extLst>
              <a:ext uri="{FF2B5EF4-FFF2-40B4-BE49-F238E27FC236}">
                <a16:creationId xmlns:a16="http://schemas.microsoft.com/office/drawing/2014/main" id="{8D1F0FE7-968C-208A-E87F-7D1D2B07AC57}"/>
              </a:ext>
            </a:extLst>
          </p:cNvPr>
          <p:cNvSpPr txBox="1"/>
          <p:nvPr/>
        </p:nvSpPr>
        <p:spPr>
          <a:xfrm>
            <a:off x="4025993" y="6005858"/>
            <a:ext cx="3380349" cy="707886"/>
          </a:xfrm>
          <a:prstGeom prst="rect">
            <a:avLst/>
          </a:prstGeom>
          <a:noFill/>
        </p:spPr>
        <p:txBody>
          <a:bodyPr wrap="none" rtlCol="0">
            <a:spAutoFit/>
          </a:bodyPr>
          <a:lstStyle/>
          <a:p>
            <a:pPr algn="r"/>
            <a:r>
              <a:rPr lang="en-AU" sz="2000" dirty="0"/>
              <a:t>ASPM = CPUE</a:t>
            </a:r>
          </a:p>
          <a:p>
            <a:pPr algn="r"/>
            <a:r>
              <a:rPr lang="en-AU" sz="2000" dirty="0"/>
              <a:t>Catch curve = size composition</a:t>
            </a:r>
          </a:p>
        </p:txBody>
      </p:sp>
      <p:pic>
        <p:nvPicPr>
          <p:cNvPr id="9" name="Content Placeholder 8">
            <a:extLst>
              <a:ext uri="{FF2B5EF4-FFF2-40B4-BE49-F238E27FC236}">
                <a16:creationId xmlns:a16="http://schemas.microsoft.com/office/drawing/2014/main" id="{FAA8A906-458F-3967-DF35-A89A1CC35E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3424" y="2009917"/>
            <a:ext cx="5038354" cy="3599695"/>
          </a:xfrm>
        </p:spPr>
      </p:pic>
      <p:pic>
        <p:nvPicPr>
          <p:cNvPr id="11" name="Picture 10" descr="A graph showing the number of different types of sales&#10;&#10;Description automatically generated with medium confidence">
            <a:extLst>
              <a:ext uri="{FF2B5EF4-FFF2-40B4-BE49-F238E27FC236}">
                <a16:creationId xmlns:a16="http://schemas.microsoft.com/office/drawing/2014/main" id="{001FB0E8-47BF-4905-5C5E-C3D2BEE8497E}"/>
              </a:ext>
            </a:extLst>
          </p:cNvPr>
          <p:cNvPicPr>
            <a:picLocks noChangeAspect="1"/>
          </p:cNvPicPr>
          <p:nvPr/>
        </p:nvPicPr>
        <p:blipFill rotWithShape="1">
          <a:blip r:embed="rId3">
            <a:extLst>
              <a:ext uri="{28A0092B-C50C-407E-A947-70E740481C1C}">
                <a14:useLocalDpi xmlns:a14="http://schemas.microsoft.com/office/drawing/2010/main" val="0"/>
              </a:ext>
            </a:extLst>
          </a:blip>
          <a:srcRect r="21869"/>
          <a:stretch/>
        </p:blipFill>
        <p:spPr>
          <a:xfrm>
            <a:off x="2159470" y="2009916"/>
            <a:ext cx="3936530" cy="3599695"/>
          </a:xfrm>
          <a:prstGeom prst="rect">
            <a:avLst/>
          </a:prstGeom>
        </p:spPr>
      </p:pic>
      <p:sp>
        <p:nvSpPr>
          <p:cNvPr id="4" name="TextBox 3">
            <a:extLst>
              <a:ext uri="{FF2B5EF4-FFF2-40B4-BE49-F238E27FC236}">
                <a16:creationId xmlns:a16="http://schemas.microsoft.com/office/drawing/2014/main" id="{A5C8B034-9B84-B3BE-B4C7-13E5E64DDC6D}"/>
              </a:ext>
            </a:extLst>
          </p:cNvPr>
          <p:cNvSpPr txBox="1"/>
          <p:nvPr/>
        </p:nvSpPr>
        <p:spPr>
          <a:xfrm>
            <a:off x="1025624" y="6005858"/>
            <a:ext cx="2987677" cy="400110"/>
          </a:xfrm>
          <a:prstGeom prst="rect">
            <a:avLst/>
          </a:prstGeom>
          <a:noFill/>
        </p:spPr>
        <p:txBody>
          <a:bodyPr wrap="none" rtlCol="0">
            <a:spAutoFit/>
          </a:bodyPr>
          <a:lstStyle/>
          <a:p>
            <a:r>
              <a:rPr lang="en-AU" sz="2000" dirty="0"/>
              <a:t>Different data components</a:t>
            </a:r>
          </a:p>
        </p:txBody>
      </p:sp>
    </p:spTree>
    <p:extLst>
      <p:ext uri="{BB962C8B-B14F-4D97-AF65-F5344CB8AC3E}">
        <p14:creationId xmlns:p14="http://schemas.microsoft.com/office/powerpoint/2010/main" val="1854947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Presentation 2023-template" id="{7ED0BD88-44DF-4281-AA73-B878B4097276}" vid="{E8BCBFB3-CD6A-4C05-959D-898D6F5798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5AAC2F25D61348B8922E59BDF82BAD" ma:contentTypeVersion="16" ma:contentTypeDescription="Create a new document." ma:contentTypeScope="" ma:versionID="fc497a70cc3de4b4baad45e0ef3fdc3b">
  <xsd:schema xmlns:xsd="http://www.w3.org/2001/XMLSchema" xmlns:xs="http://www.w3.org/2001/XMLSchema" xmlns:p="http://schemas.microsoft.com/office/2006/metadata/properties" xmlns:ns1="http://schemas.microsoft.com/sharepoint/v3" xmlns:ns2="8429cdef-8c4a-4b4f-a5bd-9a657e45f834" xmlns:ns3="fe0e20ed-f52e-4993-be80-54db2a133aca" xmlns:ns4="1644aaaf-76d5-4a97-8df4-1ac44f24cfd9" targetNamespace="http://schemas.microsoft.com/office/2006/metadata/properties" ma:root="true" ma:fieldsID="54d1022210cd15832b1e3515874fd266" ns1:_="" ns2:_="" ns3:_="" ns4:_="">
    <xsd:import namespace="http://schemas.microsoft.com/sharepoint/v3"/>
    <xsd:import namespace="8429cdef-8c4a-4b4f-a5bd-9a657e45f834"/>
    <xsd:import namespace="fe0e20ed-f52e-4993-be80-54db2a133aca"/>
    <xsd:import namespace="1644aaaf-76d5-4a97-8df4-1ac44f24cfd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29cdef-8c4a-4b4f-a5bd-9a657e45f83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e002d73-fcbf-44f2-bb02-7941846832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0e20ed-f52e-4993-be80-54db2a133ac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44aaaf-76d5-4a97-8df4-1ac44f24cfd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e2f09f5-5f26-4fce-975f-9860d26050a3}" ma:internalName="TaxCatchAll" ma:showField="CatchAllData" ma:web="1644aaaf-76d5-4a97-8df4-1ac44f24cf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644aaaf-76d5-4a97-8df4-1ac44f24cfd9" xsi:nil="true"/>
    <lcf76f155ced4ddcb4097134ff3c332f xmlns="8429cdef-8c4a-4b4f-a5bd-9a657e45f834">
      <Terms xmlns="http://schemas.microsoft.com/office/infopath/2007/PartnerControls"/>
    </lcf76f155ced4ddcb4097134ff3c332f>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7D86592-F64F-4784-9AC1-23AEE8436EED}">
  <ds:schemaRefs>
    <ds:schemaRef ds:uri="http://schemas.microsoft.com/sharepoint/v3/contenttype/forms"/>
  </ds:schemaRefs>
</ds:datastoreItem>
</file>

<file path=customXml/itemProps2.xml><?xml version="1.0" encoding="utf-8"?>
<ds:datastoreItem xmlns:ds="http://schemas.openxmlformats.org/officeDocument/2006/customXml" ds:itemID="{45508E41-647C-4FB4-9A86-C768FA85A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29cdef-8c4a-4b4f-a5bd-9a657e45f834"/>
    <ds:schemaRef ds:uri="fe0e20ed-f52e-4993-be80-54db2a133aca"/>
    <ds:schemaRef ds:uri="1644aaaf-76d5-4a97-8df4-1ac44f24c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A39C41-8802-4B40-BC66-25A6D9B1EFAE}">
  <ds:schemaRefs>
    <ds:schemaRef ds:uri="http://schemas.microsoft.com/office/2006/metadata/propertie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286ae341-454f-41ed-96c8-9fa7238e7bf6"/>
    <ds:schemaRef ds:uri="http://schemas.openxmlformats.org/package/2006/metadata/core-properties"/>
    <ds:schemaRef ds:uri="514aaa0c-ce47-45ed-9aa6-2a303c2a9fad"/>
    <ds:schemaRef ds:uri="http://purl.org/dc/terms/"/>
    <ds:schemaRef ds:uri="1644aaaf-76d5-4a97-8df4-1ac44f24cfd9"/>
    <ds:schemaRef ds:uri="8429cdef-8c4a-4b4f-a5bd-9a657e45f834"/>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PPT Presentation 2023-template (2)</Template>
  <TotalTime>33103</TotalTime>
  <Words>1069</Words>
  <Application>Microsoft Office PowerPoint</Application>
  <PresentationFormat>Widescreen</PresentationFormat>
  <Paragraphs>233</Paragraphs>
  <Slides>39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Aptos</vt:lpstr>
      <vt:lpstr>Arial</vt:lpstr>
      <vt:lpstr>Calibri</vt:lpstr>
      <vt:lpstr>Calibri Light</vt:lpstr>
      <vt:lpstr>Tw Cen MT</vt:lpstr>
      <vt:lpstr>Office Theme</vt:lpstr>
      <vt:lpstr>PowerPoint Presentation</vt:lpstr>
      <vt:lpstr>MLS 2019 in a nutshell (Ducharme-Barth et al. 2019)</vt:lpstr>
      <vt:lpstr>2024 MLS assessment – highlights and key changes</vt:lpstr>
      <vt:lpstr>Diagnostic model development</vt:lpstr>
      <vt:lpstr>Updated biology (Csiro, Farley et al 2021)</vt:lpstr>
      <vt:lpstr>2024 diagnostic:</vt:lpstr>
      <vt:lpstr>Convergence  </vt:lpstr>
      <vt:lpstr>Retrospective analysis</vt:lpstr>
      <vt:lpstr>ASPM and Catch curve (extreme cases)</vt:lpstr>
      <vt:lpstr>LL profile total</vt:lpstr>
      <vt:lpstr>Sensitivities</vt:lpstr>
      <vt:lpstr>PowerPoint Presentation</vt:lpstr>
      <vt:lpstr>Issues arising</vt:lpstr>
      <vt:lpstr>CPUE fit</vt:lpstr>
      <vt:lpstr>Ensemble models (priors)</vt:lpstr>
      <vt:lpstr>PDH filter</vt:lpstr>
      <vt:lpstr>Model output – F/FMSY across the range of h/M values</vt:lpstr>
      <vt:lpstr>Model output – SBrecent/SBMSY across the range of h/M values</vt:lpstr>
      <vt:lpstr>Depletion – all models</vt:lpstr>
      <vt:lpstr>Kobe and Majuro plots </vt:lpstr>
      <vt:lpstr>Exploring some of the critical issues</vt:lpstr>
      <vt:lpstr>PowerPoint Presentation</vt:lpstr>
      <vt:lpstr>Recent exploration model issues</vt:lpstr>
      <vt:lpstr>Concerns with the assessment in relation to  management quantities (Rev2) </vt:lpstr>
      <vt:lpstr>Recommendations for further work</vt:lpstr>
      <vt:lpstr>PowerPoint Presentation</vt:lpstr>
      <vt:lpstr>Summary of ref points</vt:lpstr>
      <vt:lpstr>LF by fleet</vt:lpstr>
      <vt:lpstr>WF by fleet </vt:lpstr>
      <vt:lpstr>Model output – Ref pts across the range of h/M values</vt:lpstr>
      <vt:lpstr>PowerPoint Presentation</vt:lpstr>
      <vt:lpstr>Model output – SBio and Depletion  across the range of h/M values</vt:lpstr>
      <vt:lpstr>PowerPoint Presentation</vt:lpstr>
      <vt:lpstr>Fisheries impact </vt:lpstr>
      <vt:lpstr>PowerPoint Presentation</vt:lpstr>
      <vt:lpstr>Diagnostic case using different data weighting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Striped Marlin  Kajikia audax stock assessment  2024</dc:title>
  <dc:creator>Claudio Castillo Jordan</dc:creator>
  <cp:lastModifiedBy>Claudio Castillo Jordan</cp:lastModifiedBy>
  <cp:revision>117</cp:revision>
  <dcterms:created xsi:type="dcterms:W3CDTF">2023-11-20T02:43:18Z</dcterms:created>
  <dcterms:modified xsi:type="dcterms:W3CDTF">2024-08-17T01:15:00Z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0x010100C85AAC2F25D61348B8922E59BDF82BAD</vt:lpwstr>
  </property>
  <property fmtid="{D5CDD505-2E9C-101B-9397-08002B2CF9AE}" pid="3" name="MediaServiceImageTags">
    <vt:lpwstr/>
  </property>
</Properties>
</file>