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IBM Plex Sans"/>
      <p:regular r:id="rId47"/>
      <p:bold r:id="rId48"/>
      <p:italic r:id="rId49"/>
      <p:boldItalic r:id="rId50"/>
    </p:embeddedFont>
    <p:embeddedFont>
      <p:font typeface="IBM Plex Sans Medium"/>
      <p:regular r:id="rId51"/>
      <p:bold r:id="rId52"/>
      <p:italic r:id="rId53"/>
      <p:boldItalic r:id="rId54"/>
    </p:embeddedFont>
    <p:embeddedFont>
      <p:font typeface="Poppins Medium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4C4A0A-FE02-4130-AC0A-27A33CE51B76}">
  <a:tblStyle styleId="{164C4A0A-FE02-4130-AC0A-27A33CE51B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IBMPlexSans-bold.fntdata"/><Relationship Id="rId47" Type="http://schemas.openxmlformats.org/officeDocument/2006/relationships/font" Target="fonts/IBMPlexSans-regular.fntdata"/><Relationship Id="rId49" Type="http://schemas.openxmlformats.org/officeDocument/2006/relationships/font" Target="fonts/IBMPlex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BMPlexSansMedium-regular.fntdata"/><Relationship Id="rId50" Type="http://schemas.openxmlformats.org/officeDocument/2006/relationships/font" Target="fonts/IBMPlexSans-boldItalic.fntdata"/><Relationship Id="rId53" Type="http://schemas.openxmlformats.org/officeDocument/2006/relationships/font" Target="fonts/IBMPlexSansMedium-italic.fntdata"/><Relationship Id="rId52" Type="http://schemas.openxmlformats.org/officeDocument/2006/relationships/font" Target="fonts/IBMPlexSansMedium-bold.fntdata"/><Relationship Id="rId11" Type="http://schemas.openxmlformats.org/officeDocument/2006/relationships/slide" Target="slides/slide5.xml"/><Relationship Id="rId55" Type="http://schemas.openxmlformats.org/officeDocument/2006/relationships/font" Target="fonts/PoppinsMedium-regular.fntdata"/><Relationship Id="rId10" Type="http://schemas.openxmlformats.org/officeDocument/2006/relationships/slide" Target="slides/slide4.xml"/><Relationship Id="rId54" Type="http://schemas.openxmlformats.org/officeDocument/2006/relationships/font" Target="fonts/IBMPlexSans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PoppinsMedium-italic.fntdata"/><Relationship Id="rId12" Type="http://schemas.openxmlformats.org/officeDocument/2006/relationships/slide" Target="slides/slide6.xml"/><Relationship Id="rId56" Type="http://schemas.openxmlformats.org/officeDocument/2006/relationships/font" Target="fonts/PoppinsMedium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font" Target="fonts/PoppinsMedium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37f366a1b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37f366a1b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37f366a1b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37f366a1b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37f366a1b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37f366a1b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37f366a1b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37f366a1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37f366a1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37f366a1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37f366a1b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f37f366a1b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37f366a1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f37f366a1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37f366a1b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f37f366a1b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37f366a1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37f366a1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37f366a1b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37f366a1b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37f366a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37f366a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37f366a1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f37f366a1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37f366a1b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37f366a1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37f366a1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37f366a1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ef17b288d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ef17b288d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2a58caf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2a58caf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24d9bd73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24d9bd73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f17b288d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ef17b288d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2a58caf6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f2a58caf6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f17b288d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ef17b288d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f17b288d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f17b288d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1f9a54b8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1f9a54b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1f9a54b8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f1f9a54b8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f17b288d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ef17b288d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2a58caf6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2a58caf6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1f9a54b8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f1f9a54b8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2a58caf6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f2a58caf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ef17b288d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ef17b288d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f2a58caf6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f2a58caf6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f1f9a54b8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f1f9a54b8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f1f9a54b8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f1f9a54b8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00218cb5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800218cb5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37f366a1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37f366a1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1200"/>
              <a:buFont typeface="IBM Plex Sans"/>
              <a:buChar char="●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Just notes: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Slight improvements to F-based reference points, could be a reflection of the CMM and looking survivability of sharks when caught and released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Catch scenarios account for DM &lt; 100% very slight increasing in SB since 2013, but depletion remains very low.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Expected stock recovery to be slow after CMM, [so interesting to see trends after at least a decade of the CMM being in effect]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Despite all relative improvement in F-based RPs since 2013, F/F</a:t>
            </a:r>
            <a:r>
              <a:rPr baseline="-25000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crash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&gt; 1 indicate population should go extinct in the long-term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Put some of this somewhere in the slide before this??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37f366a1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37f366a1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Uses contemporary estimated mortality (longline retrieval, PRM, catch reduction, prohibition of write branchline and shark lines. 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Forecast time period 2017-2031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OCS pop. projected to increase at moderate pace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Higher projected SB in 2031 relative to 2016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37f366a1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37f366a1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37f366a1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37f366a1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37f366a1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37f366a1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37f366a1b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37f366a1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7303950" y="4450023"/>
            <a:ext cx="1598700" cy="4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>
                <a:solidFill>
                  <a:schemeClr val="dk2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64" name="Google Shape;64;p11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1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7303950" y="4450023"/>
            <a:ext cx="1598700" cy="4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Blue">
  <p:cSld name="TITLE_1_1_1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64100" y="1296475"/>
            <a:ext cx="41385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2"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9" name="Google Shape;19;p4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page 1">
  <p:cSld name="TITLE_1_1_1_1_1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64100" y="1296475"/>
            <a:ext cx="81108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i="1">
                <a:solidFill>
                  <a:srgbClr val="FFFFFF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i="1" sz="37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2"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7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25" name="Google Shape;25;p5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3" type="title"/>
          </p:nvPr>
        </p:nvSpPr>
        <p:spPr>
          <a:xfrm>
            <a:off x="1786800" y="3977625"/>
            <a:ext cx="5465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IBM Plex Sans Medium"/>
              <a:buNone/>
              <a:defRPr b="0" sz="18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BM Plex Sans Medium"/>
              <a:buNone/>
              <a:defRPr sz="1800">
                <a:solidFill>
                  <a:srgbClr val="00000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title 1">
  <p:cSld name="TITLE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64100" y="1296475"/>
            <a:ext cx="41385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600"/>
              <a:buNone/>
              <a:defRPr>
                <a:solidFill>
                  <a:srgbClr val="19A9D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2"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>
                <a:solidFill>
                  <a:schemeClr val="dk2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32" name="Google Shape;32;p6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2 col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754100" y="955675"/>
            <a:ext cx="3794700" cy="3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>
                <a:solidFill>
                  <a:schemeClr val="dk2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38" name="Google Shape;38;p7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title"/>
          </p:nvPr>
        </p:nvSpPr>
        <p:spPr>
          <a:xfrm>
            <a:off x="464100" y="839275"/>
            <a:ext cx="37947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single col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557100" y="1574100"/>
            <a:ext cx="79047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>
                <a:solidFill>
                  <a:schemeClr val="dk2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45" name="Google Shape;45;p8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3000"/>
              <a:buNone/>
              <a:defRPr sz="3000">
                <a:solidFill>
                  <a:srgbClr val="19A9D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39" l="0" r="0" t="39"/>
          <a:stretch/>
        </p:blipFill>
        <p:spPr>
          <a:xfrm>
            <a:off x="5845874" y="4024948"/>
            <a:ext cx="1598700" cy="4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/>
        </p:nvSpPr>
        <p:spPr>
          <a:xfrm>
            <a:off x="7616700" y="4144140"/>
            <a:ext cx="12495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19A9D0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Good with data</a:t>
            </a:r>
            <a:endParaRPr b="0" i="1" sz="1100" u="none" cap="none" strike="noStrike">
              <a:solidFill>
                <a:srgbClr val="19A9D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51" name="Google Shape;51;p9"/>
          <p:cNvCxnSpPr/>
          <p:nvPr/>
        </p:nvCxnSpPr>
        <p:spPr>
          <a:xfrm>
            <a:off x="7578249" y="4135463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None/>
              <a:defRPr sz="37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Body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754100" y="955675"/>
            <a:ext cx="3794700" cy="3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526825" y="955675"/>
            <a:ext cx="3794700" cy="32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>
                <a:solidFill>
                  <a:srgbClr val="000000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Char char="■"/>
              <a:defRPr sz="16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5050" y="4651963"/>
            <a:ext cx="454025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>
                <a:solidFill>
                  <a:schemeClr val="dk2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 sz="7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58" name="Google Shape;58;p10"/>
          <p:cNvCxnSpPr/>
          <p:nvPr/>
        </p:nvCxnSpPr>
        <p:spPr>
          <a:xfrm>
            <a:off x="510200" y="4724925"/>
            <a:ext cx="0" cy="262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IBM Plex Sans"/>
              <a:buNone/>
              <a:defRPr b="1" i="0" sz="36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0896" y="1152475"/>
            <a:ext cx="85206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900"/>
              <a:buFont typeface="IBM Plex Sans"/>
              <a:buChar char="●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○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■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●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○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■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●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IBM Plex Sans"/>
              <a:buChar char="○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IBM Plex Sans"/>
              <a:buChar char="■"/>
              <a:defRPr b="0" i="0" sz="900" u="none" cap="none" strike="noStrik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0" y="4701074"/>
            <a:ext cx="5487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p14:dur="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4">
            <a:alphaModFix/>
          </a:blip>
          <a:srcRect b="32837" l="3187" r="1674" t="16573"/>
          <a:stretch/>
        </p:blipFill>
        <p:spPr>
          <a:xfrm>
            <a:off x="0" y="175850"/>
            <a:ext cx="9144003" cy="39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title"/>
          </p:nvPr>
        </p:nvSpPr>
        <p:spPr>
          <a:xfrm>
            <a:off x="250075" y="678975"/>
            <a:ext cx="5600700" cy="15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Year 1: Catch history, CPUE and LFs for WCPO oceanic whitetip shark </a:t>
            </a:r>
            <a:endParaRPr sz="2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(</a:t>
            </a:r>
            <a:r>
              <a:rPr i="1" lang="en" sz="2900">
                <a:solidFill>
                  <a:srgbClr val="FFFFFF"/>
                </a:solidFill>
              </a:rPr>
              <a:t>Carcharhinus longimanus</a:t>
            </a:r>
            <a:r>
              <a:rPr lang="en" sz="2900">
                <a:solidFill>
                  <a:srgbClr val="FFFFFF"/>
                </a:solidFill>
              </a:rPr>
              <a:t>)</a:t>
            </a:r>
            <a:endParaRPr sz="2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538550" y="2398400"/>
            <a:ext cx="3222900" cy="55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12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Scientific Committee 20th Regular Session</a:t>
            </a:r>
            <a:endParaRPr b="0" sz="1200">
              <a:solidFill>
                <a:srgbClr val="FFFFFF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12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SA-WP-11</a:t>
            </a:r>
            <a:endParaRPr b="0" sz="1200">
              <a:solidFill>
                <a:srgbClr val="FFFFFF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cxnSp>
        <p:nvCxnSpPr>
          <p:cNvPr id="72" name="Google Shape;72;p12"/>
          <p:cNvCxnSpPr/>
          <p:nvPr/>
        </p:nvCxnSpPr>
        <p:spPr>
          <a:xfrm>
            <a:off x="612997" y="4287400"/>
            <a:ext cx="520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2"/>
          <p:cNvSpPr txBox="1"/>
          <p:nvPr/>
        </p:nvSpPr>
        <p:spPr>
          <a:xfrm>
            <a:off x="538550" y="4242875"/>
            <a:ext cx="13029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9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Prepared by:</a:t>
            </a:r>
            <a:br>
              <a:rPr b="0" i="0" lang="en" sz="9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Tyla Hill-Moana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Philipp Neubauer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Steve Brouwer 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Kath Large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74" name="Google Shape;74;p12"/>
          <p:cNvCxnSpPr/>
          <p:nvPr/>
        </p:nvCxnSpPr>
        <p:spPr>
          <a:xfrm>
            <a:off x="1997543" y="4287400"/>
            <a:ext cx="520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2"/>
          <p:cNvSpPr txBox="1"/>
          <p:nvPr/>
        </p:nvSpPr>
        <p:spPr>
          <a:xfrm>
            <a:off x="1923093" y="4319075"/>
            <a:ext cx="13029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9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Date:</a:t>
            </a:r>
            <a:br>
              <a:rPr b="0" i="0" lang="en" sz="900" u="none" cap="none" strike="noStrik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August 2024</a:t>
            </a:r>
            <a:endParaRPr b="0" i="0" sz="900" u="none" cap="none" strike="noStrike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3784850" y="4761775"/>
            <a:ext cx="3726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1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Fishery</a:t>
            </a:r>
            <a:endParaRPr sz="2700"/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557100" y="1574100"/>
            <a:ext cx="40551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Most reported LL catch is south of the equator to 25° South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Probably not well reported in the past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Increasingly cut free, near 100% non-retention in recent years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Still reasonably high handling mortality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225" y="285275"/>
            <a:ext cx="2995924" cy="29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163" y="3328850"/>
            <a:ext cx="3268050" cy="16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2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Fishery</a:t>
            </a:r>
            <a:endParaRPr sz="2700"/>
          </a:p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557100" y="1574100"/>
            <a:ext cx="40551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Most reported LL catch is south of the equator to 25° South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Probably not well reported in the past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Increasingly cut free, near 100% non-retention in recent years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Still reasonably high handling mortality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Little PS catch; increasingly discarded in good condition.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225" y="2859161"/>
            <a:ext cx="4236551" cy="139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236" y="1120051"/>
            <a:ext cx="4236540" cy="14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3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Recent research on biology:</a:t>
            </a:r>
            <a:endParaRPr sz="2700"/>
          </a:p>
        </p:txBody>
      </p:sp>
      <p:graphicFrame>
        <p:nvGraphicFramePr>
          <p:cNvPr id="172" name="Google Shape;172;p23"/>
          <p:cNvGraphicFramePr/>
          <p:nvPr/>
        </p:nvGraphicFramePr>
        <p:xfrm>
          <a:off x="498450" y="144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{164C4A0A-FE02-4130-AC0A-27A33CE51B76}</a:tableStyleId>
              </a:tblPr>
              <a:tblGrid>
                <a:gridCol w="1358925"/>
                <a:gridCol w="3927075"/>
                <a:gridCol w="2643000"/>
              </a:tblGrid>
              <a:tr h="597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Growth (VB)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k = 0:103cm, L</a:t>
                      </a:r>
                      <a:r>
                        <a:rPr baseline="-25000"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</a:t>
                      </a: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= 82:9cm, Linf = 341:7cm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k = 0:.085cm, L</a:t>
                      </a:r>
                      <a:r>
                        <a:rPr baseline="-25000"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= 64, Linf = 309.4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k = 0:045, L</a:t>
                      </a:r>
                      <a:r>
                        <a:rPr baseline="-25000"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 = 99cm, Linf = 342:5cm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Seki et al. (1998)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Joung et al. (2016)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D’Alberto et al. (2017)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Litter size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1–14 (mean: 6.2, n = 97)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10–11 (n = 2)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Seki et al. (1998)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Joung et al. (2016)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Birth size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55–77 cm (TL)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64cm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Unobserved (99 cm TL modelled)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Seki et al. (1998)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Joung et al. (2016)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D’Alberto et al. (2017)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Maturity (TL)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Males: 167–195 cm; females: 175–189 cm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Males: 194.4 cm; females: 193.4 cm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Males: 193 cm; females: 224 cm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Seki et al. (1998)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Joung et al. (2016)</a:t>
                      </a:r>
                      <a:endParaRPr sz="9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D’Alberto et al. (2017)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PRM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Bigelow K, Carvalho F. ( 2021a) – LL-mortality, Bigelow &amp; Carvalho (2021b) – (Project 101), Hutchinson et al. (2022) – PRM sharks in LL-fisheries</a:t>
                      </a:r>
                      <a:endParaRPr sz="9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sp>
        <p:nvSpPr>
          <p:cNvPr id="173" name="Google Shape;173;p23"/>
          <p:cNvSpPr txBox="1"/>
          <p:nvPr/>
        </p:nvSpPr>
        <p:spPr>
          <a:xfrm>
            <a:off x="498450" y="4237325"/>
            <a:ext cx="79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Any suggestion on  biology research for us to follow up? 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4" name="Google Shape;174;p23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4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structure</a:t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500" y="352925"/>
            <a:ext cx="3001250" cy="46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557100" y="1574100"/>
            <a:ext cx="34962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Reasonable amounts of length data from longline observers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5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structure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557100" y="1574100"/>
            <a:ext cx="34962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Reasonable amounts of length data from longline observers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Larger </a:t>
            </a:r>
            <a:r>
              <a:rPr lang="en"/>
              <a:t>individuals</a:t>
            </a:r>
            <a:r>
              <a:rPr lang="en"/>
              <a:t> south of equator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50" y="983408"/>
            <a:ext cx="4966551" cy="368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6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structure</a:t>
            </a:r>
            <a:endParaRPr/>
          </a:p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557100" y="1574100"/>
            <a:ext cx="34962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Reasonable amounts of length data from longline observers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Larger individuals south of equator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Unclear about underlying cause - no discernable patterns in maturity in space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700" y="1600675"/>
            <a:ext cx="4785900" cy="2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Standardised length compositions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8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compositions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57100" y="1574100"/>
            <a:ext cx="44076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Only for longline. Low number of PS length samples, insufficient for models.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417" y="0"/>
            <a:ext cx="365858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21" name="Google Shape;221;p29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9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compositions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557100" y="1574100"/>
            <a:ext cx="44076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Only for longline. Low number of PS length samples, insufficient for models.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700" y="129980"/>
            <a:ext cx="4179299" cy="501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30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compositions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557100" y="1574100"/>
            <a:ext cx="44076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Only for longline. Low number of PS length samples, insufficient for models.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Model-based scaling of LFs for capture fisheries and indices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Scaling (prediction to total catch) for capture fisheries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Scaling by CPUE, using year effects only for index fisheries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Little/no year effect in both models: not needed to fit the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650" y="152400"/>
            <a:ext cx="379434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3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Overview:</a:t>
            </a:r>
            <a:endParaRPr/>
          </a:p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557100" y="1448275"/>
            <a:ext cx="7904700" cy="2952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Background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Methods for 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>
                <a:solidFill>
                  <a:schemeClr val="dk1"/>
                </a:solidFill>
              </a:rPr>
              <a:t>catch reconstruction (CR)</a:t>
            </a:r>
            <a:r>
              <a:rPr lang="en">
                <a:solidFill>
                  <a:schemeClr val="dk1"/>
                </a:solidFill>
              </a:rPr>
              <a:t>, 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>
                <a:solidFill>
                  <a:schemeClr val="dk1"/>
                </a:solidFill>
              </a:rPr>
              <a:t>CPUE,</a:t>
            </a:r>
            <a:r>
              <a:rPr lang="en">
                <a:solidFill>
                  <a:schemeClr val="dk1"/>
                </a:solidFill>
              </a:rPr>
              <a:t> and 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en">
                <a:solidFill>
                  <a:schemeClr val="dk1"/>
                </a:solidFill>
              </a:rPr>
              <a:t>length compositions </a:t>
            </a:r>
            <a:r>
              <a:rPr lang="en">
                <a:solidFill>
                  <a:schemeClr val="dk1"/>
                </a:solidFill>
              </a:rPr>
              <a:t>for potential use in assessment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Largely based on developments made in the context of other shark assessment</a:t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31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compositions</a:t>
            </a:r>
            <a:endParaRPr/>
          </a:p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557100" y="1574100"/>
            <a:ext cx="44076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Only for longline. Low number of PS length samples, insufficient for models.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Model-based scaling of LFs for capture fisheries and indices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Scaling (prediction to total catch) for capture fisheries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Scaling by CPUE, using year effects only for index fisheries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Little/no year effect in both models: not needed to fit the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200" y="1278850"/>
            <a:ext cx="3874500" cy="319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199" y="990950"/>
            <a:ext cx="4067462" cy="339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>
            <p:ph idx="2" type="title"/>
          </p:nvPr>
        </p:nvSpPr>
        <p:spPr>
          <a:xfrm>
            <a:off x="338150" y="381950"/>
            <a:ext cx="36690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Scaled LFs</a:t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338150" y="1082900"/>
            <a:ext cx="38394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Little detectable change in length compositions over time across the WCPO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Contrasts with strong reductions in observed longline catch rates in late 1990s and early 2000s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Lack of detectable trends possibly due to low observer coverage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Catch reconstruction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62" name="Google Shape;262;p34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4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100" y="1591725"/>
            <a:ext cx="4771800" cy="280956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464100" y="1574100"/>
            <a:ext cx="36033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Series of GLMM models used for catch-reconstruction for PS and LL catches based on observed catch-rates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Multi-model predictions using model-based stacking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Estimates model weights based on leave-one-out prediction ability across strata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idx="1" type="body"/>
          </p:nvPr>
        </p:nvSpPr>
        <p:spPr>
          <a:xfrm>
            <a:off x="233275" y="1574100"/>
            <a:ext cx="33954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longline: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</a:t>
            </a:r>
            <a:r>
              <a:rPr lang="en"/>
              <a:t>odel with flag-year interactions </a:t>
            </a:r>
            <a:r>
              <a:rPr lang="en"/>
              <a:t>consistently</a:t>
            </a:r>
            <a:r>
              <a:rPr lang="en"/>
              <a:t> best, 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spatio-</a:t>
            </a:r>
            <a:r>
              <a:rPr lang="en"/>
              <a:t>temporal</a:t>
            </a:r>
            <a:r>
              <a:rPr lang="en"/>
              <a:t> model also having high weight.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5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72" name="Google Shape;272;p35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5"/>
          <p:cNvSpPr txBox="1"/>
          <p:nvPr>
            <p:ph idx="2" type="title"/>
          </p:nvPr>
        </p:nvSpPr>
        <p:spPr>
          <a:xfrm>
            <a:off x="233275" y="81102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weighting</a:t>
            </a:r>
            <a:endParaRPr/>
          </a:p>
        </p:txBody>
      </p:sp>
      <p:pic>
        <p:nvPicPr>
          <p:cNvPr id="274" name="Google Shape;2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077" y="672100"/>
            <a:ext cx="5404802" cy="401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557100" y="1574100"/>
            <a:ext cx="40149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Effort and estimated interactions mostly in south-eastern equatorial Pacific.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CPUE relatively high throughout most of the Pacific (except for some north-western areas).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Unclear if low CPUE and estimated catch in north-western Pacific is due to </a:t>
            </a:r>
            <a:r>
              <a:rPr lang="en"/>
              <a:t>local</a:t>
            </a:r>
            <a:r>
              <a:rPr lang="en"/>
              <a:t> depletion or species distribution.</a:t>
            </a:r>
            <a:endParaRPr/>
          </a:p>
        </p:txBody>
      </p:sp>
      <p:sp>
        <p:nvSpPr>
          <p:cNvPr id="280" name="Google Shape;280;p36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81" name="Google Shape;281;p36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36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</a:t>
            </a:r>
            <a:endParaRPr/>
          </a:p>
        </p:txBody>
      </p:sp>
      <p:pic>
        <p:nvPicPr>
          <p:cNvPr id="283" name="Google Shape;2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225" y="25925"/>
            <a:ext cx="2199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289" name="Google Shape;289;p37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7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</a:t>
            </a:r>
            <a:endParaRPr/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 b="0" l="3482" r="4385" t="0"/>
          <a:stretch/>
        </p:blipFill>
        <p:spPr>
          <a:xfrm>
            <a:off x="4080132" y="2051400"/>
            <a:ext cx="4751145" cy="29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/>
          <p:nvPr>
            <p:ph idx="1" type="body"/>
          </p:nvPr>
        </p:nvSpPr>
        <p:spPr>
          <a:xfrm>
            <a:off x="557100" y="1574100"/>
            <a:ext cx="32265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Estimated interactions declined since 1999 from ~200k to ~50k.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Comparable to predicted values from Peatman et al. (2018), but lower than those predicted by Tremblay-Boyer et al. (2019)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Trends associated with DW-fleets</a:t>
            </a:r>
            <a:endParaRPr/>
          </a:p>
        </p:txBody>
      </p:sp>
      <p:pic>
        <p:nvPicPr>
          <p:cNvPr id="293" name="Google Shape;2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574" y="139425"/>
            <a:ext cx="1932250" cy="200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708" y="139425"/>
            <a:ext cx="1965367" cy="200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075" y="139425"/>
            <a:ext cx="1874937" cy="200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01" name="Google Shape;301;p38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8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</a:t>
            </a:r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3">
            <a:alphaModFix/>
          </a:blip>
          <a:srcRect b="0" l="3482" r="4385" t="0"/>
          <a:stretch/>
        </p:blipFill>
        <p:spPr>
          <a:xfrm>
            <a:off x="3913550" y="1851150"/>
            <a:ext cx="5230449" cy="3292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557100" y="1574100"/>
            <a:ext cx="32265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Estimated interactions declined since 1999 from ~200k to ~50k.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Comparable to predicted values from Peatman et al. (2018), but lower than those predicted by Tremblay-Boyer et al. (2019)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Trends associated with DW-fleets</a:t>
            </a:r>
            <a:endParaRPr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600" y="0"/>
            <a:ext cx="3714399" cy="23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8"/>
          <p:cNvSpPr/>
          <p:nvPr/>
        </p:nvSpPr>
        <p:spPr>
          <a:xfrm>
            <a:off x="7794950" y="485975"/>
            <a:ext cx="194400" cy="35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307" name="Google Shape;307;p38"/>
          <p:cNvCxnSpPr/>
          <p:nvPr/>
        </p:nvCxnSpPr>
        <p:spPr>
          <a:xfrm flipH="1">
            <a:off x="5177200" y="848825"/>
            <a:ext cx="2695500" cy="27861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idx="1" type="body"/>
          </p:nvPr>
        </p:nvSpPr>
        <p:spPr>
          <a:xfrm>
            <a:off x="557100" y="1448275"/>
            <a:ext cx="3662400" cy="2953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Effort concentrated in the western equatorial Pacific for both set-types,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CPUE generally higher towards the central and eastern equatorial WCPO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Given effort distribution, most interactions are further east than areas of high CPUE</a:t>
            </a:r>
            <a:endParaRPr/>
          </a:p>
        </p:txBody>
      </p:sp>
      <p:sp>
        <p:nvSpPr>
          <p:cNvPr id="313" name="Google Shape;313;p39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14" name="Google Shape;314;p39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39"/>
          <p:cNvSpPr txBox="1"/>
          <p:nvPr>
            <p:ph idx="2" type="title"/>
          </p:nvPr>
        </p:nvSpPr>
        <p:spPr>
          <a:xfrm>
            <a:off x="464100" y="839275"/>
            <a:ext cx="4527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Purse-seine CR</a:t>
            </a:r>
            <a:endParaRPr/>
          </a:p>
        </p:txBody>
      </p:sp>
      <p:pic>
        <p:nvPicPr>
          <p:cNvPr id="316" name="Google Shape;316;p39"/>
          <p:cNvPicPr preferRelativeResize="0"/>
          <p:nvPr/>
        </p:nvPicPr>
        <p:blipFill rotWithShape="1">
          <a:blip r:embed="rId3">
            <a:alphaModFix/>
          </a:blip>
          <a:srcRect b="639" l="0" r="0" t="-640"/>
          <a:stretch/>
        </p:blipFill>
        <p:spPr>
          <a:xfrm>
            <a:off x="4349425" y="219937"/>
            <a:ext cx="4274399" cy="470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idx="1" type="body"/>
          </p:nvPr>
        </p:nvSpPr>
        <p:spPr>
          <a:xfrm>
            <a:off x="557100" y="1448275"/>
            <a:ext cx="3635100" cy="2953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For both set-types, estimated interactions declined </a:t>
            </a:r>
            <a:r>
              <a:rPr lang="en"/>
              <a:t>since</a:t>
            </a:r>
            <a:r>
              <a:rPr lang="en"/>
              <a:t> late 1990s and remain low.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Free-school, post-2010 predicted increase until recent times.</a:t>
            </a:r>
            <a:endParaRPr/>
          </a:p>
        </p:txBody>
      </p:sp>
      <p:sp>
        <p:nvSpPr>
          <p:cNvPr id="322" name="Google Shape;322;p40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23" name="Google Shape;323;p40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0"/>
          <p:cNvSpPr txBox="1"/>
          <p:nvPr>
            <p:ph idx="2" type="title"/>
          </p:nvPr>
        </p:nvSpPr>
        <p:spPr>
          <a:xfrm>
            <a:off x="464100" y="839275"/>
            <a:ext cx="4527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Purse-seine CR</a:t>
            </a:r>
            <a:endParaRPr/>
          </a:p>
        </p:txBody>
      </p:sp>
      <p:pic>
        <p:nvPicPr>
          <p:cNvPr id="325" name="Google Shape;3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975" y="279200"/>
            <a:ext cx="4009849" cy="4490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/>
          <p:nvPr/>
        </p:nvSpPr>
        <p:spPr>
          <a:xfrm>
            <a:off x="7120125" y="1551150"/>
            <a:ext cx="1497600" cy="102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CPUE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37" name="Google Shape;337;p42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42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 </a:t>
            </a:r>
            <a:r>
              <a:rPr lang="en"/>
              <a:t>CPUE</a:t>
            </a:r>
            <a:endParaRPr/>
          </a:p>
        </p:txBody>
      </p:sp>
      <p:sp>
        <p:nvSpPr>
          <p:cNvPr id="339" name="Google Shape;339;p42"/>
          <p:cNvSpPr txBox="1"/>
          <p:nvPr>
            <p:ph idx="1" type="body"/>
          </p:nvPr>
        </p:nvSpPr>
        <p:spPr>
          <a:xfrm>
            <a:off x="557100" y="1448275"/>
            <a:ext cx="5276400" cy="2952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Variables sequentially added to CPUE model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Most complex model </a:t>
            </a:r>
            <a:r>
              <a:rPr lang="en" sz="1500"/>
              <a:t>standardised</a:t>
            </a:r>
            <a:r>
              <a:rPr lang="en" sz="1500"/>
              <a:t> for ENSO variables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Models run across four sets of observer programs</a:t>
            </a:r>
            <a:endParaRPr sz="1500"/>
          </a:p>
        </p:txBody>
      </p:sp>
      <p:pic>
        <p:nvPicPr>
          <p:cNvPr id="340" name="Google Shape;3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00" y="2619575"/>
            <a:ext cx="8414602" cy="20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46" name="Google Shape;346;p43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43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 CPUE</a:t>
            </a:r>
            <a:endParaRPr/>
          </a:p>
        </p:txBody>
      </p:sp>
      <p:pic>
        <p:nvPicPr>
          <p:cNvPr id="348" name="Google Shape;3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075" y="839275"/>
            <a:ext cx="4956926" cy="37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3"/>
          <p:cNvSpPr txBox="1"/>
          <p:nvPr>
            <p:ph idx="1" type="body"/>
          </p:nvPr>
        </p:nvSpPr>
        <p:spPr>
          <a:xfrm>
            <a:off x="404700" y="1448275"/>
            <a:ext cx="3716100" cy="2952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Similar trends for most indices, but different degrees of decline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Highly variable at the start, declined post-1999, flattens around 2008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High initial CPUE for full set and Tremblay-Boyer et al. 2019; lower index for additional-observer set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55" name="Google Shape;355;p44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44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 </a:t>
            </a:r>
            <a:endParaRPr/>
          </a:p>
        </p:txBody>
      </p:sp>
      <p:pic>
        <p:nvPicPr>
          <p:cNvPr id="357" name="Google Shape;3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125" y="3185838"/>
            <a:ext cx="5979875" cy="13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125" y="1623988"/>
            <a:ext cx="5979874" cy="132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/>
          <p:nvPr/>
        </p:nvSpPr>
        <p:spPr>
          <a:xfrm>
            <a:off x="3457700" y="1299600"/>
            <a:ext cx="186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Tremblay-Boyer et al. 2019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3457700" y="2949013"/>
            <a:ext cx="186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Additional observer programs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1" name="Google Shape;361;p44"/>
          <p:cNvSpPr/>
          <p:nvPr/>
        </p:nvSpPr>
        <p:spPr>
          <a:xfrm>
            <a:off x="6267150" y="1624000"/>
            <a:ext cx="702000" cy="107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5">
            <a:alphaModFix/>
          </a:blip>
          <a:srcRect b="0" l="0" r="50099" t="51305"/>
          <a:stretch/>
        </p:blipFill>
        <p:spPr>
          <a:xfrm>
            <a:off x="7022959" y="0"/>
            <a:ext cx="2121042" cy="15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 txBox="1"/>
          <p:nvPr>
            <p:ph idx="1" type="body"/>
          </p:nvPr>
        </p:nvSpPr>
        <p:spPr>
          <a:xfrm>
            <a:off x="305450" y="1574100"/>
            <a:ext cx="29130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Plotting by observer programme suggests single datapoint drives very high early peak catch rate; likely not correct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Alternative set of observer-programs appears more consistent.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69" name="Google Shape;369;p45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45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Longline </a:t>
            </a:r>
            <a:endParaRPr/>
          </a:p>
        </p:txBody>
      </p:sp>
      <p:sp>
        <p:nvSpPr>
          <p:cNvPr id="371" name="Google Shape;371;p45"/>
          <p:cNvSpPr txBox="1"/>
          <p:nvPr>
            <p:ph idx="1" type="body"/>
          </p:nvPr>
        </p:nvSpPr>
        <p:spPr>
          <a:xfrm>
            <a:off x="305450" y="1574100"/>
            <a:ext cx="29130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Plotting by observer programme suggests single datapoint drives very high early peak catch rate; likely not correct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Alternative set of observer-programs appears more consistent.</a:t>
            </a:r>
            <a:endParaRPr/>
          </a:p>
        </p:txBody>
      </p:sp>
      <p:sp>
        <p:nvSpPr>
          <p:cNvPr id="372" name="Google Shape;372;p45"/>
          <p:cNvSpPr txBox="1"/>
          <p:nvPr/>
        </p:nvSpPr>
        <p:spPr>
          <a:xfrm>
            <a:off x="3486900" y="804950"/>
            <a:ext cx="186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Tremblay-Boyer et al. 2019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3" name="Google Shape;373;p45"/>
          <p:cNvSpPr txBox="1"/>
          <p:nvPr/>
        </p:nvSpPr>
        <p:spPr>
          <a:xfrm>
            <a:off x="3436175" y="2938775"/>
            <a:ext cx="186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Additional observer programs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74" name="Google Shape;3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900" y="3213275"/>
            <a:ext cx="6097449" cy="17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550" y="1079450"/>
            <a:ext cx="5550974" cy="16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/>
          <p:nvPr>
            <p:ph idx="1" type="body"/>
          </p:nvPr>
        </p:nvSpPr>
        <p:spPr>
          <a:xfrm>
            <a:off x="557100" y="1574100"/>
            <a:ext cx="4675800" cy="2827200"/>
          </a:xfrm>
          <a:prstGeom prst="rect">
            <a:avLst/>
          </a:prstGeom>
        </p:spPr>
        <p:txBody>
          <a:bodyPr anchorCtr="0" anchor="t" bIns="91425" lIns="91425" spcFirstLastPara="1" rIns="104050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Shorter time series, 2009 start-date - too few captures pre 2009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Different results by set-types: Relatively flat indices for free-school, standardisation effect by NINA4 covariate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Increasing index for associated sets, standardisation effect by observer program and less by NINA4 covariate</a:t>
            </a:r>
            <a:endParaRPr/>
          </a:p>
        </p:txBody>
      </p:sp>
      <p:sp>
        <p:nvSpPr>
          <p:cNvPr id="381" name="Google Shape;381;p46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82" name="Google Shape;382;p46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3" name="Google Shape;383;p46"/>
          <p:cNvPicPr preferRelativeResize="0"/>
          <p:nvPr/>
        </p:nvPicPr>
        <p:blipFill rotWithShape="1">
          <a:blip r:embed="rId3">
            <a:alphaModFix/>
          </a:blip>
          <a:srcRect b="0" l="49814" r="0" t="0"/>
          <a:stretch/>
        </p:blipFill>
        <p:spPr>
          <a:xfrm>
            <a:off x="5428075" y="2636150"/>
            <a:ext cx="3233902" cy="24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6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Purse-seine </a:t>
            </a:r>
            <a:r>
              <a:rPr lang="en"/>
              <a:t>CPUE</a:t>
            </a:r>
            <a:endParaRPr/>
          </a:p>
        </p:txBody>
      </p:sp>
      <p:pic>
        <p:nvPicPr>
          <p:cNvPr id="385" name="Google Shape;385;p46"/>
          <p:cNvPicPr preferRelativeResize="0"/>
          <p:nvPr/>
        </p:nvPicPr>
        <p:blipFill rotWithShape="1">
          <a:blip r:embed="rId3">
            <a:alphaModFix/>
          </a:blip>
          <a:srcRect b="2723" l="0" r="49814" t="0"/>
          <a:stretch/>
        </p:blipFill>
        <p:spPr>
          <a:xfrm>
            <a:off x="5428075" y="390900"/>
            <a:ext cx="3233902" cy="23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/>
          <p:nvPr>
            <p:ph idx="1" type="body"/>
          </p:nvPr>
        </p:nvSpPr>
        <p:spPr>
          <a:xfrm>
            <a:off x="557100" y="1574100"/>
            <a:ext cx="4385700" cy="2827200"/>
          </a:xfrm>
          <a:prstGeom prst="rect">
            <a:avLst/>
          </a:prstGeom>
        </p:spPr>
        <p:txBody>
          <a:bodyPr anchorCtr="0" anchor="t" bIns="91425" lIns="91425" spcFirstLastPara="1" rIns="104050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Shorter time series, 2009 start-date - too few captures pre 2009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Different results by set-types: Relatively flat indices for free-school, standardisation effect by NINA4 covariate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Increasing index for associated sets, standardisation effect by observer program and less by NINA4 covariate</a:t>
            </a:r>
            <a:endParaRPr/>
          </a:p>
        </p:txBody>
      </p:sp>
      <p:sp>
        <p:nvSpPr>
          <p:cNvPr id="391" name="Google Shape;391;p47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392" name="Google Shape;392;p47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47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Purse-seine CPUE</a:t>
            </a:r>
            <a:endParaRPr/>
          </a:p>
        </p:txBody>
      </p:sp>
      <p:pic>
        <p:nvPicPr>
          <p:cNvPr id="394" name="Google Shape;3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800" y="989850"/>
            <a:ext cx="4201201" cy="17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7"/>
          <p:cNvPicPr preferRelativeResize="0"/>
          <p:nvPr/>
        </p:nvPicPr>
        <p:blipFill rotWithShape="1">
          <a:blip r:embed="rId4">
            <a:alphaModFix/>
          </a:blip>
          <a:srcRect b="0" l="0" r="1661" t="0"/>
          <a:stretch/>
        </p:blipFill>
        <p:spPr>
          <a:xfrm>
            <a:off x="4831213" y="2915450"/>
            <a:ext cx="4312776" cy="17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8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401" name="Google Shape;401;p48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48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Purse-seine</a:t>
            </a:r>
            <a:endParaRPr/>
          </a:p>
        </p:txBody>
      </p:sp>
      <p:pic>
        <p:nvPicPr>
          <p:cNvPr id="403" name="Google Shape;403;p48"/>
          <p:cNvPicPr preferRelativeResize="0"/>
          <p:nvPr/>
        </p:nvPicPr>
        <p:blipFill rotWithShape="1">
          <a:blip r:embed="rId3">
            <a:alphaModFix/>
          </a:blip>
          <a:srcRect b="0" l="0" r="497" t="0"/>
          <a:stretch/>
        </p:blipFill>
        <p:spPr>
          <a:xfrm>
            <a:off x="2881250" y="1357350"/>
            <a:ext cx="6247199" cy="13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6800" y="3236675"/>
            <a:ext cx="6247199" cy="129060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8"/>
          <p:cNvSpPr txBox="1"/>
          <p:nvPr/>
        </p:nvSpPr>
        <p:spPr>
          <a:xfrm>
            <a:off x="3170650" y="1082850"/>
            <a:ext cx="186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Free-school sets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3170650" y="2949300"/>
            <a:ext cx="1866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Object-associated sets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findings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417" name="Google Shape;417;p50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50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419" name="Google Shape;419;p50"/>
          <p:cNvSpPr txBox="1"/>
          <p:nvPr/>
        </p:nvSpPr>
        <p:spPr>
          <a:xfrm>
            <a:off x="693875" y="1525075"/>
            <a:ext cx="7847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19A9D0"/>
              </a:buClr>
              <a:buSzPts val="1500"/>
              <a:buFont typeface="IBM Plex Sans"/>
              <a:buChar char="●"/>
            </a:pPr>
            <a:r>
              <a:rPr lang="en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There are likely to be sufficient data and a sufficiently consistent signal in the different datasets, especially from longline, to conduct a stock assessment: We suggest that a fully integrated assessment could be attempted. </a:t>
            </a:r>
            <a:endParaRPr sz="15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19A9D0"/>
              </a:buClr>
              <a:buSzPts val="1500"/>
              <a:buFont typeface="IBM Plex Sans"/>
              <a:buChar char="●"/>
            </a:pPr>
            <a:r>
              <a:rPr lang="en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Alternative assessment methods (for example surplus production assessments) should be run in parallel with an integrated assessment. </a:t>
            </a:r>
            <a:endParaRPr sz="15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9A9D0"/>
              </a:buClr>
              <a:buSzPts val="1500"/>
              <a:buFont typeface="IBM Plex Sans"/>
              <a:buChar char="●"/>
            </a:pPr>
            <a:r>
              <a:rPr lang="en" sz="1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Length-based or hybrid length-based spatial assessments provide an alternative approach that is independent of recent longline data, and allows for multi-model inference that can strengthen conclusions and potential management advice from an integrated approach.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stock  assessments</a:t>
            </a:r>
            <a:endParaRPr/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SC15 conclusions: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513" y="1689837"/>
            <a:ext cx="2776289" cy="20122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557100" y="1574100"/>
            <a:ext cx="45552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Stock status: overfished and undergoing overfishing based on depletion and MSY-based reference points</a:t>
            </a:r>
            <a:endParaRPr b="1"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Very slight recovery in stock biomass in the most recent years (2013-2016)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Few, if any, target fisheries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greatest impact from longline bycatch</a:t>
            </a:r>
            <a:endParaRPr sz="13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lesser impact from purse seine</a:t>
            </a:r>
            <a:endParaRPr b="1" sz="13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1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Ngā mihi rā. Thank you for your input!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Stock projections</a:t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6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Future stock projections – Bigelow </a:t>
            </a:r>
            <a:r>
              <a:rPr i="1" lang="en" sz="2700"/>
              <a:t>et al.</a:t>
            </a:r>
            <a:r>
              <a:rPr lang="en" sz="2700"/>
              <a:t> (2022)</a:t>
            </a:r>
            <a:endParaRPr sz="2700"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600" y="1574100"/>
            <a:ext cx="4020398" cy="2771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557100" y="1574100"/>
            <a:ext cx="43455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Considered five future catch scenarios forecasted within a 15 year window</a:t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2019 assessment values projected, with:</a:t>
            </a:r>
            <a:endParaRPr sz="1150">
              <a:solidFill>
                <a:schemeClr val="dk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○"/>
            </a:pPr>
            <a:r>
              <a:rPr lang="en" sz="1150">
                <a:solidFill>
                  <a:schemeClr val="dk1"/>
                </a:solidFill>
              </a:rPr>
              <a:t>assumption 43.75% mortality (status quo)</a:t>
            </a:r>
            <a:endParaRPr sz="1150">
              <a:solidFill>
                <a:schemeClr val="dk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○"/>
            </a:pPr>
            <a:r>
              <a:rPr lang="en" sz="1150">
                <a:solidFill>
                  <a:schemeClr val="dk1"/>
                </a:solidFill>
              </a:rPr>
              <a:t>status quo with </a:t>
            </a:r>
            <a:r>
              <a:rPr lang="en" sz="1150">
                <a:solidFill>
                  <a:schemeClr val="dk1"/>
                </a:solidFill>
              </a:rPr>
              <a:t> updated estimates of handling &amp; PRM (</a:t>
            </a:r>
            <a:r>
              <a:rPr lang="en" sz="1150">
                <a:solidFill>
                  <a:schemeClr val="dk1"/>
                </a:solidFill>
              </a:rPr>
              <a:t>LL-retrieval M 19.2%, PRM (8%))</a:t>
            </a:r>
            <a:endParaRPr sz="1150">
              <a:solidFill>
                <a:schemeClr val="dk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○"/>
            </a:pPr>
            <a:r>
              <a:rPr lang="en" sz="1150">
                <a:solidFill>
                  <a:schemeClr val="dk1"/>
                </a:solidFill>
              </a:rPr>
              <a:t>10% catch reduction (2017-2020) and updated estimates (LL-retrieval 19.2%, PRM 8%)</a:t>
            </a:r>
            <a:endParaRPr sz="1150">
              <a:solidFill>
                <a:schemeClr val="dk1"/>
              </a:solidFill>
            </a:endParaRPr>
          </a:p>
          <a:p>
            <a:pPr indent="-3016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○"/>
            </a:pPr>
            <a:r>
              <a:rPr lang="en" sz="1150">
                <a:solidFill>
                  <a:schemeClr val="dk1"/>
                </a:solidFill>
              </a:rPr>
              <a:t>assumption of reduced mortality from gear-ban (41.2%) and updated estimates (LL-retrieval 19.2%, PRM (3%))</a:t>
            </a:r>
            <a:endParaRPr sz="1150">
              <a:solidFill>
                <a:schemeClr val="dk1"/>
              </a:solidFill>
            </a:endParaRPr>
          </a:p>
          <a:p>
            <a:pPr indent="-30162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○"/>
            </a:pPr>
            <a:r>
              <a:rPr lang="en" sz="1150">
                <a:solidFill>
                  <a:schemeClr val="dk1"/>
                </a:solidFill>
              </a:rPr>
              <a:t>zero future catch</a:t>
            </a:r>
            <a:endParaRPr sz="115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Stock projections</a:t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7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Future stock projections – Bigelow </a:t>
            </a:r>
            <a:r>
              <a:rPr i="1" lang="en" sz="2700"/>
              <a:t>et al.</a:t>
            </a:r>
            <a:r>
              <a:rPr lang="en" sz="2700"/>
              <a:t> (2022)</a:t>
            </a:r>
            <a:endParaRPr sz="2800"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3650" y="1574100"/>
            <a:ext cx="34440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Population was projected to increase over the projection period under new mortality scenarios: higher projected SB in 2031 relative to 2016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Will need to consider appropriate catch scenarios for updated assessments;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New assessment may be able to provide insights into which scenarios are most likely.</a:t>
            </a:r>
            <a:endParaRPr sz="1300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600" y="1506075"/>
            <a:ext cx="2531989" cy="2455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4560434" y="1506075"/>
            <a:ext cx="10590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BM Plex Sans"/>
                <a:ea typeface="IBM Plex Sans"/>
                <a:cs typeface="IBM Plex Sans"/>
                <a:sym typeface="IBM Plex Sans"/>
              </a:rPr>
              <a:t>2016 status quo</a:t>
            </a:r>
            <a:endParaRPr sz="9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819702" y="4089101"/>
            <a:ext cx="222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mean SB</a:t>
            </a:r>
            <a:r>
              <a:rPr baseline="-25000" lang="en" sz="1100">
                <a:solidFill>
                  <a:schemeClr val="dk1"/>
                </a:solidFill>
              </a:rPr>
              <a:t>2031</a:t>
            </a:r>
            <a:r>
              <a:rPr lang="en" sz="1100">
                <a:solidFill>
                  <a:schemeClr val="dk1"/>
                </a:solidFill>
              </a:rPr>
              <a:t>/SB</a:t>
            </a:r>
            <a:r>
              <a:rPr baseline="-25000" lang="en" sz="1100">
                <a:solidFill>
                  <a:schemeClr val="dk1"/>
                </a:solidFill>
              </a:rPr>
              <a:t>F=0</a:t>
            </a:r>
            <a:r>
              <a:rPr lang="en" sz="1100">
                <a:solidFill>
                  <a:schemeClr val="dk1"/>
                </a:solidFill>
              </a:rPr>
              <a:t> = 0.015</a:t>
            </a:r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6182300" y="1525847"/>
            <a:ext cx="2463050" cy="2380194"/>
            <a:chOff x="5841750" y="1513297"/>
            <a:chExt cx="3106774" cy="3040227"/>
          </a:xfrm>
        </p:grpSpPr>
        <p:pic>
          <p:nvPicPr>
            <p:cNvPr id="120" name="Google Shape;12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41750" y="1513297"/>
              <a:ext cx="3106774" cy="3040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7"/>
            <p:cNvSpPr txBox="1"/>
            <p:nvPr/>
          </p:nvSpPr>
          <p:spPr>
            <a:xfrm>
              <a:off x="6861777" y="1535270"/>
              <a:ext cx="17940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IBM Plex Sans"/>
                  <a:ea typeface="IBM Plex Sans"/>
                  <a:cs typeface="IBM Plex Sans"/>
                  <a:sym typeface="IBM Plex Sans"/>
                </a:rPr>
                <a:t>2016 with updated estimates</a:t>
              </a:r>
              <a:endParaRPr sz="900"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122" name="Google Shape;122;p17"/>
          <p:cNvSpPr txBox="1"/>
          <p:nvPr/>
        </p:nvSpPr>
        <p:spPr>
          <a:xfrm>
            <a:off x="6435550" y="3999025"/>
            <a:ext cx="2159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mean SB</a:t>
            </a:r>
            <a:r>
              <a:rPr baseline="-25000" lang="en" sz="1100">
                <a:solidFill>
                  <a:schemeClr val="dk1"/>
                </a:solidFill>
              </a:rPr>
              <a:t>2031</a:t>
            </a:r>
            <a:r>
              <a:rPr lang="en" sz="1100">
                <a:solidFill>
                  <a:schemeClr val="dk1"/>
                </a:solidFill>
              </a:rPr>
              <a:t>/SB</a:t>
            </a:r>
            <a:r>
              <a:rPr baseline="-25000" lang="en" sz="1100">
                <a:solidFill>
                  <a:schemeClr val="dk1"/>
                </a:solidFill>
              </a:rPr>
              <a:t>F=0</a:t>
            </a:r>
            <a:r>
              <a:rPr lang="en" sz="1100">
                <a:solidFill>
                  <a:schemeClr val="dk1"/>
                </a:solidFill>
              </a:rPr>
              <a:t> = 0.070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64100" y="1144075"/>
            <a:ext cx="5187300" cy="17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tock, b</a:t>
            </a:r>
            <a:r>
              <a:rPr lang="en"/>
              <a:t>iology &amp; </a:t>
            </a:r>
            <a:r>
              <a:rPr lang="en"/>
              <a:t>length structure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9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Fishery</a:t>
            </a:r>
            <a:endParaRPr sz="2700"/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125" y="421200"/>
            <a:ext cx="3377575" cy="46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557100" y="1574100"/>
            <a:ext cx="40551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Most reported LL catch is south of the equator to 25° South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27775" y="4686247"/>
            <a:ext cx="453900" cy="3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0"/>
          <p:cNvSpPr txBox="1"/>
          <p:nvPr>
            <p:ph idx="2" type="title"/>
          </p:nvPr>
        </p:nvSpPr>
        <p:spPr>
          <a:xfrm>
            <a:off x="464100" y="839275"/>
            <a:ext cx="79977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Fishery</a:t>
            </a:r>
            <a:endParaRPr sz="2700"/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532774" y="4724837"/>
            <a:ext cx="2761800" cy="2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1: Potential inputs to OCS assessment 2025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557100" y="1574100"/>
            <a:ext cx="4055100" cy="28272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Most reported LL catch is south of the equator to 25° South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Probably not well reported in the past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600" y="1600675"/>
            <a:ext cx="4226999" cy="2785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agonfly">
  <a:themeElements>
    <a:clrScheme name="Simple Light">
      <a:dk1>
        <a:srgbClr val="000000"/>
      </a:dk1>
      <a:lt1>
        <a:srgbClr val="E5DECC"/>
      </a:lt1>
      <a:dk2>
        <a:srgbClr val="656565"/>
      </a:dk2>
      <a:lt2>
        <a:srgbClr val="EEEEEE"/>
      </a:lt2>
      <a:accent1>
        <a:srgbClr val="1D98C4"/>
      </a:accent1>
      <a:accent2>
        <a:srgbClr val="50AD85"/>
      </a:accent2>
      <a:accent3>
        <a:srgbClr val="A3649B"/>
      </a:accent3>
      <a:accent4>
        <a:srgbClr val="EB7A59"/>
      </a:accent4>
      <a:accent5>
        <a:srgbClr val="CCCCCC"/>
      </a:accent5>
      <a:accent6>
        <a:srgbClr val="EFEFE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