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76" r:id="rId5"/>
    <p:sldId id="277" r:id="rId6"/>
    <p:sldId id="278" r:id="rId7"/>
    <p:sldId id="279" r:id="rId8"/>
    <p:sldId id="283" r:id="rId9"/>
    <p:sldId id="281" r:id="rId10"/>
    <p:sldId id="282"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6AD"/>
    <a:srgbClr val="00B0CA"/>
    <a:srgbClr val="DEF3FE"/>
    <a:srgbClr val="D5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226" autoAdjust="0"/>
  </p:normalViewPr>
  <p:slideViewPr>
    <p:cSldViewPr snapToGrid="0">
      <p:cViewPr varScale="1">
        <p:scale>
          <a:sx n="77" d="100"/>
          <a:sy n="77" d="100"/>
        </p:scale>
        <p:origin x="232" y="72"/>
      </p:cViewPr>
      <p:guideLst/>
    </p:cSldViewPr>
  </p:slideViewPr>
  <p:notesTextViewPr>
    <p:cViewPr>
      <p:scale>
        <a:sx n="3" d="2"/>
        <a:sy n="3" d="2"/>
      </p:scale>
      <p:origin x="0" y="0"/>
    </p:cViewPr>
  </p:notesTextViewPr>
  <p:notesViewPr>
    <p:cSldViewPr snapToGrid="0">
      <p:cViewPr varScale="1">
        <p:scale>
          <a:sx n="84" d="100"/>
          <a:sy n="84" d="100"/>
        </p:scale>
        <p:origin x="297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46071-01D2-4ADD-A0C1-3560CB4A6686}" type="datetimeFigureOut">
              <a:rPr lang="en-US" smtClean="0"/>
              <a:t>8/12/2024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8CA93-D54D-4B0A-8D32-4D7DED202665}" type="slidenum">
              <a:rPr lang="en-US" smtClean="0"/>
              <a:t>‹#›</a:t>
            </a:fld>
            <a:endParaRPr lang="en-US"/>
          </a:p>
        </p:txBody>
      </p:sp>
    </p:spTree>
    <p:extLst>
      <p:ext uri="{BB962C8B-B14F-4D97-AF65-F5344CB8AC3E}">
        <p14:creationId xmlns:p14="http://schemas.microsoft.com/office/powerpoint/2010/main" val="3948333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12/08/2024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12/08/2024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12/08/2024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12/08/2024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92B86ED-6453-C4AE-D0E8-475C8BDF3127}"/>
              </a:ext>
            </a:extLst>
          </p:cNvPr>
          <p:cNvSpPr>
            <a:spLocks noGrp="1"/>
          </p:cNvSpPr>
          <p:nvPr>
            <p:ph type="subTitle" idx="1"/>
          </p:nvPr>
        </p:nvSpPr>
        <p:spPr>
          <a:xfrm>
            <a:off x="4998720" y="5126037"/>
            <a:ext cx="6736080" cy="1231219"/>
          </a:xfrm>
        </p:spPr>
        <p:txBody>
          <a:bodyPr>
            <a:noAutofit/>
          </a:bodyPr>
          <a:lstStyle/>
          <a:p>
            <a:pPr algn="ctr"/>
            <a:r>
              <a:rPr lang="en-US" sz="2000" dirty="0"/>
              <a:t>SPC-OFP</a:t>
            </a:r>
            <a:br>
              <a:rPr lang="en-US" sz="2000" dirty="0"/>
            </a:br>
            <a:r>
              <a:rPr lang="en-US" sz="2000" dirty="0"/>
              <a:t>14-21 August 2024</a:t>
            </a:r>
          </a:p>
        </p:txBody>
      </p:sp>
      <p:sp>
        <p:nvSpPr>
          <p:cNvPr id="4" name="Title 1">
            <a:extLst>
              <a:ext uri="{FF2B5EF4-FFF2-40B4-BE49-F238E27FC236}">
                <a16:creationId xmlns:a16="http://schemas.microsoft.com/office/drawing/2014/main" id="{460CCAFB-4779-48B4-1ACB-CDE33C35453E}"/>
              </a:ext>
            </a:extLst>
          </p:cNvPr>
          <p:cNvSpPr>
            <a:spLocks noGrp="1"/>
          </p:cNvSpPr>
          <p:nvPr>
            <p:ph type="ctrTitle"/>
          </p:nvPr>
        </p:nvSpPr>
        <p:spPr>
          <a:xfrm>
            <a:off x="4641669" y="2194560"/>
            <a:ext cx="7474131" cy="2839403"/>
          </a:xfrm>
        </p:spPr>
        <p:txBody>
          <a:bodyPr>
            <a:normAutofit/>
          </a:bodyPr>
          <a:lstStyle/>
          <a:p>
            <a:pPr algn="ctr"/>
            <a:r>
              <a:rPr lang="en-AU" sz="3200" dirty="0"/>
              <a:t>MI-WP-07 WCPO Bigeye and Yellowfin TRPs</a:t>
            </a:r>
            <a:br>
              <a:rPr lang="en-US" sz="4400" dirty="0"/>
            </a:br>
            <a:br>
              <a:rPr lang="en-US" sz="4400" dirty="0"/>
            </a:br>
            <a:r>
              <a:rPr lang="en-US" sz="2000" dirty="0">
                <a:solidFill>
                  <a:schemeClr val="tx1"/>
                </a:solidFill>
                <a:latin typeface="+mn-lt"/>
              </a:rPr>
              <a:t>WCPFC SC20</a:t>
            </a:r>
            <a:br>
              <a:rPr lang="en-US" sz="2000" dirty="0">
                <a:solidFill>
                  <a:schemeClr val="tx1"/>
                </a:solidFill>
                <a:latin typeface="+mn-lt"/>
              </a:rPr>
            </a:br>
            <a:r>
              <a:rPr lang="en-US" sz="2000" dirty="0">
                <a:solidFill>
                  <a:schemeClr val="tx1"/>
                </a:solidFill>
                <a:latin typeface="+mn-lt"/>
              </a:rPr>
              <a:t>Manila, Philippines</a:t>
            </a:r>
            <a:br>
              <a:rPr lang="en-US" sz="4400" dirty="0"/>
            </a:br>
            <a:endParaRPr lang="en-US" sz="4400" dirty="0"/>
          </a:p>
        </p:txBody>
      </p:sp>
    </p:spTree>
    <p:extLst>
      <p:ext uri="{BB962C8B-B14F-4D97-AF65-F5344CB8AC3E}">
        <p14:creationId xmlns:p14="http://schemas.microsoft.com/office/powerpoint/2010/main" val="380359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E53828-1AF0-E5D2-F35D-4CB6BA8AD081}"/>
              </a:ext>
            </a:extLst>
          </p:cNvPr>
          <p:cNvSpPr>
            <a:spLocks noGrp="1"/>
          </p:cNvSpPr>
          <p:nvPr>
            <p:ph idx="1"/>
          </p:nvPr>
        </p:nvSpPr>
        <p:spPr>
          <a:xfrm>
            <a:off x="1025624" y="1693579"/>
            <a:ext cx="10515600" cy="4715533"/>
          </a:xfrm>
        </p:spPr>
        <p:txBody>
          <a:bodyPr>
            <a:normAutofit/>
          </a:bodyPr>
          <a:lstStyle/>
          <a:p>
            <a:r>
              <a:rPr lang="en-AU" dirty="0"/>
              <a:t>Using SC-suggested ‘objectives’ – managers have not defined candidate levels</a:t>
            </a:r>
          </a:p>
          <a:p>
            <a:r>
              <a:rPr lang="en-AU" dirty="0"/>
              <a:t>Challenges in simultaneously achieving current TT CMM objectives across stocks</a:t>
            </a:r>
          </a:p>
          <a:p>
            <a:pPr lvl="1"/>
            <a:r>
              <a:rPr lang="en-AU" dirty="0"/>
              <a:t>Likely to require trade offs between stock objectives</a:t>
            </a:r>
          </a:p>
          <a:p>
            <a:r>
              <a:rPr lang="en-AU" dirty="0"/>
              <a:t>‘Threshold’ TRPs</a:t>
            </a:r>
          </a:p>
          <a:p>
            <a:pPr lvl="1"/>
            <a:r>
              <a:rPr lang="en-AU" dirty="0"/>
              <a:t>Status needs manager’s clarification</a:t>
            </a:r>
          </a:p>
          <a:p>
            <a:pPr lvl="1"/>
            <a:r>
              <a:rPr lang="en-AU" dirty="0"/>
              <a:t>‘target’ achieved on average, limit not exceeded/permissible to exceed with a set risk?</a:t>
            </a:r>
          </a:p>
          <a:p>
            <a:pPr lvl="2"/>
            <a:r>
              <a:rPr lang="en-AU" dirty="0"/>
              <a:t>E.g. ‘at or above’ could imply a 50% chance of being below that level when ‘at’ the depletion level on average</a:t>
            </a:r>
          </a:p>
        </p:txBody>
      </p:sp>
      <p:sp>
        <p:nvSpPr>
          <p:cNvPr id="3" name="Title 2">
            <a:extLst>
              <a:ext uri="{FF2B5EF4-FFF2-40B4-BE49-F238E27FC236}">
                <a16:creationId xmlns:a16="http://schemas.microsoft.com/office/drawing/2014/main" id="{0B418EBF-6FB7-4776-5AB0-C5720B242209}"/>
              </a:ext>
            </a:extLst>
          </p:cNvPr>
          <p:cNvSpPr>
            <a:spLocks noGrp="1"/>
          </p:cNvSpPr>
          <p:nvPr>
            <p:ph type="title"/>
          </p:nvPr>
        </p:nvSpPr>
        <p:spPr/>
        <p:txBody>
          <a:bodyPr/>
          <a:lstStyle/>
          <a:p>
            <a:r>
              <a:rPr lang="en-AU" dirty="0"/>
              <a:t>Notes</a:t>
            </a:r>
          </a:p>
        </p:txBody>
      </p:sp>
    </p:spTree>
    <p:extLst>
      <p:ext uri="{BB962C8B-B14F-4D97-AF65-F5344CB8AC3E}">
        <p14:creationId xmlns:p14="http://schemas.microsoft.com/office/powerpoint/2010/main" val="2824195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BC5207-8580-24E5-B7B7-0BAB444ED2A0}"/>
              </a:ext>
            </a:extLst>
          </p:cNvPr>
          <p:cNvSpPr>
            <a:spLocks noGrp="1"/>
          </p:cNvSpPr>
          <p:nvPr>
            <p:ph idx="1"/>
          </p:nvPr>
        </p:nvSpPr>
        <p:spPr/>
        <p:txBody>
          <a:bodyPr>
            <a:normAutofit fontScale="85000" lnSpcReduction="20000"/>
          </a:bodyPr>
          <a:lstStyle/>
          <a:p>
            <a:r>
              <a:rPr lang="en-AU" dirty="0"/>
              <a:t>Commission identify the bigeye TRP stock level that achieves desirable outcomes, so that an MP can be designed to achieve it on average?</a:t>
            </a:r>
          </a:p>
          <a:p>
            <a:r>
              <a:rPr lang="en-AU" dirty="0"/>
              <a:t>Commission identify ‘baseline’ levels for the management procedure (e.g. FAD closure duration, longline catch levels) that will help define the TRP?</a:t>
            </a:r>
          </a:p>
          <a:p>
            <a:r>
              <a:rPr lang="en-AU" dirty="0"/>
              <a:t>As most of the fisheries taking BET are proposed to be under MP control, anticipated that a single TRP value will represent the level around which the stock should fluctuate. </a:t>
            </a:r>
          </a:p>
          <a:p>
            <a:r>
              <a:rPr lang="en-AU" dirty="0"/>
              <a:t>Could the yellowfin TRP largely be an emergent property of the other MPs, noting that not all fisheries taking yellowfin will be controlled within the candidate mixed-fishery framework?</a:t>
            </a:r>
          </a:p>
          <a:p>
            <a:r>
              <a:rPr lang="en-AU" dirty="0"/>
              <a:t>How should the catch of relevant components of ‘other fisheries’ be dealt with within evaluations for yellowfin? For example, in the current analysis they have been set at levels consistent with 2016-18 levels (see CMM 2022-01).</a:t>
            </a:r>
          </a:p>
        </p:txBody>
      </p:sp>
      <p:sp>
        <p:nvSpPr>
          <p:cNvPr id="3" name="Title 2">
            <a:extLst>
              <a:ext uri="{FF2B5EF4-FFF2-40B4-BE49-F238E27FC236}">
                <a16:creationId xmlns:a16="http://schemas.microsoft.com/office/drawing/2014/main" id="{0A2DE180-52DC-C2AA-AB36-259E6F839F46}"/>
              </a:ext>
            </a:extLst>
          </p:cNvPr>
          <p:cNvSpPr>
            <a:spLocks noGrp="1"/>
          </p:cNvSpPr>
          <p:nvPr>
            <p:ph type="title"/>
          </p:nvPr>
        </p:nvSpPr>
        <p:spPr/>
        <p:txBody>
          <a:bodyPr/>
          <a:lstStyle/>
          <a:p>
            <a:r>
              <a:rPr lang="en-AU" dirty="0"/>
              <a:t>More notes</a:t>
            </a:r>
          </a:p>
        </p:txBody>
      </p:sp>
    </p:spTree>
    <p:extLst>
      <p:ext uri="{BB962C8B-B14F-4D97-AF65-F5344CB8AC3E}">
        <p14:creationId xmlns:p14="http://schemas.microsoft.com/office/powerpoint/2010/main" val="2347790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F8C557-1E0C-DFF1-E0CD-7359B9C70767}"/>
              </a:ext>
            </a:extLst>
          </p:cNvPr>
          <p:cNvSpPr>
            <a:spLocks noGrp="1"/>
          </p:cNvSpPr>
          <p:nvPr>
            <p:ph idx="1"/>
          </p:nvPr>
        </p:nvSpPr>
        <p:spPr/>
        <p:txBody>
          <a:bodyPr>
            <a:normAutofit/>
          </a:bodyPr>
          <a:lstStyle/>
          <a:p>
            <a:r>
              <a:rPr lang="en-AU" dirty="0"/>
              <a:t>Discuss the outcomes for bigeye and yellowfin tuna under the different SC16 candidate TRP levels examined.</a:t>
            </a:r>
          </a:p>
          <a:p>
            <a:r>
              <a:rPr lang="en-AU" dirty="0"/>
              <a:t>Consider whether alternative levels should be considered for WCPFC21.</a:t>
            </a:r>
          </a:p>
          <a:p>
            <a:r>
              <a:rPr lang="en-AU" dirty="0"/>
              <a:t>Consider the assumptions made for fisheries (baselines, effort/catch) within these evaluations and provide guidance on tractable alternative assumptions.</a:t>
            </a:r>
          </a:p>
          <a:p>
            <a:r>
              <a:rPr lang="en-AU" dirty="0"/>
              <a:t>Consider how a threshold target reference point may be specified and request further guidance from managers if necessary</a:t>
            </a:r>
          </a:p>
        </p:txBody>
      </p:sp>
      <p:sp>
        <p:nvSpPr>
          <p:cNvPr id="3" name="Title 2">
            <a:extLst>
              <a:ext uri="{FF2B5EF4-FFF2-40B4-BE49-F238E27FC236}">
                <a16:creationId xmlns:a16="http://schemas.microsoft.com/office/drawing/2014/main" id="{C57A5BCC-4C92-AE52-7AFC-9E4B632219C5}"/>
              </a:ext>
            </a:extLst>
          </p:cNvPr>
          <p:cNvSpPr>
            <a:spLocks noGrp="1"/>
          </p:cNvSpPr>
          <p:nvPr>
            <p:ph type="title"/>
          </p:nvPr>
        </p:nvSpPr>
        <p:spPr/>
        <p:txBody>
          <a:bodyPr/>
          <a:lstStyle/>
          <a:p>
            <a:r>
              <a:rPr lang="en-AU" dirty="0"/>
              <a:t>Recommendations</a:t>
            </a:r>
          </a:p>
        </p:txBody>
      </p:sp>
    </p:spTree>
    <p:extLst>
      <p:ext uri="{BB962C8B-B14F-4D97-AF65-F5344CB8AC3E}">
        <p14:creationId xmlns:p14="http://schemas.microsoft.com/office/powerpoint/2010/main" val="316379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88B776-BCB6-986D-3D43-CC84BC2611C5}"/>
              </a:ext>
            </a:extLst>
          </p:cNvPr>
          <p:cNvSpPr>
            <a:spLocks noGrp="1"/>
          </p:cNvSpPr>
          <p:nvPr>
            <p:ph idx="1"/>
          </p:nvPr>
        </p:nvSpPr>
        <p:spPr/>
        <p:txBody>
          <a:bodyPr/>
          <a:lstStyle/>
          <a:p>
            <a:endParaRPr lang="en-AU"/>
          </a:p>
        </p:txBody>
      </p:sp>
      <p:sp>
        <p:nvSpPr>
          <p:cNvPr id="3" name="Title 2">
            <a:extLst>
              <a:ext uri="{FF2B5EF4-FFF2-40B4-BE49-F238E27FC236}">
                <a16:creationId xmlns:a16="http://schemas.microsoft.com/office/drawing/2014/main" id="{550FCD4F-9F0F-8E38-372E-BDE01F75F898}"/>
              </a:ext>
            </a:extLst>
          </p:cNvPr>
          <p:cNvSpPr>
            <a:spLocks noGrp="1"/>
          </p:cNvSpPr>
          <p:nvPr>
            <p:ph type="title"/>
          </p:nvPr>
        </p:nvSpPr>
        <p:spPr/>
        <p:txBody>
          <a:bodyPr/>
          <a:lstStyle/>
          <a:p>
            <a:endParaRPr lang="en-AU"/>
          </a:p>
        </p:txBody>
      </p:sp>
    </p:spTree>
    <p:extLst>
      <p:ext uri="{BB962C8B-B14F-4D97-AF65-F5344CB8AC3E}">
        <p14:creationId xmlns:p14="http://schemas.microsoft.com/office/powerpoint/2010/main" val="890369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EFAD8F-DD7A-66E4-6629-485CA786ED76}"/>
              </a:ext>
            </a:extLst>
          </p:cNvPr>
          <p:cNvSpPr>
            <a:spLocks noGrp="1"/>
          </p:cNvSpPr>
          <p:nvPr>
            <p:ph type="title"/>
          </p:nvPr>
        </p:nvSpPr>
        <p:spPr/>
        <p:txBody>
          <a:bodyPr/>
          <a:lstStyle/>
          <a:p>
            <a:r>
              <a:rPr lang="en-AU" dirty="0"/>
              <a:t>BET recent, equal change</a:t>
            </a:r>
          </a:p>
        </p:txBody>
      </p:sp>
      <p:graphicFrame>
        <p:nvGraphicFramePr>
          <p:cNvPr id="7" name="Content Placeholder 6">
            <a:extLst>
              <a:ext uri="{FF2B5EF4-FFF2-40B4-BE49-F238E27FC236}">
                <a16:creationId xmlns:a16="http://schemas.microsoft.com/office/drawing/2014/main" id="{43904F36-A730-2994-45F9-1C91C867BB23}"/>
              </a:ext>
            </a:extLst>
          </p:cNvPr>
          <p:cNvGraphicFramePr>
            <a:graphicFrameLocks noGrp="1"/>
          </p:cNvGraphicFramePr>
          <p:nvPr>
            <p:ph idx="1"/>
            <p:extLst>
              <p:ext uri="{D42A27DB-BD31-4B8C-83A1-F6EECF244321}">
                <p14:modId xmlns:p14="http://schemas.microsoft.com/office/powerpoint/2010/main" val="945410649"/>
              </p:ext>
            </p:extLst>
          </p:nvPr>
        </p:nvGraphicFramePr>
        <p:xfrm>
          <a:off x="872836" y="1814671"/>
          <a:ext cx="11039305" cy="3241040"/>
        </p:xfrm>
        <a:graphic>
          <a:graphicData uri="http://schemas.openxmlformats.org/drawingml/2006/table">
            <a:tbl>
              <a:tblPr firstRow="1" firstCol="1" bandRow="1">
                <a:tableStyleId>{5C22544A-7EE6-4342-B048-85BDC9FD1C3A}</a:tableStyleId>
              </a:tblPr>
              <a:tblGrid>
                <a:gridCol w="1055312">
                  <a:extLst>
                    <a:ext uri="{9D8B030D-6E8A-4147-A177-3AD203B41FA5}">
                      <a16:colId xmlns:a16="http://schemas.microsoft.com/office/drawing/2014/main" val="2607482149"/>
                    </a:ext>
                  </a:extLst>
                </a:gridCol>
                <a:gridCol w="1191640">
                  <a:extLst>
                    <a:ext uri="{9D8B030D-6E8A-4147-A177-3AD203B41FA5}">
                      <a16:colId xmlns:a16="http://schemas.microsoft.com/office/drawing/2014/main" val="3615638514"/>
                    </a:ext>
                  </a:extLst>
                </a:gridCol>
                <a:gridCol w="1182607">
                  <a:extLst>
                    <a:ext uri="{9D8B030D-6E8A-4147-A177-3AD203B41FA5}">
                      <a16:colId xmlns:a16="http://schemas.microsoft.com/office/drawing/2014/main" val="1161417918"/>
                    </a:ext>
                  </a:extLst>
                </a:gridCol>
                <a:gridCol w="1055312">
                  <a:extLst>
                    <a:ext uri="{9D8B030D-6E8A-4147-A177-3AD203B41FA5}">
                      <a16:colId xmlns:a16="http://schemas.microsoft.com/office/drawing/2014/main" val="3286860325"/>
                    </a:ext>
                  </a:extLst>
                </a:gridCol>
                <a:gridCol w="1038887">
                  <a:extLst>
                    <a:ext uri="{9D8B030D-6E8A-4147-A177-3AD203B41FA5}">
                      <a16:colId xmlns:a16="http://schemas.microsoft.com/office/drawing/2014/main" val="1360130518"/>
                    </a:ext>
                  </a:extLst>
                </a:gridCol>
                <a:gridCol w="886955">
                  <a:extLst>
                    <a:ext uri="{9D8B030D-6E8A-4147-A177-3AD203B41FA5}">
                      <a16:colId xmlns:a16="http://schemas.microsoft.com/office/drawing/2014/main" val="3681964317"/>
                    </a:ext>
                  </a:extLst>
                </a:gridCol>
                <a:gridCol w="2189463">
                  <a:extLst>
                    <a:ext uri="{9D8B030D-6E8A-4147-A177-3AD203B41FA5}">
                      <a16:colId xmlns:a16="http://schemas.microsoft.com/office/drawing/2014/main" val="2222714939"/>
                    </a:ext>
                  </a:extLst>
                </a:gridCol>
                <a:gridCol w="813043">
                  <a:extLst>
                    <a:ext uri="{9D8B030D-6E8A-4147-A177-3AD203B41FA5}">
                      <a16:colId xmlns:a16="http://schemas.microsoft.com/office/drawing/2014/main" val="4226454916"/>
                    </a:ext>
                  </a:extLst>
                </a:gridCol>
                <a:gridCol w="813043">
                  <a:extLst>
                    <a:ext uri="{9D8B030D-6E8A-4147-A177-3AD203B41FA5}">
                      <a16:colId xmlns:a16="http://schemas.microsoft.com/office/drawing/2014/main" val="3310511590"/>
                    </a:ext>
                  </a:extLst>
                </a:gridCol>
                <a:gridCol w="813043">
                  <a:extLst>
                    <a:ext uri="{9D8B030D-6E8A-4147-A177-3AD203B41FA5}">
                      <a16:colId xmlns:a16="http://schemas.microsoft.com/office/drawing/2014/main" val="2604523484"/>
                    </a:ext>
                  </a:extLst>
                </a:gridCol>
              </a:tblGrid>
              <a:tr h="0">
                <a:tc gridSpan="6">
                  <a:txBody>
                    <a:bodyPr/>
                    <a:lstStyle/>
                    <a:p>
                      <a:pPr algn="ctr">
                        <a:spcAft>
                          <a:spcPts val="1000"/>
                        </a:spcAft>
                      </a:pPr>
                      <a:r>
                        <a:rPr lang="en-AU" sz="1400" dirty="0">
                          <a:effectLst/>
                        </a:rPr>
                        <a:t>BET: recent recruitment</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400">
                          <a:effectLst/>
                        </a:rPr>
                        <a:t>Notes</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400">
                          <a:effectLst/>
                        </a:rPr>
                        <a:t>Equiv.</a:t>
                      </a:r>
                    </a:p>
                    <a:p>
                      <a:pPr algn="ctr">
                        <a:spcAft>
                          <a:spcPts val="1000"/>
                        </a:spcAft>
                      </a:pPr>
                      <a:r>
                        <a:rPr lang="en-AU" sz="1400">
                          <a:effectLst/>
                        </a:rPr>
                        <a:t>SKJ</a:t>
                      </a:r>
                    </a:p>
                    <a:p>
                      <a:pPr algn="ctr">
                        <a:spcAft>
                          <a:spcPts val="1000"/>
                        </a:spcAft>
                      </a:pPr>
                      <a:r>
                        <a:rPr lang="en-AU" sz="1400">
                          <a:effectLst/>
                        </a:rPr>
                        <a:t>SB/SB</a:t>
                      </a:r>
                      <a:r>
                        <a:rPr lang="en-AU" sz="1400" baseline="-25000">
                          <a:effectLst/>
                        </a:rPr>
                        <a:t>F=0</a:t>
                      </a:r>
                      <a:r>
                        <a:rPr lang="en-AU" sz="1400">
                          <a:effectLst/>
                        </a:rPr>
                        <a:t>*</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400">
                          <a:effectLst/>
                        </a:rPr>
                        <a:t>Equiv.</a:t>
                      </a:r>
                    </a:p>
                    <a:p>
                      <a:pPr algn="ctr">
                        <a:spcAft>
                          <a:spcPts val="1000"/>
                        </a:spcAft>
                      </a:pPr>
                      <a:r>
                        <a:rPr lang="en-AU" sz="1400">
                          <a:effectLst/>
                        </a:rPr>
                        <a:t>YFT</a:t>
                      </a:r>
                    </a:p>
                    <a:p>
                      <a:pPr algn="l">
                        <a:spcAft>
                          <a:spcPts val="1000"/>
                        </a:spcAft>
                      </a:pPr>
                      <a:r>
                        <a:rPr lang="en-AU" sz="1400">
                          <a:effectLst/>
                        </a:rPr>
                        <a:t>SB/SB</a:t>
                      </a:r>
                      <a:r>
                        <a:rPr lang="en-AU" sz="1400" baseline="-25000">
                          <a:effectLst/>
                        </a:rPr>
                        <a:t>F=0</a:t>
                      </a:r>
                      <a:r>
                        <a:rPr lang="en-AU" sz="1400">
                          <a:effectLst/>
                        </a:rPr>
                        <a:t>*</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400">
                          <a:effectLst/>
                        </a:rPr>
                        <a:t>Equiv.</a:t>
                      </a:r>
                    </a:p>
                    <a:p>
                      <a:pPr algn="ctr">
                        <a:spcAft>
                          <a:spcPts val="1000"/>
                        </a:spcAft>
                      </a:pPr>
                      <a:r>
                        <a:rPr lang="en-AU" sz="1400">
                          <a:effectLst/>
                        </a:rPr>
                        <a:t>SPA</a:t>
                      </a:r>
                    </a:p>
                    <a:p>
                      <a:pPr algn="l">
                        <a:spcAft>
                          <a:spcPts val="1000"/>
                        </a:spcAft>
                      </a:pPr>
                      <a:r>
                        <a:rPr lang="en-AU" sz="1400">
                          <a:effectLst/>
                        </a:rPr>
                        <a:t>SB/SB</a:t>
                      </a:r>
                      <a:r>
                        <a:rPr lang="en-AU" sz="1400" baseline="-25000">
                          <a:effectLst/>
                        </a:rPr>
                        <a:t>F=0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26962069"/>
                  </a:ext>
                </a:extLst>
              </a:tr>
              <a:tr h="0">
                <a:tc rowSpan="2">
                  <a:txBody>
                    <a:bodyPr/>
                    <a:lstStyle/>
                    <a:p>
                      <a:pPr algn="ctr">
                        <a:spcAft>
                          <a:spcPts val="1000"/>
                        </a:spcAft>
                      </a:pPr>
                      <a:r>
                        <a:rPr lang="en-AU" sz="1400" dirty="0">
                          <a:effectLst/>
                        </a:rPr>
                        <a:t>Median depletion level </a:t>
                      </a:r>
                    </a:p>
                    <a:p>
                      <a:pPr algn="ctr">
                        <a:spcAft>
                          <a:spcPts val="1000"/>
                        </a:spcAft>
                      </a:pPr>
                      <a:r>
                        <a:rPr lang="en-AU" sz="1400" dirty="0">
                          <a:effectLst/>
                        </a:rPr>
                        <a:t>(%SB</a:t>
                      </a:r>
                      <a:r>
                        <a:rPr lang="en-AU" sz="1400" baseline="-25000" dirty="0">
                          <a:effectLst/>
                        </a:rPr>
                        <a:t>F=0</a:t>
                      </a:r>
                      <a:r>
                        <a:rPr lang="en-AU" sz="1400" dirty="0">
                          <a:effectLst/>
                        </a:rPr>
                        <a:t>)</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spcAft>
                          <a:spcPts val="1000"/>
                        </a:spcAft>
                      </a:pPr>
                      <a:r>
                        <a:rPr lang="en-AU" sz="1400" dirty="0">
                          <a:effectLst/>
                        </a:rPr>
                        <a:t>Change in SB (%SB</a:t>
                      </a:r>
                      <a:r>
                        <a:rPr lang="en-AU" sz="1400" baseline="-25000" dirty="0">
                          <a:effectLst/>
                        </a:rPr>
                        <a:t>F=0</a:t>
                      </a:r>
                      <a:r>
                        <a:rPr lang="en-AU" sz="1400" dirty="0">
                          <a:effectLst/>
                        </a:rPr>
                        <a:t>) from </a:t>
                      </a:r>
                    </a:p>
                    <a:p>
                      <a:pPr algn="ctr">
                        <a:spcAft>
                          <a:spcPts val="1000"/>
                        </a:spcAft>
                      </a:pPr>
                      <a:r>
                        <a:rPr lang="en-AU" sz="1400" dirty="0">
                          <a:effectLst/>
                        </a:rPr>
                        <a:t>2012-2015</a:t>
                      </a:r>
                    </a:p>
                    <a:p>
                      <a:pPr algn="ctr">
                        <a:spcAft>
                          <a:spcPts val="1000"/>
                        </a:spcAft>
                      </a:pPr>
                      <a:r>
                        <a:rPr lang="en-AU" sz="1400" dirty="0">
                          <a:effectLst/>
                        </a:rPr>
                        <a:t> average</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spcAft>
                          <a:spcPts val="1000"/>
                        </a:spcAft>
                      </a:pPr>
                      <a:r>
                        <a:rPr lang="en-AU" sz="1400" dirty="0">
                          <a:effectLst/>
                        </a:rPr>
                        <a:t>Change in SB (%SB</a:t>
                      </a:r>
                      <a:r>
                        <a:rPr lang="en-AU" sz="1400" baseline="-25000" dirty="0">
                          <a:effectLst/>
                        </a:rPr>
                        <a:t>F=0</a:t>
                      </a:r>
                      <a:r>
                        <a:rPr lang="en-AU" sz="1400" dirty="0">
                          <a:effectLst/>
                        </a:rPr>
                        <a:t>) from 2018-2021 </a:t>
                      </a:r>
                    </a:p>
                    <a:p>
                      <a:pPr algn="ctr">
                        <a:spcAft>
                          <a:spcPts val="1000"/>
                        </a:spcAft>
                      </a:pPr>
                      <a:r>
                        <a:rPr lang="en-AU" sz="1400" dirty="0">
                          <a:effectLst/>
                        </a:rPr>
                        <a:t>average</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spcAft>
                          <a:spcPts val="1000"/>
                        </a:spcAft>
                      </a:pPr>
                      <a:r>
                        <a:rPr lang="en-AU" sz="1400" dirty="0">
                          <a:effectLst/>
                        </a:rPr>
                        <a:t>Change in fishing from 2019-2021 levels</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AU"/>
                    </a:p>
                  </a:txBody>
                  <a:tcPr/>
                </a:tc>
                <a:tc rowSpan="2">
                  <a:txBody>
                    <a:bodyPr/>
                    <a:lstStyle/>
                    <a:p>
                      <a:pPr algn="ctr">
                        <a:spcAft>
                          <a:spcPts val="1000"/>
                        </a:spcAft>
                      </a:pPr>
                      <a:r>
                        <a:rPr lang="en-AU" sz="1400" dirty="0">
                          <a:effectLst/>
                        </a:rPr>
                        <a:t>Risk SB/SB</a:t>
                      </a:r>
                      <a:r>
                        <a:rPr lang="en-AU" sz="1400" baseline="-25000" dirty="0">
                          <a:effectLst/>
                        </a:rPr>
                        <a:t>F=0</a:t>
                      </a:r>
                      <a:endParaRPr lang="en-AU" sz="1400" dirty="0">
                        <a:effectLst/>
                      </a:endParaRPr>
                    </a:p>
                    <a:p>
                      <a:pPr algn="ctr">
                        <a:spcAft>
                          <a:spcPts val="1000"/>
                        </a:spcAft>
                      </a:pPr>
                      <a:r>
                        <a:rPr lang="en-AU" sz="1400" dirty="0">
                          <a:effectLst/>
                        </a:rPr>
                        <a:t>&lt; LRP</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752596109"/>
                  </a:ext>
                </a:extLst>
              </a:tr>
              <a:tr h="0">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400" dirty="0">
                          <a:effectLst/>
                        </a:rPr>
                        <a:t>Purse seine</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pPr>
                      <a:r>
                        <a:rPr lang="en-AU" sz="1400" dirty="0">
                          <a:effectLst/>
                        </a:rPr>
                        <a:t>Longline</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2839631668"/>
                  </a:ext>
                </a:extLst>
              </a:tr>
              <a:tr h="0">
                <a:tc>
                  <a:txBody>
                    <a:bodyPr/>
                    <a:lstStyle/>
                    <a:p>
                      <a:pPr algn="ctr">
                        <a:spcAft>
                          <a:spcPts val="1000"/>
                        </a:spcAft>
                      </a:pPr>
                      <a:r>
                        <a:rPr lang="en-AU" sz="1400">
                          <a:effectLst/>
                        </a:rPr>
                        <a:t>0.46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+31%</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dirty="0">
                          <a:effectLst/>
                        </a:rPr>
                        <a:t>0%</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a:effectLst/>
                        </a:rPr>
                        <a:t>Base 2019-2021 conditions</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53%</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dirty="0">
                          <a:effectLst/>
                        </a:rPr>
                        <a:t>41%</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highlight>
                            <a:srgbClr val="BFBFBF"/>
                          </a:highlight>
                        </a:rPr>
                        <a:t> </a:t>
                      </a:r>
                      <a:endParaRPr lang="en-AU" sz="1400">
                        <a:effectLst/>
                        <a:highlight>
                          <a:srgbClr val="BFBFB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2380745"/>
                  </a:ext>
                </a:extLst>
              </a:tr>
              <a:tr h="0">
                <a:tc>
                  <a:txBody>
                    <a:bodyPr/>
                    <a:lstStyle/>
                    <a:p>
                      <a:pPr algn="ctr">
                        <a:spcAft>
                          <a:spcPts val="1000"/>
                        </a:spcAft>
                      </a:pPr>
                      <a:r>
                        <a:rPr lang="en-AU" sz="1400">
                          <a:effectLst/>
                        </a:rPr>
                        <a:t>0.30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-12%</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-14%</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dirty="0">
                          <a:effectLst/>
                        </a:rPr>
                        <a:t>+60%</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+60%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a:effectLst/>
                        </a:rPr>
                        <a:t>Avg. 2012-2015 – 10%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48%</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33%</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6632612"/>
                  </a:ext>
                </a:extLst>
              </a:tr>
              <a:tr h="0">
                <a:tc>
                  <a:txBody>
                    <a:bodyPr/>
                    <a:lstStyle/>
                    <a:p>
                      <a:pPr algn="ctr">
                        <a:spcAft>
                          <a:spcPts val="1000"/>
                        </a:spcAft>
                      </a:pPr>
                      <a:r>
                        <a:rPr lang="en-AU" sz="1400">
                          <a:effectLst/>
                        </a:rPr>
                        <a:t>0.34</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+45%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dirty="0">
                          <a:effectLst/>
                        </a:rPr>
                        <a:t>+45%</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a:effectLst/>
                        </a:rPr>
                        <a:t>Avg. 2012-2015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36%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1696863"/>
                  </a:ext>
                </a:extLst>
              </a:tr>
              <a:tr h="0">
                <a:tc>
                  <a:txBody>
                    <a:bodyPr/>
                    <a:lstStyle/>
                    <a:p>
                      <a:pPr algn="ctr">
                        <a:spcAft>
                          <a:spcPts val="1000"/>
                        </a:spcAft>
                      </a:pPr>
                      <a:r>
                        <a:rPr lang="en-AU" sz="1400">
                          <a:effectLst/>
                        </a:rPr>
                        <a:t>0.37</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+9%</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+30%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dirty="0">
                          <a:effectLst/>
                        </a:rPr>
                        <a:t>0%</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a:effectLst/>
                        </a:rPr>
                        <a:t>Avg. 2012-2015 + 10%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52%</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38%</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6088452"/>
                  </a:ext>
                </a:extLst>
              </a:tr>
              <a:tr h="0">
                <a:tc>
                  <a:txBody>
                    <a:bodyPr/>
                    <a:lstStyle/>
                    <a:p>
                      <a:pPr algn="ctr">
                        <a:spcAft>
                          <a:spcPts val="1000"/>
                        </a:spcAft>
                      </a:pPr>
                      <a:r>
                        <a:rPr lang="en-AU" sz="1400">
                          <a:effectLst/>
                        </a:rPr>
                        <a:t>0.32</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-9%</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+50%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a:effectLst/>
                        </a:rPr>
                        <a:t>Avg. 2012-2015 minus FAD closure</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52%</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37%</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722541"/>
                  </a:ext>
                </a:extLst>
              </a:tr>
              <a:tr h="0">
                <a:tc>
                  <a:txBody>
                    <a:bodyPr/>
                    <a:lstStyle/>
                    <a:p>
                      <a:pPr algn="ctr">
                        <a:spcAft>
                          <a:spcPts val="1000"/>
                        </a:spcAft>
                      </a:pPr>
                      <a:r>
                        <a:rPr lang="en-AU" sz="1400">
                          <a:effectLst/>
                        </a:rPr>
                        <a:t>0.46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+31%</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dirty="0">
                          <a:effectLst/>
                        </a:rPr>
                        <a:t>Avg. depletion 2000-04</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dirty="0">
                          <a:effectLst/>
                        </a:rPr>
                        <a:t>53%</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41%</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78971773"/>
                  </a:ext>
                </a:extLst>
              </a:tr>
              <a:tr h="0">
                <a:tc>
                  <a:txBody>
                    <a:bodyPr/>
                    <a:lstStyle/>
                    <a:p>
                      <a:pPr algn="ctr">
                        <a:spcAft>
                          <a:spcPts val="1000"/>
                        </a:spcAft>
                      </a:pPr>
                      <a:r>
                        <a:rPr lang="en-AU" sz="1400">
                          <a:effectLst/>
                        </a:rPr>
                        <a:t>0.29</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-17%</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+65%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+65%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10%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dirty="0">
                          <a:effectLst/>
                        </a:rPr>
                        <a:t>10% risk re LRP</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46%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dirty="0">
                          <a:effectLst/>
                        </a:rPr>
                        <a:t>32%</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a:effectLst/>
                        </a:rPr>
                        <a:t> </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2339169"/>
                  </a:ext>
                </a:extLst>
              </a:tr>
              <a:tr h="0">
                <a:tc>
                  <a:txBody>
                    <a:bodyPr/>
                    <a:lstStyle/>
                    <a:p>
                      <a:pPr algn="ctr">
                        <a:spcAft>
                          <a:spcPts val="1000"/>
                        </a:spcAft>
                      </a:pPr>
                      <a:r>
                        <a:rPr lang="en-AU" sz="1400">
                          <a:effectLst/>
                        </a:rPr>
                        <a:t>0.26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-24%</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-26%</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tabLst>
                          <a:tab pos="25400" algn="l"/>
                        </a:tabLst>
                      </a:pPr>
                      <a:r>
                        <a:rPr lang="en-AU" sz="1400">
                          <a:effectLst/>
                        </a:rPr>
                        <a:t>+80%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+80%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20%</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400" dirty="0">
                          <a:effectLst/>
                        </a:rPr>
                        <a:t>20% risk re LRP</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400">
                          <a:effectLst/>
                        </a:rPr>
                        <a:t>45%</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dirty="0">
                          <a:effectLst/>
                        </a:rPr>
                        <a:t>30%</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400" dirty="0">
                          <a:effectLst/>
                        </a:rPr>
                        <a:t>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5811144"/>
                  </a:ext>
                </a:extLst>
              </a:tr>
            </a:tbl>
          </a:graphicData>
        </a:graphic>
      </p:graphicFrame>
    </p:spTree>
    <p:extLst>
      <p:ext uri="{BB962C8B-B14F-4D97-AF65-F5344CB8AC3E}">
        <p14:creationId xmlns:p14="http://schemas.microsoft.com/office/powerpoint/2010/main" val="4145868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F211560-1179-009F-E145-7CA7D12CB3ED}"/>
              </a:ext>
            </a:extLst>
          </p:cNvPr>
          <p:cNvGraphicFramePr>
            <a:graphicFrameLocks noGrp="1"/>
          </p:cNvGraphicFramePr>
          <p:nvPr>
            <p:ph idx="1"/>
            <p:extLst>
              <p:ext uri="{D42A27DB-BD31-4B8C-83A1-F6EECF244321}">
                <p14:modId xmlns:p14="http://schemas.microsoft.com/office/powerpoint/2010/main" val="2269772090"/>
              </p:ext>
            </p:extLst>
          </p:nvPr>
        </p:nvGraphicFramePr>
        <p:xfrm>
          <a:off x="955965" y="1814671"/>
          <a:ext cx="10848108" cy="4155440"/>
        </p:xfrm>
        <a:graphic>
          <a:graphicData uri="http://schemas.openxmlformats.org/drawingml/2006/table">
            <a:tbl>
              <a:tblPr firstRow="1" firstCol="1" bandRow="1">
                <a:tableStyleId>{5C22544A-7EE6-4342-B048-85BDC9FD1C3A}</a:tableStyleId>
              </a:tblPr>
              <a:tblGrid>
                <a:gridCol w="958560">
                  <a:extLst>
                    <a:ext uri="{9D8B030D-6E8A-4147-A177-3AD203B41FA5}">
                      <a16:colId xmlns:a16="http://schemas.microsoft.com/office/drawing/2014/main" val="1134351621"/>
                    </a:ext>
                  </a:extLst>
                </a:gridCol>
                <a:gridCol w="1188778">
                  <a:extLst>
                    <a:ext uri="{9D8B030D-6E8A-4147-A177-3AD203B41FA5}">
                      <a16:colId xmlns:a16="http://schemas.microsoft.com/office/drawing/2014/main" val="2680404205"/>
                    </a:ext>
                  </a:extLst>
                </a:gridCol>
                <a:gridCol w="1179764">
                  <a:extLst>
                    <a:ext uri="{9D8B030D-6E8A-4147-A177-3AD203B41FA5}">
                      <a16:colId xmlns:a16="http://schemas.microsoft.com/office/drawing/2014/main" val="1240055341"/>
                    </a:ext>
                  </a:extLst>
                </a:gridCol>
                <a:gridCol w="1032295">
                  <a:extLst>
                    <a:ext uri="{9D8B030D-6E8A-4147-A177-3AD203B41FA5}">
                      <a16:colId xmlns:a16="http://schemas.microsoft.com/office/drawing/2014/main" val="2880206520"/>
                    </a:ext>
                  </a:extLst>
                </a:gridCol>
                <a:gridCol w="1032295">
                  <a:extLst>
                    <a:ext uri="{9D8B030D-6E8A-4147-A177-3AD203B41FA5}">
                      <a16:colId xmlns:a16="http://schemas.microsoft.com/office/drawing/2014/main" val="2019831310"/>
                    </a:ext>
                  </a:extLst>
                </a:gridCol>
                <a:gridCol w="811089">
                  <a:extLst>
                    <a:ext uri="{9D8B030D-6E8A-4147-A177-3AD203B41FA5}">
                      <a16:colId xmlns:a16="http://schemas.microsoft.com/office/drawing/2014/main" val="1038935755"/>
                    </a:ext>
                  </a:extLst>
                </a:gridCol>
                <a:gridCol w="2212060">
                  <a:extLst>
                    <a:ext uri="{9D8B030D-6E8A-4147-A177-3AD203B41FA5}">
                      <a16:colId xmlns:a16="http://schemas.microsoft.com/office/drawing/2014/main" val="3555115361"/>
                    </a:ext>
                  </a:extLst>
                </a:gridCol>
                <a:gridCol w="811089">
                  <a:extLst>
                    <a:ext uri="{9D8B030D-6E8A-4147-A177-3AD203B41FA5}">
                      <a16:colId xmlns:a16="http://schemas.microsoft.com/office/drawing/2014/main" val="666843686"/>
                    </a:ext>
                  </a:extLst>
                </a:gridCol>
                <a:gridCol w="811089">
                  <a:extLst>
                    <a:ext uri="{9D8B030D-6E8A-4147-A177-3AD203B41FA5}">
                      <a16:colId xmlns:a16="http://schemas.microsoft.com/office/drawing/2014/main" val="482296176"/>
                    </a:ext>
                  </a:extLst>
                </a:gridCol>
                <a:gridCol w="811089">
                  <a:extLst>
                    <a:ext uri="{9D8B030D-6E8A-4147-A177-3AD203B41FA5}">
                      <a16:colId xmlns:a16="http://schemas.microsoft.com/office/drawing/2014/main" val="2120030371"/>
                    </a:ext>
                  </a:extLst>
                </a:gridCol>
              </a:tblGrid>
              <a:tr h="0">
                <a:tc gridSpan="6">
                  <a:txBody>
                    <a:bodyPr/>
                    <a:lstStyle/>
                    <a:p>
                      <a:pPr algn="ctr">
                        <a:spcAft>
                          <a:spcPts val="1000"/>
                        </a:spcAft>
                      </a:pPr>
                      <a:r>
                        <a:rPr lang="en-AU" sz="1600" dirty="0">
                          <a:effectLst/>
                        </a:rPr>
                        <a:t>BET: long-term recruitment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600">
                          <a:effectLst/>
                        </a:rPr>
                        <a:t>Notes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600">
                          <a:effectLst/>
                        </a:rPr>
                        <a:t>Equiv.</a:t>
                      </a:r>
                    </a:p>
                    <a:p>
                      <a:pPr algn="ctr">
                        <a:spcAft>
                          <a:spcPts val="1000"/>
                        </a:spcAft>
                      </a:pPr>
                      <a:r>
                        <a:rPr lang="en-AU" sz="1600">
                          <a:effectLst/>
                        </a:rPr>
                        <a:t>SKJ</a:t>
                      </a:r>
                    </a:p>
                    <a:p>
                      <a:pPr algn="ctr">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600">
                          <a:effectLst/>
                        </a:rPr>
                        <a:t>Equiv.</a:t>
                      </a:r>
                    </a:p>
                    <a:p>
                      <a:pPr algn="ctr">
                        <a:spcAft>
                          <a:spcPts val="1000"/>
                        </a:spcAft>
                      </a:pPr>
                      <a:r>
                        <a:rPr lang="en-AU" sz="1600">
                          <a:effectLst/>
                        </a:rPr>
                        <a:t>YFT</a:t>
                      </a:r>
                    </a:p>
                    <a:p>
                      <a:pPr algn="l">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spcAft>
                          <a:spcPts val="1000"/>
                        </a:spcAft>
                      </a:pPr>
                      <a:r>
                        <a:rPr lang="en-AU" sz="1600">
                          <a:effectLst/>
                        </a:rPr>
                        <a:t>Equiv.</a:t>
                      </a:r>
                    </a:p>
                    <a:p>
                      <a:pPr algn="ctr">
                        <a:spcAft>
                          <a:spcPts val="1000"/>
                        </a:spcAft>
                      </a:pPr>
                      <a:r>
                        <a:rPr lang="en-AU" sz="1600">
                          <a:effectLst/>
                        </a:rPr>
                        <a:t>SPA</a:t>
                      </a:r>
                    </a:p>
                    <a:p>
                      <a:pPr algn="l">
                        <a:spcAft>
                          <a:spcPts val="1000"/>
                        </a:spcAft>
                      </a:pPr>
                      <a:r>
                        <a:rPr lang="en-AU" sz="1600">
                          <a:effectLst/>
                        </a:rPr>
                        <a:t>SB/SB</a:t>
                      </a:r>
                      <a:r>
                        <a:rPr lang="en-AU" sz="1600" baseline="-25000">
                          <a:effectLst/>
                        </a:rPr>
                        <a:t>F=0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0940328"/>
                  </a:ext>
                </a:extLst>
              </a:tr>
              <a:tr h="0">
                <a:tc rowSpan="2">
                  <a:txBody>
                    <a:bodyPr/>
                    <a:lstStyle/>
                    <a:p>
                      <a:pPr algn="ctr">
                        <a:spcAft>
                          <a:spcPts val="1000"/>
                        </a:spcAft>
                      </a:pPr>
                      <a:r>
                        <a:rPr lang="en-AU" sz="1600" dirty="0">
                          <a:effectLst/>
                        </a:rPr>
                        <a:t>Median depletion level </a:t>
                      </a:r>
                    </a:p>
                    <a:p>
                      <a:pPr algn="ctr">
                        <a:spcAft>
                          <a:spcPts val="1000"/>
                        </a:spcAft>
                      </a:pPr>
                      <a:r>
                        <a:rPr lang="en-AU" sz="1600" dirty="0">
                          <a:effectLst/>
                        </a:rPr>
                        <a:t>(%SB</a:t>
                      </a:r>
                      <a:r>
                        <a:rPr lang="en-AU" sz="1600" baseline="-25000" dirty="0">
                          <a:effectLst/>
                        </a:rPr>
                        <a:t>F=0</a:t>
                      </a:r>
                      <a:r>
                        <a:rPr lang="en-AU" sz="1600" dirty="0">
                          <a:effectLst/>
                        </a:rPr>
                        <a: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spcAft>
                          <a:spcPts val="1000"/>
                        </a:spcAft>
                      </a:pPr>
                      <a:r>
                        <a:rPr lang="en-AU" sz="1600" dirty="0">
                          <a:effectLst/>
                        </a:rPr>
                        <a:t>Change in SB (%SB</a:t>
                      </a:r>
                      <a:r>
                        <a:rPr lang="en-AU" sz="1600" baseline="-25000" dirty="0">
                          <a:effectLst/>
                        </a:rPr>
                        <a:t>F=0</a:t>
                      </a:r>
                      <a:r>
                        <a:rPr lang="en-AU" sz="1600" dirty="0">
                          <a:effectLst/>
                        </a:rPr>
                        <a:t>) from </a:t>
                      </a:r>
                    </a:p>
                    <a:p>
                      <a:pPr algn="ctr">
                        <a:spcAft>
                          <a:spcPts val="1000"/>
                        </a:spcAft>
                      </a:pPr>
                      <a:r>
                        <a:rPr lang="en-AU" sz="1600" dirty="0">
                          <a:effectLst/>
                        </a:rPr>
                        <a:t>2012-2015</a:t>
                      </a:r>
                    </a:p>
                    <a:p>
                      <a:pPr algn="ctr">
                        <a:spcAft>
                          <a:spcPts val="1000"/>
                        </a:spcAft>
                      </a:pPr>
                      <a:r>
                        <a:rPr lang="en-AU" sz="1600" dirty="0">
                          <a:effectLst/>
                        </a:rPr>
                        <a:t> Average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spcAft>
                          <a:spcPts val="1000"/>
                        </a:spcAft>
                      </a:pPr>
                      <a:r>
                        <a:rPr lang="en-AU" sz="1600" dirty="0">
                          <a:effectLst/>
                        </a:rPr>
                        <a:t>Change in SB (%SB</a:t>
                      </a:r>
                      <a:r>
                        <a:rPr lang="en-AU" sz="1600" baseline="-25000" dirty="0">
                          <a:effectLst/>
                        </a:rPr>
                        <a:t>F=0</a:t>
                      </a:r>
                      <a:r>
                        <a:rPr lang="en-AU" sz="1600" dirty="0">
                          <a:effectLst/>
                        </a:rPr>
                        <a:t>) from 2018-2021 </a:t>
                      </a:r>
                    </a:p>
                    <a:p>
                      <a:pPr algn="ctr">
                        <a:spcAft>
                          <a:spcPts val="1000"/>
                        </a:spcAft>
                      </a:pPr>
                      <a:r>
                        <a:rPr lang="en-AU" sz="1600" dirty="0">
                          <a:effectLst/>
                        </a:rPr>
                        <a:t>average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spcAft>
                          <a:spcPts val="1000"/>
                        </a:spcAft>
                      </a:pPr>
                      <a:r>
                        <a:rPr lang="en-AU" sz="1600" dirty="0">
                          <a:effectLst/>
                        </a:rPr>
                        <a:t>Change in fishing from 2019-2021 levels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AU"/>
                    </a:p>
                  </a:txBody>
                  <a:tcPr/>
                </a:tc>
                <a:tc rowSpan="2">
                  <a:txBody>
                    <a:bodyPr/>
                    <a:lstStyle/>
                    <a:p>
                      <a:pPr algn="ctr">
                        <a:spcAft>
                          <a:spcPts val="1000"/>
                        </a:spcAft>
                      </a:pPr>
                      <a:r>
                        <a:rPr lang="en-AU" sz="1600" dirty="0">
                          <a:effectLst/>
                        </a:rPr>
                        <a:t>Risk SB/SB</a:t>
                      </a:r>
                      <a:r>
                        <a:rPr lang="en-AU" sz="1600" baseline="-25000" dirty="0">
                          <a:effectLst/>
                        </a:rPr>
                        <a:t>F=0</a:t>
                      </a:r>
                      <a:endParaRPr lang="en-AU" sz="1600" dirty="0">
                        <a:effectLst/>
                      </a:endParaRPr>
                    </a:p>
                    <a:p>
                      <a:pPr algn="ctr">
                        <a:spcAft>
                          <a:spcPts val="1000"/>
                        </a:spcAft>
                      </a:pPr>
                      <a:r>
                        <a:rPr lang="en-AU" sz="1600" dirty="0">
                          <a:effectLst/>
                        </a:rPr>
                        <a:t>&lt; LRP</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1997378634"/>
                  </a:ext>
                </a:extLst>
              </a:tr>
              <a:tr h="0">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600">
                          <a:effectLst/>
                        </a:rPr>
                        <a:t>Purse seine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pPr>
                      <a:r>
                        <a:rPr lang="en-AU" sz="1600" dirty="0">
                          <a:effectLst/>
                        </a:rPr>
                        <a:t>Longline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895520499"/>
                  </a:ext>
                </a:extLst>
              </a:tr>
              <a:tr h="0">
                <a:tc>
                  <a:txBody>
                    <a:bodyPr/>
                    <a:lstStyle/>
                    <a:p>
                      <a:pPr algn="ctr">
                        <a:spcAft>
                          <a:spcPts val="1000"/>
                        </a:spcAft>
                      </a:pPr>
                      <a:r>
                        <a:rPr lang="en-AU" sz="1600">
                          <a:effectLst/>
                        </a:rPr>
                        <a:t>0.43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+26%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+23%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Base 2019-2021 conditions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dirty="0">
                          <a:effectLst/>
                        </a:rPr>
                        <a:t>41%</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highlight>
                            <a:srgbClr val="BFBFBF"/>
                          </a:highlight>
                        </a:rPr>
                        <a:t> </a:t>
                      </a:r>
                      <a:endParaRPr lang="en-AU" sz="1600">
                        <a:effectLst/>
                        <a:highlight>
                          <a:srgbClr val="BFBFB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5136502"/>
                  </a:ext>
                </a:extLst>
              </a:tr>
              <a:tr h="0">
                <a:tc>
                  <a:txBody>
                    <a:bodyPr/>
                    <a:lstStyle/>
                    <a:p>
                      <a:pPr algn="ctr">
                        <a:spcAft>
                          <a:spcPts val="1000"/>
                        </a:spcAft>
                      </a:pPr>
                      <a:r>
                        <a:rPr lang="en-AU" sz="1600">
                          <a:effectLst/>
                        </a:rPr>
                        <a:t>0.30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36%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5455444"/>
                  </a:ext>
                </a:extLst>
              </a:tr>
              <a:tr h="0">
                <a:tc>
                  <a:txBody>
                    <a:bodyPr/>
                    <a:lstStyle/>
                    <a:p>
                      <a:pPr algn="ctr">
                        <a:spcAft>
                          <a:spcPts val="1000"/>
                        </a:spcAft>
                      </a:pPr>
                      <a:r>
                        <a:rPr lang="en-AU" sz="1600">
                          <a:effectLst/>
                        </a:rPr>
                        <a:t>0.34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Avg. 2012-2015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38%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9839622"/>
                  </a:ext>
                </a:extLst>
              </a:tr>
              <a:tr h="0">
                <a:tc>
                  <a:txBody>
                    <a:bodyPr/>
                    <a:lstStyle/>
                    <a:p>
                      <a:pPr algn="ctr">
                        <a:spcAft>
                          <a:spcPts val="1000"/>
                        </a:spcAft>
                      </a:pPr>
                      <a:r>
                        <a:rPr lang="en-AU" sz="1600">
                          <a:effectLst/>
                        </a:rPr>
                        <a:t>0.37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4299387"/>
                  </a:ext>
                </a:extLst>
              </a:tr>
              <a:tr h="0">
                <a:tc>
                  <a:txBody>
                    <a:bodyPr/>
                    <a:lstStyle/>
                    <a:p>
                      <a:pPr algn="ctr">
                        <a:spcAft>
                          <a:spcPts val="1000"/>
                        </a:spcAft>
                      </a:pPr>
                      <a:r>
                        <a:rPr lang="en-AU" sz="1600">
                          <a:effectLst/>
                        </a:rPr>
                        <a:t>0.32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Avg. 2012-2015 minus FAD closure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39%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2079318"/>
                  </a:ext>
                </a:extLst>
              </a:tr>
              <a:tr h="0">
                <a:tc>
                  <a:txBody>
                    <a:bodyPr/>
                    <a:lstStyle/>
                    <a:p>
                      <a:pPr algn="ctr">
                        <a:spcAft>
                          <a:spcPts val="1000"/>
                        </a:spcAft>
                      </a:pPr>
                      <a:r>
                        <a:rPr lang="en-AU" sz="1600">
                          <a:effectLst/>
                        </a:rPr>
                        <a:t>0.46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+31%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Avg. depletion 2000-04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46%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2415583"/>
                  </a:ext>
                </a:extLst>
              </a:tr>
              <a:tr h="0">
                <a:tc>
                  <a:txBody>
                    <a:bodyPr/>
                    <a:lstStyle/>
                    <a:p>
                      <a:pPr algn="ctr">
                        <a:spcAft>
                          <a:spcPts val="1000"/>
                        </a:spcAft>
                      </a:pPr>
                      <a:r>
                        <a:rPr lang="en-AU" sz="1600">
                          <a:effectLst/>
                        </a:rPr>
                        <a:t>0.32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10%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36%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2897927"/>
                  </a:ext>
                </a:extLst>
              </a:tr>
              <a:tr h="0">
                <a:tc>
                  <a:txBody>
                    <a:bodyPr/>
                    <a:lstStyle/>
                    <a:p>
                      <a:pPr algn="ctr">
                        <a:spcAft>
                          <a:spcPts val="1000"/>
                        </a:spcAft>
                      </a:pPr>
                      <a:r>
                        <a:rPr lang="en-AU" sz="1600">
                          <a:effectLst/>
                        </a:rPr>
                        <a:t>0.30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spcAft>
                          <a:spcPts val="1000"/>
                        </a:spcAft>
                      </a:pPr>
                      <a:r>
                        <a:rPr lang="en-AU" sz="1600">
                          <a:effectLst/>
                        </a:rPr>
                        <a:t>20%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pPr>
                      <a:r>
                        <a:rPr lang="en-AU" sz="1600">
                          <a:effectLst/>
                        </a:rPr>
                        <a:t>48%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9764797"/>
                  </a:ext>
                </a:extLst>
              </a:tr>
            </a:tbl>
          </a:graphicData>
        </a:graphic>
      </p:graphicFrame>
      <p:sp>
        <p:nvSpPr>
          <p:cNvPr id="3" name="Title 2">
            <a:extLst>
              <a:ext uri="{FF2B5EF4-FFF2-40B4-BE49-F238E27FC236}">
                <a16:creationId xmlns:a16="http://schemas.microsoft.com/office/drawing/2014/main" id="{3CC5BA5A-75E3-4C3F-9619-A850D725AF40}"/>
              </a:ext>
            </a:extLst>
          </p:cNvPr>
          <p:cNvSpPr>
            <a:spLocks noGrp="1"/>
          </p:cNvSpPr>
          <p:nvPr>
            <p:ph type="title"/>
          </p:nvPr>
        </p:nvSpPr>
        <p:spPr/>
        <p:txBody>
          <a:bodyPr/>
          <a:lstStyle/>
          <a:p>
            <a:r>
              <a:rPr lang="en-AU" dirty="0"/>
              <a:t>BET long term, equal change</a:t>
            </a:r>
          </a:p>
        </p:txBody>
      </p:sp>
    </p:spTree>
    <p:extLst>
      <p:ext uri="{BB962C8B-B14F-4D97-AF65-F5344CB8AC3E}">
        <p14:creationId xmlns:p14="http://schemas.microsoft.com/office/powerpoint/2010/main" val="2967296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54736A0-B501-FADE-87B7-42A21A7EFAA9}"/>
              </a:ext>
            </a:extLst>
          </p:cNvPr>
          <p:cNvGraphicFramePr>
            <a:graphicFrameLocks noGrp="1"/>
          </p:cNvGraphicFramePr>
          <p:nvPr>
            <p:ph idx="1"/>
            <p:extLst>
              <p:ext uri="{D42A27DB-BD31-4B8C-83A1-F6EECF244321}">
                <p14:modId xmlns:p14="http://schemas.microsoft.com/office/powerpoint/2010/main" val="3756921927"/>
              </p:ext>
            </p:extLst>
          </p:nvPr>
        </p:nvGraphicFramePr>
        <p:xfrm>
          <a:off x="1025624" y="1448911"/>
          <a:ext cx="10764980" cy="5130800"/>
        </p:xfrm>
        <a:graphic>
          <a:graphicData uri="http://schemas.openxmlformats.org/drawingml/2006/table">
            <a:tbl>
              <a:tblPr firstRow="1" firstCol="1" bandRow="1">
                <a:tableStyleId>{5C22544A-7EE6-4342-B048-85BDC9FD1C3A}</a:tableStyleId>
              </a:tblPr>
              <a:tblGrid>
                <a:gridCol w="1010883">
                  <a:extLst>
                    <a:ext uri="{9D8B030D-6E8A-4147-A177-3AD203B41FA5}">
                      <a16:colId xmlns:a16="http://schemas.microsoft.com/office/drawing/2014/main" val="3829893060"/>
                    </a:ext>
                  </a:extLst>
                </a:gridCol>
                <a:gridCol w="1154043">
                  <a:extLst>
                    <a:ext uri="{9D8B030D-6E8A-4147-A177-3AD203B41FA5}">
                      <a16:colId xmlns:a16="http://schemas.microsoft.com/office/drawing/2014/main" val="3730542548"/>
                    </a:ext>
                  </a:extLst>
                </a:gridCol>
                <a:gridCol w="1145294">
                  <a:extLst>
                    <a:ext uri="{9D8B030D-6E8A-4147-A177-3AD203B41FA5}">
                      <a16:colId xmlns:a16="http://schemas.microsoft.com/office/drawing/2014/main" val="221130534"/>
                    </a:ext>
                  </a:extLst>
                </a:gridCol>
                <a:gridCol w="1002134">
                  <a:extLst>
                    <a:ext uri="{9D8B030D-6E8A-4147-A177-3AD203B41FA5}">
                      <a16:colId xmlns:a16="http://schemas.microsoft.com/office/drawing/2014/main" val="4188160412"/>
                    </a:ext>
                  </a:extLst>
                </a:gridCol>
                <a:gridCol w="1002134">
                  <a:extLst>
                    <a:ext uri="{9D8B030D-6E8A-4147-A177-3AD203B41FA5}">
                      <a16:colId xmlns:a16="http://schemas.microsoft.com/office/drawing/2014/main" val="1649974757"/>
                    </a:ext>
                  </a:extLst>
                </a:gridCol>
                <a:gridCol w="787390">
                  <a:extLst>
                    <a:ext uri="{9D8B030D-6E8A-4147-A177-3AD203B41FA5}">
                      <a16:colId xmlns:a16="http://schemas.microsoft.com/office/drawing/2014/main" val="1335834102"/>
                    </a:ext>
                  </a:extLst>
                </a:gridCol>
                <a:gridCol w="2086189">
                  <a:extLst>
                    <a:ext uri="{9D8B030D-6E8A-4147-A177-3AD203B41FA5}">
                      <a16:colId xmlns:a16="http://schemas.microsoft.com/office/drawing/2014/main" val="882620869"/>
                    </a:ext>
                  </a:extLst>
                </a:gridCol>
                <a:gridCol w="858971">
                  <a:extLst>
                    <a:ext uri="{9D8B030D-6E8A-4147-A177-3AD203B41FA5}">
                      <a16:colId xmlns:a16="http://schemas.microsoft.com/office/drawing/2014/main" val="20310772"/>
                    </a:ext>
                  </a:extLst>
                </a:gridCol>
                <a:gridCol w="858971">
                  <a:extLst>
                    <a:ext uri="{9D8B030D-6E8A-4147-A177-3AD203B41FA5}">
                      <a16:colId xmlns:a16="http://schemas.microsoft.com/office/drawing/2014/main" val="383959515"/>
                    </a:ext>
                  </a:extLst>
                </a:gridCol>
                <a:gridCol w="858971">
                  <a:extLst>
                    <a:ext uri="{9D8B030D-6E8A-4147-A177-3AD203B41FA5}">
                      <a16:colId xmlns:a16="http://schemas.microsoft.com/office/drawing/2014/main" val="2893010520"/>
                    </a:ext>
                  </a:extLst>
                </a:gridCol>
              </a:tblGrid>
              <a:tr h="0">
                <a:tc gridSpan="6">
                  <a:txBody>
                    <a:bodyPr/>
                    <a:lstStyle/>
                    <a:p>
                      <a:pPr algn="ctr">
                        <a:spcAft>
                          <a:spcPts val="1000"/>
                        </a:spcAft>
                      </a:pPr>
                      <a:r>
                        <a:rPr lang="en-AU" sz="1600" dirty="0">
                          <a:effectLst/>
                        </a:rPr>
                        <a:t>YFT: long-term recruitment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600">
                          <a:effectLst/>
                        </a:rPr>
                        <a:t>Notes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a:t>
                      </a:r>
                    </a:p>
                    <a:p>
                      <a:pPr algn="ctr">
                        <a:spcAft>
                          <a:spcPts val="1000"/>
                        </a:spcAft>
                      </a:pPr>
                      <a:r>
                        <a:rPr lang="en-AU" sz="1600">
                          <a:effectLst/>
                        </a:rPr>
                        <a:t>SKJ</a:t>
                      </a:r>
                    </a:p>
                    <a:p>
                      <a:pPr algn="ctr">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a:t>
                      </a:r>
                    </a:p>
                    <a:p>
                      <a:pPr algn="ctr">
                        <a:spcAft>
                          <a:spcPts val="1000"/>
                        </a:spcAft>
                      </a:pPr>
                      <a:r>
                        <a:rPr lang="en-AU" sz="1600">
                          <a:effectLst/>
                        </a:rPr>
                        <a:t>BET-R</a:t>
                      </a:r>
                      <a:r>
                        <a:rPr lang="en-US" sz="1600">
                          <a:effectLst/>
                        </a:rPr>
                        <a:t>/</a:t>
                      </a:r>
                      <a:r>
                        <a:rPr lang="en-AU" sz="1600">
                          <a:effectLst/>
                        </a:rPr>
                        <a:t>L</a:t>
                      </a:r>
                    </a:p>
                    <a:p>
                      <a:pPr algn="l">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a:t>
                      </a:r>
                    </a:p>
                    <a:p>
                      <a:pPr algn="ctr">
                        <a:spcAft>
                          <a:spcPts val="1000"/>
                        </a:spcAft>
                      </a:pPr>
                      <a:r>
                        <a:rPr lang="en-AU" sz="1600">
                          <a:effectLst/>
                        </a:rPr>
                        <a:t>SPA SB/SB</a:t>
                      </a:r>
                      <a:r>
                        <a:rPr lang="en-AU" sz="1600" baseline="-25000">
                          <a:effectLst/>
                        </a:rPr>
                        <a:t>F=0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nchor="ctr"/>
                </a:tc>
                <a:extLst>
                  <a:ext uri="{0D108BD9-81ED-4DB2-BD59-A6C34878D82A}">
                    <a16:rowId xmlns:a16="http://schemas.microsoft.com/office/drawing/2014/main" val="3944116725"/>
                  </a:ext>
                </a:extLst>
              </a:tr>
              <a:tr h="0">
                <a:tc rowSpan="2">
                  <a:txBody>
                    <a:bodyPr/>
                    <a:lstStyle/>
                    <a:p>
                      <a:pPr algn="ctr">
                        <a:spcAft>
                          <a:spcPts val="1000"/>
                        </a:spcAft>
                      </a:pPr>
                      <a:r>
                        <a:rPr lang="en-AU" sz="1600" dirty="0">
                          <a:effectLst/>
                        </a:rPr>
                        <a:t>Median depletion level </a:t>
                      </a:r>
                    </a:p>
                    <a:p>
                      <a:pPr algn="ctr">
                        <a:spcAft>
                          <a:spcPts val="1000"/>
                        </a:spcAft>
                      </a:pPr>
                      <a:r>
                        <a:rPr lang="en-AU" sz="1600" dirty="0">
                          <a:effectLst/>
                        </a:rPr>
                        <a:t>(%SB</a:t>
                      </a:r>
                      <a:r>
                        <a:rPr lang="en-AU" sz="1600" baseline="-25000" dirty="0">
                          <a:effectLst/>
                        </a:rPr>
                        <a:t>F=0</a:t>
                      </a:r>
                      <a:r>
                        <a:rPr lang="en-AU" sz="1600" dirty="0">
                          <a:effectLst/>
                        </a:rPr>
                        <a: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2">
                  <a:txBody>
                    <a:bodyPr/>
                    <a:lstStyle/>
                    <a:p>
                      <a:pPr algn="ctr">
                        <a:spcAft>
                          <a:spcPts val="1000"/>
                        </a:spcAft>
                      </a:pPr>
                      <a:r>
                        <a:rPr lang="en-AU" sz="1600" dirty="0">
                          <a:effectLst/>
                        </a:rPr>
                        <a:t>Change in SB (%SB</a:t>
                      </a:r>
                      <a:r>
                        <a:rPr lang="en-AU" sz="1600" baseline="-25000" dirty="0">
                          <a:effectLst/>
                        </a:rPr>
                        <a:t>F=0</a:t>
                      </a:r>
                      <a:r>
                        <a:rPr lang="en-AU" sz="1600" dirty="0">
                          <a:effectLst/>
                        </a:rPr>
                        <a:t>) from </a:t>
                      </a:r>
                    </a:p>
                    <a:p>
                      <a:pPr algn="ctr">
                        <a:spcAft>
                          <a:spcPts val="1000"/>
                        </a:spcAft>
                      </a:pPr>
                      <a:r>
                        <a:rPr lang="en-AU" sz="1600" dirty="0">
                          <a:effectLst/>
                        </a:rPr>
                        <a:t>2012-2015</a:t>
                      </a:r>
                    </a:p>
                    <a:p>
                      <a:pPr algn="ctr">
                        <a:spcAft>
                          <a:spcPts val="1000"/>
                        </a:spcAft>
                      </a:pPr>
                      <a:r>
                        <a:rPr lang="en-AU" sz="1600" dirty="0">
                          <a:effectLst/>
                        </a:rPr>
                        <a:t> average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2">
                  <a:txBody>
                    <a:bodyPr/>
                    <a:lstStyle/>
                    <a:p>
                      <a:pPr algn="ctr">
                        <a:spcAft>
                          <a:spcPts val="1000"/>
                        </a:spcAft>
                      </a:pPr>
                      <a:r>
                        <a:rPr lang="en-AU" sz="1600" dirty="0">
                          <a:effectLst/>
                        </a:rPr>
                        <a:t>Change in SB (%SB</a:t>
                      </a:r>
                      <a:r>
                        <a:rPr lang="en-AU" sz="1600" baseline="-25000" dirty="0">
                          <a:effectLst/>
                        </a:rPr>
                        <a:t>F=0</a:t>
                      </a:r>
                      <a:r>
                        <a:rPr lang="en-AU" sz="1600" dirty="0">
                          <a:effectLst/>
                        </a:rPr>
                        <a:t>) from 2018-2021 </a:t>
                      </a:r>
                    </a:p>
                    <a:p>
                      <a:pPr algn="ctr">
                        <a:spcAft>
                          <a:spcPts val="1000"/>
                        </a:spcAft>
                      </a:pPr>
                      <a:r>
                        <a:rPr lang="en-AU" sz="1600" dirty="0">
                          <a:effectLst/>
                        </a:rPr>
                        <a:t>average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gridSpan="2">
                  <a:txBody>
                    <a:bodyPr/>
                    <a:lstStyle/>
                    <a:p>
                      <a:pPr algn="ctr">
                        <a:spcAft>
                          <a:spcPts val="1000"/>
                        </a:spcAft>
                      </a:pPr>
                      <a:r>
                        <a:rPr lang="en-AU" sz="1600" dirty="0">
                          <a:effectLst/>
                        </a:rPr>
                        <a:t>Change in fishing from 2019-2021 levels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hMerge="1">
                  <a:txBody>
                    <a:bodyPr/>
                    <a:lstStyle/>
                    <a:p>
                      <a:endParaRPr lang="en-AU"/>
                    </a:p>
                  </a:txBody>
                  <a:tcPr/>
                </a:tc>
                <a:tc rowSpan="2">
                  <a:txBody>
                    <a:bodyPr/>
                    <a:lstStyle/>
                    <a:p>
                      <a:pPr algn="ctr">
                        <a:spcAft>
                          <a:spcPts val="1000"/>
                        </a:spcAft>
                      </a:pPr>
                      <a:r>
                        <a:rPr lang="en-AU" sz="1600" dirty="0">
                          <a:effectLst/>
                        </a:rPr>
                        <a:t>Risk SB/SB</a:t>
                      </a:r>
                      <a:r>
                        <a:rPr lang="en-AU" sz="1600" baseline="-25000" dirty="0">
                          <a:effectLst/>
                        </a:rPr>
                        <a:t>F=0</a:t>
                      </a:r>
                      <a:endParaRPr lang="en-AU" sz="1600" dirty="0">
                        <a:effectLst/>
                      </a:endParaRPr>
                    </a:p>
                    <a:p>
                      <a:pPr algn="ctr">
                        <a:spcAft>
                          <a:spcPts val="1000"/>
                        </a:spcAft>
                      </a:pPr>
                      <a:r>
                        <a:rPr lang="en-AU" sz="1600" dirty="0">
                          <a:effectLst/>
                        </a:rPr>
                        <a:t>&lt; LRP</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1573806466"/>
                  </a:ext>
                </a:extLst>
              </a:tr>
              <a:tr h="0">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600">
                          <a:effectLst/>
                        </a:rPr>
                        <a:t>Purse seine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a:txBody>
                    <a:bodyPr/>
                    <a:lstStyle/>
                    <a:p>
                      <a:pPr algn="ctr">
                        <a:spcAft>
                          <a:spcPts val="1000"/>
                        </a:spcAft>
                      </a:pPr>
                      <a:r>
                        <a:rPr lang="en-AU" sz="1600" dirty="0">
                          <a:effectLst/>
                        </a:rPr>
                        <a:t>Longline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3084949790"/>
                  </a:ext>
                </a:extLst>
              </a:tr>
              <a:tr h="0">
                <a:tc>
                  <a:txBody>
                    <a:bodyPr/>
                    <a:lstStyle/>
                    <a:p>
                      <a:pPr algn="ctr">
                        <a:spcAft>
                          <a:spcPts val="1000"/>
                        </a:spcAft>
                      </a:pPr>
                      <a:r>
                        <a:rPr lang="en-AU" sz="1600" dirty="0">
                          <a:effectLst/>
                        </a:rPr>
                        <a:t>0.41</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-7%</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dirty="0">
                          <a:effectLst/>
                        </a:rPr>
                        <a:t>-13%</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0%</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0%</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dirty="0">
                          <a:effectLst/>
                        </a:rPr>
                        <a:t>0%</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a:txBody>
                    <a:bodyPr/>
                    <a:lstStyle/>
                    <a:p>
                      <a:pPr algn="l">
                        <a:spcAft>
                          <a:spcPts val="1000"/>
                        </a:spcAft>
                      </a:pPr>
                      <a:r>
                        <a:rPr lang="en-AU" sz="1600" dirty="0">
                          <a:effectLst/>
                        </a:rPr>
                        <a:t>Base 2019-2021 conditions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53%</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US" sz="1600" dirty="0">
                          <a:effectLst/>
                        </a:rPr>
                        <a:t>46%/43%</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highlight>
                            <a:srgbClr val="BFBFBF"/>
                          </a:highlight>
                        </a:rPr>
                        <a:t> </a:t>
                      </a:r>
                      <a:endParaRPr lang="en-AU" sz="1600">
                        <a:effectLst/>
                        <a:highlight>
                          <a:srgbClr val="BFBFBF"/>
                        </a:highligh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511011516"/>
                  </a:ext>
                </a:extLst>
              </a:tr>
              <a:tr h="0">
                <a:tc>
                  <a:txBody>
                    <a:bodyPr/>
                    <a:lstStyle/>
                    <a:p>
                      <a:pPr algn="ctr">
                        <a:spcAft>
                          <a:spcPts val="1000"/>
                        </a:spcAft>
                      </a:pPr>
                      <a:r>
                        <a:rPr lang="en-AU" sz="1600">
                          <a:effectLst/>
                        </a:rPr>
                        <a:t>0.39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41%/38%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22904488"/>
                  </a:ext>
                </a:extLst>
              </a:tr>
              <a:tr h="0">
                <a:tc>
                  <a:txBody>
                    <a:bodyPr/>
                    <a:lstStyle/>
                    <a:p>
                      <a:pPr algn="ctr">
                        <a:spcAft>
                          <a:spcPts val="1000"/>
                        </a:spcAft>
                      </a:pPr>
                      <a:r>
                        <a:rPr lang="en-AU" sz="1600">
                          <a:effectLst/>
                        </a:rPr>
                        <a:t>0.44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46%/44%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3652395987"/>
                  </a:ext>
                </a:extLst>
              </a:tr>
              <a:tr h="0">
                <a:tc>
                  <a:txBody>
                    <a:bodyPr/>
                    <a:lstStyle/>
                    <a:p>
                      <a:pPr algn="ctr">
                        <a:spcAft>
                          <a:spcPts val="1000"/>
                        </a:spcAft>
                      </a:pPr>
                      <a:r>
                        <a:rPr lang="en-AU" sz="1600">
                          <a:effectLst/>
                        </a:rPr>
                        <a:t>0.48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60%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53%/51%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3018448057"/>
                  </a:ext>
                </a:extLst>
              </a:tr>
              <a:tr h="0">
                <a:tc>
                  <a:txBody>
                    <a:bodyPr/>
                    <a:lstStyle/>
                    <a:p>
                      <a:pPr algn="ctr">
                        <a:spcAft>
                          <a:spcPts val="1000"/>
                        </a:spcAft>
                      </a:pPr>
                      <a:r>
                        <a:rPr lang="en-AU" sz="1600">
                          <a:effectLst/>
                        </a:rPr>
                        <a:t>0.50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depletion 2000-2004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63%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57%/55%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426735392"/>
                  </a:ext>
                </a:extLst>
              </a:tr>
              <a:tr h="0">
                <a:tc>
                  <a:txBody>
                    <a:bodyPr/>
                    <a:lstStyle/>
                    <a:p>
                      <a:pPr algn="ctr">
                        <a:spcAft>
                          <a:spcPts val="1000"/>
                        </a:spcAft>
                      </a:pPr>
                      <a:r>
                        <a:rPr lang="en-AU" sz="1600">
                          <a:effectLst/>
                        </a:rPr>
                        <a:t>0.31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10%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30%/27%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849299521"/>
                  </a:ext>
                </a:extLst>
              </a:tr>
              <a:tr h="0">
                <a:tc>
                  <a:txBody>
                    <a:bodyPr/>
                    <a:lstStyle/>
                    <a:p>
                      <a:pPr algn="ctr">
                        <a:spcAft>
                          <a:spcPts val="1000"/>
                        </a:spcAft>
                      </a:pPr>
                      <a:r>
                        <a:rPr lang="en-AU" sz="1600">
                          <a:effectLst/>
                        </a:rPr>
                        <a:t>0.27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-39%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-43%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+70%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+70%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20%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26%/23%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983006413"/>
                  </a:ext>
                </a:extLst>
              </a:tr>
            </a:tbl>
          </a:graphicData>
        </a:graphic>
      </p:graphicFrame>
      <p:sp>
        <p:nvSpPr>
          <p:cNvPr id="3" name="Title 2">
            <a:extLst>
              <a:ext uri="{FF2B5EF4-FFF2-40B4-BE49-F238E27FC236}">
                <a16:creationId xmlns:a16="http://schemas.microsoft.com/office/drawing/2014/main" id="{176999CE-2D51-1F55-E9B2-89C4CFBEC976}"/>
              </a:ext>
            </a:extLst>
          </p:cNvPr>
          <p:cNvSpPr>
            <a:spLocks noGrp="1"/>
          </p:cNvSpPr>
          <p:nvPr>
            <p:ph type="title"/>
          </p:nvPr>
        </p:nvSpPr>
        <p:spPr/>
        <p:txBody>
          <a:bodyPr/>
          <a:lstStyle/>
          <a:p>
            <a:r>
              <a:rPr lang="en-AU" dirty="0"/>
              <a:t>YFT, equal change</a:t>
            </a:r>
          </a:p>
        </p:txBody>
      </p:sp>
    </p:spTree>
    <p:extLst>
      <p:ext uri="{BB962C8B-B14F-4D97-AF65-F5344CB8AC3E}">
        <p14:creationId xmlns:p14="http://schemas.microsoft.com/office/powerpoint/2010/main" val="1700028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F4340C5-F32A-E377-5343-A9F7DD909CEE}"/>
              </a:ext>
            </a:extLst>
          </p:cNvPr>
          <p:cNvGraphicFramePr>
            <a:graphicFrameLocks noGrp="1"/>
          </p:cNvGraphicFramePr>
          <p:nvPr>
            <p:ph idx="1"/>
            <p:extLst>
              <p:ext uri="{D42A27DB-BD31-4B8C-83A1-F6EECF244321}">
                <p14:modId xmlns:p14="http://schemas.microsoft.com/office/powerpoint/2010/main" val="4252477037"/>
              </p:ext>
            </p:extLst>
          </p:nvPr>
        </p:nvGraphicFramePr>
        <p:xfrm>
          <a:off x="1025625" y="1647032"/>
          <a:ext cx="10770136" cy="4749999"/>
        </p:xfrm>
        <a:graphic>
          <a:graphicData uri="http://schemas.openxmlformats.org/drawingml/2006/table">
            <a:tbl>
              <a:tblPr firstRow="1" firstCol="1" bandRow="1">
                <a:tableStyleId>{5C22544A-7EE6-4342-B048-85BDC9FD1C3A}</a:tableStyleId>
              </a:tblPr>
              <a:tblGrid>
                <a:gridCol w="1049012">
                  <a:extLst>
                    <a:ext uri="{9D8B030D-6E8A-4147-A177-3AD203B41FA5}">
                      <a16:colId xmlns:a16="http://schemas.microsoft.com/office/drawing/2014/main" val="1258261396"/>
                    </a:ext>
                  </a:extLst>
                </a:gridCol>
                <a:gridCol w="1184527">
                  <a:extLst>
                    <a:ext uri="{9D8B030D-6E8A-4147-A177-3AD203B41FA5}">
                      <a16:colId xmlns:a16="http://schemas.microsoft.com/office/drawing/2014/main" val="440895469"/>
                    </a:ext>
                  </a:extLst>
                </a:gridCol>
                <a:gridCol w="1175547">
                  <a:extLst>
                    <a:ext uri="{9D8B030D-6E8A-4147-A177-3AD203B41FA5}">
                      <a16:colId xmlns:a16="http://schemas.microsoft.com/office/drawing/2014/main" val="3339851853"/>
                    </a:ext>
                  </a:extLst>
                </a:gridCol>
                <a:gridCol w="1049012">
                  <a:extLst>
                    <a:ext uri="{9D8B030D-6E8A-4147-A177-3AD203B41FA5}">
                      <a16:colId xmlns:a16="http://schemas.microsoft.com/office/drawing/2014/main" val="1926566209"/>
                    </a:ext>
                  </a:extLst>
                </a:gridCol>
                <a:gridCol w="1032686">
                  <a:extLst>
                    <a:ext uri="{9D8B030D-6E8A-4147-A177-3AD203B41FA5}">
                      <a16:colId xmlns:a16="http://schemas.microsoft.com/office/drawing/2014/main" val="4245994655"/>
                    </a:ext>
                  </a:extLst>
                </a:gridCol>
                <a:gridCol w="881662">
                  <a:extLst>
                    <a:ext uri="{9D8B030D-6E8A-4147-A177-3AD203B41FA5}">
                      <a16:colId xmlns:a16="http://schemas.microsoft.com/office/drawing/2014/main" val="3964208694"/>
                    </a:ext>
                  </a:extLst>
                </a:gridCol>
                <a:gridCol w="1973123">
                  <a:extLst>
                    <a:ext uri="{9D8B030D-6E8A-4147-A177-3AD203B41FA5}">
                      <a16:colId xmlns:a16="http://schemas.microsoft.com/office/drawing/2014/main" val="1510873187"/>
                    </a:ext>
                  </a:extLst>
                </a:gridCol>
                <a:gridCol w="808189">
                  <a:extLst>
                    <a:ext uri="{9D8B030D-6E8A-4147-A177-3AD203B41FA5}">
                      <a16:colId xmlns:a16="http://schemas.microsoft.com/office/drawing/2014/main" val="905383269"/>
                    </a:ext>
                  </a:extLst>
                </a:gridCol>
                <a:gridCol w="808189">
                  <a:extLst>
                    <a:ext uri="{9D8B030D-6E8A-4147-A177-3AD203B41FA5}">
                      <a16:colId xmlns:a16="http://schemas.microsoft.com/office/drawing/2014/main" val="3532172049"/>
                    </a:ext>
                  </a:extLst>
                </a:gridCol>
                <a:gridCol w="808189">
                  <a:extLst>
                    <a:ext uri="{9D8B030D-6E8A-4147-A177-3AD203B41FA5}">
                      <a16:colId xmlns:a16="http://schemas.microsoft.com/office/drawing/2014/main" val="3218800093"/>
                    </a:ext>
                  </a:extLst>
                </a:gridCol>
              </a:tblGrid>
              <a:tr h="164108">
                <a:tc gridSpan="6">
                  <a:txBody>
                    <a:bodyPr/>
                    <a:lstStyle/>
                    <a:p>
                      <a:pPr algn="ctr">
                        <a:spcAft>
                          <a:spcPts val="1000"/>
                        </a:spcAft>
                      </a:pPr>
                      <a:r>
                        <a:rPr lang="en-AU" sz="1600">
                          <a:effectLst/>
                        </a:rPr>
                        <a:t>BET: recent recruitment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600">
                          <a:effectLst/>
                        </a:rPr>
                        <a:t>Notes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SKJ</a:t>
                      </a:r>
                    </a:p>
                    <a:p>
                      <a:pPr algn="ctr">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YFT</a:t>
                      </a:r>
                    </a:p>
                    <a:p>
                      <a:pPr algn="l">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SPA</a:t>
                      </a:r>
                    </a:p>
                    <a:p>
                      <a:pPr algn="l">
                        <a:spcAft>
                          <a:spcPts val="1000"/>
                        </a:spcAft>
                      </a:pPr>
                      <a:r>
                        <a:rPr lang="en-AU" sz="1600">
                          <a:effectLst/>
                        </a:rPr>
                        <a:t>SB/SB</a:t>
                      </a:r>
                      <a:r>
                        <a:rPr lang="en-AU" sz="1600" baseline="-25000">
                          <a:effectLst/>
                        </a:rPr>
                        <a:t>F=0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122136611"/>
                  </a:ext>
                </a:extLst>
              </a:tr>
              <a:tr h="656430">
                <a:tc rowSpan="2">
                  <a:txBody>
                    <a:bodyPr/>
                    <a:lstStyle/>
                    <a:p>
                      <a:pPr algn="ctr">
                        <a:spcAft>
                          <a:spcPts val="1000"/>
                        </a:spcAft>
                      </a:pPr>
                      <a:r>
                        <a:rPr lang="en-AU" sz="1600">
                          <a:effectLst/>
                        </a:rPr>
                        <a:t>Median depletion level </a:t>
                      </a:r>
                    </a:p>
                    <a:p>
                      <a:pPr algn="ctr">
                        <a:spcAft>
                          <a:spcPts val="1000"/>
                        </a:spcAft>
                      </a:pPr>
                      <a:r>
                        <a:rPr lang="en-AU" sz="1600">
                          <a:effectLst/>
                        </a:rPr>
                        <a:t>(%SB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rowSpan="2">
                  <a:txBody>
                    <a:bodyPr/>
                    <a:lstStyle/>
                    <a:p>
                      <a:pPr algn="ctr">
                        <a:spcAft>
                          <a:spcPts val="1000"/>
                        </a:spcAft>
                      </a:pPr>
                      <a:r>
                        <a:rPr lang="en-AU" sz="1600">
                          <a:effectLst/>
                        </a:rPr>
                        <a:t>Change in SB (%SB</a:t>
                      </a:r>
                      <a:r>
                        <a:rPr lang="en-AU" sz="1600" baseline="-25000">
                          <a:effectLst/>
                        </a:rPr>
                        <a:t>F=0</a:t>
                      </a:r>
                      <a:r>
                        <a:rPr lang="en-AU" sz="1600">
                          <a:effectLst/>
                        </a:rPr>
                        <a:t>) from </a:t>
                      </a:r>
                    </a:p>
                    <a:p>
                      <a:pPr algn="ctr">
                        <a:spcAft>
                          <a:spcPts val="1000"/>
                        </a:spcAft>
                      </a:pPr>
                      <a:r>
                        <a:rPr lang="en-AU" sz="1600">
                          <a:effectLst/>
                        </a:rPr>
                        <a:t>2012-2015</a:t>
                      </a:r>
                    </a:p>
                    <a:p>
                      <a:pPr algn="ctr">
                        <a:spcAft>
                          <a:spcPts val="1000"/>
                        </a:spcAft>
                      </a:pPr>
                      <a:r>
                        <a:rPr lang="en-AU" sz="1600">
                          <a:effectLst/>
                        </a:rPr>
                        <a:t> average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rowSpan="2">
                  <a:txBody>
                    <a:bodyPr/>
                    <a:lstStyle/>
                    <a:p>
                      <a:pPr algn="ctr">
                        <a:spcAft>
                          <a:spcPts val="1000"/>
                        </a:spcAft>
                      </a:pPr>
                      <a:r>
                        <a:rPr lang="en-AU" sz="1600">
                          <a:effectLst/>
                        </a:rPr>
                        <a:t>Change in SB (%SB</a:t>
                      </a:r>
                      <a:r>
                        <a:rPr lang="en-AU" sz="1600" baseline="-25000">
                          <a:effectLst/>
                        </a:rPr>
                        <a:t>F=0</a:t>
                      </a:r>
                      <a:r>
                        <a:rPr lang="en-AU" sz="1600">
                          <a:effectLst/>
                        </a:rPr>
                        <a:t>) from 2018-2021 </a:t>
                      </a:r>
                    </a:p>
                    <a:p>
                      <a:pPr algn="ctr">
                        <a:spcAft>
                          <a:spcPts val="1000"/>
                        </a:spcAft>
                      </a:pPr>
                      <a:r>
                        <a:rPr lang="en-AU" sz="1600">
                          <a:effectLst/>
                        </a:rPr>
                        <a:t>average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gridSpan="2">
                  <a:txBody>
                    <a:bodyPr/>
                    <a:lstStyle/>
                    <a:p>
                      <a:pPr algn="ctr">
                        <a:spcAft>
                          <a:spcPts val="1000"/>
                        </a:spcAft>
                      </a:pPr>
                      <a:r>
                        <a:rPr lang="en-AU" sz="1600">
                          <a:effectLst/>
                        </a:rPr>
                        <a:t>Change in fishing from 2019-2021 levels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hMerge="1">
                  <a:txBody>
                    <a:bodyPr/>
                    <a:lstStyle/>
                    <a:p>
                      <a:endParaRPr lang="en-AU"/>
                    </a:p>
                  </a:txBody>
                  <a:tcPr/>
                </a:tc>
                <a:tc rowSpan="2">
                  <a:txBody>
                    <a:bodyPr/>
                    <a:lstStyle/>
                    <a:p>
                      <a:pPr algn="ctr">
                        <a:spcAft>
                          <a:spcPts val="1000"/>
                        </a:spcAft>
                      </a:pPr>
                      <a:r>
                        <a:rPr lang="en-AU" sz="1600">
                          <a:effectLst/>
                        </a:rPr>
                        <a:t>Risk SB/SB</a:t>
                      </a:r>
                      <a:r>
                        <a:rPr lang="en-AU" sz="1600" baseline="-25000">
                          <a:effectLst/>
                        </a:rPr>
                        <a:t>F=0</a:t>
                      </a:r>
                      <a:endParaRPr lang="en-AU" sz="1600">
                        <a:effectLst/>
                      </a:endParaRPr>
                    </a:p>
                    <a:p>
                      <a:pPr algn="ctr">
                        <a:spcAft>
                          <a:spcPts val="1000"/>
                        </a:spcAft>
                      </a:pPr>
                      <a:r>
                        <a:rPr lang="en-AU" sz="1600">
                          <a:effectLst/>
                        </a:rPr>
                        <a:t>&lt;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3485652143"/>
                  </a:ext>
                </a:extLst>
              </a:tr>
              <a:tr h="905078">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600">
                          <a:effectLst/>
                        </a:rPr>
                        <a:t>Purse seine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a:txBody>
                    <a:bodyPr/>
                    <a:lstStyle/>
                    <a:p>
                      <a:pPr algn="ctr">
                        <a:spcAft>
                          <a:spcPts val="1000"/>
                        </a:spcAft>
                      </a:pPr>
                      <a:r>
                        <a:rPr lang="en-AU" sz="1600">
                          <a:effectLst/>
                        </a:rPr>
                        <a:t>Longline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928707948"/>
                  </a:ext>
                </a:extLst>
              </a:tr>
              <a:tr h="492323">
                <a:tc>
                  <a:txBody>
                    <a:bodyPr/>
                    <a:lstStyle/>
                    <a:p>
                      <a:pPr algn="ctr">
                        <a:spcAft>
                          <a:spcPts val="1000"/>
                        </a:spcAft>
                      </a:pPr>
                      <a:r>
                        <a:rPr lang="en-AU" sz="1600">
                          <a:effectLst/>
                        </a:rPr>
                        <a:t>0.46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Base 2019-2021 conditions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093704740"/>
                  </a:ext>
                </a:extLst>
              </a:tr>
              <a:tr h="328215">
                <a:tc>
                  <a:txBody>
                    <a:bodyPr/>
                    <a:lstStyle/>
                    <a:p>
                      <a:pPr algn="ctr">
                        <a:spcAft>
                          <a:spcPts val="1000"/>
                        </a:spcAft>
                      </a:pPr>
                      <a:r>
                        <a:rPr lang="en-AU" sz="1600">
                          <a:effectLst/>
                        </a:rPr>
                        <a:t>0.30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+70%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7">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2927628815"/>
                  </a:ext>
                </a:extLst>
              </a:tr>
              <a:tr h="328215">
                <a:tc>
                  <a:txBody>
                    <a:bodyPr/>
                    <a:lstStyle/>
                    <a:p>
                      <a:pPr algn="ctr">
                        <a:spcAft>
                          <a:spcPts val="1000"/>
                        </a:spcAft>
                      </a:pPr>
                      <a:r>
                        <a:rPr lang="en-AU" sz="1600">
                          <a:effectLst/>
                        </a:rPr>
                        <a:t>0.34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2012-2015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1221940858"/>
                  </a:ext>
                </a:extLst>
              </a:tr>
              <a:tr h="328215">
                <a:tc>
                  <a:txBody>
                    <a:bodyPr/>
                    <a:lstStyle/>
                    <a:p>
                      <a:pPr algn="ctr">
                        <a:spcAft>
                          <a:spcPts val="1000"/>
                        </a:spcAft>
                      </a:pPr>
                      <a:r>
                        <a:rPr lang="en-AU" sz="1600">
                          <a:effectLst/>
                        </a:rPr>
                        <a:t>0.37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874609735"/>
                  </a:ext>
                </a:extLst>
              </a:tr>
              <a:tr h="492323">
                <a:tc>
                  <a:txBody>
                    <a:bodyPr/>
                    <a:lstStyle/>
                    <a:p>
                      <a:pPr algn="ctr">
                        <a:spcAft>
                          <a:spcPts val="1000"/>
                        </a:spcAft>
                      </a:pPr>
                      <a:r>
                        <a:rPr lang="en-AU" sz="1600">
                          <a:effectLst/>
                        </a:rPr>
                        <a:t>0.32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+62%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2012-2015 minus FAD closure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911750219"/>
                  </a:ext>
                </a:extLst>
              </a:tr>
              <a:tr h="328215">
                <a:tc>
                  <a:txBody>
                    <a:bodyPr/>
                    <a:lstStyle/>
                    <a:p>
                      <a:pPr algn="ctr">
                        <a:spcAft>
                          <a:spcPts val="1000"/>
                        </a:spcAft>
                      </a:pPr>
                      <a:r>
                        <a:rPr lang="en-AU" sz="1600">
                          <a:effectLst/>
                        </a:rPr>
                        <a:t>0.46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depletion 2000-04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221011642"/>
                  </a:ext>
                </a:extLst>
              </a:tr>
              <a:tr h="164108">
                <a:tc>
                  <a:txBody>
                    <a:bodyPr/>
                    <a:lstStyle/>
                    <a:p>
                      <a:pPr algn="ctr">
                        <a:spcAft>
                          <a:spcPts val="1000"/>
                        </a:spcAft>
                      </a:pPr>
                      <a:r>
                        <a:rPr lang="en-AU" sz="1600">
                          <a:effectLst/>
                        </a:rPr>
                        <a:t>0.29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+85%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10%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767160430"/>
                  </a:ext>
                </a:extLst>
              </a:tr>
              <a:tr h="164108">
                <a:tc>
                  <a:txBody>
                    <a:bodyPr/>
                    <a:lstStyle/>
                    <a:p>
                      <a:pPr algn="ctr">
                        <a:spcAft>
                          <a:spcPts val="1000"/>
                        </a:spcAft>
                      </a:pPr>
                      <a:r>
                        <a:rPr lang="en-AU" sz="1600">
                          <a:effectLst/>
                        </a:rPr>
                        <a:t>0.26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tabLst>
                          <a:tab pos="25400" algn="l"/>
                        </a:tabLs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+100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20%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4069318052"/>
                  </a:ext>
                </a:extLst>
              </a:tr>
            </a:tbl>
          </a:graphicData>
        </a:graphic>
      </p:graphicFrame>
      <p:sp>
        <p:nvSpPr>
          <p:cNvPr id="3" name="Title 2">
            <a:extLst>
              <a:ext uri="{FF2B5EF4-FFF2-40B4-BE49-F238E27FC236}">
                <a16:creationId xmlns:a16="http://schemas.microsoft.com/office/drawing/2014/main" id="{2821F462-C819-1E39-DD6F-2EC76A077D35}"/>
              </a:ext>
            </a:extLst>
          </p:cNvPr>
          <p:cNvSpPr>
            <a:spLocks noGrp="1"/>
          </p:cNvSpPr>
          <p:nvPr>
            <p:ph type="title"/>
          </p:nvPr>
        </p:nvSpPr>
        <p:spPr/>
        <p:txBody>
          <a:bodyPr/>
          <a:lstStyle/>
          <a:p>
            <a:r>
              <a:rPr lang="en-AU" dirty="0"/>
              <a:t>BET recent, CMM levels</a:t>
            </a:r>
          </a:p>
        </p:txBody>
      </p:sp>
    </p:spTree>
    <p:extLst>
      <p:ext uri="{BB962C8B-B14F-4D97-AF65-F5344CB8AC3E}">
        <p14:creationId xmlns:p14="http://schemas.microsoft.com/office/powerpoint/2010/main" val="2924524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2EFEA34-2C77-6BC7-916F-319761B3306D}"/>
              </a:ext>
            </a:extLst>
          </p:cNvPr>
          <p:cNvGraphicFramePr>
            <a:graphicFrameLocks noGrp="1"/>
          </p:cNvGraphicFramePr>
          <p:nvPr>
            <p:ph idx="1"/>
            <p:extLst>
              <p:ext uri="{D42A27DB-BD31-4B8C-83A1-F6EECF244321}">
                <p14:modId xmlns:p14="http://schemas.microsoft.com/office/powerpoint/2010/main" val="1504821911"/>
              </p:ext>
            </p:extLst>
          </p:nvPr>
        </p:nvGraphicFramePr>
        <p:xfrm>
          <a:off x="1025625" y="1395572"/>
          <a:ext cx="10736881" cy="4749999"/>
        </p:xfrm>
        <a:graphic>
          <a:graphicData uri="http://schemas.openxmlformats.org/drawingml/2006/table">
            <a:tbl>
              <a:tblPr firstRow="1" firstCol="1" bandRow="1">
                <a:tableStyleId>{5C22544A-7EE6-4342-B048-85BDC9FD1C3A}</a:tableStyleId>
              </a:tblPr>
              <a:tblGrid>
                <a:gridCol w="969450">
                  <a:extLst>
                    <a:ext uri="{9D8B030D-6E8A-4147-A177-3AD203B41FA5}">
                      <a16:colId xmlns:a16="http://schemas.microsoft.com/office/drawing/2014/main" val="1538005122"/>
                    </a:ext>
                  </a:extLst>
                </a:gridCol>
                <a:gridCol w="1202284">
                  <a:extLst>
                    <a:ext uri="{9D8B030D-6E8A-4147-A177-3AD203B41FA5}">
                      <a16:colId xmlns:a16="http://schemas.microsoft.com/office/drawing/2014/main" val="348442509"/>
                    </a:ext>
                  </a:extLst>
                </a:gridCol>
                <a:gridCol w="1193171">
                  <a:extLst>
                    <a:ext uri="{9D8B030D-6E8A-4147-A177-3AD203B41FA5}">
                      <a16:colId xmlns:a16="http://schemas.microsoft.com/office/drawing/2014/main" val="86345926"/>
                    </a:ext>
                  </a:extLst>
                </a:gridCol>
                <a:gridCol w="1044025">
                  <a:extLst>
                    <a:ext uri="{9D8B030D-6E8A-4147-A177-3AD203B41FA5}">
                      <a16:colId xmlns:a16="http://schemas.microsoft.com/office/drawing/2014/main" val="2295137052"/>
                    </a:ext>
                  </a:extLst>
                </a:gridCol>
                <a:gridCol w="1044025">
                  <a:extLst>
                    <a:ext uri="{9D8B030D-6E8A-4147-A177-3AD203B41FA5}">
                      <a16:colId xmlns:a16="http://schemas.microsoft.com/office/drawing/2014/main" val="3635669750"/>
                    </a:ext>
                  </a:extLst>
                </a:gridCol>
                <a:gridCol w="820305">
                  <a:extLst>
                    <a:ext uri="{9D8B030D-6E8A-4147-A177-3AD203B41FA5}">
                      <a16:colId xmlns:a16="http://schemas.microsoft.com/office/drawing/2014/main" val="54094016"/>
                    </a:ext>
                  </a:extLst>
                </a:gridCol>
                <a:gridCol w="2002706">
                  <a:extLst>
                    <a:ext uri="{9D8B030D-6E8A-4147-A177-3AD203B41FA5}">
                      <a16:colId xmlns:a16="http://schemas.microsoft.com/office/drawing/2014/main" val="2557169681"/>
                    </a:ext>
                  </a:extLst>
                </a:gridCol>
                <a:gridCol w="820305">
                  <a:extLst>
                    <a:ext uri="{9D8B030D-6E8A-4147-A177-3AD203B41FA5}">
                      <a16:colId xmlns:a16="http://schemas.microsoft.com/office/drawing/2014/main" val="1235186229"/>
                    </a:ext>
                  </a:extLst>
                </a:gridCol>
                <a:gridCol w="820305">
                  <a:extLst>
                    <a:ext uri="{9D8B030D-6E8A-4147-A177-3AD203B41FA5}">
                      <a16:colId xmlns:a16="http://schemas.microsoft.com/office/drawing/2014/main" val="2758691122"/>
                    </a:ext>
                  </a:extLst>
                </a:gridCol>
                <a:gridCol w="820305">
                  <a:extLst>
                    <a:ext uri="{9D8B030D-6E8A-4147-A177-3AD203B41FA5}">
                      <a16:colId xmlns:a16="http://schemas.microsoft.com/office/drawing/2014/main" val="2832978386"/>
                    </a:ext>
                  </a:extLst>
                </a:gridCol>
              </a:tblGrid>
              <a:tr h="164108">
                <a:tc gridSpan="6">
                  <a:txBody>
                    <a:bodyPr/>
                    <a:lstStyle/>
                    <a:p>
                      <a:pPr algn="ctr">
                        <a:spcAft>
                          <a:spcPts val="1000"/>
                        </a:spcAft>
                      </a:pPr>
                      <a:r>
                        <a:rPr lang="en-AU" sz="1600" dirty="0">
                          <a:effectLst/>
                        </a:rPr>
                        <a:t>BET: long-term recruitment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600">
                          <a:effectLst/>
                        </a:rPr>
                        <a:t>Notes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SKJ</a:t>
                      </a:r>
                    </a:p>
                    <a:p>
                      <a:pPr algn="ctr">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YFT</a:t>
                      </a:r>
                    </a:p>
                    <a:p>
                      <a:pPr algn="l">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3">
                  <a:txBody>
                    <a:bodyPr/>
                    <a:lstStyle/>
                    <a:p>
                      <a:pPr algn="ctr">
                        <a:spcAft>
                          <a:spcPts val="1000"/>
                        </a:spcAft>
                      </a:pPr>
                      <a:r>
                        <a:rPr lang="en-AU" sz="1600">
                          <a:effectLst/>
                        </a:rPr>
                        <a:t>Equiv.</a:t>
                      </a:r>
                    </a:p>
                    <a:p>
                      <a:pPr algn="ctr">
                        <a:spcAft>
                          <a:spcPts val="1000"/>
                        </a:spcAft>
                      </a:pPr>
                      <a:r>
                        <a:rPr lang="en-AU" sz="1600">
                          <a:effectLst/>
                        </a:rPr>
                        <a:t>SPA</a:t>
                      </a:r>
                    </a:p>
                    <a:p>
                      <a:pPr algn="l">
                        <a:spcAft>
                          <a:spcPts val="1000"/>
                        </a:spcAft>
                      </a:pPr>
                      <a:r>
                        <a:rPr lang="en-AU" sz="1600">
                          <a:effectLst/>
                        </a:rPr>
                        <a:t>SB/SB</a:t>
                      </a:r>
                      <a:r>
                        <a:rPr lang="en-AU" sz="1600" baseline="-25000">
                          <a:effectLst/>
                        </a:rPr>
                        <a:t>F=0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080540595"/>
                  </a:ext>
                </a:extLst>
              </a:tr>
              <a:tr h="656430">
                <a:tc rowSpan="2">
                  <a:txBody>
                    <a:bodyPr/>
                    <a:lstStyle/>
                    <a:p>
                      <a:pPr algn="ctr">
                        <a:spcAft>
                          <a:spcPts val="1000"/>
                        </a:spcAft>
                      </a:pPr>
                      <a:r>
                        <a:rPr lang="en-AU" sz="1600" dirty="0">
                          <a:effectLst/>
                        </a:rPr>
                        <a:t>Median depletion level </a:t>
                      </a:r>
                    </a:p>
                    <a:p>
                      <a:pPr algn="ctr">
                        <a:spcAft>
                          <a:spcPts val="1000"/>
                        </a:spcAft>
                      </a:pPr>
                      <a:r>
                        <a:rPr lang="en-AU" sz="1600" dirty="0">
                          <a:effectLst/>
                        </a:rPr>
                        <a:t>(%SB</a:t>
                      </a:r>
                      <a:r>
                        <a:rPr lang="en-AU" sz="1600" baseline="-25000" dirty="0">
                          <a:effectLst/>
                        </a:rPr>
                        <a:t>F=0</a:t>
                      </a:r>
                      <a:r>
                        <a:rPr lang="en-AU" sz="1600" dirty="0">
                          <a:effectLst/>
                        </a:rPr>
                        <a: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rowSpan="2">
                  <a:txBody>
                    <a:bodyPr/>
                    <a:lstStyle/>
                    <a:p>
                      <a:pPr algn="ctr">
                        <a:spcAft>
                          <a:spcPts val="1000"/>
                        </a:spcAft>
                      </a:pPr>
                      <a:r>
                        <a:rPr lang="en-AU" sz="1600">
                          <a:effectLst/>
                        </a:rPr>
                        <a:t>Change in SB (%SB</a:t>
                      </a:r>
                      <a:r>
                        <a:rPr lang="en-AU" sz="1600" baseline="-25000">
                          <a:effectLst/>
                        </a:rPr>
                        <a:t>F=0</a:t>
                      </a:r>
                      <a:r>
                        <a:rPr lang="en-AU" sz="1600">
                          <a:effectLst/>
                        </a:rPr>
                        <a:t>) from </a:t>
                      </a:r>
                    </a:p>
                    <a:p>
                      <a:pPr algn="ctr">
                        <a:spcAft>
                          <a:spcPts val="1000"/>
                        </a:spcAft>
                      </a:pPr>
                      <a:r>
                        <a:rPr lang="en-AU" sz="1600">
                          <a:effectLst/>
                        </a:rPr>
                        <a:t>2012-2015</a:t>
                      </a:r>
                    </a:p>
                    <a:p>
                      <a:pPr algn="ctr">
                        <a:spcAft>
                          <a:spcPts val="1000"/>
                        </a:spcAft>
                      </a:pPr>
                      <a:r>
                        <a:rPr lang="en-AU" sz="1600">
                          <a:effectLst/>
                        </a:rPr>
                        <a:t> Average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rowSpan="2">
                  <a:txBody>
                    <a:bodyPr/>
                    <a:lstStyle/>
                    <a:p>
                      <a:pPr algn="ctr">
                        <a:spcAft>
                          <a:spcPts val="1000"/>
                        </a:spcAft>
                      </a:pPr>
                      <a:r>
                        <a:rPr lang="en-AU" sz="1600" dirty="0">
                          <a:effectLst/>
                        </a:rPr>
                        <a:t>Change in SB (%SB</a:t>
                      </a:r>
                      <a:r>
                        <a:rPr lang="en-AU" sz="1600" baseline="-25000" dirty="0">
                          <a:effectLst/>
                        </a:rPr>
                        <a:t>F=0</a:t>
                      </a:r>
                      <a:r>
                        <a:rPr lang="en-AU" sz="1600" dirty="0">
                          <a:effectLst/>
                        </a:rPr>
                        <a:t>) from 2018-2021 </a:t>
                      </a:r>
                    </a:p>
                    <a:p>
                      <a:pPr algn="ctr">
                        <a:spcAft>
                          <a:spcPts val="1000"/>
                        </a:spcAft>
                      </a:pPr>
                      <a:r>
                        <a:rPr lang="en-AU" sz="1600" dirty="0">
                          <a:effectLst/>
                        </a:rPr>
                        <a:t>average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gridSpan="2">
                  <a:txBody>
                    <a:bodyPr/>
                    <a:lstStyle/>
                    <a:p>
                      <a:pPr algn="ctr">
                        <a:spcAft>
                          <a:spcPts val="1000"/>
                        </a:spcAft>
                      </a:pPr>
                      <a:r>
                        <a:rPr lang="en-AU" sz="1600">
                          <a:effectLst/>
                        </a:rPr>
                        <a:t>Change in fishing from 2019-2021 levels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hMerge="1">
                  <a:txBody>
                    <a:bodyPr/>
                    <a:lstStyle/>
                    <a:p>
                      <a:endParaRPr lang="en-AU"/>
                    </a:p>
                  </a:txBody>
                  <a:tcPr/>
                </a:tc>
                <a:tc rowSpan="2">
                  <a:txBody>
                    <a:bodyPr/>
                    <a:lstStyle/>
                    <a:p>
                      <a:pPr algn="ctr">
                        <a:spcAft>
                          <a:spcPts val="1000"/>
                        </a:spcAft>
                      </a:pPr>
                      <a:r>
                        <a:rPr lang="en-AU" sz="1600">
                          <a:effectLst/>
                        </a:rPr>
                        <a:t>Risk SB/SB</a:t>
                      </a:r>
                      <a:r>
                        <a:rPr lang="en-AU" sz="1600" baseline="-25000">
                          <a:effectLst/>
                        </a:rPr>
                        <a:t>F=0</a:t>
                      </a:r>
                      <a:endParaRPr lang="en-AU" sz="1600">
                        <a:effectLst/>
                      </a:endParaRPr>
                    </a:p>
                    <a:p>
                      <a:pPr algn="ctr">
                        <a:spcAft>
                          <a:spcPts val="1000"/>
                        </a:spcAft>
                      </a:pPr>
                      <a:r>
                        <a:rPr lang="en-AU" sz="1600">
                          <a:effectLst/>
                        </a:rPr>
                        <a:t>&lt;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4150538622"/>
                  </a:ext>
                </a:extLst>
              </a:tr>
              <a:tr h="905078">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600" dirty="0">
                          <a:effectLst/>
                        </a:rPr>
                        <a:t>Purse seine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nchor="ctr"/>
                </a:tc>
                <a:tc>
                  <a:txBody>
                    <a:bodyPr/>
                    <a:lstStyle/>
                    <a:p>
                      <a:pPr algn="ctr">
                        <a:spcAft>
                          <a:spcPts val="1000"/>
                        </a:spcAft>
                      </a:pPr>
                      <a:r>
                        <a:rPr lang="en-AU" sz="1600">
                          <a:effectLst/>
                        </a:rPr>
                        <a:t>Longline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2478210212"/>
                  </a:ext>
                </a:extLst>
              </a:tr>
              <a:tr h="492323">
                <a:tc>
                  <a:txBody>
                    <a:bodyPr/>
                    <a:lstStyle/>
                    <a:p>
                      <a:pPr algn="ctr">
                        <a:spcAft>
                          <a:spcPts val="1000"/>
                        </a:spcAft>
                      </a:pPr>
                      <a:r>
                        <a:rPr lang="en-AU" sz="1600" dirty="0">
                          <a:effectLst/>
                        </a:rPr>
                        <a:t>0.43</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0%</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Base 2019-2021 conditions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836173801"/>
                  </a:ext>
                </a:extLst>
              </a:tr>
              <a:tr h="328215">
                <a:tc>
                  <a:txBody>
                    <a:bodyPr/>
                    <a:lstStyle/>
                    <a:p>
                      <a:pPr algn="ctr">
                        <a:spcAft>
                          <a:spcPts val="1000"/>
                        </a:spcAft>
                      </a:pPr>
                      <a:r>
                        <a:rPr lang="en-AU" sz="1600">
                          <a:effectLst/>
                        </a:rPr>
                        <a:t>0.30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+45%</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rowSpan="7">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880139110"/>
                  </a:ext>
                </a:extLst>
              </a:tr>
              <a:tr h="328215">
                <a:tc>
                  <a:txBody>
                    <a:bodyPr/>
                    <a:lstStyle/>
                    <a:p>
                      <a:pPr algn="ctr">
                        <a:spcAft>
                          <a:spcPts val="1000"/>
                        </a:spcAft>
                      </a:pPr>
                      <a:r>
                        <a:rPr lang="en-AU" sz="1600">
                          <a:effectLst/>
                        </a:rPr>
                        <a:t>0.34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dirty="0">
                          <a:effectLst/>
                        </a:rPr>
                        <a:t>Avg. 2012-2015</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085544896"/>
                  </a:ext>
                </a:extLst>
              </a:tr>
              <a:tr h="328215">
                <a:tc>
                  <a:txBody>
                    <a:bodyPr/>
                    <a:lstStyle/>
                    <a:p>
                      <a:pPr algn="ctr">
                        <a:spcAft>
                          <a:spcPts val="1000"/>
                        </a:spcAft>
                      </a:pPr>
                      <a:r>
                        <a:rPr lang="en-AU" sz="1600">
                          <a:effectLst/>
                        </a:rPr>
                        <a:t>0.37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dirty="0">
                          <a:effectLst/>
                        </a:rPr>
                        <a:t>Avg. 2012-2015 + 10%</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296401231"/>
                  </a:ext>
                </a:extLst>
              </a:tr>
              <a:tr h="492323">
                <a:tc>
                  <a:txBody>
                    <a:bodyPr/>
                    <a:lstStyle/>
                    <a:p>
                      <a:pPr algn="ctr">
                        <a:spcAft>
                          <a:spcPts val="1000"/>
                        </a:spcAft>
                      </a:pPr>
                      <a:r>
                        <a:rPr lang="en-AU" sz="1600">
                          <a:effectLst/>
                        </a:rPr>
                        <a:t>0.32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dirty="0">
                          <a:effectLst/>
                        </a:rPr>
                        <a:t>Avg. 2012-2015 minus FAD closure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37%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2220749646"/>
                  </a:ext>
                </a:extLst>
              </a:tr>
              <a:tr h="328215">
                <a:tc>
                  <a:txBody>
                    <a:bodyPr/>
                    <a:lstStyle/>
                    <a:p>
                      <a:pPr algn="ctr">
                        <a:spcAft>
                          <a:spcPts val="1000"/>
                        </a:spcAft>
                      </a:pPr>
                      <a:r>
                        <a:rPr lang="en-AU" sz="1600">
                          <a:effectLst/>
                        </a:rPr>
                        <a:t>0.46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+31%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dirty="0">
                          <a:effectLst/>
                        </a:rPr>
                        <a:t>Avg. depletion 2000-04</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a:effectLst/>
                        </a:rPr>
                        <a:t>41%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1782568968"/>
                  </a:ext>
                </a:extLst>
              </a:tr>
              <a:tr h="164108">
                <a:tc>
                  <a:txBody>
                    <a:bodyPr/>
                    <a:lstStyle/>
                    <a:p>
                      <a:pPr algn="ctr">
                        <a:spcAft>
                          <a:spcPts val="1000"/>
                        </a:spcAft>
                      </a:pPr>
                      <a:r>
                        <a:rPr lang="en-AU" sz="1600">
                          <a:effectLst/>
                        </a:rPr>
                        <a:t>0.32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10%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dirty="0">
                          <a:effectLst/>
                        </a:rPr>
                        <a:t>36%</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4052443144"/>
                  </a:ext>
                </a:extLst>
              </a:tr>
              <a:tr h="164108">
                <a:tc>
                  <a:txBody>
                    <a:bodyPr/>
                    <a:lstStyle/>
                    <a:p>
                      <a:pPr algn="ctr">
                        <a:spcAft>
                          <a:spcPts val="1000"/>
                        </a:spcAft>
                      </a:pPr>
                      <a:r>
                        <a:rPr lang="en-AU" sz="1600">
                          <a:effectLst/>
                        </a:rPr>
                        <a:t>0.30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l">
                        <a:spcAft>
                          <a:spcPts val="1000"/>
                        </a:spcAft>
                      </a:pPr>
                      <a:r>
                        <a:rPr lang="en-AU" sz="1600">
                          <a:effectLst/>
                        </a:rPr>
                        <a:t>20%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vMerge="1">
                  <a:txBody>
                    <a:bodyPr/>
                    <a:lstStyle/>
                    <a:p>
                      <a:endParaRPr lang="en-AU"/>
                    </a:p>
                  </a:txBody>
                  <a:tcPr/>
                </a:tc>
                <a:tc>
                  <a:txBody>
                    <a:bodyPr/>
                    <a:lstStyle/>
                    <a:p>
                      <a:pPr algn="ctr">
                        <a:spcAft>
                          <a:spcPts val="1000"/>
                        </a:spcAft>
                      </a:pPr>
                      <a:r>
                        <a:rPr lang="en-AU" sz="1600" dirty="0">
                          <a:effectLst/>
                        </a:rPr>
                        <a:t>35%</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135" marR="67135" marT="0" marB="0"/>
                </a:tc>
                <a:extLst>
                  <a:ext uri="{0D108BD9-81ED-4DB2-BD59-A6C34878D82A}">
                    <a16:rowId xmlns:a16="http://schemas.microsoft.com/office/drawing/2014/main" val="3887713247"/>
                  </a:ext>
                </a:extLst>
              </a:tr>
            </a:tbl>
          </a:graphicData>
        </a:graphic>
      </p:graphicFrame>
      <p:sp>
        <p:nvSpPr>
          <p:cNvPr id="3" name="Title 2">
            <a:extLst>
              <a:ext uri="{FF2B5EF4-FFF2-40B4-BE49-F238E27FC236}">
                <a16:creationId xmlns:a16="http://schemas.microsoft.com/office/drawing/2014/main" id="{686D4B15-1300-BB21-DACC-F0504919ECF3}"/>
              </a:ext>
            </a:extLst>
          </p:cNvPr>
          <p:cNvSpPr>
            <a:spLocks noGrp="1"/>
          </p:cNvSpPr>
          <p:nvPr>
            <p:ph type="title"/>
          </p:nvPr>
        </p:nvSpPr>
        <p:spPr/>
        <p:txBody>
          <a:bodyPr/>
          <a:lstStyle/>
          <a:p>
            <a:r>
              <a:rPr lang="en-AU" dirty="0"/>
              <a:t>BET long term, CMM levels</a:t>
            </a:r>
          </a:p>
        </p:txBody>
      </p:sp>
    </p:spTree>
    <p:extLst>
      <p:ext uri="{BB962C8B-B14F-4D97-AF65-F5344CB8AC3E}">
        <p14:creationId xmlns:p14="http://schemas.microsoft.com/office/powerpoint/2010/main" val="8231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CB1CB72-7146-23ED-E3A5-9D2AF89240F6}"/>
              </a:ext>
            </a:extLst>
          </p:cNvPr>
          <p:cNvGraphicFramePr>
            <a:graphicFrameLocks noGrp="1"/>
          </p:cNvGraphicFramePr>
          <p:nvPr>
            <p:ph idx="1"/>
            <p:extLst>
              <p:ext uri="{D42A27DB-BD31-4B8C-83A1-F6EECF244321}">
                <p14:modId xmlns:p14="http://schemas.microsoft.com/office/powerpoint/2010/main" val="1424982794"/>
              </p:ext>
            </p:extLst>
          </p:nvPr>
        </p:nvGraphicFramePr>
        <p:xfrm>
          <a:off x="1025623" y="1730851"/>
          <a:ext cx="10753508" cy="4399280"/>
        </p:xfrm>
        <a:graphic>
          <a:graphicData uri="http://schemas.openxmlformats.org/drawingml/2006/table">
            <a:tbl>
              <a:tblPr firstRow="1" firstCol="1" bandRow="1">
                <a:tableStyleId>{5C22544A-7EE6-4342-B048-85BDC9FD1C3A}</a:tableStyleId>
              </a:tblPr>
              <a:tblGrid>
                <a:gridCol w="1025411">
                  <a:extLst>
                    <a:ext uri="{9D8B030D-6E8A-4147-A177-3AD203B41FA5}">
                      <a16:colId xmlns:a16="http://schemas.microsoft.com/office/drawing/2014/main" val="920895865"/>
                    </a:ext>
                  </a:extLst>
                </a:gridCol>
                <a:gridCol w="1170632">
                  <a:extLst>
                    <a:ext uri="{9D8B030D-6E8A-4147-A177-3AD203B41FA5}">
                      <a16:colId xmlns:a16="http://schemas.microsoft.com/office/drawing/2014/main" val="3277676041"/>
                    </a:ext>
                  </a:extLst>
                </a:gridCol>
                <a:gridCol w="1161756">
                  <a:extLst>
                    <a:ext uri="{9D8B030D-6E8A-4147-A177-3AD203B41FA5}">
                      <a16:colId xmlns:a16="http://schemas.microsoft.com/office/drawing/2014/main" val="3784159872"/>
                    </a:ext>
                  </a:extLst>
                </a:gridCol>
                <a:gridCol w="1016536">
                  <a:extLst>
                    <a:ext uri="{9D8B030D-6E8A-4147-A177-3AD203B41FA5}">
                      <a16:colId xmlns:a16="http://schemas.microsoft.com/office/drawing/2014/main" val="3679982093"/>
                    </a:ext>
                  </a:extLst>
                </a:gridCol>
                <a:gridCol w="1016536">
                  <a:extLst>
                    <a:ext uri="{9D8B030D-6E8A-4147-A177-3AD203B41FA5}">
                      <a16:colId xmlns:a16="http://schemas.microsoft.com/office/drawing/2014/main" val="12111980"/>
                    </a:ext>
                  </a:extLst>
                </a:gridCol>
                <a:gridCol w="798708">
                  <a:extLst>
                    <a:ext uri="{9D8B030D-6E8A-4147-A177-3AD203B41FA5}">
                      <a16:colId xmlns:a16="http://schemas.microsoft.com/office/drawing/2014/main" val="1540304193"/>
                    </a:ext>
                  </a:extLst>
                </a:gridCol>
                <a:gridCol w="1949975">
                  <a:extLst>
                    <a:ext uri="{9D8B030D-6E8A-4147-A177-3AD203B41FA5}">
                      <a16:colId xmlns:a16="http://schemas.microsoft.com/office/drawing/2014/main" val="769246880"/>
                    </a:ext>
                  </a:extLst>
                </a:gridCol>
                <a:gridCol w="871318">
                  <a:extLst>
                    <a:ext uri="{9D8B030D-6E8A-4147-A177-3AD203B41FA5}">
                      <a16:colId xmlns:a16="http://schemas.microsoft.com/office/drawing/2014/main" val="1692310223"/>
                    </a:ext>
                  </a:extLst>
                </a:gridCol>
                <a:gridCol w="871318">
                  <a:extLst>
                    <a:ext uri="{9D8B030D-6E8A-4147-A177-3AD203B41FA5}">
                      <a16:colId xmlns:a16="http://schemas.microsoft.com/office/drawing/2014/main" val="3418771538"/>
                    </a:ext>
                  </a:extLst>
                </a:gridCol>
                <a:gridCol w="871318">
                  <a:extLst>
                    <a:ext uri="{9D8B030D-6E8A-4147-A177-3AD203B41FA5}">
                      <a16:colId xmlns:a16="http://schemas.microsoft.com/office/drawing/2014/main" val="2190213886"/>
                    </a:ext>
                  </a:extLst>
                </a:gridCol>
              </a:tblGrid>
              <a:tr h="0">
                <a:tc gridSpan="6">
                  <a:txBody>
                    <a:bodyPr/>
                    <a:lstStyle/>
                    <a:p>
                      <a:pPr algn="ctr">
                        <a:spcAft>
                          <a:spcPts val="1000"/>
                        </a:spcAft>
                      </a:pPr>
                      <a:r>
                        <a:rPr lang="en-AU" sz="1600">
                          <a:effectLst/>
                        </a:rPr>
                        <a:t>YFT: long-term recruitment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rowSpan="3">
                  <a:txBody>
                    <a:bodyPr/>
                    <a:lstStyle/>
                    <a:p>
                      <a:pPr algn="l">
                        <a:spcAft>
                          <a:spcPts val="1000"/>
                        </a:spcAft>
                      </a:pPr>
                      <a:r>
                        <a:rPr lang="en-AU" sz="1600">
                          <a:effectLst/>
                        </a:rPr>
                        <a:t>Notes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a:t>
                      </a:r>
                    </a:p>
                    <a:p>
                      <a:pPr algn="ctr">
                        <a:spcAft>
                          <a:spcPts val="1000"/>
                        </a:spcAft>
                      </a:pPr>
                      <a:r>
                        <a:rPr lang="en-AU" sz="1600">
                          <a:effectLst/>
                        </a:rPr>
                        <a:t>SKJ</a:t>
                      </a:r>
                    </a:p>
                    <a:p>
                      <a:pPr algn="ctr">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a:t>
                      </a:r>
                    </a:p>
                    <a:p>
                      <a:pPr algn="ctr">
                        <a:spcAft>
                          <a:spcPts val="1000"/>
                        </a:spcAft>
                      </a:pPr>
                      <a:r>
                        <a:rPr lang="en-AU" sz="1600">
                          <a:effectLst/>
                        </a:rPr>
                        <a:t>BET-R</a:t>
                      </a:r>
                      <a:r>
                        <a:rPr lang="en-US" sz="1600">
                          <a:effectLst/>
                        </a:rPr>
                        <a:t>/</a:t>
                      </a:r>
                      <a:r>
                        <a:rPr lang="en-AU" sz="1600">
                          <a:effectLst/>
                        </a:rPr>
                        <a:t>L</a:t>
                      </a:r>
                    </a:p>
                    <a:p>
                      <a:pPr algn="l">
                        <a:spcAft>
                          <a:spcPts val="1000"/>
                        </a:spcAft>
                      </a:pPr>
                      <a:r>
                        <a:rPr lang="en-AU" sz="1600">
                          <a:effectLst/>
                        </a:rPr>
                        <a:t>SB/SB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3">
                  <a:txBody>
                    <a:bodyPr/>
                    <a:lstStyle/>
                    <a:p>
                      <a:pPr algn="ctr">
                        <a:spcAft>
                          <a:spcPts val="1000"/>
                        </a:spcAft>
                      </a:pPr>
                      <a:r>
                        <a:rPr lang="en-AU" sz="1600">
                          <a:effectLst/>
                        </a:rPr>
                        <a:t>Equiv. SPA SB/SB</a:t>
                      </a:r>
                      <a:r>
                        <a:rPr lang="en-AU" sz="1600" baseline="-25000">
                          <a:effectLst/>
                        </a:rPr>
                        <a:t>F=0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nchor="ctr"/>
                </a:tc>
                <a:extLst>
                  <a:ext uri="{0D108BD9-81ED-4DB2-BD59-A6C34878D82A}">
                    <a16:rowId xmlns:a16="http://schemas.microsoft.com/office/drawing/2014/main" val="3115495845"/>
                  </a:ext>
                </a:extLst>
              </a:tr>
              <a:tr h="0">
                <a:tc rowSpan="2">
                  <a:txBody>
                    <a:bodyPr/>
                    <a:lstStyle/>
                    <a:p>
                      <a:pPr algn="ctr">
                        <a:spcAft>
                          <a:spcPts val="1000"/>
                        </a:spcAft>
                      </a:pPr>
                      <a:r>
                        <a:rPr lang="en-AU" sz="1600">
                          <a:effectLst/>
                        </a:rPr>
                        <a:t>Median depletion level </a:t>
                      </a:r>
                    </a:p>
                    <a:p>
                      <a:pPr algn="ctr">
                        <a:spcAft>
                          <a:spcPts val="1000"/>
                        </a:spcAft>
                      </a:pPr>
                      <a:r>
                        <a:rPr lang="en-AU" sz="1600">
                          <a:effectLst/>
                        </a:rPr>
                        <a:t>(%SB</a:t>
                      </a:r>
                      <a:r>
                        <a:rPr lang="en-AU" sz="1600" baseline="-25000">
                          <a:effectLst/>
                        </a:rPr>
                        <a:t>F=0</a:t>
                      </a: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2">
                  <a:txBody>
                    <a:bodyPr/>
                    <a:lstStyle/>
                    <a:p>
                      <a:pPr algn="ctr">
                        <a:spcAft>
                          <a:spcPts val="1000"/>
                        </a:spcAft>
                      </a:pPr>
                      <a:r>
                        <a:rPr lang="en-AU" sz="1600">
                          <a:effectLst/>
                        </a:rPr>
                        <a:t>Change in SB (%SB</a:t>
                      </a:r>
                      <a:r>
                        <a:rPr lang="en-AU" sz="1600" baseline="-25000">
                          <a:effectLst/>
                        </a:rPr>
                        <a:t>F=0</a:t>
                      </a:r>
                      <a:r>
                        <a:rPr lang="en-AU" sz="1600">
                          <a:effectLst/>
                        </a:rPr>
                        <a:t>) from </a:t>
                      </a:r>
                    </a:p>
                    <a:p>
                      <a:pPr algn="ctr">
                        <a:spcAft>
                          <a:spcPts val="1000"/>
                        </a:spcAft>
                      </a:pPr>
                      <a:r>
                        <a:rPr lang="en-AU" sz="1600">
                          <a:effectLst/>
                        </a:rPr>
                        <a:t>2012-2015</a:t>
                      </a:r>
                    </a:p>
                    <a:p>
                      <a:pPr algn="ctr">
                        <a:spcAft>
                          <a:spcPts val="1000"/>
                        </a:spcAft>
                      </a:pPr>
                      <a:r>
                        <a:rPr lang="en-AU" sz="1600">
                          <a:effectLst/>
                        </a:rPr>
                        <a:t> average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rowSpan="2">
                  <a:txBody>
                    <a:bodyPr/>
                    <a:lstStyle/>
                    <a:p>
                      <a:pPr algn="ctr">
                        <a:spcAft>
                          <a:spcPts val="1000"/>
                        </a:spcAft>
                      </a:pPr>
                      <a:r>
                        <a:rPr lang="en-AU" sz="1600">
                          <a:effectLst/>
                        </a:rPr>
                        <a:t>Change in SB (%SB</a:t>
                      </a:r>
                      <a:r>
                        <a:rPr lang="en-AU" sz="1600" baseline="-25000">
                          <a:effectLst/>
                        </a:rPr>
                        <a:t>F=0</a:t>
                      </a:r>
                      <a:r>
                        <a:rPr lang="en-AU" sz="1600">
                          <a:effectLst/>
                        </a:rPr>
                        <a:t>) from 2018-2021 </a:t>
                      </a:r>
                    </a:p>
                    <a:p>
                      <a:pPr algn="ctr">
                        <a:spcAft>
                          <a:spcPts val="1000"/>
                        </a:spcAft>
                      </a:pPr>
                      <a:r>
                        <a:rPr lang="en-AU" sz="1600">
                          <a:effectLst/>
                        </a:rPr>
                        <a:t>average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gridSpan="2">
                  <a:txBody>
                    <a:bodyPr/>
                    <a:lstStyle/>
                    <a:p>
                      <a:pPr algn="ctr">
                        <a:spcAft>
                          <a:spcPts val="1000"/>
                        </a:spcAft>
                      </a:pPr>
                      <a:r>
                        <a:rPr lang="en-AU" sz="1600">
                          <a:effectLst/>
                        </a:rPr>
                        <a:t>Change in fishing from 2019-2021 levels</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hMerge="1">
                  <a:txBody>
                    <a:bodyPr/>
                    <a:lstStyle/>
                    <a:p>
                      <a:endParaRPr lang="en-AU"/>
                    </a:p>
                  </a:txBody>
                  <a:tcPr/>
                </a:tc>
                <a:tc rowSpan="2">
                  <a:txBody>
                    <a:bodyPr/>
                    <a:lstStyle/>
                    <a:p>
                      <a:pPr algn="ctr">
                        <a:spcAft>
                          <a:spcPts val="1000"/>
                        </a:spcAft>
                      </a:pPr>
                      <a:r>
                        <a:rPr lang="en-AU" sz="1600">
                          <a:effectLst/>
                        </a:rPr>
                        <a:t>Risk SB/SB</a:t>
                      </a:r>
                      <a:r>
                        <a:rPr lang="en-AU" sz="1600" baseline="-25000">
                          <a:effectLst/>
                        </a:rPr>
                        <a:t>F=0</a:t>
                      </a:r>
                      <a:endParaRPr lang="en-AU" sz="1600">
                        <a:effectLst/>
                      </a:endParaRPr>
                    </a:p>
                    <a:p>
                      <a:pPr algn="ctr">
                        <a:spcAft>
                          <a:spcPts val="1000"/>
                        </a:spcAft>
                      </a:pPr>
                      <a:r>
                        <a:rPr lang="en-AU" sz="1600">
                          <a:effectLst/>
                        </a:rPr>
                        <a:t>&lt;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3635020773"/>
                  </a:ext>
                </a:extLst>
              </a:tr>
              <a:tr h="0">
                <a:tc vMerge="1">
                  <a:txBody>
                    <a:bodyPr/>
                    <a:lstStyle/>
                    <a:p>
                      <a:endParaRPr lang="en-AU"/>
                    </a:p>
                  </a:txBody>
                  <a:tcPr/>
                </a:tc>
                <a:tc vMerge="1">
                  <a:txBody>
                    <a:bodyPr/>
                    <a:lstStyle/>
                    <a:p>
                      <a:endParaRPr lang="en-AU"/>
                    </a:p>
                  </a:txBody>
                  <a:tcPr/>
                </a:tc>
                <a:tc vMerge="1">
                  <a:txBody>
                    <a:bodyPr/>
                    <a:lstStyle/>
                    <a:p>
                      <a:endParaRPr lang="en-AU"/>
                    </a:p>
                  </a:txBody>
                  <a:tcPr/>
                </a:tc>
                <a:tc>
                  <a:txBody>
                    <a:bodyPr/>
                    <a:lstStyle/>
                    <a:p>
                      <a:pPr algn="ctr">
                        <a:spcAft>
                          <a:spcPts val="1000"/>
                        </a:spcAft>
                      </a:pPr>
                      <a:r>
                        <a:rPr lang="en-AU" sz="1600">
                          <a:effectLst/>
                        </a:rPr>
                        <a:t>Purse seine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a:txBody>
                    <a:bodyPr/>
                    <a:lstStyle/>
                    <a:p>
                      <a:pPr algn="ctr">
                        <a:spcAft>
                          <a:spcPts val="1000"/>
                        </a:spcAft>
                      </a:pPr>
                      <a:r>
                        <a:rPr lang="en-AU" sz="1600">
                          <a:effectLst/>
                        </a:rPr>
                        <a:t>Longline</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extLst>
                  <a:ext uri="{0D108BD9-81ED-4DB2-BD59-A6C34878D82A}">
                    <a16:rowId xmlns:a16="http://schemas.microsoft.com/office/drawing/2014/main" val="331299640"/>
                  </a:ext>
                </a:extLst>
              </a:tr>
              <a:tr h="0">
                <a:tc>
                  <a:txBody>
                    <a:bodyPr/>
                    <a:lstStyle/>
                    <a:p>
                      <a:pPr algn="ctr">
                        <a:spcAft>
                          <a:spcPts val="1000"/>
                        </a:spcAft>
                      </a:pPr>
                      <a:r>
                        <a:rPr lang="en-AU" sz="1600">
                          <a:effectLst/>
                        </a:rPr>
                        <a:t>0.41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-13%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nchor="ctr"/>
                </a:tc>
                <a:tc>
                  <a:txBody>
                    <a:bodyPr/>
                    <a:lstStyle/>
                    <a:p>
                      <a:pPr algn="l">
                        <a:spcAft>
                          <a:spcPts val="1000"/>
                        </a:spcAft>
                      </a:pPr>
                      <a:r>
                        <a:rPr lang="en-AU" sz="1600">
                          <a:effectLst/>
                        </a:rPr>
                        <a:t>Base 2019-2021 conditions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53%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US" sz="1600">
                          <a:effectLst/>
                        </a:rPr>
                        <a:t>46%/43%</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2767969548"/>
                  </a:ext>
                </a:extLst>
              </a:tr>
              <a:tr h="0">
                <a:tc>
                  <a:txBody>
                    <a:bodyPr/>
                    <a:lstStyle/>
                    <a:p>
                      <a:pPr algn="ctr">
                        <a:spcAft>
                          <a:spcPts val="1000"/>
                        </a:spcAft>
                      </a:pPr>
                      <a:r>
                        <a:rPr lang="en-AU" sz="1600">
                          <a:effectLst/>
                        </a:rPr>
                        <a:t>0.39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-11%</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rowSpan="6">
                  <a:txBody>
                    <a:bodyPr/>
                    <a:lstStyle/>
                    <a:p>
                      <a:pPr algn="ctr">
                        <a:spcAft>
                          <a:spcPts val="1000"/>
                        </a:spcAft>
                      </a:pPr>
                      <a:r>
                        <a:rPr lang="en-AU" sz="1600">
                          <a:effectLst/>
                        </a:rPr>
                        <a:t>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43%/40%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2930679984"/>
                  </a:ext>
                </a:extLst>
              </a:tr>
              <a:tr h="0">
                <a:tc>
                  <a:txBody>
                    <a:bodyPr/>
                    <a:lstStyle/>
                    <a:p>
                      <a:pPr algn="ctr">
                        <a:spcAft>
                          <a:spcPts val="1000"/>
                        </a:spcAft>
                      </a:pPr>
                      <a:r>
                        <a:rPr lang="en-AU" sz="1600">
                          <a:effectLst/>
                        </a:rPr>
                        <a:t>0.44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&gt; -50%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vMerge="1">
                  <a:txBody>
                    <a:bodyPr/>
                    <a:lstStyle/>
                    <a:p>
                      <a:endParaRPr lang="en-AU"/>
                    </a:p>
                  </a:txBody>
                  <a:tcPr/>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2367324528"/>
                  </a:ext>
                </a:extLst>
              </a:tr>
              <a:tr h="0">
                <a:tc>
                  <a:txBody>
                    <a:bodyPr/>
                    <a:lstStyle/>
                    <a:p>
                      <a:pPr algn="ctr">
                        <a:spcAft>
                          <a:spcPts val="1000"/>
                        </a:spcAft>
                      </a:pPr>
                      <a:r>
                        <a:rPr lang="en-AU" sz="1600">
                          <a:effectLst/>
                        </a:rPr>
                        <a:t>0.48</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+9%</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+2%</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&gt; -50%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2012-2015 + 10%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vMerge="1">
                  <a:txBody>
                    <a:bodyPr/>
                    <a:lstStyle/>
                    <a:p>
                      <a:endParaRPr lang="en-AU"/>
                    </a:p>
                  </a:txBody>
                  <a:tcPr/>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422799098"/>
                  </a:ext>
                </a:extLst>
              </a:tr>
              <a:tr h="0">
                <a:tc>
                  <a:txBody>
                    <a:bodyPr/>
                    <a:lstStyle/>
                    <a:p>
                      <a:pPr algn="ctr">
                        <a:spcAft>
                          <a:spcPts val="1000"/>
                        </a:spcAft>
                      </a:pPr>
                      <a:r>
                        <a:rPr lang="en-AU" sz="1600">
                          <a:effectLst/>
                        </a:rPr>
                        <a:t>0.50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+6%</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&gt; -50%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Avg. depletion 2000-2004</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vMerge="1">
                  <a:txBody>
                    <a:bodyPr/>
                    <a:lstStyle/>
                    <a:p>
                      <a:endParaRPr lang="en-AU"/>
                    </a:p>
                  </a:txBody>
                  <a:tcPr/>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063288724"/>
                  </a:ext>
                </a:extLst>
              </a:tr>
              <a:tr h="0">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&gt; +100%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10%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10%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vMerge="1">
                  <a:txBody>
                    <a:bodyPr/>
                    <a:lstStyle/>
                    <a:p>
                      <a:endParaRPr lang="en-AU"/>
                    </a:p>
                  </a:txBody>
                  <a:tcPr/>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 </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985094120"/>
                  </a:ext>
                </a:extLst>
              </a:tr>
              <a:tr h="0">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tabLst>
                          <a:tab pos="135890" algn="r"/>
                          <a:tab pos="226060" algn="l"/>
                        </a:tabLs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+17%</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a:effectLst/>
                        </a:rPr>
                        <a:t>&gt; +100%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tc>
                  <a:txBody>
                    <a:bodyPr/>
                    <a:lstStyle/>
                    <a:p>
                      <a:pPr algn="ctr">
                        <a:spcAft>
                          <a:spcPts val="1000"/>
                        </a:spcAft>
                      </a:pPr>
                      <a:r>
                        <a:rPr lang="en-AU" sz="1600">
                          <a:effectLst/>
                        </a:rPr>
                        <a:t>20%</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l">
                        <a:spcAft>
                          <a:spcPts val="1000"/>
                        </a:spcAft>
                      </a:pPr>
                      <a:r>
                        <a:rPr lang="en-AU" sz="1600">
                          <a:effectLst/>
                        </a:rPr>
                        <a:t>20% risk re LRP</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vMerge="1">
                  <a:txBody>
                    <a:bodyPr/>
                    <a:lstStyle/>
                    <a:p>
                      <a:endParaRPr lang="en-AU"/>
                    </a:p>
                  </a:txBody>
                  <a:tcPr/>
                </a:tc>
                <a:tc>
                  <a:txBody>
                    <a:bodyPr/>
                    <a:lstStyle/>
                    <a:p>
                      <a:pPr algn="ctr">
                        <a:spcAft>
                          <a:spcPts val="1000"/>
                        </a:spcAft>
                      </a:pPr>
                      <a:r>
                        <a:rPr lang="en-AU" sz="1600">
                          <a:effectLst/>
                        </a:rPr>
                        <a:t>-/-</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64135" marR="64135" marT="0" marB="0"/>
                </a:tc>
                <a:tc>
                  <a:txBody>
                    <a:bodyPr/>
                    <a:lstStyle/>
                    <a:p>
                      <a:pPr algn="ctr">
                        <a:spcAft>
                          <a:spcPts val="1000"/>
                        </a:spcAft>
                      </a:pPr>
                      <a:r>
                        <a:rPr lang="en-AU" sz="1600" dirty="0">
                          <a:effectLst/>
                        </a:rPr>
                        <a: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68580" marT="0" marB="0"/>
                </a:tc>
                <a:extLst>
                  <a:ext uri="{0D108BD9-81ED-4DB2-BD59-A6C34878D82A}">
                    <a16:rowId xmlns:a16="http://schemas.microsoft.com/office/drawing/2014/main" val="1711706852"/>
                  </a:ext>
                </a:extLst>
              </a:tr>
            </a:tbl>
          </a:graphicData>
        </a:graphic>
      </p:graphicFrame>
      <p:sp>
        <p:nvSpPr>
          <p:cNvPr id="3" name="Title 2">
            <a:extLst>
              <a:ext uri="{FF2B5EF4-FFF2-40B4-BE49-F238E27FC236}">
                <a16:creationId xmlns:a16="http://schemas.microsoft.com/office/drawing/2014/main" id="{68019C55-2CE9-8279-1C41-C0F79B908101}"/>
              </a:ext>
            </a:extLst>
          </p:cNvPr>
          <p:cNvSpPr>
            <a:spLocks noGrp="1"/>
          </p:cNvSpPr>
          <p:nvPr>
            <p:ph type="title"/>
          </p:nvPr>
        </p:nvSpPr>
        <p:spPr/>
        <p:txBody>
          <a:bodyPr/>
          <a:lstStyle/>
          <a:p>
            <a:r>
              <a:rPr lang="en-AU" dirty="0"/>
              <a:t>YFT, CMM levels</a:t>
            </a:r>
          </a:p>
        </p:txBody>
      </p:sp>
    </p:spTree>
    <p:extLst>
      <p:ext uri="{BB962C8B-B14F-4D97-AF65-F5344CB8AC3E}">
        <p14:creationId xmlns:p14="http://schemas.microsoft.com/office/powerpoint/2010/main" val="3459257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B074E3-CFD8-7088-513C-4033CB289624}"/>
              </a:ext>
            </a:extLst>
          </p:cNvPr>
          <p:cNvSpPr>
            <a:spLocks noGrp="1"/>
          </p:cNvSpPr>
          <p:nvPr>
            <p:ph idx="1"/>
          </p:nvPr>
        </p:nvSpPr>
        <p:spPr/>
        <p:txBody>
          <a:bodyPr>
            <a:normAutofit/>
          </a:bodyPr>
          <a:lstStyle/>
          <a:p>
            <a:r>
              <a:rPr lang="en-AU" dirty="0"/>
              <a:t>WCPFC HS workplan – BET and YFT TRPs to be adopted this year (WCPFC21)</a:t>
            </a:r>
          </a:p>
          <a:p>
            <a:r>
              <a:rPr lang="en-AU" dirty="0"/>
              <a:t>No clear guidance from managers on levels</a:t>
            </a:r>
          </a:p>
          <a:p>
            <a:pPr lvl="1"/>
            <a:r>
              <a:rPr lang="en-AU" dirty="0"/>
              <a:t>Exception - comment at WCPFC20 re incorporating FAD closure considerations</a:t>
            </a:r>
          </a:p>
          <a:p>
            <a:r>
              <a:rPr lang="en-AU" dirty="0"/>
              <a:t>To provide some information, re-ran analyses of WCPFC18-2021-11</a:t>
            </a:r>
          </a:p>
          <a:p>
            <a:pPr lvl="1"/>
            <a:r>
              <a:rPr lang="en-AU" dirty="0"/>
              <a:t>Used analyses underpinning TT CMM discussions at WCPFC20</a:t>
            </a:r>
          </a:p>
          <a:p>
            <a:pPr marL="0" indent="0">
              <a:buNone/>
            </a:pPr>
            <a:endParaRPr lang="en-AU" dirty="0"/>
          </a:p>
          <a:p>
            <a:endParaRPr lang="en-AU" dirty="0"/>
          </a:p>
          <a:p>
            <a:endParaRPr lang="en-AU" dirty="0"/>
          </a:p>
        </p:txBody>
      </p:sp>
      <p:sp>
        <p:nvSpPr>
          <p:cNvPr id="3" name="Title 2">
            <a:extLst>
              <a:ext uri="{FF2B5EF4-FFF2-40B4-BE49-F238E27FC236}">
                <a16:creationId xmlns:a16="http://schemas.microsoft.com/office/drawing/2014/main" id="{96FC1993-9828-E126-916C-C54D262197C5}"/>
              </a:ext>
            </a:extLst>
          </p:cNvPr>
          <p:cNvSpPr>
            <a:spLocks noGrp="1"/>
          </p:cNvSpPr>
          <p:nvPr>
            <p:ph type="title"/>
          </p:nvPr>
        </p:nvSpPr>
        <p:spPr/>
        <p:txBody>
          <a:bodyPr/>
          <a:lstStyle/>
          <a:p>
            <a:r>
              <a:rPr lang="en-AU" dirty="0"/>
              <a:t>Introduction</a:t>
            </a:r>
          </a:p>
        </p:txBody>
      </p:sp>
    </p:spTree>
    <p:extLst>
      <p:ext uri="{BB962C8B-B14F-4D97-AF65-F5344CB8AC3E}">
        <p14:creationId xmlns:p14="http://schemas.microsoft.com/office/powerpoint/2010/main" val="343027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07E263-FFD1-4E5E-4478-27B4EE5EE7FF}"/>
              </a:ext>
            </a:extLst>
          </p:cNvPr>
          <p:cNvSpPr>
            <a:spLocks noGrp="1"/>
          </p:cNvSpPr>
          <p:nvPr>
            <p:ph idx="1"/>
          </p:nvPr>
        </p:nvSpPr>
        <p:spPr>
          <a:xfrm>
            <a:off x="1025624" y="1467548"/>
            <a:ext cx="4921952" cy="5017596"/>
          </a:xfrm>
        </p:spPr>
        <p:txBody>
          <a:bodyPr/>
          <a:lstStyle/>
          <a:p>
            <a:r>
              <a:rPr lang="en-AU" dirty="0"/>
              <a:t>Projection analyses</a:t>
            </a:r>
          </a:p>
          <a:p>
            <a:r>
              <a:rPr lang="en-AU" dirty="0"/>
              <a:t>Adjust future fishing to achieve desired candidate depletions in the long term</a:t>
            </a:r>
          </a:p>
          <a:p>
            <a:r>
              <a:rPr lang="en-AU" dirty="0"/>
              <a:t>BET for two recruitment scenarios</a:t>
            </a:r>
          </a:p>
        </p:txBody>
      </p:sp>
      <p:sp>
        <p:nvSpPr>
          <p:cNvPr id="3" name="Title 2">
            <a:extLst>
              <a:ext uri="{FF2B5EF4-FFF2-40B4-BE49-F238E27FC236}">
                <a16:creationId xmlns:a16="http://schemas.microsoft.com/office/drawing/2014/main" id="{A2EBDF99-F715-11D4-DD11-173B9975A819}"/>
              </a:ext>
            </a:extLst>
          </p:cNvPr>
          <p:cNvSpPr>
            <a:spLocks noGrp="1"/>
          </p:cNvSpPr>
          <p:nvPr>
            <p:ph type="title"/>
          </p:nvPr>
        </p:nvSpPr>
        <p:spPr/>
        <p:txBody>
          <a:bodyPr/>
          <a:lstStyle/>
          <a:p>
            <a:r>
              <a:rPr lang="en-AU" dirty="0"/>
              <a:t>Approach</a:t>
            </a:r>
          </a:p>
        </p:txBody>
      </p:sp>
      <p:pic>
        <p:nvPicPr>
          <p:cNvPr id="5" name="Picture 4">
            <a:extLst>
              <a:ext uri="{FF2B5EF4-FFF2-40B4-BE49-F238E27FC236}">
                <a16:creationId xmlns:a16="http://schemas.microsoft.com/office/drawing/2014/main" id="{CB526E29-0A14-6A25-72F9-166384185333}"/>
              </a:ext>
            </a:extLst>
          </p:cNvPr>
          <p:cNvPicPr>
            <a:picLocks noChangeAspect="1"/>
          </p:cNvPicPr>
          <p:nvPr/>
        </p:nvPicPr>
        <p:blipFill>
          <a:blip r:embed="rId2"/>
          <a:stretch>
            <a:fillRect/>
          </a:stretch>
        </p:blipFill>
        <p:spPr>
          <a:xfrm>
            <a:off x="5845086" y="2609850"/>
            <a:ext cx="6153150" cy="4248150"/>
          </a:xfrm>
          <a:prstGeom prst="rect">
            <a:avLst/>
          </a:prstGeom>
        </p:spPr>
      </p:pic>
      <p:sp>
        <p:nvSpPr>
          <p:cNvPr id="6" name="Rectangle 5">
            <a:extLst>
              <a:ext uri="{FF2B5EF4-FFF2-40B4-BE49-F238E27FC236}">
                <a16:creationId xmlns:a16="http://schemas.microsoft.com/office/drawing/2014/main" id="{54FB9D89-25DC-2162-16F4-E39C61088E6B}"/>
              </a:ext>
            </a:extLst>
          </p:cNvPr>
          <p:cNvSpPr/>
          <p:nvPr/>
        </p:nvSpPr>
        <p:spPr>
          <a:xfrm>
            <a:off x="10582078" y="5092861"/>
            <a:ext cx="289367" cy="92597"/>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0D555609-6C98-6895-0A3B-000D2C7A03C4}"/>
              </a:ext>
            </a:extLst>
          </p:cNvPr>
          <p:cNvSpPr/>
          <p:nvPr/>
        </p:nvSpPr>
        <p:spPr>
          <a:xfrm>
            <a:off x="9758943" y="5172473"/>
            <a:ext cx="289367" cy="9259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50C895B7-C0C1-6902-28EC-965565913A7A}"/>
              </a:ext>
            </a:extLst>
          </p:cNvPr>
          <p:cNvSpPr/>
          <p:nvPr/>
        </p:nvSpPr>
        <p:spPr>
          <a:xfrm>
            <a:off x="9763407" y="5290151"/>
            <a:ext cx="289367" cy="9259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F0974207-0605-47DB-F89A-A47646D99AE0}"/>
              </a:ext>
            </a:extLst>
          </p:cNvPr>
          <p:cNvSpPr/>
          <p:nvPr/>
        </p:nvSpPr>
        <p:spPr>
          <a:xfrm>
            <a:off x="9748719" y="5060588"/>
            <a:ext cx="289367" cy="9259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9D5E440D-CF16-7655-9782-056A3CF037A8}"/>
              </a:ext>
            </a:extLst>
          </p:cNvPr>
          <p:cNvSpPr/>
          <p:nvPr/>
        </p:nvSpPr>
        <p:spPr>
          <a:xfrm>
            <a:off x="8178402" y="4728738"/>
            <a:ext cx="289367" cy="92597"/>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B32F8477-219F-744F-03B9-6F54D03373C4}"/>
              </a:ext>
            </a:extLst>
          </p:cNvPr>
          <p:cNvSpPr/>
          <p:nvPr/>
        </p:nvSpPr>
        <p:spPr>
          <a:xfrm>
            <a:off x="11388448" y="5447821"/>
            <a:ext cx="289367" cy="9259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74C6C9A0-DC55-C0E5-7352-CCA0B2CC637C}"/>
              </a:ext>
            </a:extLst>
          </p:cNvPr>
          <p:cNvSpPr/>
          <p:nvPr/>
        </p:nvSpPr>
        <p:spPr>
          <a:xfrm>
            <a:off x="11386395" y="5565499"/>
            <a:ext cx="289367" cy="9259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71E0F229-7497-847A-40DC-0B7B904741DB}"/>
              </a:ext>
            </a:extLst>
          </p:cNvPr>
          <p:cNvSpPr txBox="1"/>
          <p:nvPr/>
        </p:nvSpPr>
        <p:spPr>
          <a:xfrm>
            <a:off x="7922029" y="3773978"/>
            <a:ext cx="756458" cy="276999"/>
          </a:xfrm>
          <a:prstGeom prst="rect">
            <a:avLst/>
          </a:prstGeom>
          <a:noFill/>
        </p:spPr>
        <p:txBody>
          <a:bodyPr wrap="square" rtlCol="0">
            <a:spAutoFit/>
          </a:bodyPr>
          <a:lstStyle/>
          <a:p>
            <a:r>
              <a:rPr lang="en-AU" sz="1200" dirty="0"/>
              <a:t>2001-04</a:t>
            </a:r>
          </a:p>
        </p:txBody>
      </p:sp>
      <p:sp>
        <p:nvSpPr>
          <p:cNvPr id="13" name="TextBox 12">
            <a:extLst>
              <a:ext uri="{FF2B5EF4-FFF2-40B4-BE49-F238E27FC236}">
                <a16:creationId xmlns:a16="http://schemas.microsoft.com/office/drawing/2014/main" id="{5BA670A4-B978-25E8-DFB3-03516123186A}"/>
              </a:ext>
            </a:extLst>
          </p:cNvPr>
          <p:cNvSpPr txBox="1"/>
          <p:nvPr/>
        </p:nvSpPr>
        <p:spPr>
          <a:xfrm>
            <a:off x="9495910" y="3776744"/>
            <a:ext cx="756458" cy="461665"/>
          </a:xfrm>
          <a:prstGeom prst="rect">
            <a:avLst/>
          </a:prstGeom>
          <a:noFill/>
        </p:spPr>
        <p:txBody>
          <a:bodyPr wrap="square" rtlCol="0">
            <a:spAutoFit/>
          </a:bodyPr>
          <a:lstStyle/>
          <a:p>
            <a:r>
              <a:rPr lang="en-AU" sz="1200" dirty="0"/>
              <a:t>2012-15</a:t>
            </a:r>
          </a:p>
          <a:p>
            <a:r>
              <a:rPr lang="en-AU" sz="1200" dirty="0"/>
              <a:t>levels</a:t>
            </a:r>
          </a:p>
        </p:txBody>
      </p:sp>
      <p:sp>
        <p:nvSpPr>
          <p:cNvPr id="14" name="TextBox 13">
            <a:extLst>
              <a:ext uri="{FF2B5EF4-FFF2-40B4-BE49-F238E27FC236}">
                <a16:creationId xmlns:a16="http://schemas.microsoft.com/office/drawing/2014/main" id="{5776153E-D959-3505-149A-2CF8B0C16CF2}"/>
              </a:ext>
            </a:extLst>
          </p:cNvPr>
          <p:cNvSpPr txBox="1"/>
          <p:nvPr/>
        </p:nvSpPr>
        <p:spPr>
          <a:xfrm>
            <a:off x="10321643" y="3779510"/>
            <a:ext cx="756458" cy="461665"/>
          </a:xfrm>
          <a:prstGeom prst="rect">
            <a:avLst/>
          </a:prstGeom>
          <a:noFill/>
        </p:spPr>
        <p:txBody>
          <a:bodyPr wrap="square" rtlCol="0">
            <a:spAutoFit/>
          </a:bodyPr>
          <a:lstStyle/>
          <a:p>
            <a:r>
              <a:rPr lang="en-AU" sz="1200" dirty="0"/>
              <a:t>2019-21</a:t>
            </a:r>
          </a:p>
          <a:p>
            <a:r>
              <a:rPr lang="en-AU" sz="1200" dirty="0"/>
              <a:t>baseline</a:t>
            </a:r>
          </a:p>
        </p:txBody>
      </p:sp>
      <p:sp>
        <p:nvSpPr>
          <p:cNvPr id="15" name="TextBox 14">
            <a:extLst>
              <a:ext uri="{FF2B5EF4-FFF2-40B4-BE49-F238E27FC236}">
                <a16:creationId xmlns:a16="http://schemas.microsoft.com/office/drawing/2014/main" id="{E1F9EFEC-4828-77BD-8AA0-F30E2ED562D5}"/>
              </a:ext>
            </a:extLst>
          </p:cNvPr>
          <p:cNvSpPr txBox="1"/>
          <p:nvPr/>
        </p:nvSpPr>
        <p:spPr>
          <a:xfrm>
            <a:off x="11297003" y="3820144"/>
            <a:ext cx="598508" cy="461665"/>
          </a:xfrm>
          <a:prstGeom prst="rect">
            <a:avLst/>
          </a:prstGeom>
          <a:noFill/>
        </p:spPr>
        <p:txBody>
          <a:bodyPr wrap="square" rtlCol="0">
            <a:spAutoFit/>
          </a:bodyPr>
          <a:lstStyle/>
          <a:p>
            <a:r>
              <a:rPr lang="en-AU" sz="1200" dirty="0"/>
              <a:t>Risk levels</a:t>
            </a:r>
          </a:p>
        </p:txBody>
      </p:sp>
    </p:spTree>
    <p:extLst>
      <p:ext uri="{BB962C8B-B14F-4D97-AF65-F5344CB8AC3E}">
        <p14:creationId xmlns:p14="http://schemas.microsoft.com/office/powerpoint/2010/main" val="157145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05BE9-C3E1-2D87-8154-CEAA1BC68853}"/>
              </a:ext>
            </a:extLst>
          </p:cNvPr>
          <p:cNvSpPr>
            <a:spLocks noGrp="1"/>
          </p:cNvSpPr>
          <p:nvPr>
            <p:ph idx="1"/>
          </p:nvPr>
        </p:nvSpPr>
        <p:spPr/>
        <p:txBody>
          <a:bodyPr>
            <a:normAutofit fontScale="92500"/>
          </a:bodyPr>
          <a:lstStyle/>
          <a:p>
            <a:r>
              <a:rPr lang="en-AU" dirty="0"/>
              <a:t>TRPs could be achieved with many different balances of PS effort and LL catch</a:t>
            </a:r>
          </a:p>
          <a:p>
            <a:r>
              <a:rPr lang="en-AU" dirty="0"/>
              <a:t>Two approaches for future fishing levels:</a:t>
            </a:r>
          </a:p>
          <a:p>
            <a:pPr lvl="1"/>
            <a:r>
              <a:rPr lang="en-AU" dirty="0"/>
              <a:t>As in WCPFC18-2021-11, equal proportional change in PS effort and LL catch </a:t>
            </a:r>
            <a:r>
              <a:rPr lang="en-AU" dirty="0" err="1"/>
              <a:t>cf</a:t>
            </a:r>
            <a:r>
              <a:rPr lang="en-AU" dirty="0"/>
              <a:t> 2019-2021 levels </a:t>
            </a:r>
          </a:p>
          <a:p>
            <a:pPr lvl="1"/>
            <a:r>
              <a:rPr lang="en-AU" dirty="0"/>
              <a:t>Incorporate recent CMM decisions</a:t>
            </a:r>
          </a:p>
          <a:p>
            <a:pPr lvl="2"/>
            <a:r>
              <a:rPr lang="en-AU" dirty="0"/>
              <a:t>Fix PS effort at 2012 levels (CMM 2022-01)</a:t>
            </a:r>
          </a:p>
          <a:p>
            <a:pPr lvl="2"/>
            <a:r>
              <a:rPr lang="en-AU" dirty="0"/>
              <a:t>Incorporate shortened FAD closure (CMM 2023-01) – for BET only</a:t>
            </a:r>
          </a:p>
          <a:p>
            <a:pPr lvl="2"/>
            <a:r>
              <a:rPr lang="en-AU" dirty="0"/>
              <a:t>Adjust LL catches to achieve future depletion levels</a:t>
            </a:r>
          </a:p>
          <a:p>
            <a:r>
              <a:rPr lang="en-AU" dirty="0"/>
              <a:t>Re PS: SKJ and YFT affected by overall effort, BET by effort </a:t>
            </a:r>
            <a:r>
              <a:rPr lang="en-AU" u="sng" dirty="0"/>
              <a:t>AND</a:t>
            </a:r>
            <a:r>
              <a:rPr lang="en-AU" dirty="0"/>
              <a:t> FAD closure</a:t>
            </a:r>
          </a:p>
          <a:p>
            <a:r>
              <a:rPr lang="en-AU" dirty="0"/>
              <a:t>YFT Region 2 – set to 2016-2018 </a:t>
            </a:r>
            <a:r>
              <a:rPr lang="en-AU" u="sng" dirty="0"/>
              <a:t>effort</a:t>
            </a:r>
          </a:p>
          <a:p>
            <a:endParaRPr lang="en-AU" dirty="0"/>
          </a:p>
        </p:txBody>
      </p:sp>
      <p:sp>
        <p:nvSpPr>
          <p:cNvPr id="3" name="Title 2">
            <a:extLst>
              <a:ext uri="{FF2B5EF4-FFF2-40B4-BE49-F238E27FC236}">
                <a16:creationId xmlns:a16="http://schemas.microsoft.com/office/drawing/2014/main" id="{8A7AF7DD-1068-C8DA-EDE2-9BDB1F318C5E}"/>
              </a:ext>
            </a:extLst>
          </p:cNvPr>
          <p:cNvSpPr>
            <a:spLocks noGrp="1"/>
          </p:cNvSpPr>
          <p:nvPr>
            <p:ph type="title"/>
          </p:nvPr>
        </p:nvSpPr>
        <p:spPr/>
        <p:txBody>
          <a:bodyPr/>
          <a:lstStyle/>
          <a:p>
            <a:r>
              <a:rPr lang="en-AU" dirty="0"/>
              <a:t>Approach </a:t>
            </a:r>
          </a:p>
        </p:txBody>
      </p:sp>
    </p:spTree>
    <p:extLst>
      <p:ext uri="{BB962C8B-B14F-4D97-AF65-F5344CB8AC3E}">
        <p14:creationId xmlns:p14="http://schemas.microsoft.com/office/powerpoint/2010/main" val="214877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220F10C-92C7-045D-4BF9-E216B3A63B36}"/>
              </a:ext>
            </a:extLst>
          </p:cNvPr>
          <p:cNvPicPr>
            <a:picLocks noGrp="1" noChangeAspect="1"/>
          </p:cNvPicPr>
          <p:nvPr>
            <p:ph idx="1"/>
          </p:nvPr>
        </p:nvPicPr>
        <p:blipFill>
          <a:blip r:embed="rId2"/>
          <a:stretch>
            <a:fillRect/>
          </a:stretch>
        </p:blipFill>
        <p:spPr>
          <a:xfrm>
            <a:off x="692794" y="2236112"/>
            <a:ext cx="11383733" cy="3536535"/>
          </a:xfrm>
        </p:spPr>
      </p:pic>
      <p:sp>
        <p:nvSpPr>
          <p:cNvPr id="3" name="Title 2">
            <a:extLst>
              <a:ext uri="{FF2B5EF4-FFF2-40B4-BE49-F238E27FC236}">
                <a16:creationId xmlns:a16="http://schemas.microsoft.com/office/drawing/2014/main" id="{E13FDAA0-21E8-DB35-5EFA-C4F0B3AD10B8}"/>
              </a:ext>
            </a:extLst>
          </p:cNvPr>
          <p:cNvSpPr>
            <a:spLocks noGrp="1"/>
          </p:cNvSpPr>
          <p:nvPr>
            <p:ph type="title"/>
          </p:nvPr>
        </p:nvSpPr>
        <p:spPr/>
        <p:txBody>
          <a:bodyPr/>
          <a:lstStyle/>
          <a:p>
            <a:r>
              <a:rPr lang="en-AU" dirty="0"/>
              <a:t>Results – BET recent recruitment</a:t>
            </a:r>
          </a:p>
        </p:txBody>
      </p:sp>
      <p:sp>
        <p:nvSpPr>
          <p:cNvPr id="2" name="Rectangle 1">
            <a:extLst>
              <a:ext uri="{FF2B5EF4-FFF2-40B4-BE49-F238E27FC236}">
                <a16:creationId xmlns:a16="http://schemas.microsoft.com/office/drawing/2014/main" id="{C18AC76D-BC9B-5E67-FE06-49F3B60698C4}"/>
              </a:ext>
            </a:extLst>
          </p:cNvPr>
          <p:cNvSpPr/>
          <p:nvPr/>
        </p:nvSpPr>
        <p:spPr>
          <a:xfrm>
            <a:off x="692794" y="3729162"/>
            <a:ext cx="11440896" cy="22263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Content Placeholder 1">
            <a:extLst>
              <a:ext uri="{FF2B5EF4-FFF2-40B4-BE49-F238E27FC236}">
                <a16:creationId xmlns:a16="http://schemas.microsoft.com/office/drawing/2014/main" id="{88466FA0-699D-BEB3-9370-5539A7E5486B}"/>
              </a:ext>
            </a:extLst>
          </p:cNvPr>
          <p:cNvSpPr txBox="1">
            <a:spLocks/>
          </p:cNvSpPr>
          <p:nvPr/>
        </p:nvSpPr>
        <p:spPr>
          <a:xfrm>
            <a:off x="983606" y="1421309"/>
            <a:ext cx="10515600" cy="5426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Equal proportional change PS/LL</a:t>
            </a:r>
          </a:p>
        </p:txBody>
      </p:sp>
      <p:sp>
        <p:nvSpPr>
          <p:cNvPr id="5" name="TextBox 4">
            <a:extLst>
              <a:ext uri="{FF2B5EF4-FFF2-40B4-BE49-F238E27FC236}">
                <a16:creationId xmlns:a16="http://schemas.microsoft.com/office/drawing/2014/main" id="{1F2B97CD-89B8-CEFE-17EC-8CC3964C0C35}"/>
              </a:ext>
            </a:extLst>
          </p:cNvPr>
          <p:cNvSpPr txBox="1"/>
          <p:nvPr/>
        </p:nvSpPr>
        <p:spPr>
          <a:xfrm>
            <a:off x="9436947" y="1230975"/>
            <a:ext cx="1771447" cy="923330"/>
          </a:xfrm>
          <a:prstGeom prst="rect">
            <a:avLst/>
          </a:prstGeom>
          <a:noFill/>
        </p:spPr>
        <p:txBody>
          <a:bodyPr wrap="none" rtlCol="0">
            <a:spAutoFit/>
          </a:bodyPr>
          <a:lstStyle/>
          <a:p>
            <a:r>
              <a:rPr lang="en-AU" dirty="0"/>
              <a:t>2012-2015 levels</a:t>
            </a:r>
          </a:p>
          <a:p>
            <a:r>
              <a:rPr lang="en-AU" dirty="0"/>
              <a:t>BET: 34%SB</a:t>
            </a:r>
            <a:r>
              <a:rPr lang="en-AU" baseline="-25000" dirty="0"/>
              <a:t>F=0</a:t>
            </a:r>
          </a:p>
          <a:p>
            <a:r>
              <a:rPr lang="en-AU" dirty="0"/>
              <a:t>YFT: 44%SB</a:t>
            </a:r>
            <a:r>
              <a:rPr lang="en-AU" baseline="-25000" dirty="0"/>
              <a:t>F=0</a:t>
            </a:r>
          </a:p>
        </p:txBody>
      </p:sp>
    </p:spTree>
    <p:extLst>
      <p:ext uri="{BB962C8B-B14F-4D97-AF65-F5344CB8AC3E}">
        <p14:creationId xmlns:p14="http://schemas.microsoft.com/office/powerpoint/2010/main" val="295640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220F10C-92C7-045D-4BF9-E216B3A63B36}"/>
              </a:ext>
            </a:extLst>
          </p:cNvPr>
          <p:cNvPicPr>
            <a:picLocks noGrp="1" noChangeAspect="1"/>
          </p:cNvPicPr>
          <p:nvPr>
            <p:ph idx="1"/>
          </p:nvPr>
        </p:nvPicPr>
        <p:blipFill>
          <a:blip r:embed="rId2"/>
          <a:stretch>
            <a:fillRect/>
          </a:stretch>
        </p:blipFill>
        <p:spPr>
          <a:xfrm>
            <a:off x="692794" y="2236112"/>
            <a:ext cx="11383733" cy="3536535"/>
          </a:xfrm>
        </p:spPr>
      </p:pic>
      <p:sp>
        <p:nvSpPr>
          <p:cNvPr id="3" name="Title 2">
            <a:extLst>
              <a:ext uri="{FF2B5EF4-FFF2-40B4-BE49-F238E27FC236}">
                <a16:creationId xmlns:a16="http://schemas.microsoft.com/office/drawing/2014/main" id="{E13FDAA0-21E8-DB35-5EFA-C4F0B3AD10B8}"/>
              </a:ext>
            </a:extLst>
          </p:cNvPr>
          <p:cNvSpPr>
            <a:spLocks noGrp="1"/>
          </p:cNvSpPr>
          <p:nvPr>
            <p:ph type="title"/>
          </p:nvPr>
        </p:nvSpPr>
        <p:spPr/>
        <p:txBody>
          <a:bodyPr/>
          <a:lstStyle/>
          <a:p>
            <a:r>
              <a:rPr lang="en-AU" dirty="0"/>
              <a:t>Results – BET recent recruitment</a:t>
            </a:r>
          </a:p>
        </p:txBody>
      </p:sp>
      <p:sp>
        <p:nvSpPr>
          <p:cNvPr id="7" name="Rectangle 6">
            <a:extLst>
              <a:ext uri="{FF2B5EF4-FFF2-40B4-BE49-F238E27FC236}">
                <a16:creationId xmlns:a16="http://schemas.microsoft.com/office/drawing/2014/main" id="{28AFFA15-1235-6F84-63AD-9F3780EA82F0}"/>
              </a:ext>
            </a:extLst>
          </p:cNvPr>
          <p:cNvSpPr/>
          <p:nvPr/>
        </p:nvSpPr>
        <p:spPr>
          <a:xfrm>
            <a:off x="692794" y="5017261"/>
            <a:ext cx="11440896" cy="22263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Oval 7">
            <a:extLst>
              <a:ext uri="{FF2B5EF4-FFF2-40B4-BE49-F238E27FC236}">
                <a16:creationId xmlns:a16="http://schemas.microsoft.com/office/drawing/2014/main" id="{1D6FAB36-F586-9D55-6873-B32A8EDFCD6B}"/>
              </a:ext>
            </a:extLst>
          </p:cNvPr>
          <p:cNvSpPr/>
          <p:nvPr/>
        </p:nvSpPr>
        <p:spPr>
          <a:xfrm>
            <a:off x="10233329" y="3975653"/>
            <a:ext cx="1717481" cy="31010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0816A97C-3ECB-0416-4268-D6B026DAD581}"/>
              </a:ext>
            </a:extLst>
          </p:cNvPr>
          <p:cNvSpPr txBox="1"/>
          <p:nvPr/>
        </p:nvSpPr>
        <p:spPr>
          <a:xfrm>
            <a:off x="9436947" y="1230975"/>
            <a:ext cx="1771447" cy="923330"/>
          </a:xfrm>
          <a:prstGeom prst="rect">
            <a:avLst/>
          </a:prstGeom>
          <a:noFill/>
        </p:spPr>
        <p:txBody>
          <a:bodyPr wrap="none" rtlCol="0">
            <a:spAutoFit/>
          </a:bodyPr>
          <a:lstStyle/>
          <a:p>
            <a:r>
              <a:rPr lang="en-AU" dirty="0"/>
              <a:t>2012-2015 levels</a:t>
            </a:r>
          </a:p>
          <a:p>
            <a:r>
              <a:rPr lang="en-AU" dirty="0"/>
              <a:t>BET: 34%SB</a:t>
            </a:r>
            <a:r>
              <a:rPr lang="en-AU" baseline="-25000" dirty="0"/>
              <a:t>F=0</a:t>
            </a:r>
          </a:p>
          <a:p>
            <a:r>
              <a:rPr lang="en-AU" dirty="0"/>
              <a:t>YFT: 44%SB</a:t>
            </a:r>
            <a:r>
              <a:rPr lang="en-AU" baseline="-25000" dirty="0"/>
              <a:t>F=0</a:t>
            </a:r>
          </a:p>
        </p:txBody>
      </p:sp>
      <p:grpSp>
        <p:nvGrpSpPr>
          <p:cNvPr id="9" name="Group 8">
            <a:extLst>
              <a:ext uri="{FF2B5EF4-FFF2-40B4-BE49-F238E27FC236}">
                <a16:creationId xmlns:a16="http://schemas.microsoft.com/office/drawing/2014/main" id="{E62E4600-4D24-DE9C-67D4-C49B6F88D7FE}"/>
              </a:ext>
            </a:extLst>
          </p:cNvPr>
          <p:cNvGrpSpPr/>
          <p:nvPr/>
        </p:nvGrpSpPr>
        <p:grpSpPr>
          <a:xfrm>
            <a:off x="692794" y="4505498"/>
            <a:ext cx="11420319" cy="2144312"/>
            <a:chOff x="692794" y="4505498"/>
            <a:chExt cx="11420319" cy="2144312"/>
          </a:xfrm>
        </p:grpSpPr>
        <p:sp>
          <p:nvSpPr>
            <p:cNvPr id="4" name="Rectangle 3">
              <a:extLst>
                <a:ext uri="{FF2B5EF4-FFF2-40B4-BE49-F238E27FC236}">
                  <a16:creationId xmlns:a16="http://schemas.microsoft.com/office/drawing/2014/main" id="{A3E0B9C1-43B6-9CF2-7710-C4BF2DDE15AC}"/>
                </a:ext>
              </a:extLst>
            </p:cNvPr>
            <p:cNvSpPr/>
            <p:nvPr/>
          </p:nvSpPr>
          <p:spPr>
            <a:xfrm>
              <a:off x="692794" y="4505498"/>
              <a:ext cx="11383733" cy="511763"/>
            </a:xfrm>
            <a:prstGeom prst="rect">
              <a:avLst/>
            </a:prstGeom>
            <a:noFill/>
            <a:ln w="4762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577387-C41E-F1A1-8FE1-CBD87BBA7B3C}"/>
                </a:ext>
              </a:extLst>
            </p:cNvPr>
            <p:cNvSpPr txBox="1"/>
            <p:nvPr/>
          </p:nvSpPr>
          <p:spPr>
            <a:xfrm>
              <a:off x="765904" y="5172482"/>
              <a:ext cx="11347209" cy="1477328"/>
            </a:xfrm>
            <a:prstGeom prst="rect">
              <a:avLst/>
            </a:prstGeom>
            <a:noFill/>
          </p:spPr>
          <p:txBody>
            <a:bodyPr wrap="none" rtlCol="0">
              <a:spAutoFit/>
            </a:bodyPr>
            <a:lstStyle/>
            <a:p>
              <a:r>
                <a:rPr lang="en-AU" dirty="0"/>
                <a:t>Take 2012-2015 level PS/LL fishing conditions</a:t>
              </a:r>
            </a:p>
            <a:p>
              <a:r>
                <a:rPr lang="en-AU" dirty="0"/>
                <a:t>Calculate impact on PS FAD set multiplier of removing FAD closure (Table 1 effort multiplier)</a:t>
              </a:r>
            </a:p>
            <a:p>
              <a:r>
                <a:rPr lang="en-AU" dirty="0"/>
                <a:t>Identify resulting depletion level</a:t>
              </a:r>
            </a:p>
            <a:p>
              <a:r>
                <a:rPr lang="en-AU" dirty="0"/>
                <a:t>For this table - look at equal PS/LL change needed to achieve that depletion level</a:t>
              </a:r>
            </a:p>
            <a:p>
              <a:r>
                <a:rPr lang="en-AU" dirty="0"/>
                <a:t>Note impact through FADs on BET depletion ‘increases’ so PS effort change lower – seen in SKJ/YFT results for that row </a:t>
              </a:r>
            </a:p>
          </p:txBody>
        </p:sp>
      </p:grpSp>
    </p:spTree>
    <p:extLst>
      <p:ext uri="{BB962C8B-B14F-4D97-AF65-F5344CB8AC3E}">
        <p14:creationId xmlns:p14="http://schemas.microsoft.com/office/powerpoint/2010/main" val="372057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220F10C-92C7-045D-4BF9-E216B3A63B36}"/>
              </a:ext>
            </a:extLst>
          </p:cNvPr>
          <p:cNvPicPr>
            <a:picLocks noGrp="1" noChangeAspect="1"/>
          </p:cNvPicPr>
          <p:nvPr>
            <p:ph idx="1"/>
          </p:nvPr>
        </p:nvPicPr>
        <p:blipFill>
          <a:blip r:embed="rId2"/>
          <a:stretch>
            <a:fillRect/>
          </a:stretch>
        </p:blipFill>
        <p:spPr>
          <a:xfrm>
            <a:off x="692794" y="2236112"/>
            <a:ext cx="11383733" cy="3536535"/>
          </a:xfrm>
        </p:spPr>
      </p:pic>
      <p:sp>
        <p:nvSpPr>
          <p:cNvPr id="3" name="Title 2">
            <a:extLst>
              <a:ext uri="{FF2B5EF4-FFF2-40B4-BE49-F238E27FC236}">
                <a16:creationId xmlns:a16="http://schemas.microsoft.com/office/drawing/2014/main" id="{E13FDAA0-21E8-DB35-5EFA-C4F0B3AD10B8}"/>
              </a:ext>
            </a:extLst>
          </p:cNvPr>
          <p:cNvSpPr>
            <a:spLocks noGrp="1"/>
          </p:cNvSpPr>
          <p:nvPr>
            <p:ph type="title"/>
          </p:nvPr>
        </p:nvSpPr>
        <p:spPr/>
        <p:txBody>
          <a:bodyPr/>
          <a:lstStyle/>
          <a:p>
            <a:r>
              <a:rPr lang="en-AU" dirty="0"/>
              <a:t>Results – BET recent recruitment</a:t>
            </a:r>
          </a:p>
        </p:txBody>
      </p:sp>
      <p:sp>
        <p:nvSpPr>
          <p:cNvPr id="2" name="Rectangle 1">
            <a:extLst>
              <a:ext uri="{FF2B5EF4-FFF2-40B4-BE49-F238E27FC236}">
                <a16:creationId xmlns:a16="http://schemas.microsoft.com/office/drawing/2014/main" id="{9D17C3C9-A753-3113-916D-0539C7C57FD1}"/>
              </a:ext>
            </a:extLst>
          </p:cNvPr>
          <p:cNvSpPr/>
          <p:nvPr/>
        </p:nvSpPr>
        <p:spPr>
          <a:xfrm>
            <a:off x="692794" y="5263763"/>
            <a:ext cx="11440896" cy="691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ED51065F-FADD-2FDD-5FFE-E68E62D33F40}"/>
              </a:ext>
            </a:extLst>
          </p:cNvPr>
          <p:cNvSpPr txBox="1"/>
          <p:nvPr/>
        </p:nvSpPr>
        <p:spPr>
          <a:xfrm>
            <a:off x="9436947" y="1230975"/>
            <a:ext cx="1771447" cy="923330"/>
          </a:xfrm>
          <a:prstGeom prst="rect">
            <a:avLst/>
          </a:prstGeom>
          <a:noFill/>
        </p:spPr>
        <p:txBody>
          <a:bodyPr wrap="none" rtlCol="0">
            <a:spAutoFit/>
          </a:bodyPr>
          <a:lstStyle/>
          <a:p>
            <a:r>
              <a:rPr lang="en-AU" dirty="0"/>
              <a:t>2012-2015 levels</a:t>
            </a:r>
          </a:p>
          <a:p>
            <a:r>
              <a:rPr lang="en-AU" dirty="0"/>
              <a:t>BET: 34%SB</a:t>
            </a:r>
            <a:r>
              <a:rPr lang="en-AU" baseline="-25000" dirty="0"/>
              <a:t>F=0</a:t>
            </a:r>
          </a:p>
          <a:p>
            <a:r>
              <a:rPr lang="en-AU" dirty="0"/>
              <a:t>YFT: 44%SB</a:t>
            </a:r>
            <a:r>
              <a:rPr lang="en-AU" baseline="-25000" dirty="0"/>
              <a:t>F=0</a:t>
            </a:r>
          </a:p>
        </p:txBody>
      </p:sp>
    </p:spTree>
    <p:extLst>
      <p:ext uri="{BB962C8B-B14F-4D97-AF65-F5344CB8AC3E}">
        <p14:creationId xmlns:p14="http://schemas.microsoft.com/office/powerpoint/2010/main" val="374777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220F10C-92C7-045D-4BF9-E216B3A63B36}"/>
              </a:ext>
            </a:extLst>
          </p:cNvPr>
          <p:cNvPicPr>
            <a:picLocks noGrp="1" noChangeAspect="1"/>
          </p:cNvPicPr>
          <p:nvPr>
            <p:ph idx="1"/>
          </p:nvPr>
        </p:nvPicPr>
        <p:blipFill>
          <a:blip r:embed="rId2"/>
          <a:stretch>
            <a:fillRect/>
          </a:stretch>
        </p:blipFill>
        <p:spPr>
          <a:xfrm>
            <a:off x="692794" y="2236112"/>
            <a:ext cx="11383733" cy="3536535"/>
          </a:xfrm>
        </p:spPr>
      </p:pic>
      <p:sp>
        <p:nvSpPr>
          <p:cNvPr id="3" name="Title 2">
            <a:extLst>
              <a:ext uri="{FF2B5EF4-FFF2-40B4-BE49-F238E27FC236}">
                <a16:creationId xmlns:a16="http://schemas.microsoft.com/office/drawing/2014/main" id="{E13FDAA0-21E8-DB35-5EFA-C4F0B3AD10B8}"/>
              </a:ext>
            </a:extLst>
          </p:cNvPr>
          <p:cNvSpPr>
            <a:spLocks noGrp="1"/>
          </p:cNvSpPr>
          <p:nvPr>
            <p:ph type="title"/>
          </p:nvPr>
        </p:nvSpPr>
        <p:spPr/>
        <p:txBody>
          <a:bodyPr/>
          <a:lstStyle/>
          <a:p>
            <a:r>
              <a:rPr lang="en-AU" dirty="0"/>
              <a:t>Results – BET recent recruitment</a:t>
            </a:r>
          </a:p>
        </p:txBody>
      </p:sp>
      <p:sp>
        <p:nvSpPr>
          <p:cNvPr id="4" name="Content Placeholder 1">
            <a:extLst>
              <a:ext uri="{FF2B5EF4-FFF2-40B4-BE49-F238E27FC236}">
                <a16:creationId xmlns:a16="http://schemas.microsoft.com/office/drawing/2014/main" id="{464CB822-F852-8FFE-DE53-0DC4503F6C52}"/>
              </a:ext>
            </a:extLst>
          </p:cNvPr>
          <p:cNvSpPr txBox="1">
            <a:spLocks/>
          </p:cNvSpPr>
          <p:nvPr/>
        </p:nvSpPr>
        <p:spPr>
          <a:xfrm>
            <a:off x="1126860" y="6083948"/>
            <a:ext cx="10515600" cy="54266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YFT – reductions in catch/effort generally required to achieve depletions</a:t>
            </a:r>
          </a:p>
        </p:txBody>
      </p:sp>
      <p:sp>
        <p:nvSpPr>
          <p:cNvPr id="2" name="TextBox 1">
            <a:extLst>
              <a:ext uri="{FF2B5EF4-FFF2-40B4-BE49-F238E27FC236}">
                <a16:creationId xmlns:a16="http://schemas.microsoft.com/office/drawing/2014/main" id="{695017BC-4088-BD34-7A33-CFFDA6EE521C}"/>
              </a:ext>
            </a:extLst>
          </p:cNvPr>
          <p:cNvSpPr txBox="1"/>
          <p:nvPr/>
        </p:nvSpPr>
        <p:spPr>
          <a:xfrm>
            <a:off x="9436947" y="1230975"/>
            <a:ext cx="1771447" cy="923330"/>
          </a:xfrm>
          <a:prstGeom prst="rect">
            <a:avLst/>
          </a:prstGeom>
          <a:noFill/>
        </p:spPr>
        <p:txBody>
          <a:bodyPr wrap="none" rtlCol="0">
            <a:spAutoFit/>
          </a:bodyPr>
          <a:lstStyle/>
          <a:p>
            <a:r>
              <a:rPr lang="en-AU" dirty="0"/>
              <a:t>2012-2015 levels</a:t>
            </a:r>
          </a:p>
          <a:p>
            <a:r>
              <a:rPr lang="en-AU" dirty="0"/>
              <a:t>BET: 34%SB</a:t>
            </a:r>
            <a:r>
              <a:rPr lang="en-AU" baseline="-25000" dirty="0"/>
              <a:t>F=0</a:t>
            </a:r>
          </a:p>
          <a:p>
            <a:r>
              <a:rPr lang="en-AU" dirty="0"/>
              <a:t>YFT: 44%SB</a:t>
            </a:r>
            <a:r>
              <a:rPr lang="en-AU" baseline="-25000" dirty="0"/>
              <a:t>F=0</a:t>
            </a:r>
          </a:p>
        </p:txBody>
      </p:sp>
    </p:spTree>
    <p:extLst>
      <p:ext uri="{BB962C8B-B14F-4D97-AF65-F5344CB8AC3E}">
        <p14:creationId xmlns:p14="http://schemas.microsoft.com/office/powerpoint/2010/main" val="131913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50DE3C-6CE8-5C99-096E-1301A9FAE210}"/>
              </a:ext>
            </a:extLst>
          </p:cNvPr>
          <p:cNvSpPr>
            <a:spLocks noGrp="1"/>
          </p:cNvSpPr>
          <p:nvPr>
            <p:ph idx="1"/>
          </p:nvPr>
        </p:nvSpPr>
        <p:spPr/>
        <p:txBody>
          <a:bodyPr/>
          <a:lstStyle/>
          <a:p>
            <a:r>
              <a:rPr lang="en-AU" dirty="0"/>
              <a:t>PS effort defined at 2012/shorter FAD closure (BET)</a:t>
            </a:r>
          </a:p>
          <a:p>
            <a:r>
              <a:rPr lang="en-AU" dirty="0"/>
              <a:t>BET </a:t>
            </a:r>
          </a:p>
          <a:p>
            <a:pPr lvl="1"/>
            <a:r>
              <a:rPr lang="en-AU" dirty="0"/>
              <a:t>Generally levels achieved with increased LL catches under both recruitment scenarios</a:t>
            </a:r>
          </a:p>
          <a:p>
            <a:pPr lvl="1"/>
            <a:r>
              <a:rPr lang="en-AU" dirty="0"/>
              <a:t>YFT CMM objective of 2012-2015 avg + not achieved</a:t>
            </a:r>
          </a:p>
          <a:p>
            <a:r>
              <a:rPr lang="en-AU" dirty="0"/>
              <a:t>YFT</a:t>
            </a:r>
          </a:p>
          <a:p>
            <a:pPr lvl="1"/>
            <a:r>
              <a:rPr lang="en-AU" dirty="0"/>
              <a:t>Few TRP scenarios are achievable within the range of LL catch multipliers examined (more than 50% reduction or 100% increase in catches)</a:t>
            </a:r>
          </a:p>
          <a:p>
            <a:r>
              <a:rPr lang="en-AU" dirty="0"/>
              <a:t>SKJ</a:t>
            </a:r>
          </a:p>
          <a:p>
            <a:pPr lvl="1"/>
            <a:r>
              <a:rPr lang="en-AU" dirty="0"/>
              <a:t>As assuming 2012 PS effort, TRP achieved</a:t>
            </a:r>
          </a:p>
          <a:p>
            <a:pPr lvl="1"/>
            <a:endParaRPr lang="en-AU" dirty="0"/>
          </a:p>
        </p:txBody>
      </p:sp>
      <p:sp>
        <p:nvSpPr>
          <p:cNvPr id="3" name="Title 2">
            <a:extLst>
              <a:ext uri="{FF2B5EF4-FFF2-40B4-BE49-F238E27FC236}">
                <a16:creationId xmlns:a16="http://schemas.microsoft.com/office/drawing/2014/main" id="{14928F24-C298-47EF-5CC8-5CC5B2CF71B1}"/>
              </a:ext>
            </a:extLst>
          </p:cNvPr>
          <p:cNvSpPr>
            <a:spLocks noGrp="1"/>
          </p:cNvSpPr>
          <p:nvPr>
            <p:ph type="title"/>
          </p:nvPr>
        </p:nvSpPr>
        <p:spPr/>
        <p:txBody>
          <a:bodyPr/>
          <a:lstStyle/>
          <a:p>
            <a:r>
              <a:rPr lang="en-AU" dirty="0"/>
              <a:t>Results – CMM incorporated</a:t>
            </a:r>
          </a:p>
        </p:txBody>
      </p:sp>
    </p:spTree>
    <p:extLst>
      <p:ext uri="{BB962C8B-B14F-4D97-AF65-F5344CB8AC3E}">
        <p14:creationId xmlns:p14="http://schemas.microsoft.com/office/powerpoint/2010/main" val="1229404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61EEC3A-12EA-4171-9AD3-C43BFD6DEEDC}" vid="{784FA4AF-0ACA-4F66-9812-712CA1A620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6" ma:contentTypeDescription="Create a new document." ma:contentTypeScope="" ma:versionID="fc497a70cc3de4b4baad45e0ef3fdc3b">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54d1022210cd15832b1e3515874fd266"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86592-F64F-4784-9AC1-23AEE8436EED}">
  <ds:schemaRefs>
    <ds:schemaRef ds:uri="http://schemas.microsoft.com/sharepoint/v3/contenttype/forms"/>
  </ds:schemaRefs>
</ds:datastoreItem>
</file>

<file path=customXml/itemProps2.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customXml/itemProps3.xml><?xml version="1.0" encoding="utf-8"?>
<ds:datastoreItem xmlns:ds="http://schemas.openxmlformats.org/officeDocument/2006/customXml" ds:itemID="{45508E41-647C-4FB4-9A86-C768FA85A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17810</TotalTime>
  <Words>2358</Words>
  <Application>Microsoft Office PowerPoint</Application>
  <PresentationFormat>Widescreen</PresentationFormat>
  <Paragraphs>664</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MI-WP-07 WCPO Bigeye and Yellowfin TRPs  WCPFC SC20 Manila, Philippines </vt:lpstr>
      <vt:lpstr>Introduction</vt:lpstr>
      <vt:lpstr>Approach</vt:lpstr>
      <vt:lpstr>Approach </vt:lpstr>
      <vt:lpstr>Results – BET recent recruitment</vt:lpstr>
      <vt:lpstr>Results – BET recent recruitment</vt:lpstr>
      <vt:lpstr>Results – BET recent recruitment</vt:lpstr>
      <vt:lpstr>Results – BET recent recruitment</vt:lpstr>
      <vt:lpstr>Results – CMM incorporated</vt:lpstr>
      <vt:lpstr>Notes</vt:lpstr>
      <vt:lpstr>More notes</vt:lpstr>
      <vt:lpstr>Recommendations</vt:lpstr>
      <vt:lpstr>PowerPoint Presentation</vt:lpstr>
      <vt:lpstr>BET recent, equal change</vt:lpstr>
      <vt:lpstr>BET long term, equal change</vt:lpstr>
      <vt:lpstr>YFT, equal change</vt:lpstr>
      <vt:lpstr>BET recent, CMM levels</vt:lpstr>
      <vt:lpstr>BET long term, CMM levels</vt:lpstr>
      <vt:lpstr>YFT, CMM levels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Hare</dc:creator>
  <cp:lastModifiedBy>Graham Pilling</cp:lastModifiedBy>
  <cp:revision>58</cp:revision>
  <dcterms:created xsi:type="dcterms:W3CDTF">2023-07-28T00:44:00Z</dcterms:created>
  <dcterms:modified xsi:type="dcterms:W3CDTF">2024-08-16T04:33:10Z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