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76" r:id="rId5"/>
    <p:sldId id="277" r:id="rId6"/>
    <p:sldId id="278" r:id="rId7"/>
    <p:sldId id="279" r:id="rId8"/>
    <p:sldId id="283" r:id="rId9"/>
    <p:sldId id="281" r:id="rId10"/>
    <p:sldId id="282"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46AD"/>
    <a:srgbClr val="00B0CA"/>
    <a:srgbClr val="DEF3FE"/>
    <a:srgbClr val="D5FA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226" autoAdjust="0"/>
  </p:normalViewPr>
  <p:slideViewPr>
    <p:cSldViewPr snapToGrid="0">
      <p:cViewPr varScale="1">
        <p:scale>
          <a:sx n="77" d="100"/>
          <a:sy n="77" d="100"/>
        </p:scale>
        <p:origin x="232" y="72"/>
      </p:cViewPr>
      <p:guideLst/>
    </p:cSldViewPr>
  </p:slideViewPr>
  <p:notesTextViewPr>
    <p:cViewPr>
      <p:scale>
        <a:sx n="3" d="2"/>
        <a:sy n="3" d="2"/>
      </p:scale>
      <p:origin x="0" y="0"/>
    </p:cViewPr>
  </p:notesTextViewPr>
  <p:notesViewPr>
    <p:cSldViewPr snapToGrid="0">
      <p:cViewPr varScale="1">
        <p:scale>
          <a:sx n="84" d="100"/>
          <a:sy n="84" d="100"/>
        </p:scale>
        <p:origin x="297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46071-01D2-4ADD-A0C1-3560CB4A6686}" type="datetimeFigureOut">
              <a:rPr lang="en-US" smtClean="0"/>
              <a:t>8/12/2024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E8CA93-D54D-4B0A-8D32-4D7DED202665}" type="slidenum">
              <a:rPr lang="en-US" smtClean="0"/>
              <a:t>‹#›</a:t>
            </a:fld>
            <a:endParaRPr lang="en-US"/>
          </a:p>
        </p:txBody>
      </p:sp>
    </p:spTree>
    <p:extLst>
      <p:ext uri="{BB962C8B-B14F-4D97-AF65-F5344CB8AC3E}">
        <p14:creationId xmlns:p14="http://schemas.microsoft.com/office/powerpoint/2010/main" val="3948333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CA714-9302-4F78-8284-842B920EF9B4}"/>
              </a:ext>
            </a:extLst>
          </p:cNvPr>
          <p:cNvSpPr>
            <a:spLocks noGrp="1"/>
          </p:cNvSpPr>
          <p:nvPr>
            <p:ph type="ctrTitle"/>
          </p:nvPr>
        </p:nvSpPr>
        <p:spPr>
          <a:xfrm>
            <a:off x="4998720" y="2646363"/>
            <a:ext cx="6736080" cy="2387600"/>
          </a:xfrm>
        </p:spPr>
        <p:txBody>
          <a:bodyPr anchor="b" anchorCtr="0"/>
          <a:lstStyle>
            <a:lvl1pPr algn="l">
              <a:defRPr sz="6000"/>
            </a:lvl1pPr>
          </a:lstStyle>
          <a:p>
            <a:r>
              <a:rPr lang="en-US"/>
              <a:t>Click to edit Master title style</a:t>
            </a:r>
            <a:endParaRPr lang="fr-FR" dirty="0"/>
          </a:p>
        </p:txBody>
      </p:sp>
      <p:sp>
        <p:nvSpPr>
          <p:cNvPr id="3" name="Subtitle 2">
            <a:extLst>
              <a:ext uri="{FF2B5EF4-FFF2-40B4-BE49-F238E27FC236}">
                <a16:creationId xmlns:a16="http://schemas.microsoft.com/office/drawing/2014/main" id="{7B0BE79B-66B3-4535-868E-13C4FF6E637F}"/>
              </a:ext>
            </a:extLst>
          </p:cNvPr>
          <p:cNvSpPr>
            <a:spLocks noGrp="1"/>
          </p:cNvSpPr>
          <p:nvPr>
            <p:ph type="subTitle" idx="1"/>
          </p:nvPr>
        </p:nvSpPr>
        <p:spPr>
          <a:xfrm>
            <a:off x="4998720" y="5126038"/>
            <a:ext cx="6736080" cy="583882"/>
          </a:xfrm>
        </p:spPr>
        <p:txBody>
          <a:bodyPr anchor="t" anchorCtr="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dirty="0"/>
          </a:p>
        </p:txBody>
      </p:sp>
      <p:sp>
        <p:nvSpPr>
          <p:cNvPr id="4" name="Date Placeholder 3">
            <a:extLst>
              <a:ext uri="{FF2B5EF4-FFF2-40B4-BE49-F238E27FC236}">
                <a16:creationId xmlns:a16="http://schemas.microsoft.com/office/drawing/2014/main" id="{EB6E2576-EA73-40E8-A2F2-A62B73E3CC2A}"/>
              </a:ext>
            </a:extLst>
          </p:cNvPr>
          <p:cNvSpPr>
            <a:spLocks noGrp="1"/>
          </p:cNvSpPr>
          <p:nvPr>
            <p:ph type="dt" sz="half" idx="10"/>
          </p:nvPr>
        </p:nvSpPr>
        <p:spPr/>
        <p:txBody>
          <a:bodyPr/>
          <a:lstStyle/>
          <a:p>
            <a:fld id="{371E880D-16D1-4539-9948-C2240ACC59CA}" type="datetimeFigureOut">
              <a:rPr lang="fr-FR" smtClean="0"/>
              <a:t>12/08/2024</a:t>
            </a:fld>
            <a:endParaRPr lang="fr-FR"/>
          </a:p>
        </p:txBody>
      </p:sp>
      <p:sp>
        <p:nvSpPr>
          <p:cNvPr id="5" name="Footer Placeholder 4">
            <a:extLst>
              <a:ext uri="{FF2B5EF4-FFF2-40B4-BE49-F238E27FC236}">
                <a16:creationId xmlns:a16="http://schemas.microsoft.com/office/drawing/2014/main" id="{25C5CCD9-36E9-4809-B113-D53B5EBE8041}"/>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54FD451D-CA62-47FA-92B4-ED2D8FCD9795}"/>
              </a:ext>
            </a:extLst>
          </p:cNvPr>
          <p:cNvSpPr>
            <a:spLocks noGrp="1"/>
          </p:cNvSpPr>
          <p:nvPr>
            <p:ph type="sldNum" sz="quarter" idx="12"/>
          </p:nvPr>
        </p:nvSpPr>
        <p:spPr/>
        <p:txBody>
          <a:bodyPr/>
          <a:lstStyle/>
          <a:p>
            <a:fld id="{FA861154-064F-4AC5-84EA-549FDD985C1D}" type="slidenum">
              <a:rPr lang="fr-FR" smtClean="0"/>
              <a:t>‹#›</a:t>
            </a:fld>
            <a:endParaRPr lang="fr-FR"/>
          </a:p>
        </p:txBody>
      </p:sp>
      <p:pic>
        <p:nvPicPr>
          <p:cNvPr id="7" name="Picture 6" descr="Background pattern&#10;&#10;Description automatically generated">
            <a:extLst>
              <a:ext uri="{FF2B5EF4-FFF2-40B4-BE49-F238E27FC236}">
                <a16:creationId xmlns:a16="http://schemas.microsoft.com/office/drawing/2014/main" id="{92767241-17BF-8AFF-B9BE-875195288E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521263" cy="6858000"/>
          </a:xfrm>
          <a:prstGeom prst="rect">
            <a:avLst/>
          </a:prstGeom>
        </p:spPr>
      </p:pic>
      <p:pic>
        <p:nvPicPr>
          <p:cNvPr id="8" name="Picture 4">
            <a:extLst>
              <a:ext uri="{FF2B5EF4-FFF2-40B4-BE49-F238E27FC236}">
                <a16:creationId xmlns:a16="http://schemas.microsoft.com/office/drawing/2014/main" id="{0847052D-DE93-DF88-3AAA-CB2675B7072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9013" r="-1"/>
          <a:stretch/>
        </p:blipFill>
        <p:spPr>
          <a:xfrm>
            <a:off x="9781162" y="80160"/>
            <a:ext cx="1783964" cy="972000"/>
          </a:xfrm>
          <a:prstGeom prst="rect">
            <a:avLst/>
          </a:prstGeom>
        </p:spPr>
      </p:pic>
    </p:spTree>
    <p:extLst>
      <p:ext uri="{BB962C8B-B14F-4D97-AF65-F5344CB8AC3E}">
        <p14:creationId xmlns:p14="http://schemas.microsoft.com/office/powerpoint/2010/main" val="22270724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42EE8B-A420-482C-AA8F-161CF56177BD}"/>
              </a:ext>
            </a:extLst>
          </p:cNvPr>
          <p:cNvSpPr>
            <a:spLocks noGrp="1"/>
          </p:cNvSpPr>
          <p:nvPr>
            <p:ph idx="1"/>
          </p:nvPr>
        </p:nvSpPr>
        <p:spPr>
          <a:xfrm>
            <a:off x="1025624" y="169358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4" name="Date Placeholder 3">
            <a:extLst>
              <a:ext uri="{FF2B5EF4-FFF2-40B4-BE49-F238E27FC236}">
                <a16:creationId xmlns:a16="http://schemas.microsoft.com/office/drawing/2014/main" id="{843CB40F-0903-4B7E-8BF4-FABD7BA25384}"/>
              </a:ext>
            </a:extLst>
          </p:cNvPr>
          <p:cNvSpPr>
            <a:spLocks noGrp="1"/>
          </p:cNvSpPr>
          <p:nvPr>
            <p:ph type="dt" sz="half" idx="10"/>
          </p:nvPr>
        </p:nvSpPr>
        <p:spPr/>
        <p:txBody>
          <a:bodyPr/>
          <a:lstStyle/>
          <a:p>
            <a:fld id="{371E880D-16D1-4539-9948-C2240ACC59CA}" type="datetimeFigureOut">
              <a:rPr lang="fr-FR" smtClean="0"/>
              <a:t>12/08/2024</a:t>
            </a:fld>
            <a:endParaRPr lang="fr-FR"/>
          </a:p>
        </p:txBody>
      </p:sp>
      <p:sp>
        <p:nvSpPr>
          <p:cNvPr id="5" name="Footer Placeholder 4">
            <a:extLst>
              <a:ext uri="{FF2B5EF4-FFF2-40B4-BE49-F238E27FC236}">
                <a16:creationId xmlns:a16="http://schemas.microsoft.com/office/drawing/2014/main" id="{9D1AB605-A5E2-4DE4-9DDB-979FC3696055}"/>
              </a:ext>
            </a:extLst>
          </p:cNvPr>
          <p:cNvSpPr>
            <a:spLocks noGrp="1"/>
          </p:cNvSpPr>
          <p:nvPr>
            <p:ph type="ftr" sz="quarter" idx="11"/>
          </p:nvPr>
        </p:nvSpPr>
        <p:spPr/>
        <p:txBody>
          <a:bodyPr/>
          <a:lstStyle/>
          <a:p>
            <a:endParaRPr lang="fr-FR" dirty="0"/>
          </a:p>
        </p:txBody>
      </p:sp>
      <p:sp>
        <p:nvSpPr>
          <p:cNvPr id="6" name="Slide Number Placeholder 5">
            <a:extLst>
              <a:ext uri="{FF2B5EF4-FFF2-40B4-BE49-F238E27FC236}">
                <a16:creationId xmlns:a16="http://schemas.microsoft.com/office/drawing/2014/main" id="{21C8B41D-0106-4F2E-8CAF-6F6AA9375245}"/>
              </a:ext>
            </a:extLst>
          </p:cNvPr>
          <p:cNvSpPr>
            <a:spLocks noGrp="1"/>
          </p:cNvSpPr>
          <p:nvPr>
            <p:ph type="sldNum" sz="quarter" idx="12"/>
          </p:nvPr>
        </p:nvSpPr>
        <p:spPr/>
        <p:txBody>
          <a:bodyPr/>
          <a:lstStyle/>
          <a:p>
            <a:fld id="{FA861154-064F-4AC5-84EA-549FDD985C1D}" type="slidenum">
              <a:rPr lang="fr-FR" smtClean="0"/>
              <a:t>‹#›</a:t>
            </a:fld>
            <a:endParaRPr lang="fr-FR"/>
          </a:p>
        </p:txBody>
      </p:sp>
      <p:sp>
        <p:nvSpPr>
          <p:cNvPr id="12" name="Title 1">
            <a:extLst>
              <a:ext uri="{FF2B5EF4-FFF2-40B4-BE49-F238E27FC236}">
                <a16:creationId xmlns:a16="http://schemas.microsoft.com/office/drawing/2014/main" id="{AB70209C-55AC-7EDB-1AE6-8DA0F85A81B0}"/>
              </a:ext>
            </a:extLst>
          </p:cNvPr>
          <p:cNvSpPr>
            <a:spLocks noGrp="1"/>
          </p:cNvSpPr>
          <p:nvPr>
            <p:ph type="title" hasCustomPrompt="1"/>
          </p:nvPr>
        </p:nvSpPr>
        <p:spPr>
          <a:xfrm>
            <a:off x="1025624" y="372856"/>
            <a:ext cx="10515600" cy="1009292"/>
          </a:xfrm>
        </p:spPr>
        <p:txBody>
          <a:bodyPr anchor="t">
            <a:noAutofit/>
          </a:bodyPr>
          <a:lstStyle>
            <a:lvl1pPr>
              <a:defRPr sz="4400">
                <a:solidFill>
                  <a:srgbClr val="00B0CA"/>
                </a:solidFill>
              </a:defRPr>
            </a:lvl1pPr>
          </a:lstStyle>
          <a:p>
            <a:r>
              <a:rPr lang="en-US" dirty="0"/>
              <a:t>Title</a:t>
            </a:r>
            <a:endParaRPr lang="fr-FR" dirty="0"/>
          </a:p>
        </p:txBody>
      </p:sp>
      <p:pic>
        <p:nvPicPr>
          <p:cNvPr id="15" name="Picture 4">
            <a:extLst>
              <a:ext uri="{FF2B5EF4-FFF2-40B4-BE49-F238E27FC236}">
                <a16:creationId xmlns:a16="http://schemas.microsoft.com/office/drawing/2014/main" id="{F6086CD8-7569-EBDF-AE07-CE93B565644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9013" r="-1"/>
          <a:stretch/>
        </p:blipFill>
        <p:spPr>
          <a:xfrm>
            <a:off x="9781162" y="80160"/>
            <a:ext cx="1783964" cy="972000"/>
          </a:xfrm>
          <a:prstGeom prst="rect">
            <a:avLst/>
          </a:prstGeom>
        </p:spPr>
      </p:pic>
    </p:spTree>
    <p:extLst>
      <p:ext uri="{BB962C8B-B14F-4D97-AF65-F5344CB8AC3E}">
        <p14:creationId xmlns:p14="http://schemas.microsoft.com/office/powerpoint/2010/main" val="20941266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ttom bar 1 column text">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6873F47F-D34D-44F8-A4C7-085914045DB2}"/>
              </a:ext>
            </a:extLst>
          </p:cNvPr>
          <p:cNvSpPr>
            <a:spLocks noGrp="1"/>
          </p:cNvSpPr>
          <p:nvPr>
            <p:ph type="dt" sz="half" idx="10"/>
          </p:nvPr>
        </p:nvSpPr>
        <p:spPr/>
        <p:txBody>
          <a:bodyPr/>
          <a:lstStyle/>
          <a:p>
            <a:fld id="{371E880D-16D1-4539-9948-C2240ACC59CA}" type="datetimeFigureOut">
              <a:rPr lang="fr-FR" smtClean="0"/>
              <a:t>12/08/2024</a:t>
            </a:fld>
            <a:endParaRPr lang="fr-FR"/>
          </a:p>
        </p:txBody>
      </p:sp>
      <p:sp>
        <p:nvSpPr>
          <p:cNvPr id="8" name="Footer Placeholder 7">
            <a:extLst>
              <a:ext uri="{FF2B5EF4-FFF2-40B4-BE49-F238E27FC236}">
                <a16:creationId xmlns:a16="http://schemas.microsoft.com/office/drawing/2014/main" id="{C7580783-FC5E-4A67-8104-4FB7A8D4AB8A}"/>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07B6090D-A3EB-4FDF-A21C-83AB4FDD39B0}"/>
              </a:ext>
            </a:extLst>
          </p:cNvPr>
          <p:cNvSpPr>
            <a:spLocks noGrp="1"/>
          </p:cNvSpPr>
          <p:nvPr>
            <p:ph type="sldNum" sz="quarter" idx="12"/>
          </p:nvPr>
        </p:nvSpPr>
        <p:spPr/>
        <p:txBody>
          <a:bodyPr/>
          <a:lstStyle/>
          <a:p>
            <a:fld id="{FA861154-064F-4AC5-84EA-549FDD985C1D}" type="slidenum">
              <a:rPr lang="fr-FR" smtClean="0"/>
              <a:t>‹#›</a:t>
            </a:fld>
            <a:endParaRPr lang="fr-FR"/>
          </a:p>
        </p:txBody>
      </p:sp>
      <p:pic>
        <p:nvPicPr>
          <p:cNvPr id="10" name="Picture 9">
            <a:extLst>
              <a:ext uri="{FF2B5EF4-FFF2-40B4-BE49-F238E27FC236}">
                <a16:creationId xmlns:a16="http://schemas.microsoft.com/office/drawing/2014/main" id="{3D0F3356-3FA1-4DEB-8E57-D4E7D5E627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65906"/>
            <a:ext cx="12192000" cy="692094"/>
          </a:xfrm>
          <a:prstGeom prst="rect">
            <a:avLst/>
          </a:prstGeom>
        </p:spPr>
      </p:pic>
      <p:sp>
        <p:nvSpPr>
          <p:cNvPr id="17" name="Content Placeholder 2">
            <a:extLst>
              <a:ext uri="{FF2B5EF4-FFF2-40B4-BE49-F238E27FC236}">
                <a16:creationId xmlns:a16="http://schemas.microsoft.com/office/drawing/2014/main" id="{28AC3570-27DB-4DE2-AF51-4C488E57DFD8}"/>
              </a:ext>
            </a:extLst>
          </p:cNvPr>
          <p:cNvSpPr>
            <a:spLocks noGrp="1"/>
          </p:cNvSpPr>
          <p:nvPr>
            <p:ph idx="1"/>
          </p:nvPr>
        </p:nvSpPr>
        <p:spPr>
          <a:xfrm>
            <a:off x="1025624" y="1789494"/>
            <a:ext cx="10515600" cy="39212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pic>
        <p:nvPicPr>
          <p:cNvPr id="5" name="Picture 4" descr="Graphical user interface, text, application&#10;&#10;Description automatically generated">
            <a:extLst>
              <a:ext uri="{FF2B5EF4-FFF2-40B4-BE49-F238E27FC236}">
                <a16:creationId xmlns:a16="http://schemas.microsoft.com/office/drawing/2014/main" id="{97C967CF-52DD-C426-81E5-5EACF104094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134" t="18038" r="4056" b="80046"/>
          <a:stretch/>
        </p:blipFill>
        <p:spPr>
          <a:xfrm>
            <a:off x="916529" y="1127557"/>
            <a:ext cx="11069826" cy="131411"/>
          </a:xfrm>
          <a:prstGeom prst="rect">
            <a:avLst/>
          </a:prstGeom>
        </p:spPr>
      </p:pic>
      <p:sp>
        <p:nvSpPr>
          <p:cNvPr id="6" name="Title 1">
            <a:extLst>
              <a:ext uri="{FF2B5EF4-FFF2-40B4-BE49-F238E27FC236}">
                <a16:creationId xmlns:a16="http://schemas.microsoft.com/office/drawing/2014/main" id="{591B9295-C753-E501-0DE1-970730B7467C}"/>
              </a:ext>
            </a:extLst>
          </p:cNvPr>
          <p:cNvSpPr>
            <a:spLocks noGrp="1"/>
          </p:cNvSpPr>
          <p:nvPr>
            <p:ph type="title" hasCustomPrompt="1"/>
          </p:nvPr>
        </p:nvSpPr>
        <p:spPr>
          <a:xfrm>
            <a:off x="1025624" y="372856"/>
            <a:ext cx="10515600" cy="1009292"/>
          </a:xfrm>
        </p:spPr>
        <p:txBody>
          <a:bodyPr anchor="t">
            <a:noAutofit/>
          </a:bodyPr>
          <a:lstStyle>
            <a:lvl1pPr>
              <a:defRPr sz="4400">
                <a:solidFill>
                  <a:srgbClr val="00B0CA"/>
                </a:solidFill>
              </a:defRPr>
            </a:lvl1pPr>
          </a:lstStyle>
          <a:p>
            <a:r>
              <a:rPr lang="en-US" dirty="0"/>
              <a:t>Title</a:t>
            </a:r>
            <a:endParaRPr lang="fr-FR" dirty="0"/>
          </a:p>
        </p:txBody>
      </p:sp>
      <p:pic>
        <p:nvPicPr>
          <p:cNvPr id="12" name="Picture 4">
            <a:extLst>
              <a:ext uri="{FF2B5EF4-FFF2-40B4-BE49-F238E27FC236}">
                <a16:creationId xmlns:a16="http://schemas.microsoft.com/office/drawing/2014/main" id="{79232801-C811-253D-12D9-6846FA47631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9013" r="-1"/>
          <a:stretch/>
        </p:blipFill>
        <p:spPr>
          <a:xfrm>
            <a:off x="9781162" y="80160"/>
            <a:ext cx="1783964" cy="972000"/>
          </a:xfrm>
          <a:prstGeom prst="rect">
            <a:avLst/>
          </a:prstGeom>
        </p:spPr>
      </p:pic>
    </p:spTree>
    <p:extLst>
      <p:ext uri="{BB962C8B-B14F-4D97-AF65-F5344CB8AC3E}">
        <p14:creationId xmlns:p14="http://schemas.microsoft.com/office/powerpoint/2010/main" val="22791763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s">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102A15-9DC6-4F18-A8CA-822A6ECB321F}"/>
              </a:ext>
            </a:extLst>
          </p:cNvPr>
          <p:cNvSpPr>
            <a:spLocks noGrp="1"/>
          </p:cNvSpPr>
          <p:nvPr>
            <p:ph sz="half" idx="1"/>
          </p:nvPr>
        </p:nvSpPr>
        <p:spPr>
          <a:xfrm>
            <a:off x="1049526" y="1801881"/>
            <a:ext cx="5181600" cy="4134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4" name="Content Placeholder 3">
            <a:extLst>
              <a:ext uri="{FF2B5EF4-FFF2-40B4-BE49-F238E27FC236}">
                <a16:creationId xmlns:a16="http://schemas.microsoft.com/office/drawing/2014/main" id="{D1B36924-1628-4793-A109-B217B6E4E9B8}"/>
              </a:ext>
            </a:extLst>
          </p:cNvPr>
          <p:cNvSpPr>
            <a:spLocks noGrp="1"/>
          </p:cNvSpPr>
          <p:nvPr>
            <p:ph sz="half" idx="2"/>
          </p:nvPr>
        </p:nvSpPr>
        <p:spPr>
          <a:xfrm>
            <a:off x="6383526" y="1801881"/>
            <a:ext cx="5181600" cy="4134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C41B3672-26D8-4D46-B9DE-6B2D27E6AC94}"/>
              </a:ext>
            </a:extLst>
          </p:cNvPr>
          <p:cNvSpPr>
            <a:spLocks noGrp="1"/>
          </p:cNvSpPr>
          <p:nvPr>
            <p:ph type="dt" sz="half" idx="10"/>
          </p:nvPr>
        </p:nvSpPr>
        <p:spPr/>
        <p:txBody>
          <a:bodyPr/>
          <a:lstStyle/>
          <a:p>
            <a:fld id="{371E880D-16D1-4539-9948-C2240ACC59CA}" type="datetimeFigureOut">
              <a:rPr lang="fr-FR" smtClean="0"/>
              <a:t>12/08/2024</a:t>
            </a:fld>
            <a:endParaRPr lang="fr-FR"/>
          </a:p>
        </p:txBody>
      </p:sp>
      <p:sp>
        <p:nvSpPr>
          <p:cNvPr id="6" name="Footer Placeholder 5">
            <a:extLst>
              <a:ext uri="{FF2B5EF4-FFF2-40B4-BE49-F238E27FC236}">
                <a16:creationId xmlns:a16="http://schemas.microsoft.com/office/drawing/2014/main" id="{78D59EA9-83A3-477E-9E11-11C501E32706}"/>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14F8C123-B7F5-4FD2-9435-71E4F724DFE5}"/>
              </a:ext>
            </a:extLst>
          </p:cNvPr>
          <p:cNvSpPr>
            <a:spLocks noGrp="1"/>
          </p:cNvSpPr>
          <p:nvPr>
            <p:ph type="sldNum" sz="quarter" idx="12"/>
          </p:nvPr>
        </p:nvSpPr>
        <p:spPr/>
        <p:txBody>
          <a:bodyPr/>
          <a:lstStyle/>
          <a:p>
            <a:fld id="{FA861154-064F-4AC5-84EA-549FDD985C1D}" type="slidenum">
              <a:rPr lang="fr-FR" smtClean="0"/>
              <a:t>‹#›</a:t>
            </a:fld>
            <a:endParaRPr lang="fr-FR"/>
          </a:p>
        </p:txBody>
      </p:sp>
      <p:sp>
        <p:nvSpPr>
          <p:cNvPr id="15" name="Title 1">
            <a:extLst>
              <a:ext uri="{FF2B5EF4-FFF2-40B4-BE49-F238E27FC236}">
                <a16:creationId xmlns:a16="http://schemas.microsoft.com/office/drawing/2014/main" id="{6008A5D2-D9D8-987B-E3D9-B66316B5AA17}"/>
              </a:ext>
            </a:extLst>
          </p:cNvPr>
          <p:cNvSpPr>
            <a:spLocks noGrp="1"/>
          </p:cNvSpPr>
          <p:nvPr>
            <p:ph type="title" hasCustomPrompt="1"/>
          </p:nvPr>
        </p:nvSpPr>
        <p:spPr>
          <a:xfrm>
            <a:off x="1025624" y="372856"/>
            <a:ext cx="10515600" cy="1009292"/>
          </a:xfrm>
        </p:spPr>
        <p:txBody>
          <a:bodyPr anchor="t">
            <a:noAutofit/>
          </a:bodyPr>
          <a:lstStyle>
            <a:lvl1pPr>
              <a:defRPr sz="4400">
                <a:solidFill>
                  <a:srgbClr val="00B0CA"/>
                </a:solidFill>
              </a:defRPr>
            </a:lvl1pPr>
          </a:lstStyle>
          <a:p>
            <a:r>
              <a:rPr lang="en-US" dirty="0"/>
              <a:t>Title</a:t>
            </a:r>
            <a:endParaRPr lang="fr-FR" dirty="0"/>
          </a:p>
        </p:txBody>
      </p:sp>
      <p:pic>
        <p:nvPicPr>
          <p:cNvPr id="16" name="Picture 4">
            <a:extLst>
              <a:ext uri="{FF2B5EF4-FFF2-40B4-BE49-F238E27FC236}">
                <a16:creationId xmlns:a16="http://schemas.microsoft.com/office/drawing/2014/main" id="{9F086F6D-1869-06EA-C5D3-A51C336F809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9013" r="-1"/>
          <a:stretch/>
        </p:blipFill>
        <p:spPr>
          <a:xfrm>
            <a:off x="9781162" y="80160"/>
            <a:ext cx="1783964" cy="972000"/>
          </a:xfrm>
          <a:prstGeom prst="rect">
            <a:avLst/>
          </a:prstGeom>
        </p:spPr>
      </p:pic>
    </p:spTree>
    <p:extLst>
      <p:ext uri="{BB962C8B-B14F-4D97-AF65-F5344CB8AC3E}">
        <p14:creationId xmlns:p14="http://schemas.microsoft.com/office/powerpoint/2010/main" val="31727294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lumns">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4AC94549-5071-4DBF-B0E3-39806E449DDC}"/>
              </a:ext>
            </a:extLst>
          </p:cNvPr>
          <p:cNvSpPr>
            <a:spLocks noGrp="1"/>
          </p:cNvSpPr>
          <p:nvPr>
            <p:ph sz="half" idx="1"/>
          </p:nvPr>
        </p:nvSpPr>
        <p:spPr>
          <a:xfrm>
            <a:off x="1097738" y="1592510"/>
            <a:ext cx="3291578" cy="4134736"/>
          </a:xfr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9" name="Content Placeholder 3">
            <a:extLst>
              <a:ext uri="{FF2B5EF4-FFF2-40B4-BE49-F238E27FC236}">
                <a16:creationId xmlns:a16="http://schemas.microsoft.com/office/drawing/2014/main" id="{AB69AF1D-5AE6-496F-9BC9-B625966CEA29}"/>
              </a:ext>
            </a:extLst>
          </p:cNvPr>
          <p:cNvSpPr>
            <a:spLocks noGrp="1"/>
          </p:cNvSpPr>
          <p:nvPr>
            <p:ph sz="half" idx="2"/>
          </p:nvPr>
        </p:nvSpPr>
        <p:spPr>
          <a:xfrm>
            <a:off x="4625569" y="1600171"/>
            <a:ext cx="3291578" cy="4134736"/>
          </a:xfr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10" name="Date Placeholder 4">
            <a:extLst>
              <a:ext uri="{FF2B5EF4-FFF2-40B4-BE49-F238E27FC236}">
                <a16:creationId xmlns:a16="http://schemas.microsoft.com/office/drawing/2014/main" id="{80CBA766-0D8C-49E1-A44D-66671B545693}"/>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1E880D-16D1-4539-9948-C2240ACC59CA}" type="datetimeFigureOut">
              <a:rPr lang="fr-FR" smtClean="0"/>
              <a:pPr/>
              <a:t>12/08/2024</a:t>
            </a:fld>
            <a:endParaRPr lang="fr-FR"/>
          </a:p>
        </p:txBody>
      </p:sp>
      <p:sp>
        <p:nvSpPr>
          <p:cNvPr id="11" name="Slide Number Placeholder 6">
            <a:extLst>
              <a:ext uri="{FF2B5EF4-FFF2-40B4-BE49-F238E27FC236}">
                <a16:creationId xmlns:a16="http://schemas.microsoft.com/office/drawing/2014/main" id="{5247DC72-BEB6-409B-8BDD-1A1131638554}"/>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861154-064F-4AC5-84EA-549FDD985C1D}" type="slidenum">
              <a:rPr lang="fr-FR" smtClean="0"/>
              <a:pPr/>
              <a:t>‹#›</a:t>
            </a:fld>
            <a:endParaRPr lang="fr-FR"/>
          </a:p>
        </p:txBody>
      </p:sp>
      <p:sp>
        <p:nvSpPr>
          <p:cNvPr id="3" name="Date Placeholder 2">
            <a:extLst>
              <a:ext uri="{FF2B5EF4-FFF2-40B4-BE49-F238E27FC236}">
                <a16:creationId xmlns:a16="http://schemas.microsoft.com/office/drawing/2014/main" id="{9EFDA17A-0E28-4795-BD73-A8EFAD0C373D}"/>
              </a:ext>
            </a:extLst>
          </p:cNvPr>
          <p:cNvSpPr>
            <a:spLocks noGrp="1"/>
          </p:cNvSpPr>
          <p:nvPr>
            <p:ph type="dt" sz="half" idx="10"/>
          </p:nvPr>
        </p:nvSpPr>
        <p:spPr/>
        <p:txBody>
          <a:bodyPr/>
          <a:lstStyle/>
          <a:p>
            <a:fld id="{371E880D-16D1-4539-9948-C2240ACC59CA}" type="datetimeFigureOut">
              <a:rPr lang="fr-FR" smtClean="0"/>
              <a:t>12/08/2024</a:t>
            </a:fld>
            <a:endParaRPr lang="fr-FR"/>
          </a:p>
        </p:txBody>
      </p:sp>
      <p:sp>
        <p:nvSpPr>
          <p:cNvPr id="4" name="Footer Placeholder 3">
            <a:extLst>
              <a:ext uri="{FF2B5EF4-FFF2-40B4-BE49-F238E27FC236}">
                <a16:creationId xmlns:a16="http://schemas.microsoft.com/office/drawing/2014/main" id="{1891DDBC-065E-4D49-8735-94AFFE054819}"/>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624239D6-49DF-40DF-A7AC-008B9C5A538B}"/>
              </a:ext>
            </a:extLst>
          </p:cNvPr>
          <p:cNvSpPr>
            <a:spLocks noGrp="1"/>
          </p:cNvSpPr>
          <p:nvPr>
            <p:ph type="sldNum" sz="quarter" idx="12"/>
          </p:nvPr>
        </p:nvSpPr>
        <p:spPr/>
        <p:txBody>
          <a:bodyPr/>
          <a:lstStyle/>
          <a:p>
            <a:fld id="{FA861154-064F-4AC5-84EA-549FDD985C1D}" type="slidenum">
              <a:rPr lang="fr-FR" smtClean="0"/>
              <a:t>‹#›</a:t>
            </a:fld>
            <a:endParaRPr lang="fr-FR"/>
          </a:p>
        </p:txBody>
      </p:sp>
      <p:sp>
        <p:nvSpPr>
          <p:cNvPr id="13" name="Content Placeholder 3">
            <a:extLst>
              <a:ext uri="{FF2B5EF4-FFF2-40B4-BE49-F238E27FC236}">
                <a16:creationId xmlns:a16="http://schemas.microsoft.com/office/drawing/2014/main" id="{2A83EFD6-87FF-4AB7-8A5B-3BB13A6B5E2A}"/>
              </a:ext>
            </a:extLst>
          </p:cNvPr>
          <p:cNvSpPr>
            <a:spLocks noGrp="1"/>
          </p:cNvSpPr>
          <p:nvPr>
            <p:ph sz="half" idx="13"/>
          </p:nvPr>
        </p:nvSpPr>
        <p:spPr>
          <a:xfrm>
            <a:off x="8153400" y="1600171"/>
            <a:ext cx="3291578" cy="4134736"/>
          </a:xfr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15" name="Title 1">
            <a:extLst>
              <a:ext uri="{FF2B5EF4-FFF2-40B4-BE49-F238E27FC236}">
                <a16:creationId xmlns:a16="http://schemas.microsoft.com/office/drawing/2014/main" id="{85D7CF17-D637-6F4A-F9C5-B868228036ED}"/>
              </a:ext>
            </a:extLst>
          </p:cNvPr>
          <p:cNvSpPr txBox="1">
            <a:spLocks/>
          </p:cNvSpPr>
          <p:nvPr userDrawn="1"/>
        </p:nvSpPr>
        <p:spPr>
          <a:xfrm>
            <a:off x="1025624" y="372856"/>
            <a:ext cx="10515600" cy="100929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rgbClr val="00B0CA"/>
                </a:solidFill>
                <a:latin typeface="+mj-lt"/>
                <a:ea typeface="+mj-ea"/>
                <a:cs typeface="+mj-cs"/>
              </a:defRPr>
            </a:lvl1pPr>
          </a:lstStyle>
          <a:p>
            <a:r>
              <a:rPr lang="en-US"/>
              <a:t>Title</a:t>
            </a:r>
            <a:endParaRPr lang="fr-FR" dirty="0"/>
          </a:p>
        </p:txBody>
      </p:sp>
      <p:pic>
        <p:nvPicPr>
          <p:cNvPr id="16" name="Picture 4">
            <a:extLst>
              <a:ext uri="{FF2B5EF4-FFF2-40B4-BE49-F238E27FC236}">
                <a16:creationId xmlns:a16="http://schemas.microsoft.com/office/drawing/2014/main" id="{ED7F7A6C-FDB7-FF7B-464B-09315DC9CB4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9013" r="-1"/>
          <a:stretch/>
        </p:blipFill>
        <p:spPr>
          <a:xfrm>
            <a:off x="9781162" y="80160"/>
            <a:ext cx="1783964" cy="972000"/>
          </a:xfrm>
          <a:prstGeom prst="rect">
            <a:avLst/>
          </a:prstGeom>
        </p:spPr>
      </p:pic>
    </p:spTree>
    <p:extLst>
      <p:ext uri="{BB962C8B-B14F-4D97-AF65-F5344CB8AC3E}">
        <p14:creationId xmlns:p14="http://schemas.microsoft.com/office/powerpoint/2010/main" val="20450066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Divider Chap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7D3B5-5147-4C75-982C-4343F9374701}"/>
              </a:ext>
            </a:extLst>
          </p:cNvPr>
          <p:cNvSpPr>
            <a:spLocks noGrp="1"/>
          </p:cNvSpPr>
          <p:nvPr>
            <p:ph type="title" hasCustomPrompt="1"/>
          </p:nvPr>
        </p:nvSpPr>
        <p:spPr>
          <a:xfrm>
            <a:off x="831850" y="1709738"/>
            <a:ext cx="10515600" cy="2852737"/>
          </a:xfrm>
        </p:spPr>
        <p:txBody>
          <a:bodyPr anchor="b">
            <a:normAutofit/>
          </a:bodyPr>
          <a:lstStyle>
            <a:lvl1pPr>
              <a:defRPr sz="4400"/>
            </a:lvl1pPr>
          </a:lstStyle>
          <a:p>
            <a:r>
              <a:rPr lang="en-US" dirty="0"/>
              <a:t>Divider Chapter Slide</a:t>
            </a:r>
            <a:endParaRPr lang="fr-FR" dirty="0"/>
          </a:p>
        </p:txBody>
      </p:sp>
      <p:sp>
        <p:nvSpPr>
          <p:cNvPr id="3" name="Text Placeholder 2">
            <a:extLst>
              <a:ext uri="{FF2B5EF4-FFF2-40B4-BE49-F238E27FC236}">
                <a16:creationId xmlns:a16="http://schemas.microsoft.com/office/drawing/2014/main" id="{9F0C5762-9132-4ACE-8BCC-7261A3C05068}"/>
              </a:ext>
            </a:extLst>
          </p:cNvPr>
          <p:cNvSpPr>
            <a:spLocks noGrp="1"/>
          </p:cNvSpPr>
          <p:nvPr>
            <p:ph type="body" idx="1"/>
          </p:nvPr>
        </p:nvSpPr>
        <p:spPr>
          <a:xfrm>
            <a:off x="831850" y="4589463"/>
            <a:ext cx="10515600" cy="1500187"/>
          </a:xfrm>
        </p:spPr>
        <p:txBody>
          <a:bodyPr/>
          <a:lstStyle>
            <a:lvl1pPr marL="0" indent="0">
              <a:buNone/>
              <a:defRPr sz="2400">
                <a:solidFill>
                  <a:srgbClr val="0046A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7A38CB-A948-465D-80D8-92EA3137C8D2}"/>
              </a:ext>
            </a:extLst>
          </p:cNvPr>
          <p:cNvSpPr>
            <a:spLocks noGrp="1"/>
          </p:cNvSpPr>
          <p:nvPr>
            <p:ph type="dt" sz="half" idx="10"/>
          </p:nvPr>
        </p:nvSpPr>
        <p:spPr/>
        <p:txBody>
          <a:bodyPr/>
          <a:lstStyle/>
          <a:p>
            <a:fld id="{371E880D-16D1-4539-9948-C2240ACC59CA}" type="datetimeFigureOut">
              <a:rPr lang="fr-FR" smtClean="0"/>
              <a:t>12/08/2024</a:t>
            </a:fld>
            <a:endParaRPr lang="fr-FR"/>
          </a:p>
        </p:txBody>
      </p:sp>
      <p:sp>
        <p:nvSpPr>
          <p:cNvPr id="5" name="Footer Placeholder 4">
            <a:extLst>
              <a:ext uri="{FF2B5EF4-FFF2-40B4-BE49-F238E27FC236}">
                <a16:creationId xmlns:a16="http://schemas.microsoft.com/office/drawing/2014/main" id="{B54BAB24-1757-4627-856C-81AC996DCE07}"/>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D9BF7060-A99B-410E-B6C2-BDD91AFBA607}"/>
              </a:ext>
            </a:extLst>
          </p:cNvPr>
          <p:cNvSpPr>
            <a:spLocks noGrp="1"/>
          </p:cNvSpPr>
          <p:nvPr>
            <p:ph type="sldNum" sz="quarter" idx="12"/>
          </p:nvPr>
        </p:nvSpPr>
        <p:spPr/>
        <p:txBody>
          <a:bodyPr/>
          <a:lstStyle/>
          <a:p>
            <a:fld id="{FA861154-064F-4AC5-84EA-549FDD985C1D}" type="slidenum">
              <a:rPr lang="fr-FR" smtClean="0"/>
              <a:t>‹#›</a:t>
            </a:fld>
            <a:endParaRPr lang="fr-FR"/>
          </a:p>
        </p:txBody>
      </p:sp>
      <p:pic>
        <p:nvPicPr>
          <p:cNvPr id="8" name="Picture 7" descr="Graphical user interface, text, application&#10;&#10;Description automatically generated">
            <a:extLst>
              <a:ext uri="{FF2B5EF4-FFF2-40B4-BE49-F238E27FC236}">
                <a16:creationId xmlns:a16="http://schemas.microsoft.com/office/drawing/2014/main" id="{97254DA3-BF0D-4FCF-BF4A-C8C9621AE8C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134" t="18038" r="4056" b="80046"/>
          <a:stretch/>
        </p:blipFill>
        <p:spPr>
          <a:xfrm>
            <a:off x="626875" y="1237014"/>
            <a:ext cx="11069826" cy="131411"/>
          </a:xfrm>
          <a:prstGeom prst="rect">
            <a:avLst/>
          </a:prstGeom>
        </p:spPr>
      </p:pic>
      <p:pic>
        <p:nvPicPr>
          <p:cNvPr id="9" name="Picture 8" descr="Graphical user interface&#10;&#10;Description automatically generated with low confidence">
            <a:extLst>
              <a:ext uri="{FF2B5EF4-FFF2-40B4-BE49-F238E27FC236}">
                <a16:creationId xmlns:a16="http://schemas.microsoft.com/office/drawing/2014/main" id="{90E9DF43-318F-41D9-8DC9-04DEED7ACA8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94993"/>
          <a:stretch/>
        </p:blipFill>
        <p:spPr>
          <a:xfrm>
            <a:off x="1" y="0"/>
            <a:ext cx="588854" cy="6858000"/>
          </a:xfrm>
          <a:prstGeom prst="rect">
            <a:avLst/>
          </a:prstGeom>
        </p:spPr>
      </p:pic>
      <p:pic>
        <p:nvPicPr>
          <p:cNvPr id="10" name="Picture 4">
            <a:extLst>
              <a:ext uri="{FF2B5EF4-FFF2-40B4-BE49-F238E27FC236}">
                <a16:creationId xmlns:a16="http://schemas.microsoft.com/office/drawing/2014/main" id="{0AE8A7F8-A329-CD60-1160-45B9C9132F5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9013" r="-1"/>
          <a:stretch/>
        </p:blipFill>
        <p:spPr>
          <a:xfrm>
            <a:off x="9781162" y="80160"/>
            <a:ext cx="1783964" cy="972000"/>
          </a:xfrm>
          <a:prstGeom prst="rect">
            <a:avLst/>
          </a:prstGeom>
        </p:spPr>
      </p:pic>
    </p:spTree>
    <p:extLst>
      <p:ext uri="{BB962C8B-B14F-4D97-AF65-F5344CB8AC3E}">
        <p14:creationId xmlns:p14="http://schemas.microsoft.com/office/powerpoint/2010/main" val="15482018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ext-certificates etc">
    <p:spTree>
      <p:nvGrpSpPr>
        <p:cNvPr id="1" name=""/>
        <p:cNvGrpSpPr/>
        <p:nvPr/>
      </p:nvGrpSpPr>
      <p:grpSpPr>
        <a:xfrm>
          <a:off x="0" y="0"/>
          <a:ext cx="0" cy="0"/>
          <a:chOff x="0" y="0"/>
          <a:chExt cx="0" cy="0"/>
        </a:xfrm>
      </p:grpSpPr>
      <p:pic>
        <p:nvPicPr>
          <p:cNvPr id="6" name="Picture 5" descr="Graphical user interface, text, application&#10;&#10;Description automatically generated">
            <a:extLst>
              <a:ext uri="{FF2B5EF4-FFF2-40B4-BE49-F238E27FC236}">
                <a16:creationId xmlns:a16="http://schemas.microsoft.com/office/drawing/2014/main" id="{11D53162-33EF-4CED-99DB-E85F0CB5BB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 y="-9564"/>
            <a:ext cx="12190095" cy="6858000"/>
          </a:xfrm>
          <a:prstGeom prst="rect">
            <a:avLst/>
          </a:prstGeom>
        </p:spPr>
      </p:pic>
      <p:sp>
        <p:nvSpPr>
          <p:cNvPr id="8" name="Content Placeholder 2">
            <a:extLst>
              <a:ext uri="{FF2B5EF4-FFF2-40B4-BE49-F238E27FC236}">
                <a16:creationId xmlns:a16="http://schemas.microsoft.com/office/drawing/2014/main" id="{C4669462-A299-40A0-81EC-EF072D29E893}"/>
              </a:ext>
            </a:extLst>
          </p:cNvPr>
          <p:cNvSpPr>
            <a:spLocks noGrp="1"/>
          </p:cNvSpPr>
          <p:nvPr>
            <p:ph idx="1"/>
          </p:nvPr>
        </p:nvSpPr>
        <p:spPr>
          <a:xfrm>
            <a:off x="1025624" y="186016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3" name="Title 1">
            <a:extLst>
              <a:ext uri="{FF2B5EF4-FFF2-40B4-BE49-F238E27FC236}">
                <a16:creationId xmlns:a16="http://schemas.microsoft.com/office/drawing/2014/main" id="{74D5D13C-BD49-9C79-9B97-1396072B46BC}"/>
              </a:ext>
            </a:extLst>
          </p:cNvPr>
          <p:cNvSpPr>
            <a:spLocks noGrp="1"/>
          </p:cNvSpPr>
          <p:nvPr>
            <p:ph type="title" hasCustomPrompt="1"/>
          </p:nvPr>
        </p:nvSpPr>
        <p:spPr>
          <a:xfrm>
            <a:off x="1025624" y="554600"/>
            <a:ext cx="10515600" cy="1009292"/>
          </a:xfrm>
        </p:spPr>
        <p:txBody>
          <a:bodyPr anchor="t">
            <a:noAutofit/>
          </a:bodyPr>
          <a:lstStyle>
            <a:lvl1pPr>
              <a:defRPr sz="4400">
                <a:solidFill>
                  <a:srgbClr val="00B0CA"/>
                </a:solidFill>
              </a:defRPr>
            </a:lvl1pPr>
          </a:lstStyle>
          <a:p>
            <a:r>
              <a:rPr lang="en-US" dirty="0"/>
              <a:t>Title</a:t>
            </a:r>
            <a:endParaRPr lang="fr-FR" dirty="0"/>
          </a:p>
        </p:txBody>
      </p:sp>
      <p:pic>
        <p:nvPicPr>
          <p:cNvPr id="4" name="Picture 4">
            <a:extLst>
              <a:ext uri="{FF2B5EF4-FFF2-40B4-BE49-F238E27FC236}">
                <a16:creationId xmlns:a16="http://schemas.microsoft.com/office/drawing/2014/main" id="{B0C528C1-3695-4BCB-8100-2CA12785823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9013" r="-1"/>
          <a:stretch/>
        </p:blipFill>
        <p:spPr>
          <a:xfrm>
            <a:off x="9781162" y="313024"/>
            <a:ext cx="1783964" cy="972000"/>
          </a:xfrm>
          <a:prstGeom prst="rect">
            <a:avLst/>
          </a:prstGeom>
        </p:spPr>
      </p:pic>
    </p:spTree>
    <p:extLst>
      <p:ext uri="{BB962C8B-B14F-4D97-AF65-F5344CB8AC3E}">
        <p14:creationId xmlns:p14="http://schemas.microsoft.com/office/powerpoint/2010/main" val="32222817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boxe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00C6B7-69E3-4CA4-A6B4-C868D0CB7DBC}"/>
              </a:ext>
            </a:extLst>
          </p:cNvPr>
          <p:cNvSpPr/>
          <p:nvPr userDrawn="1"/>
        </p:nvSpPr>
        <p:spPr>
          <a:xfrm>
            <a:off x="836611" y="457200"/>
            <a:ext cx="3935413" cy="5403850"/>
          </a:xfrm>
          <a:prstGeom prst="rect">
            <a:avLst/>
          </a:prstGeom>
          <a:solidFill>
            <a:srgbClr val="DEF3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background pattern&#10;&#10;Description automatically generated">
            <a:extLst>
              <a:ext uri="{FF2B5EF4-FFF2-40B4-BE49-F238E27FC236}">
                <a16:creationId xmlns:a16="http://schemas.microsoft.com/office/drawing/2014/main" id="{5845D4C9-5249-4694-9B85-C5361D6CB174}"/>
              </a:ext>
            </a:extLst>
          </p:cNvPr>
          <p:cNvPicPr>
            <a:picLocks noChangeAspect="1"/>
          </p:cNvPicPr>
          <p:nvPr userDrawn="1"/>
        </p:nvPicPr>
        <p:blipFill rotWithShape="1">
          <a:blip r:embed="rId2">
            <a:alphaModFix amt="35000"/>
            <a:extLst>
              <a:ext uri="{28A0092B-C50C-407E-A947-70E740481C1C}">
                <a14:useLocalDpi xmlns:a14="http://schemas.microsoft.com/office/drawing/2010/main" val="0"/>
              </a:ext>
            </a:extLst>
          </a:blip>
          <a:srcRect l="4436" r="25097" b="17760"/>
          <a:stretch/>
        </p:blipFill>
        <p:spPr>
          <a:xfrm>
            <a:off x="874911" y="1257300"/>
            <a:ext cx="3935413" cy="4603750"/>
          </a:xfrm>
          <a:prstGeom prst="rect">
            <a:avLst/>
          </a:prstGeom>
        </p:spPr>
      </p:pic>
      <p:sp>
        <p:nvSpPr>
          <p:cNvPr id="2" name="Title 1">
            <a:extLst>
              <a:ext uri="{FF2B5EF4-FFF2-40B4-BE49-F238E27FC236}">
                <a16:creationId xmlns:a16="http://schemas.microsoft.com/office/drawing/2014/main" id="{C90AA1D0-8E90-44C4-9562-41C22EE9F3E4}"/>
              </a:ext>
            </a:extLst>
          </p:cNvPr>
          <p:cNvSpPr>
            <a:spLocks noGrp="1"/>
          </p:cNvSpPr>
          <p:nvPr>
            <p:ph type="title"/>
          </p:nvPr>
        </p:nvSpPr>
        <p:spPr>
          <a:xfrm>
            <a:off x="839788" y="457200"/>
            <a:ext cx="3932237" cy="1600200"/>
          </a:xfrm>
        </p:spPr>
        <p:txBody>
          <a:bodyPr anchor="b"/>
          <a:lstStyle>
            <a:lvl1pPr>
              <a:defRPr sz="3200">
                <a:solidFill>
                  <a:srgbClr val="00B0CA"/>
                </a:solidFill>
              </a:defRPr>
            </a:lvl1pPr>
          </a:lstStyle>
          <a:p>
            <a:r>
              <a:rPr lang="en-US"/>
              <a:t>Click to edit Master title style</a:t>
            </a:r>
            <a:endParaRPr lang="fr-FR" dirty="0"/>
          </a:p>
        </p:txBody>
      </p:sp>
      <p:sp>
        <p:nvSpPr>
          <p:cNvPr id="3" name="Content Placeholder 2">
            <a:extLst>
              <a:ext uri="{FF2B5EF4-FFF2-40B4-BE49-F238E27FC236}">
                <a16:creationId xmlns:a16="http://schemas.microsoft.com/office/drawing/2014/main" id="{0281141B-7A45-42CD-9FA0-FA3F57FC21AE}"/>
              </a:ext>
            </a:extLst>
          </p:cNvPr>
          <p:cNvSpPr>
            <a:spLocks noGrp="1"/>
          </p:cNvSpPr>
          <p:nvPr>
            <p:ph idx="1"/>
          </p:nvPr>
        </p:nvSpPr>
        <p:spPr>
          <a:xfrm>
            <a:off x="5183188" y="1296000"/>
            <a:ext cx="6172200" cy="45650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5A69E0FD-1890-46F8-8BC3-E9516C5E2B98}"/>
              </a:ext>
            </a:extLst>
          </p:cNvPr>
          <p:cNvSpPr>
            <a:spLocks noGrp="1"/>
          </p:cNvSpPr>
          <p:nvPr>
            <p:ph type="body" sz="half" idx="2"/>
          </p:nvPr>
        </p:nvSpPr>
        <p:spPr>
          <a:xfrm>
            <a:off x="839788" y="2057400"/>
            <a:ext cx="3932237" cy="3811588"/>
          </a:xfrm>
        </p:spPr>
        <p:txBody>
          <a:bodyPr/>
          <a:lstStyle>
            <a:lvl1pPr marL="0" indent="0">
              <a:buNone/>
              <a:defRPr sz="1600">
                <a:solidFill>
                  <a:srgbClr val="0046AD"/>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DD326A-A223-4A66-8461-449419D236EE}"/>
              </a:ext>
            </a:extLst>
          </p:cNvPr>
          <p:cNvSpPr>
            <a:spLocks noGrp="1"/>
          </p:cNvSpPr>
          <p:nvPr>
            <p:ph type="dt" sz="half" idx="10"/>
          </p:nvPr>
        </p:nvSpPr>
        <p:spPr/>
        <p:txBody>
          <a:bodyPr/>
          <a:lstStyle/>
          <a:p>
            <a:fld id="{371E880D-16D1-4539-9948-C2240ACC59CA}" type="datetimeFigureOut">
              <a:rPr lang="fr-FR" smtClean="0"/>
              <a:t>12/08/2024</a:t>
            </a:fld>
            <a:endParaRPr lang="fr-FR" dirty="0"/>
          </a:p>
        </p:txBody>
      </p:sp>
      <p:sp>
        <p:nvSpPr>
          <p:cNvPr id="6" name="Footer Placeholder 5">
            <a:extLst>
              <a:ext uri="{FF2B5EF4-FFF2-40B4-BE49-F238E27FC236}">
                <a16:creationId xmlns:a16="http://schemas.microsoft.com/office/drawing/2014/main" id="{F55282F8-F662-4779-8227-5303B31DC656}"/>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E053B61E-AAF7-4610-9B1C-353FB2AD5762}"/>
              </a:ext>
            </a:extLst>
          </p:cNvPr>
          <p:cNvSpPr>
            <a:spLocks noGrp="1"/>
          </p:cNvSpPr>
          <p:nvPr>
            <p:ph type="sldNum" sz="quarter" idx="12"/>
          </p:nvPr>
        </p:nvSpPr>
        <p:spPr/>
        <p:txBody>
          <a:bodyPr/>
          <a:lstStyle/>
          <a:p>
            <a:fld id="{FA861154-064F-4AC5-84EA-549FDD985C1D}" type="slidenum">
              <a:rPr lang="fr-FR" smtClean="0"/>
              <a:t>‹#›</a:t>
            </a:fld>
            <a:endParaRPr lang="fr-FR"/>
          </a:p>
        </p:txBody>
      </p:sp>
      <p:pic>
        <p:nvPicPr>
          <p:cNvPr id="9" name="Picture 8" descr="Graphical user interface&#10;&#10;Description automatically generated with low confidence">
            <a:extLst>
              <a:ext uri="{FF2B5EF4-FFF2-40B4-BE49-F238E27FC236}">
                <a16:creationId xmlns:a16="http://schemas.microsoft.com/office/drawing/2014/main" id="{05C6FF66-E984-4E86-BEB9-13DCCC338BD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94993"/>
          <a:stretch/>
        </p:blipFill>
        <p:spPr>
          <a:xfrm>
            <a:off x="1" y="0"/>
            <a:ext cx="588854" cy="6858000"/>
          </a:xfrm>
          <a:prstGeom prst="rect">
            <a:avLst/>
          </a:prstGeom>
        </p:spPr>
      </p:pic>
      <p:pic>
        <p:nvPicPr>
          <p:cNvPr id="10" name="Picture 4">
            <a:extLst>
              <a:ext uri="{FF2B5EF4-FFF2-40B4-BE49-F238E27FC236}">
                <a16:creationId xmlns:a16="http://schemas.microsoft.com/office/drawing/2014/main" id="{D23D1AAF-D0ED-CC64-94F5-6391631E008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9013" r="-1"/>
          <a:stretch/>
        </p:blipFill>
        <p:spPr>
          <a:xfrm>
            <a:off x="9781162" y="80160"/>
            <a:ext cx="1783964" cy="972000"/>
          </a:xfrm>
          <a:prstGeom prst="rect">
            <a:avLst/>
          </a:prstGeom>
        </p:spPr>
      </p:pic>
    </p:spTree>
    <p:extLst>
      <p:ext uri="{BB962C8B-B14F-4D97-AF65-F5344CB8AC3E}">
        <p14:creationId xmlns:p14="http://schemas.microsoft.com/office/powerpoint/2010/main" val="27168974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r blue bottom text left pictur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700C6-B419-416F-AF08-BBBA19493A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2CAD13B6-6CFA-43ED-A013-5603EF1DBC2E}"/>
              </a:ext>
            </a:extLst>
          </p:cNvPr>
          <p:cNvSpPr>
            <a:spLocks noGrp="1"/>
          </p:cNvSpPr>
          <p:nvPr>
            <p:ph type="pic" idx="1"/>
          </p:nvPr>
        </p:nvSpPr>
        <p:spPr>
          <a:xfrm>
            <a:off x="5183188" y="1486444"/>
            <a:ext cx="6172200" cy="43746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FR"/>
          </a:p>
        </p:txBody>
      </p:sp>
      <p:sp>
        <p:nvSpPr>
          <p:cNvPr id="4" name="Text Placeholder 3">
            <a:extLst>
              <a:ext uri="{FF2B5EF4-FFF2-40B4-BE49-F238E27FC236}">
                <a16:creationId xmlns:a16="http://schemas.microsoft.com/office/drawing/2014/main" id="{19F95694-4689-49CA-92F4-A8F884B736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45D2E4-52AC-40C7-83DE-BB12D5C90407}"/>
              </a:ext>
            </a:extLst>
          </p:cNvPr>
          <p:cNvSpPr>
            <a:spLocks noGrp="1"/>
          </p:cNvSpPr>
          <p:nvPr>
            <p:ph type="dt" sz="half" idx="10"/>
          </p:nvPr>
        </p:nvSpPr>
        <p:spPr/>
        <p:txBody>
          <a:bodyPr/>
          <a:lstStyle/>
          <a:p>
            <a:fld id="{371E880D-16D1-4539-9948-C2240ACC59CA}" type="datetimeFigureOut">
              <a:rPr lang="fr-FR" smtClean="0"/>
              <a:t>12/08/2024</a:t>
            </a:fld>
            <a:endParaRPr lang="fr-FR"/>
          </a:p>
        </p:txBody>
      </p:sp>
      <p:sp>
        <p:nvSpPr>
          <p:cNvPr id="6" name="Footer Placeholder 5">
            <a:extLst>
              <a:ext uri="{FF2B5EF4-FFF2-40B4-BE49-F238E27FC236}">
                <a16:creationId xmlns:a16="http://schemas.microsoft.com/office/drawing/2014/main" id="{1B6A3491-E6B6-4519-8AF0-E260E39E6C83}"/>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FEA53F7C-FA6A-46C2-A91A-51000F762368}"/>
              </a:ext>
            </a:extLst>
          </p:cNvPr>
          <p:cNvSpPr>
            <a:spLocks noGrp="1"/>
          </p:cNvSpPr>
          <p:nvPr>
            <p:ph type="sldNum" sz="quarter" idx="12"/>
          </p:nvPr>
        </p:nvSpPr>
        <p:spPr/>
        <p:txBody>
          <a:bodyPr/>
          <a:lstStyle/>
          <a:p>
            <a:fld id="{FA861154-064F-4AC5-84EA-549FDD985C1D}" type="slidenum">
              <a:rPr lang="fr-FR" smtClean="0"/>
              <a:t>‹#›</a:t>
            </a:fld>
            <a:endParaRPr lang="fr-FR"/>
          </a:p>
        </p:txBody>
      </p:sp>
      <p:pic>
        <p:nvPicPr>
          <p:cNvPr id="9" name="Picture 8">
            <a:extLst>
              <a:ext uri="{FF2B5EF4-FFF2-40B4-BE49-F238E27FC236}">
                <a16:creationId xmlns:a16="http://schemas.microsoft.com/office/drawing/2014/main" id="{04A4F6D2-CD76-43F5-A681-3F113BDB5E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65906"/>
            <a:ext cx="12192000" cy="692094"/>
          </a:xfrm>
          <a:prstGeom prst="rect">
            <a:avLst/>
          </a:prstGeom>
        </p:spPr>
      </p:pic>
      <p:pic>
        <p:nvPicPr>
          <p:cNvPr id="10" name="Picture 4">
            <a:extLst>
              <a:ext uri="{FF2B5EF4-FFF2-40B4-BE49-F238E27FC236}">
                <a16:creationId xmlns:a16="http://schemas.microsoft.com/office/drawing/2014/main" id="{5DF056EE-9E5A-BC7E-9A2F-1B3E227F2B0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9013" r="-1"/>
          <a:stretch/>
        </p:blipFill>
        <p:spPr>
          <a:xfrm>
            <a:off x="9781162" y="80160"/>
            <a:ext cx="1783964" cy="972000"/>
          </a:xfrm>
          <a:prstGeom prst="rect">
            <a:avLst/>
          </a:prstGeom>
        </p:spPr>
      </p:pic>
    </p:spTree>
    <p:extLst>
      <p:ext uri="{BB962C8B-B14F-4D97-AF65-F5344CB8AC3E}">
        <p14:creationId xmlns:p14="http://schemas.microsoft.com/office/powerpoint/2010/main" val="34942862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319846-29D1-46FA-A4B4-F51045673F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dirty="0"/>
          </a:p>
        </p:txBody>
      </p:sp>
      <p:sp>
        <p:nvSpPr>
          <p:cNvPr id="3" name="Text Placeholder 2">
            <a:extLst>
              <a:ext uri="{FF2B5EF4-FFF2-40B4-BE49-F238E27FC236}">
                <a16:creationId xmlns:a16="http://schemas.microsoft.com/office/drawing/2014/main" id="{B9CA294C-9B27-49AE-9128-3696CDEB78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4" name="Date Placeholder 3">
            <a:extLst>
              <a:ext uri="{FF2B5EF4-FFF2-40B4-BE49-F238E27FC236}">
                <a16:creationId xmlns:a16="http://schemas.microsoft.com/office/drawing/2014/main" id="{081656F4-F81B-4402-9B07-9F7FD5977B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1E880D-16D1-4539-9948-C2240ACC59CA}" type="datetimeFigureOut">
              <a:rPr lang="fr-FR" smtClean="0"/>
              <a:t>12/08/2024</a:t>
            </a:fld>
            <a:endParaRPr lang="fr-FR"/>
          </a:p>
        </p:txBody>
      </p:sp>
      <p:sp>
        <p:nvSpPr>
          <p:cNvPr id="5" name="Footer Placeholder 4">
            <a:extLst>
              <a:ext uri="{FF2B5EF4-FFF2-40B4-BE49-F238E27FC236}">
                <a16:creationId xmlns:a16="http://schemas.microsoft.com/office/drawing/2014/main" id="{2E8CCE74-D5F7-4C92-B871-71638BD58A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1CC09639-0815-4873-A2C3-3182144E77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861154-064F-4AC5-84EA-549FDD985C1D}" type="slidenum">
              <a:rPr lang="fr-FR" smtClean="0"/>
              <a:t>‹#›</a:t>
            </a:fld>
            <a:endParaRPr lang="fr-FR"/>
          </a:p>
        </p:txBody>
      </p:sp>
    </p:spTree>
    <p:extLst>
      <p:ext uri="{BB962C8B-B14F-4D97-AF65-F5344CB8AC3E}">
        <p14:creationId xmlns:p14="http://schemas.microsoft.com/office/powerpoint/2010/main" val="361206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2" r:id="rId4"/>
    <p:sldLayoutId id="2147483661" r:id="rId5"/>
    <p:sldLayoutId id="2147483651" r:id="rId6"/>
    <p:sldLayoutId id="2147483654"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rgbClr val="00B0CA"/>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6A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6A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6A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6A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6A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92B86ED-6453-C4AE-D0E8-475C8BDF3127}"/>
              </a:ext>
            </a:extLst>
          </p:cNvPr>
          <p:cNvSpPr>
            <a:spLocks noGrp="1"/>
          </p:cNvSpPr>
          <p:nvPr>
            <p:ph type="subTitle" idx="1"/>
          </p:nvPr>
        </p:nvSpPr>
        <p:spPr>
          <a:xfrm>
            <a:off x="4998720" y="5126037"/>
            <a:ext cx="6736080" cy="1231219"/>
          </a:xfrm>
        </p:spPr>
        <p:txBody>
          <a:bodyPr>
            <a:noAutofit/>
          </a:bodyPr>
          <a:lstStyle/>
          <a:p>
            <a:pPr algn="ctr"/>
            <a:r>
              <a:rPr lang="en-US" sz="2000" dirty="0"/>
              <a:t>SPC-OFP</a:t>
            </a:r>
            <a:br>
              <a:rPr lang="en-US" sz="2000" dirty="0"/>
            </a:br>
            <a:r>
              <a:rPr lang="en-US" sz="2000" dirty="0"/>
              <a:t>14-21 August 2024</a:t>
            </a:r>
          </a:p>
        </p:txBody>
      </p:sp>
      <p:sp>
        <p:nvSpPr>
          <p:cNvPr id="4" name="Title 1">
            <a:extLst>
              <a:ext uri="{FF2B5EF4-FFF2-40B4-BE49-F238E27FC236}">
                <a16:creationId xmlns:a16="http://schemas.microsoft.com/office/drawing/2014/main" id="{460CCAFB-4779-48B4-1ACB-CDE33C35453E}"/>
              </a:ext>
            </a:extLst>
          </p:cNvPr>
          <p:cNvSpPr>
            <a:spLocks noGrp="1"/>
          </p:cNvSpPr>
          <p:nvPr>
            <p:ph type="ctrTitle"/>
          </p:nvPr>
        </p:nvSpPr>
        <p:spPr>
          <a:xfrm>
            <a:off x="4641669" y="2194560"/>
            <a:ext cx="7474131" cy="2839403"/>
          </a:xfrm>
        </p:spPr>
        <p:txBody>
          <a:bodyPr>
            <a:normAutofit/>
          </a:bodyPr>
          <a:lstStyle/>
          <a:p>
            <a:pPr algn="ctr"/>
            <a:r>
              <a:rPr lang="en-AU" sz="3200" dirty="0"/>
              <a:t>MI-WP-07 WCPO Bigeye and Yellowfin TRPs</a:t>
            </a:r>
            <a:br>
              <a:rPr lang="en-US" sz="4400" dirty="0"/>
            </a:br>
            <a:br>
              <a:rPr lang="en-US" sz="4400" dirty="0"/>
            </a:br>
            <a:r>
              <a:rPr lang="en-US" sz="2000" dirty="0">
                <a:solidFill>
                  <a:schemeClr val="tx1"/>
                </a:solidFill>
                <a:latin typeface="+mn-lt"/>
              </a:rPr>
              <a:t>WCPFC SC20</a:t>
            </a:r>
            <a:br>
              <a:rPr lang="en-US" sz="2000" dirty="0">
                <a:solidFill>
                  <a:schemeClr val="tx1"/>
                </a:solidFill>
                <a:latin typeface="+mn-lt"/>
              </a:rPr>
            </a:br>
            <a:r>
              <a:rPr lang="en-US" sz="2000" dirty="0">
                <a:solidFill>
                  <a:schemeClr val="tx1"/>
                </a:solidFill>
                <a:latin typeface="+mn-lt"/>
              </a:rPr>
              <a:t>Manila, Philippines</a:t>
            </a:r>
            <a:br>
              <a:rPr lang="en-US" sz="4400" dirty="0"/>
            </a:br>
            <a:endParaRPr lang="en-US" sz="4400" dirty="0"/>
          </a:p>
        </p:txBody>
      </p:sp>
    </p:spTree>
    <p:extLst>
      <p:ext uri="{BB962C8B-B14F-4D97-AF65-F5344CB8AC3E}">
        <p14:creationId xmlns:p14="http://schemas.microsoft.com/office/powerpoint/2010/main" val="3803590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E53828-1AF0-E5D2-F35D-4CB6BA8AD081}"/>
              </a:ext>
            </a:extLst>
          </p:cNvPr>
          <p:cNvSpPr>
            <a:spLocks noGrp="1"/>
          </p:cNvSpPr>
          <p:nvPr>
            <p:ph idx="1"/>
          </p:nvPr>
        </p:nvSpPr>
        <p:spPr>
          <a:xfrm>
            <a:off x="1025624" y="1693579"/>
            <a:ext cx="10515600" cy="4715533"/>
          </a:xfrm>
        </p:spPr>
        <p:txBody>
          <a:bodyPr>
            <a:normAutofit/>
          </a:bodyPr>
          <a:lstStyle/>
          <a:p>
            <a:r>
              <a:rPr lang="en-AU" dirty="0"/>
              <a:t>Using SC-suggested ‘objectives’ – managers have not defined candidate levels</a:t>
            </a:r>
          </a:p>
          <a:p>
            <a:r>
              <a:rPr lang="en-AU" dirty="0"/>
              <a:t>Challenges in simultaneously achieving current TT CMM objectives across stocks</a:t>
            </a:r>
          </a:p>
          <a:p>
            <a:pPr lvl="1"/>
            <a:r>
              <a:rPr lang="en-AU" dirty="0"/>
              <a:t>Likely to require trade offs between stock objectives</a:t>
            </a:r>
          </a:p>
          <a:p>
            <a:r>
              <a:rPr lang="en-AU" dirty="0"/>
              <a:t>‘Threshold’ TRPs</a:t>
            </a:r>
          </a:p>
          <a:p>
            <a:pPr lvl="1"/>
            <a:r>
              <a:rPr lang="en-AU" dirty="0"/>
              <a:t>Status needs manager’s clarification</a:t>
            </a:r>
          </a:p>
          <a:p>
            <a:pPr lvl="1"/>
            <a:r>
              <a:rPr lang="en-AU" dirty="0"/>
              <a:t>‘target’ achieved on average, limit not exceeded/permissible to exceed with a set risk?</a:t>
            </a:r>
          </a:p>
          <a:p>
            <a:pPr lvl="2"/>
            <a:r>
              <a:rPr lang="en-AU" dirty="0"/>
              <a:t>E.g. ‘at or above’ could imply a 50% chance of being below that level when ‘at’ the depletion level on average</a:t>
            </a:r>
          </a:p>
        </p:txBody>
      </p:sp>
      <p:sp>
        <p:nvSpPr>
          <p:cNvPr id="3" name="Title 2">
            <a:extLst>
              <a:ext uri="{FF2B5EF4-FFF2-40B4-BE49-F238E27FC236}">
                <a16:creationId xmlns:a16="http://schemas.microsoft.com/office/drawing/2014/main" id="{0B418EBF-6FB7-4776-5AB0-C5720B242209}"/>
              </a:ext>
            </a:extLst>
          </p:cNvPr>
          <p:cNvSpPr>
            <a:spLocks noGrp="1"/>
          </p:cNvSpPr>
          <p:nvPr>
            <p:ph type="title"/>
          </p:nvPr>
        </p:nvSpPr>
        <p:spPr/>
        <p:txBody>
          <a:bodyPr/>
          <a:lstStyle/>
          <a:p>
            <a:r>
              <a:rPr lang="en-AU" dirty="0"/>
              <a:t>Notes</a:t>
            </a:r>
          </a:p>
        </p:txBody>
      </p:sp>
    </p:spTree>
    <p:extLst>
      <p:ext uri="{BB962C8B-B14F-4D97-AF65-F5344CB8AC3E}">
        <p14:creationId xmlns:p14="http://schemas.microsoft.com/office/powerpoint/2010/main" val="2824195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BC5207-8580-24E5-B7B7-0BAB444ED2A0}"/>
              </a:ext>
            </a:extLst>
          </p:cNvPr>
          <p:cNvSpPr>
            <a:spLocks noGrp="1"/>
          </p:cNvSpPr>
          <p:nvPr>
            <p:ph idx="1"/>
          </p:nvPr>
        </p:nvSpPr>
        <p:spPr/>
        <p:txBody>
          <a:bodyPr>
            <a:normAutofit fontScale="85000" lnSpcReduction="20000"/>
          </a:bodyPr>
          <a:lstStyle/>
          <a:p>
            <a:r>
              <a:rPr lang="en-AU" dirty="0"/>
              <a:t>Commission identify the bigeye TRP stock level that achieves desirable outcomes, so that an MP can be designed to achieve it on average?</a:t>
            </a:r>
          </a:p>
          <a:p>
            <a:r>
              <a:rPr lang="en-AU" dirty="0"/>
              <a:t>Commission identify ‘baseline’ levels for the management procedure (e.g. FAD closure duration, longline catch levels) that will help define the TRP?</a:t>
            </a:r>
          </a:p>
          <a:p>
            <a:r>
              <a:rPr lang="en-AU" dirty="0"/>
              <a:t>As most of the fisheries taking BET are proposed to be under MP control, anticipated that a single TRP value will represent the level around which the stock should fluctuate. </a:t>
            </a:r>
          </a:p>
          <a:p>
            <a:r>
              <a:rPr lang="en-AU" dirty="0"/>
              <a:t>Could the yellowfin TRP largely be an emergent property of the other MPs, noting that not all fisheries taking yellowfin will be controlled within the candidate mixed-fishery framework?</a:t>
            </a:r>
          </a:p>
          <a:p>
            <a:r>
              <a:rPr lang="en-AU" dirty="0"/>
              <a:t>How should the catch of relevant components of ‘other fisheries’ be dealt with within evaluations for yellowfin? For example, in the current analysis they have been set at levels consistent with 2016-18 levels (see CMM 2022-01).</a:t>
            </a:r>
          </a:p>
        </p:txBody>
      </p:sp>
      <p:sp>
        <p:nvSpPr>
          <p:cNvPr id="3" name="Title 2">
            <a:extLst>
              <a:ext uri="{FF2B5EF4-FFF2-40B4-BE49-F238E27FC236}">
                <a16:creationId xmlns:a16="http://schemas.microsoft.com/office/drawing/2014/main" id="{0A2DE180-52DC-C2AA-AB36-259E6F839F46}"/>
              </a:ext>
            </a:extLst>
          </p:cNvPr>
          <p:cNvSpPr>
            <a:spLocks noGrp="1"/>
          </p:cNvSpPr>
          <p:nvPr>
            <p:ph type="title"/>
          </p:nvPr>
        </p:nvSpPr>
        <p:spPr/>
        <p:txBody>
          <a:bodyPr/>
          <a:lstStyle/>
          <a:p>
            <a:r>
              <a:rPr lang="en-AU" dirty="0"/>
              <a:t>More notes</a:t>
            </a:r>
          </a:p>
        </p:txBody>
      </p:sp>
    </p:spTree>
    <p:extLst>
      <p:ext uri="{BB962C8B-B14F-4D97-AF65-F5344CB8AC3E}">
        <p14:creationId xmlns:p14="http://schemas.microsoft.com/office/powerpoint/2010/main" val="2347790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F8C557-1E0C-DFF1-E0CD-7359B9C70767}"/>
              </a:ext>
            </a:extLst>
          </p:cNvPr>
          <p:cNvSpPr>
            <a:spLocks noGrp="1"/>
          </p:cNvSpPr>
          <p:nvPr>
            <p:ph idx="1"/>
          </p:nvPr>
        </p:nvSpPr>
        <p:spPr/>
        <p:txBody>
          <a:bodyPr>
            <a:normAutofit/>
          </a:bodyPr>
          <a:lstStyle/>
          <a:p>
            <a:r>
              <a:rPr lang="en-AU" dirty="0"/>
              <a:t>Discuss the outcomes for bigeye and yellowfin tuna under the different SC16 candidate TRP levels examined.</a:t>
            </a:r>
          </a:p>
          <a:p>
            <a:r>
              <a:rPr lang="en-AU" dirty="0"/>
              <a:t>Consider whether alternative levels should be considered for WCPFC21.</a:t>
            </a:r>
          </a:p>
          <a:p>
            <a:r>
              <a:rPr lang="en-AU" dirty="0"/>
              <a:t>Consider the assumptions made for fisheries (baselines, effort/catch) within these evaluations and provide guidance on tractable alternative assumptions.</a:t>
            </a:r>
          </a:p>
          <a:p>
            <a:r>
              <a:rPr lang="en-AU" dirty="0"/>
              <a:t>Consider how a threshold target reference point may be specified and request further guidance from managers if necessary</a:t>
            </a:r>
          </a:p>
        </p:txBody>
      </p:sp>
      <p:sp>
        <p:nvSpPr>
          <p:cNvPr id="3" name="Title 2">
            <a:extLst>
              <a:ext uri="{FF2B5EF4-FFF2-40B4-BE49-F238E27FC236}">
                <a16:creationId xmlns:a16="http://schemas.microsoft.com/office/drawing/2014/main" id="{C57A5BCC-4C92-AE52-7AFC-9E4B632219C5}"/>
              </a:ext>
            </a:extLst>
          </p:cNvPr>
          <p:cNvSpPr>
            <a:spLocks noGrp="1"/>
          </p:cNvSpPr>
          <p:nvPr>
            <p:ph type="title"/>
          </p:nvPr>
        </p:nvSpPr>
        <p:spPr/>
        <p:txBody>
          <a:bodyPr/>
          <a:lstStyle/>
          <a:p>
            <a:r>
              <a:rPr lang="en-AU" dirty="0"/>
              <a:t>Recommendations</a:t>
            </a:r>
          </a:p>
        </p:txBody>
      </p:sp>
    </p:spTree>
    <p:extLst>
      <p:ext uri="{BB962C8B-B14F-4D97-AF65-F5344CB8AC3E}">
        <p14:creationId xmlns:p14="http://schemas.microsoft.com/office/powerpoint/2010/main" val="3163793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88B776-BCB6-986D-3D43-CC84BC2611C5}"/>
              </a:ext>
            </a:extLst>
          </p:cNvPr>
          <p:cNvSpPr>
            <a:spLocks noGrp="1"/>
          </p:cNvSpPr>
          <p:nvPr>
            <p:ph idx="1"/>
          </p:nvPr>
        </p:nvSpPr>
        <p:spPr/>
        <p:txBody>
          <a:bodyPr/>
          <a:lstStyle/>
          <a:p>
            <a:endParaRPr lang="en-AU"/>
          </a:p>
        </p:txBody>
      </p:sp>
      <p:sp>
        <p:nvSpPr>
          <p:cNvPr id="3" name="Title 2">
            <a:extLst>
              <a:ext uri="{FF2B5EF4-FFF2-40B4-BE49-F238E27FC236}">
                <a16:creationId xmlns:a16="http://schemas.microsoft.com/office/drawing/2014/main" id="{550FCD4F-9F0F-8E38-372E-BDE01F75F898}"/>
              </a:ext>
            </a:extLst>
          </p:cNvPr>
          <p:cNvSpPr>
            <a:spLocks noGrp="1"/>
          </p:cNvSpPr>
          <p:nvPr>
            <p:ph type="title"/>
          </p:nvPr>
        </p:nvSpPr>
        <p:spPr/>
        <p:txBody>
          <a:bodyPr/>
          <a:lstStyle/>
          <a:p>
            <a:endParaRPr lang="en-AU"/>
          </a:p>
        </p:txBody>
      </p:sp>
    </p:spTree>
    <p:extLst>
      <p:ext uri="{BB962C8B-B14F-4D97-AF65-F5344CB8AC3E}">
        <p14:creationId xmlns:p14="http://schemas.microsoft.com/office/powerpoint/2010/main" val="890369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EFAD8F-DD7A-66E4-6629-485CA786ED76}"/>
              </a:ext>
            </a:extLst>
          </p:cNvPr>
          <p:cNvSpPr>
            <a:spLocks noGrp="1"/>
          </p:cNvSpPr>
          <p:nvPr>
            <p:ph type="title"/>
          </p:nvPr>
        </p:nvSpPr>
        <p:spPr/>
        <p:txBody>
          <a:bodyPr/>
          <a:lstStyle/>
          <a:p>
            <a:r>
              <a:rPr lang="en-AU" dirty="0"/>
              <a:t>BET recent, equal change</a:t>
            </a:r>
          </a:p>
        </p:txBody>
      </p:sp>
      <p:graphicFrame>
        <p:nvGraphicFramePr>
          <p:cNvPr id="7" name="Content Placeholder 6">
            <a:extLst>
              <a:ext uri="{FF2B5EF4-FFF2-40B4-BE49-F238E27FC236}">
                <a16:creationId xmlns:a16="http://schemas.microsoft.com/office/drawing/2014/main" id="{43904F36-A730-2994-45F9-1C91C867BB23}"/>
              </a:ext>
            </a:extLst>
          </p:cNvPr>
          <p:cNvGraphicFramePr>
            <a:graphicFrameLocks noGrp="1"/>
          </p:cNvGraphicFramePr>
          <p:nvPr>
            <p:ph idx="1"/>
            <p:extLst>
              <p:ext uri="{D42A27DB-BD31-4B8C-83A1-F6EECF244321}">
                <p14:modId xmlns:p14="http://schemas.microsoft.com/office/powerpoint/2010/main" val="945410649"/>
              </p:ext>
            </p:extLst>
          </p:nvPr>
        </p:nvGraphicFramePr>
        <p:xfrm>
          <a:off x="872836" y="1814671"/>
          <a:ext cx="11039305" cy="3241040"/>
        </p:xfrm>
        <a:graphic>
          <a:graphicData uri="http://schemas.openxmlformats.org/drawingml/2006/table">
            <a:tbl>
              <a:tblPr firstRow="1" firstCol="1" bandRow="1">
                <a:tableStyleId>{5C22544A-7EE6-4342-B048-85BDC9FD1C3A}</a:tableStyleId>
              </a:tblPr>
              <a:tblGrid>
                <a:gridCol w="1055312">
                  <a:extLst>
                    <a:ext uri="{9D8B030D-6E8A-4147-A177-3AD203B41FA5}">
                      <a16:colId xmlns:a16="http://schemas.microsoft.com/office/drawing/2014/main" val="2607482149"/>
                    </a:ext>
                  </a:extLst>
                </a:gridCol>
                <a:gridCol w="1191640">
                  <a:extLst>
                    <a:ext uri="{9D8B030D-6E8A-4147-A177-3AD203B41FA5}">
                      <a16:colId xmlns:a16="http://schemas.microsoft.com/office/drawing/2014/main" val="3615638514"/>
                    </a:ext>
                  </a:extLst>
                </a:gridCol>
                <a:gridCol w="1182607">
                  <a:extLst>
                    <a:ext uri="{9D8B030D-6E8A-4147-A177-3AD203B41FA5}">
                      <a16:colId xmlns:a16="http://schemas.microsoft.com/office/drawing/2014/main" val="1161417918"/>
                    </a:ext>
                  </a:extLst>
                </a:gridCol>
                <a:gridCol w="1055312">
                  <a:extLst>
                    <a:ext uri="{9D8B030D-6E8A-4147-A177-3AD203B41FA5}">
                      <a16:colId xmlns:a16="http://schemas.microsoft.com/office/drawing/2014/main" val="3286860325"/>
                    </a:ext>
                  </a:extLst>
                </a:gridCol>
                <a:gridCol w="1038887">
                  <a:extLst>
                    <a:ext uri="{9D8B030D-6E8A-4147-A177-3AD203B41FA5}">
                      <a16:colId xmlns:a16="http://schemas.microsoft.com/office/drawing/2014/main" val="1360130518"/>
                    </a:ext>
                  </a:extLst>
                </a:gridCol>
                <a:gridCol w="886955">
                  <a:extLst>
                    <a:ext uri="{9D8B030D-6E8A-4147-A177-3AD203B41FA5}">
                      <a16:colId xmlns:a16="http://schemas.microsoft.com/office/drawing/2014/main" val="3681964317"/>
                    </a:ext>
                  </a:extLst>
                </a:gridCol>
                <a:gridCol w="2189463">
                  <a:extLst>
                    <a:ext uri="{9D8B030D-6E8A-4147-A177-3AD203B41FA5}">
                      <a16:colId xmlns:a16="http://schemas.microsoft.com/office/drawing/2014/main" val="2222714939"/>
                    </a:ext>
                  </a:extLst>
                </a:gridCol>
                <a:gridCol w="813043">
                  <a:extLst>
                    <a:ext uri="{9D8B030D-6E8A-4147-A177-3AD203B41FA5}">
                      <a16:colId xmlns:a16="http://schemas.microsoft.com/office/drawing/2014/main" val="4226454916"/>
                    </a:ext>
                  </a:extLst>
                </a:gridCol>
                <a:gridCol w="813043">
                  <a:extLst>
                    <a:ext uri="{9D8B030D-6E8A-4147-A177-3AD203B41FA5}">
                      <a16:colId xmlns:a16="http://schemas.microsoft.com/office/drawing/2014/main" val="3310511590"/>
                    </a:ext>
                  </a:extLst>
                </a:gridCol>
                <a:gridCol w="813043">
                  <a:extLst>
                    <a:ext uri="{9D8B030D-6E8A-4147-A177-3AD203B41FA5}">
                      <a16:colId xmlns:a16="http://schemas.microsoft.com/office/drawing/2014/main" val="2604523484"/>
                    </a:ext>
                  </a:extLst>
                </a:gridCol>
              </a:tblGrid>
              <a:tr h="0">
                <a:tc gridSpan="6">
                  <a:txBody>
                    <a:bodyPr/>
                    <a:lstStyle/>
                    <a:p>
                      <a:pPr algn="ctr">
                        <a:spcAft>
                          <a:spcPts val="1000"/>
                        </a:spcAft>
                      </a:pPr>
                      <a:r>
                        <a:rPr lang="en-AU" sz="1400" dirty="0">
                          <a:effectLst/>
                        </a:rPr>
                        <a:t>BET: recent recruitment</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rowSpan="3">
                  <a:txBody>
                    <a:bodyPr/>
                    <a:lstStyle/>
                    <a:p>
                      <a:pPr algn="l">
                        <a:spcAft>
                          <a:spcPts val="1000"/>
                        </a:spcAft>
                      </a:pPr>
                      <a:r>
                        <a:rPr lang="en-AU" sz="1400">
                          <a:effectLst/>
                        </a:rPr>
                        <a:t>Notes</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algn="ctr">
                        <a:spcAft>
                          <a:spcPts val="1000"/>
                        </a:spcAft>
                      </a:pPr>
                      <a:r>
                        <a:rPr lang="en-AU" sz="1400">
                          <a:effectLst/>
                        </a:rPr>
                        <a:t>Equiv.</a:t>
                      </a:r>
                    </a:p>
                    <a:p>
                      <a:pPr algn="ctr">
                        <a:spcAft>
                          <a:spcPts val="1000"/>
                        </a:spcAft>
                      </a:pPr>
                      <a:r>
                        <a:rPr lang="en-AU" sz="1400">
                          <a:effectLst/>
                        </a:rPr>
                        <a:t>SKJ</a:t>
                      </a:r>
                    </a:p>
                    <a:p>
                      <a:pPr algn="ctr">
                        <a:spcAft>
                          <a:spcPts val="1000"/>
                        </a:spcAft>
                      </a:pPr>
                      <a:r>
                        <a:rPr lang="en-AU" sz="1400">
                          <a:effectLst/>
                        </a:rPr>
                        <a:t>SB/SB</a:t>
                      </a:r>
                      <a:r>
                        <a:rPr lang="en-AU" sz="1400" baseline="-25000">
                          <a:effectLst/>
                        </a:rPr>
                        <a:t>F=0</a:t>
                      </a:r>
                      <a:r>
                        <a:rPr lang="en-AU" sz="1400">
                          <a:effectLst/>
                        </a:rPr>
                        <a:t>*</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algn="ctr">
                        <a:spcAft>
                          <a:spcPts val="1000"/>
                        </a:spcAft>
                      </a:pPr>
                      <a:r>
                        <a:rPr lang="en-AU" sz="1400">
                          <a:effectLst/>
                        </a:rPr>
                        <a:t>Equiv.</a:t>
                      </a:r>
                    </a:p>
                    <a:p>
                      <a:pPr algn="ctr">
                        <a:spcAft>
                          <a:spcPts val="1000"/>
                        </a:spcAft>
                      </a:pPr>
                      <a:r>
                        <a:rPr lang="en-AU" sz="1400">
                          <a:effectLst/>
                        </a:rPr>
                        <a:t>YFT</a:t>
                      </a:r>
                    </a:p>
                    <a:p>
                      <a:pPr algn="l">
                        <a:spcAft>
                          <a:spcPts val="1000"/>
                        </a:spcAft>
                      </a:pPr>
                      <a:r>
                        <a:rPr lang="en-AU" sz="1400">
                          <a:effectLst/>
                        </a:rPr>
                        <a:t>SB/SB</a:t>
                      </a:r>
                      <a:r>
                        <a:rPr lang="en-AU" sz="1400" baseline="-25000">
                          <a:effectLst/>
                        </a:rPr>
                        <a:t>F=0</a:t>
                      </a:r>
                      <a:r>
                        <a:rPr lang="en-AU" sz="1400">
                          <a:effectLst/>
                        </a:rPr>
                        <a:t>*</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algn="ctr">
                        <a:spcAft>
                          <a:spcPts val="1000"/>
                        </a:spcAft>
                      </a:pPr>
                      <a:r>
                        <a:rPr lang="en-AU" sz="1400">
                          <a:effectLst/>
                        </a:rPr>
                        <a:t>Equiv.</a:t>
                      </a:r>
                    </a:p>
                    <a:p>
                      <a:pPr algn="ctr">
                        <a:spcAft>
                          <a:spcPts val="1000"/>
                        </a:spcAft>
                      </a:pPr>
                      <a:r>
                        <a:rPr lang="en-AU" sz="1400">
                          <a:effectLst/>
                        </a:rPr>
                        <a:t>SPA</a:t>
                      </a:r>
                    </a:p>
                    <a:p>
                      <a:pPr algn="l">
                        <a:spcAft>
                          <a:spcPts val="1000"/>
                        </a:spcAft>
                      </a:pPr>
                      <a:r>
                        <a:rPr lang="en-AU" sz="1400">
                          <a:effectLst/>
                        </a:rPr>
                        <a:t>SB/SB</a:t>
                      </a:r>
                      <a:r>
                        <a:rPr lang="en-AU" sz="1400" baseline="-25000">
                          <a:effectLst/>
                        </a:rPr>
                        <a:t>F=0</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26962069"/>
                  </a:ext>
                </a:extLst>
              </a:tr>
              <a:tr h="0">
                <a:tc rowSpan="2">
                  <a:txBody>
                    <a:bodyPr/>
                    <a:lstStyle/>
                    <a:p>
                      <a:pPr algn="ctr">
                        <a:spcAft>
                          <a:spcPts val="1000"/>
                        </a:spcAft>
                      </a:pPr>
                      <a:r>
                        <a:rPr lang="en-AU" sz="1400" dirty="0">
                          <a:effectLst/>
                        </a:rPr>
                        <a:t>Median depletion level </a:t>
                      </a:r>
                    </a:p>
                    <a:p>
                      <a:pPr algn="ctr">
                        <a:spcAft>
                          <a:spcPts val="1000"/>
                        </a:spcAft>
                      </a:pPr>
                      <a:r>
                        <a:rPr lang="en-AU" sz="1400" dirty="0">
                          <a:effectLst/>
                        </a:rPr>
                        <a:t>(%SB</a:t>
                      </a:r>
                      <a:r>
                        <a:rPr lang="en-AU" sz="1400" baseline="-25000" dirty="0">
                          <a:effectLst/>
                        </a:rPr>
                        <a:t>F=0</a:t>
                      </a:r>
                      <a:r>
                        <a:rPr lang="en-AU" sz="1400" dirty="0">
                          <a:effectLst/>
                        </a:rPr>
                        <a:t>)</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spcAft>
                          <a:spcPts val="1000"/>
                        </a:spcAft>
                      </a:pPr>
                      <a:r>
                        <a:rPr lang="en-AU" sz="1400" dirty="0">
                          <a:effectLst/>
                        </a:rPr>
                        <a:t>Change in SB (%SB</a:t>
                      </a:r>
                      <a:r>
                        <a:rPr lang="en-AU" sz="1400" baseline="-25000" dirty="0">
                          <a:effectLst/>
                        </a:rPr>
                        <a:t>F=0</a:t>
                      </a:r>
                      <a:r>
                        <a:rPr lang="en-AU" sz="1400" dirty="0">
                          <a:effectLst/>
                        </a:rPr>
                        <a:t>) from </a:t>
                      </a:r>
                    </a:p>
                    <a:p>
                      <a:pPr algn="ctr">
                        <a:spcAft>
                          <a:spcPts val="1000"/>
                        </a:spcAft>
                      </a:pPr>
                      <a:r>
                        <a:rPr lang="en-AU" sz="1400" dirty="0">
                          <a:effectLst/>
                        </a:rPr>
                        <a:t>2012-2015</a:t>
                      </a:r>
                    </a:p>
                    <a:p>
                      <a:pPr algn="ctr">
                        <a:spcAft>
                          <a:spcPts val="1000"/>
                        </a:spcAft>
                      </a:pPr>
                      <a:r>
                        <a:rPr lang="en-AU" sz="1400" dirty="0">
                          <a:effectLst/>
                        </a:rPr>
                        <a:t> average</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spcAft>
                          <a:spcPts val="1000"/>
                        </a:spcAft>
                      </a:pPr>
                      <a:r>
                        <a:rPr lang="en-AU" sz="1400" dirty="0">
                          <a:effectLst/>
                        </a:rPr>
                        <a:t>Change in SB (%SB</a:t>
                      </a:r>
                      <a:r>
                        <a:rPr lang="en-AU" sz="1400" baseline="-25000" dirty="0">
                          <a:effectLst/>
                        </a:rPr>
                        <a:t>F=0</a:t>
                      </a:r>
                      <a:r>
                        <a:rPr lang="en-AU" sz="1400" dirty="0">
                          <a:effectLst/>
                        </a:rPr>
                        <a:t>) from 2018-2021 </a:t>
                      </a:r>
                    </a:p>
                    <a:p>
                      <a:pPr algn="ctr">
                        <a:spcAft>
                          <a:spcPts val="1000"/>
                        </a:spcAft>
                      </a:pPr>
                      <a:r>
                        <a:rPr lang="en-AU" sz="1400" dirty="0">
                          <a:effectLst/>
                        </a:rPr>
                        <a:t>average</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spcAft>
                          <a:spcPts val="1000"/>
                        </a:spcAft>
                      </a:pPr>
                      <a:r>
                        <a:rPr lang="en-AU" sz="1400" dirty="0">
                          <a:effectLst/>
                        </a:rPr>
                        <a:t>Change in fishing from 2019-2021 levels</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AU"/>
                    </a:p>
                  </a:txBody>
                  <a:tcPr/>
                </a:tc>
                <a:tc rowSpan="2">
                  <a:txBody>
                    <a:bodyPr/>
                    <a:lstStyle/>
                    <a:p>
                      <a:pPr algn="ctr">
                        <a:spcAft>
                          <a:spcPts val="1000"/>
                        </a:spcAft>
                      </a:pPr>
                      <a:r>
                        <a:rPr lang="en-AU" sz="1400" dirty="0">
                          <a:effectLst/>
                        </a:rPr>
                        <a:t>Risk SB/SB</a:t>
                      </a:r>
                      <a:r>
                        <a:rPr lang="en-AU" sz="1400" baseline="-25000" dirty="0">
                          <a:effectLst/>
                        </a:rPr>
                        <a:t>F=0</a:t>
                      </a:r>
                      <a:endParaRPr lang="en-AU" sz="1400" dirty="0">
                        <a:effectLst/>
                      </a:endParaRPr>
                    </a:p>
                    <a:p>
                      <a:pPr algn="ctr">
                        <a:spcAft>
                          <a:spcPts val="1000"/>
                        </a:spcAft>
                      </a:pPr>
                      <a:r>
                        <a:rPr lang="en-AU" sz="1400" dirty="0">
                          <a:effectLst/>
                        </a:rPr>
                        <a:t>&lt; LRP</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752596109"/>
                  </a:ext>
                </a:extLst>
              </a:tr>
              <a:tr h="0">
                <a:tc vMerge="1">
                  <a:txBody>
                    <a:bodyPr/>
                    <a:lstStyle/>
                    <a:p>
                      <a:endParaRPr lang="en-AU"/>
                    </a:p>
                  </a:txBody>
                  <a:tcPr/>
                </a:tc>
                <a:tc vMerge="1">
                  <a:txBody>
                    <a:bodyPr/>
                    <a:lstStyle/>
                    <a:p>
                      <a:endParaRPr lang="en-AU"/>
                    </a:p>
                  </a:txBody>
                  <a:tcPr/>
                </a:tc>
                <a:tc vMerge="1">
                  <a:txBody>
                    <a:bodyPr/>
                    <a:lstStyle/>
                    <a:p>
                      <a:endParaRPr lang="en-AU"/>
                    </a:p>
                  </a:txBody>
                  <a:tcPr/>
                </a:tc>
                <a:tc>
                  <a:txBody>
                    <a:bodyPr/>
                    <a:lstStyle/>
                    <a:p>
                      <a:pPr algn="ctr">
                        <a:spcAft>
                          <a:spcPts val="1000"/>
                        </a:spcAft>
                      </a:pPr>
                      <a:r>
                        <a:rPr lang="en-AU" sz="1400" dirty="0">
                          <a:effectLst/>
                        </a:rPr>
                        <a:t>Purse seine</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1000"/>
                        </a:spcAft>
                      </a:pPr>
                      <a:r>
                        <a:rPr lang="en-AU" sz="1400" dirty="0">
                          <a:effectLst/>
                        </a:rPr>
                        <a:t>Longline</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2839631668"/>
                  </a:ext>
                </a:extLst>
              </a:tr>
              <a:tr h="0">
                <a:tc>
                  <a:txBody>
                    <a:bodyPr/>
                    <a:lstStyle/>
                    <a:p>
                      <a:pPr algn="ctr">
                        <a:spcAft>
                          <a:spcPts val="1000"/>
                        </a:spcAft>
                      </a:pPr>
                      <a:r>
                        <a:rPr lang="en-AU" sz="1400">
                          <a:effectLst/>
                        </a:rPr>
                        <a:t>0.46</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400">
                          <a:effectLst/>
                        </a:rPr>
                        <a:t>+35%</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400">
                          <a:effectLst/>
                        </a:rPr>
                        <a:t>+31%</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tabLst>
                          <a:tab pos="25400" algn="l"/>
                        </a:tabLst>
                      </a:pPr>
                      <a:r>
                        <a:rPr lang="en-AU" sz="1400" dirty="0">
                          <a:effectLst/>
                        </a:rPr>
                        <a:t>0%</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400">
                          <a:effectLst/>
                        </a:rPr>
                        <a:t>0%</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400">
                          <a:effectLst/>
                        </a:rPr>
                        <a:t>0%</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000"/>
                        </a:spcAft>
                      </a:pPr>
                      <a:r>
                        <a:rPr lang="en-AU" sz="1400">
                          <a:effectLst/>
                        </a:rPr>
                        <a:t>Base 2019-2021 conditions</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400">
                          <a:effectLst/>
                        </a:rPr>
                        <a:t>53%</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400" dirty="0">
                          <a:effectLst/>
                        </a:rPr>
                        <a:t>41%</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400">
                          <a:effectLst/>
                          <a:highlight>
                            <a:srgbClr val="BFBFBF"/>
                          </a:highlight>
                        </a:rPr>
                        <a:t> </a:t>
                      </a:r>
                      <a:endParaRPr lang="en-AU" sz="1400">
                        <a:effectLst/>
                        <a:highlight>
                          <a:srgbClr val="BFBFB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92380745"/>
                  </a:ext>
                </a:extLst>
              </a:tr>
              <a:tr h="0">
                <a:tc>
                  <a:txBody>
                    <a:bodyPr/>
                    <a:lstStyle/>
                    <a:p>
                      <a:pPr algn="ctr">
                        <a:spcAft>
                          <a:spcPts val="1000"/>
                        </a:spcAft>
                      </a:pPr>
                      <a:r>
                        <a:rPr lang="en-AU" sz="1400">
                          <a:effectLst/>
                        </a:rPr>
                        <a:t>0.30</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400">
                          <a:effectLst/>
                        </a:rPr>
                        <a:t>-12%</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400">
                          <a:effectLst/>
                        </a:rPr>
                        <a:t>-14%</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tabLst>
                          <a:tab pos="25400" algn="l"/>
                        </a:tabLst>
                      </a:pPr>
                      <a:r>
                        <a:rPr lang="en-AU" sz="1400" dirty="0">
                          <a:effectLst/>
                        </a:rPr>
                        <a:t>+60%</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400">
                          <a:effectLst/>
                        </a:rPr>
                        <a:t>+60%</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400">
                          <a:effectLst/>
                        </a:rPr>
                        <a:t>5%</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000"/>
                        </a:spcAft>
                      </a:pPr>
                      <a:r>
                        <a:rPr lang="en-AU" sz="1400">
                          <a:effectLst/>
                        </a:rPr>
                        <a:t>Avg. 2012-2015 – 10%</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400">
                          <a:effectLst/>
                        </a:rPr>
                        <a:t>48%</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spcAft>
                          <a:spcPts val="1000"/>
                        </a:spcAft>
                      </a:pPr>
                      <a:r>
                        <a:rPr lang="en-AU" sz="1400">
                          <a:effectLst/>
                        </a:rPr>
                        <a:t>33%</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spcAft>
                          <a:spcPts val="1000"/>
                        </a:spcAft>
                      </a:pPr>
                      <a:r>
                        <a:rPr lang="en-AU" sz="1400">
                          <a:effectLst/>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26632612"/>
                  </a:ext>
                </a:extLst>
              </a:tr>
              <a:tr h="0">
                <a:tc>
                  <a:txBody>
                    <a:bodyPr/>
                    <a:lstStyle/>
                    <a:p>
                      <a:pPr algn="ctr">
                        <a:spcAft>
                          <a:spcPts val="1000"/>
                        </a:spcAft>
                      </a:pPr>
                      <a:r>
                        <a:rPr lang="en-AU" sz="1400">
                          <a:effectLst/>
                        </a:rPr>
                        <a:t>0.34</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400">
                          <a:effectLst/>
                        </a:rPr>
                        <a:t>0%</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400">
                          <a:effectLst/>
                        </a:rPr>
                        <a:t>-3%</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tabLst>
                          <a:tab pos="25400" algn="l"/>
                        </a:tabLst>
                      </a:pPr>
                      <a:r>
                        <a:rPr lang="en-AU" sz="1400">
                          <a:effectLst/>
                        </a:rPr>
                        <a:t>+45%</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400" dirty="0">
                          <a:effectLst/>
                        </a:rPr>
                        <a:t>+45%</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400">
                          <a:effectLst/>
                        </a:rPr>
                        <a:t>0%</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000"/>
                        </a:spcAft>
                      </a:pPr>
                      <a:r>
                        <a:rPr lang="en-AU" sz="1400">
                          <a:effectLst/>
                        </a:rPr>
                        <a:t>Avg. 2012-2015</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400">
                          <a:effectLst/>
                        </a:rPr>
                        <a:t>50%</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spcAft>
                          <a:spcPts val="1000"/>
                        </a:spcAft>
                      </a:pPr>
                      <a:r>
                        <a:rPr lang="en-AU" sz="1400">
                          <a:effectLst/>
                        </a:rPr>
                        <a:t>36%</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spcAft>
                          <a:spcPts val="1000"/>
                        </a:spcAft>
                      </a:pPr>
                      <a:r>
                        <a:rPr lang="en-AU" sz="1400">
                          <a:effectLst/>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71696863"/>
                  </a:ext>
                </a:extLst>
              </a:tr>
              <a:tr h="0">
                <a:tc>
                  <a:txBody>
                    <a:bodyPr/>
                    <a:lstStyle/>
                    <a:p>
                      <a:pPr algn="ctr">
                        <a:spcAft>
                          <a:spcPts val="1000"/>
                        </a:spcAft>
                      </a:pPr>
                      <a:r>
                        <a:rPr lang="en-AU" sz="1400">
                          <a:effectLst/>
                        </a:rPr>
                        <a:t>0.37</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400">
                          <a:effectLst/>
                        </a:rPr>
                        <a:t>+9%</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400">
                          <a:effectLst/>
                        </a:rPr>
                        <a:t>+6%</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tabLst>
                          <a:tab pos="25400" algn="l"/>
                        </a:tabLst>
                      </a:pPr>
                      <a:r>
                        <a:rPr lang="en-AU" sz="1400">
                          <a:effectLst/>
                        </a:rPr>
                        <a:t>+30%</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400">
                          <a:effectLst/>
                        </a:rPr>
                        <a:t>+30%</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400" dirty="0">
                          <a:effectLst/>
                        </a:rPr>
                        <a:t>0%</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000"/>
                        </a:spcAft>
                      </a:pPr>
                      <a:r>
                        <a:rPr lang="en-AU" sz="1400">
                          <a:effectLst/>
                        </a:rPr>
                        <a:t>Avg. 2012-2015 + 10%</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400">
                          <a:effectLst/>
                        </a:rPr>
                        <a:t>52%</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spcAft>
                          <a:spcPts val="1000"/>
                        </a:spcAft>
                      </a:pPr>
                      <a:r>
                        <a:rPr lang="en-AU" sz="1400">
                          <a:effectLst/>
                        </a:rPr>
                        <a:t>38%</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spcAft>
                          <a:spcPts val="1000"/>
                        </a:spcAft>
                      </a:pPr>
                      <a:r>
                        <a:rPr lang="en-AU" sz="1400">
                          <a:effectLst/>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96088452"/>
                  </a:ext>
                </a:extLst>
              </a:tr>
              <a:tr h="0">
                <a:tc>
                  <a:txBody>
                    <a:bodyPr/>
                    <a:lstStyle/>
                    <a:p>
                      <a:pPr algn="ctr">
                        <a:spcAft>
                          <a:spcPts val="1000"/>
                        </a:spcAft>
                      </a:pPr>
                      <a:r>
                        <a:rPr lang="en-AU" sz="1400">
                          <a:effectLst/>
                        </a:rPr>
                        <a:t>0.32</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400">
                          <a:effectLst/>
                        </a:rPr>
                        <a:t>-6%</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400">
                          <a:effectLst/>
                        </a:rPr>
                        <a:t>-9%</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tabLst>
                          <a:tab pos="25400" algn="l"/>
                        </a:tabLst>
                      </a:pPr>
                      <a:r>
                        <a:rPr lang="en-AU" sz="1400">
                          <a:effectLst/>
                        </a:rPr>
                        <a:t>+50%</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400">
                          <a:effectLst/>
                        </a:rPr>
                        <a:t>+50%</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400">
                          <a:effectLst/>
                        </a:rPr>
                        <a:t>1%</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000"/>
                        </a:spcAft>
                      </a:pPr>
                      <a:r>
                        <a:rPr lang="en-AU" sz="1400">
                          <a:effectLst/>
                        </a:rPr>
                        <a:t>Avg. 2012-2015 minus FAD closure</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400">
                          <a:effectLst/>
                        </a:rPr>
                        <a:t>52%</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spcAft>
                          <a:spcPts val="1000"/>
                        </a:spcAft>
                      </a:pPr>
                      <a:r>
                        <a:rPr lang="en-AU" sz="1400">
                          <a:effectLst/>
                        </a:rPr>
                        <a:t>37%</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spcAft>
                          <a:spcPts val="1000"/>
                        </a:spcAft>
                      </a:pPr>
                      <a:r>
                        <a:rPr lang="en-AU" sz="1400">
                          <a:effectLst/>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31722541"/>
                  </a:ext>
                </a:extLst>
              </a:tr>
              <a:tr h="0">
                <a:tc>
                  <a:txBody>
                    <a:bodyPr/>
                    <a:lstStyle/>
                    <a:p>
                      <a:pPr algn="ctr">
                        <a:spcAft>
                          <a:spcPts val="1000"/>
                        </a:spcAft>
                      </a:pPr>
                      <a:r>
                        <a:rPr lang="en-AU" sz="1400">
                          <a:effectLst/>
                        </a:rPr>
                        <a:t>0.46</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400">
                          <a:effectLst/>
                        </a:rPr>
                        <a:t>+35%</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400">
                          <a:effectLst/>
                        </a:rPr>
                        <a:t>+31%</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tabLst>
                          <a:tab pos="25400" algn="l"/>
                        </a:tabLst>
                      </a:pPr>
                      <a:r>
                        <a:rPr lang="en-AU" sz="1400">
                          <a:effectLst/>
                        </a:rPr>
                        <a:t>0%</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400">
                          <a:effectLst/>
                        </a:rPr>
                        <a:t>0%</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400">
                          <a:effectLst/>
                        </a:rPr>
                        <a:t>0%</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000"/>
                        </a:spcAft>
                      </a:pPr>
                      <a:r>
                        <a:rPr lang="en-AU" sz="1400" dirty="0">
                          <a:effectLst/>
                        </a:rPr>
                        <a:t>Avg. depletion 2000-04</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400" dirty="0">
                          <a:effectLst/>
                        </a:rPr>
                        <a:t>53%</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spcAft>
                          <a:spcPts val="1000"/>
                        </a:spcAft>
                      </a:pPr>
                      <a:r>
                        <a:rPr lang="en-AU" sz="1400">
                          <a:effectLst/>
                        </a:rPr>
                        <a:t>41%</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spcAft>
                          <a:spcPts val="1000"/>
                        </a:spcAft>
                      </a:pPr>
                      <a:r>
                        <a:rPr lang="en-AU" sz="1400">
                          <a:effectLst/>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78971773"/>
                  </a:ext>
                </a:extLst>
              </a:tr>
              <a:tr h="0">
                <a:tc>
                  <a:txBody>
                    <a:bodyPr/>
                    <a:lstStyle/>
                    <a:p>
                      <a:pPr algn="ctr">
                        <a:spcAft>
                          <a:spcPts val="1000"/>
                        </a:spcAft>
                      </a:pPr>
                      <a:r>
                        <a:rPr lang="en-AU" sz="1400">
                          <a:effectLst/>
                        </a:rPr>
                        <a:t>0.29</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400">
                          <a:effectLst/>
                        </a:rPr>
                        <a:t>-15%</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400">
                          <a:effectLst/>
                        </a:rPr>
                        <a:t>-17%</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tabLst>
                          <a:tab pos="25400" algn="l"/>
                        </a:tabLst>
                      </a:pPr>
                      <a:r>
                        <a:rPr lang="en-AU" sz="1400">
                          <a:effectLst/>
                        </a:rPr>
                        <a:t>+65%</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400">
                          <a:effectLst/>
                        </a:rPr>
                        <a:t>+65%</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400">
                          <a:effectLst/>
                        </a:rPr>
                        <a:t>10%</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000"/>
                        </a:spcAft>
                      </a:pPr>
                      <a:r>
                        <a:rPr lang="en-AU" sz="1400" dirty="0">
                          <a:effectLst/>
                        </a:rPr>
                        <a:t>10% risk re LRP</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400">
                          <a:effectLst/>
                        </a:rPr>
                        <a:t>46%</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spcAft>
                          <a:spcPts val="1000"/>
                        </a:spcAft>
                      </a:pPr>
                      <a:r>
                        <a:rPr lang="en-AU" sz="1400" dirty="0">
                          <a:effectLst/>
                        </a:rPr>
                        <a:t>32%</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spcAft>
                          <a:spcPts val="1000"/>
                        </a:spcAft>
                      </a:pPr>
                      <a:r>
                        <a:rPr lang="en-AU" sz="1400">
                          <a:effectLst/>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32339169"/>
                  </a:ext>
                </a:extLst>
              </a:tr>
              <a:tr h="0">
                <a:tc>
                  <a:txBody>
                    <a:bodyPr/>
                    <a:lstStyle/>
                    <a:p>
                      <a:pPr algn="ctr">
                        <a:spcAft>
                          <a:spcPts val="1000"/>
                        </a:spcAft>
                      </a:pPr>
                      <a:r>
                        <a:rPr lang="en-AU" sz="1400">
                          <a:effectLst/>
                        </a:rPr>
                        <a:t>0.26</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400">
                          <a:effectLst/>
                        </a:rPr>
                        <a:t>-24%</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400">
                          <a:effectLst/>
                        </a:rPr>
                        <a:t>-26%</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tabLst>
                          <a:tab pos="25400" algn="l"/>
                        </a:tabLst>
                      </a:pPr>
                      <a:r>
                        <a:rPr lang="en-AU" sz="1400">
                          <a:effectLst/>
                        </a:rPr>
                        <a:t>+80%</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400">
                          <a:effectLst/>
                        </a:rPr>
                        <a:t>+80%</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400">
                          <a:effectLst/>
                        </a:rPr>
                        <a:t>20%</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000"/>
                        </a:spcAft>
                      </a:pPr>
                      <a:r>
                        <a:rPr lang="en-AU" sz="1400" dirty="0">
                          <a:effectLst/>
                        </a:rPr>
                        <a:t>20% risk re LRP</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400">
                          <a:effectLst/>
                        </a:rPr>
                        <a:t>45%</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spcAft>
                          <a:spcPts val="1000"/>
                        </a:spcAft>
                      </a:pPr>
                      <a:r>
                        <a:rPr lang="en-AU" sz="1400" dirty="0">
                          <a:effectLst/>
                        </a:rPr>
                        <a:t>30%</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spcAft>
                          <a:spcPts val="1000"/>
                        </a:spcAft>
                      </a:pPr>
                      <a:r>
                        <a:rPr lang="en-AU" sz="1400" dirty="0">
                          <a:effectLst/>
                        </a:rPr>
                        <a:t> </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55811144"/>
                  </a:ext>
                </a:extLst>
              </a:tr>
            </a:tbl>
          </a:graphicData>
        </a:graphic>
      </p:graphicFrame>
    </p:spTree>
    <p:extLst>
      <p:ext uri="{BB962C8B-B14F-4D97-AF65-F5344CB8AC3E}">
        <p14:creationId xmlns:p14="http://schemas.microsoft.com/office/powerpoint/2010/main" val="4145868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F211560-1179-009F-E145-7CA7D12CB3ED}"/>
              </a:ext>
            </a:extLst>
          </p:cNvPr>
          <p:cNvGraphicFramePr>
            <a:graphicFrameLocks noGrp="1"/>
          </p:cNvGraphicFramePr>
          <p:nvPr>
            <p:ph idx="1"/>
            <p:extLst>
              <p:ext uri="{D42A27DB-BD31-4B8C-83A1-F6EECF244321}">
                <p14:modId xmlns:p14="http://schemas.microsoft.com/office/powerpoint/2010/main" val="2269772090"/>
              </p:ext>
            </p:extLst>
          </p:nvPr>
        </p:nvGraphicFramePr>
        <p:xfrm>
          <a:off x="955965" y="1814671"/>
          <a:ext cx="10848108" cy="4155440"/>
        </p:xfrm>
        <a:graphic>
          <a:graphicData uri="http://schemas.openxmlformats.org/drawingml/2006/table">
            <a:tbl>
              <a:tblPr firstRow="1" firstCol="1" bandRow="1">
                <a:tableStyleId>{5C22544A-7EE6-4342-B048-85BDC9FD1C3A}</a:tableStyleId>
              </a:tblPr>
              <a:tblGrid>
                <a:gridCol w="958560">
                  <a:extLst>
                    <a:ext uri="{9D8B030D-6E8A-4147-A177-3AD203B41FA5}">
                      <a16:colId xmlns:a16="http://schemas.microsoft.com/office/drawing/2014/main" val="1134351621"/>
                    </a:ext>
                  </a:extLst>
                </a:gridCol>
                <a:gridCol w="1188778">
                  <a:extLst>
                    <a:ext uri="{9D8B030D-6E8A-4147-A177-3AD203B41FA5}">
                      <a16:colId xmlns:a16="http://schemas.microsoft.com/office/drawing/2014/main" val="2680404205"/>
                    </a:ext>
                  </a:extLst>
                </a:gridCol>
                <a:gridCol w="1179764">
                  <a:extLst>
                    <a:ext uri="{9D8B030D-6E8A-4147-A177-3AD203B41FA5}">
                      <a16:colId xmlns:a16="http://schemas.microsoft.com/office/drawing/2014/main" val="1240055341"/>
                    </a:ext>
                  </a:extLst>
                </a:gridCol>
                <a:gridCol w="1032295">
                  <a:extLst>
                    <a:ext uri="{9D8B030D-6E8A-4147-A177-3AD203B41FA5}">
                      <a16:colId xmlns:a16="http://schemas.microsoft.com/office/drawing/2014/main" val="2880206520"/>
                    </a:ext>
                  </a:extLst>
                </a:gridCol>
                <a:gridCol w="1032295">
                  <a:extLst>
                    <a:ext uri="{9D8B030D-6E8A-4147-A177-3AD203B41FA5}">
                      <a16:colId xmlns:a16="http://schemas.microsoft.com/office/drawing/2014/main" val="2019831310"/>
                    </a:ext>
                  </a:extLst>
                </a:gridCol>
                <a:gridCol w="811089">
                  <a:extLst>
                    <a:ext uri="{9D8B030D-6E8A-4147-A177-3AD203B41FA5}">
                      <a16:colId xmlns:a16="http://schemas.microsoft.com/office/drawing/2014/main" val="1038935755"/>
                    </a:ext>
                  </a:extLst>
                </a:gridCol>
                <a:gridCol w="2212060">
                  <a:extLst>
                    <a:ext uri="{9D8B030D-6E8A-4147-A177-3AD203B41FA5}">
                      <a16:colId xmlns:a16="http://schemas.microsoft.com/office/drawing/2014/main" val="3555115361"/>
                    </a:ext>
                  </a:extLst>
                </a:gridCol>
                <a:gridCol w="811089">
                  <a:extLst>
                    <a:ext uri="{9D8B030D-6E8A-4147-A177-3AD203B41FA5}">
                      <a16:colId xmlns:a16="http://schemas.microsoft.com/office/drawing/2014/main" val="666843686"/>
                    </a:ext>
                  </a:extLst>
                </a:gridCol>
                <a:gridCol w="811089">
                  <a:extLst>
                    <a:ext uri="{9D8B030D-6E8A-4147-A177-3AD203B41FA5}">
                      <a16:colId xmlns:a16="http://schemas.microsoft.com/office/drawing/2014/main" val="482296176"/>
                    </a:ext>
                  </a:extLst>
                </a:gridCol>
                <a:gridCol w="811089">
                  <a:extLst>
                    <a:ext uri="{9D8B030D-6E8A-4147-A177-3AD203B41FA5}">
                      <a16:colId xmlns:a16="http://schemas.microsoft.com/office/drawing/2014/main" val="2120030371"/>
                    </a:ext>
                  </a:extLst>
                </a:gridCol>
              </a:tblGrid>
              <a:tr h="0">
                <a:tc gridSpan="6">
                  <a:txBody>
                    <a:bodyPr/>
                    <a:lstStyle/>
                    <a:p>
                      <a:pPr algn="ctr">
                        <a:spcAft>
                          <a:spcPts val="1000"/>
                        </a:spcAft>
                      </a:pPr>
                      <a:r>
                        <a:rPr lang="en-AU" sz="1600" dirty="0">
                          <a:effectLst/>
                        </a:rPr>
                        <a:t>BET: long-term recruitment</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rowSpan="3">
                  <a:txBody>
                    <a:bodyPr/>
                    <a:lstStyle/>
                    <a:p>
                      <a:pPr algn="l">
                        <a:spcAft>
                          <a:spcPts val="1000"/>
                        </a:spcAft>
                      </a:pPr>
                      <a:r>
                        <a:rPr lang="en-AU" sz="1600">
                          <a:effectLst/>
                        </a:rPr>
                        <a:t>Notes</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algn="ctr">
                        <a:spcAft>
                          <a:spcPts val="1000"/>
                        </a:spcAft>
                      </a:pPr>
                      <a:r>
                        <a:rPr lang="en-AU" sz="1600">
                          <a:effectLst/>
                        </a:rPr>
                        <a:t>Equiv.</a:t>
                      </a:r>
                    </a:p>
                    <a:p>
                      <a:pPr algn="ctr">
                        <a:spcAft>
                          <a:spcPts val="1000"/>
                        </a:spcAft>
                      </a:pPr>
                      <a:r>
                        <a:rPr lang="en-AU" sz="1600">
                          <a:effectLst/>
                        </a:rPr>
                        <a:t>SKJ</a:t>
                      </a:r>
                    </a:p>
                    <a:p>
                      <a:pPr algn="ctr">
                        <a:spcAft>
                          <a:spcPts val="1000"/>
                        </a:spcAft>
                      </a:pPr>
                      <a:r>
                        <a:rPr lang="en-AU" sz="1600">
                          <a:effectLst/>
                        </a:rPr>
                        <a:t>SB/SB</a:t>
                      </a:r>
                      <a:r>
                        <a:rPr lang="en-AU" sz="1600" baseline="-25000">
                          <a:effectLst/>
                        </a:rPr>
                        <a:t>F=0</a:t>
                      </a:r>
                      <a:r>
                        <a:rPr lang="en-AU" sz="1600">
                          <a:effectLst/>
                        </a:rPr>
                        <a:t>*</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algn="ctr">
                        <a:spcAft>
                          <a:spcPts val="1000"/>
                        </a:spcAft>
                      </a:pPr>
                      <a:r>
                        <a:rPr lang="en-AU" sz="1600">
                          <a:effectLst/>
                        </a:rPr>
                        <a:t>Equiv.</a:t>
                      </a:r>
                    </a:p>
                    <a:p>
                      <a:pPr algn="ctr">
                        <a:spcAft>
                          <a:spcPts val="1000"/>
                        </a:spcAft>
                      </a:pPr>
                      <a:r>
                        <a:rPr lang="en-AU" sz="1600">
                          <a:effectLst/>
                        </a:rPr>
                        <a:t>YFT</a:t>
                      </a:r>
                    </a:p>
                    <a:p>
                      <a:pPr algn="l">
                        <a:spcAft>
                          <a:spcPts val="1000"/>
                        </a:spcAft>
                      </a:pPr>
                      <a:r>
                        <a:rPr lang="en-AU" sz="1600">
                          <a:effectLst/>
                        </a:rPr>
                        <a:t>SB/SB</a:t>
                      </a:r>
                      <a:r>
                        <a:rPr lang="en-AU" sz="1600" baseline="-25000">
                          <a:effectLst/>
                        </a:rPr>
                        <a:t>F=0</a:t>
                      </a:r>
                      <a:r>
                        <a:rPr lang="en-AU" sz="1600">
                          <a:effectLst/>
                        </a:rPr>
                        <a:t>*</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algn="ctr">
                        <a:spcAft>
                          <a:spcPts val="1000"/>
                        </a:spcAft>
                      </a:pPr>
                      <a:r>
                        <a:rPr lang="en-AU" sz="1600">
                          <a:effectLst/>
                        </a:rPr>
                        <a:t>Equiv.</a:t>
                      </a:r>
                    </a:p>
                    <a:p>
                      <a:pPr algn="ctr">
                        <a:spcAft>
                          <a:spcPts val="1000"/>
                        </a:spcAft>
                      </a:pPr>
                      <a:r>
                        <a:rPr lang="en-AU" sz="1600">
                          <a:effectLst/>
                        </a:rPr>
                        <a:t>SPA</a:t>
                      </a:r>
                    </a:p>
                    <a:p>
                      <a:pPr algn="l">
                        <a:spcAft>
                          <a:spcPts val="1000"/>
                        </a:spcAft>
                      </a:pPr>
                      <a:r>
                        <a:rPr lang="en-AU" sz="1600">
                          <a:effectLst/>
                        </a:rPr>
                        <a:t>SB/SB</a:t>
                      </a:r>
                      <a:r>
                        <a:rPr lang="en-AU" sz="1600" baseline="-25000">
                          <a:effectLst/>
                        </a:rPr>
                        <a:t>F=0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00940328"/>
                  </a:ext>
                </a:extLst>
              </a:tr>
              <a:tr h="0">
                <a:tc rowSpan="2">
                  <a:txBody>
                    <a:bodyPr/>
                    <a:lstStyle/>
                    <a:p>
                      <a:pPr algn="ctr">
                        <a:spcAft>
                          <a:spcPts val="1000"/>
                        </a:spcAft>
                      </a:pPr>
                      <a:r>
                        <a:rPr lang="en-AU" sz="1600" dirty="0">
                          <a:effectLst/>
                        </a:rPr>
                        <a:t>Median depletion level </a:t>
                      </a:r>
                    </a:p>
                    <a:p>
                      <a:pPr algn="ctr">
                        <a:spcAft>
                          <a:spcPts val="1000"/>
                        </a:spcAft>
                      </a:pPr>
                      <a:r>
                        <a:rPr lang="en-AU" sz="1600" dirty="0">
                          <a:effectLst/>
                        </a:rPr>
                        <a:t>(%SB</a:t>
                      </a:r>
                      <a:r>
                        <a:rPr lang="en-AU" sz="1600" baseline="-25000" dirty="0">
                          <a:effectLst/>
                        </a:rPr>
                        <a:t>F=0</a:t>
                      </a:r>
                      <a:r>
                        <a:rPr lang="en-AU" sz="1600" dirty="0">
                          <a:effectLst/>
                        </a:rPr>
                        <a:t>)</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spcAft>
                          <a:spcPts val="1000"/>
                        </a:spcAft>
                      </a:pPr>
                      <a:r>
                        <a:rPr lang="en-AU" sz="1600" dirty="0">
                          <a:effectLst/>
                        </a:rPr>
                        <a:t>Change in SB (%SB</a:t>
                      </a:r>
                      <a:r>
                        <a:rPr lang="en-AU" sz="1600" baseline="-25000" dirty="0">
                          <a:effectLst/>
                        </a:rPr>
                        <a:t>F=0</a:t>
                      </a:r>
                      <a:r>
                        <a:rPr lang="en-AU" sz="1600" dirty="0">
                          <a:effectLst/>
                        </a:rPr>
                        <a:t>) from </a:t>
                      </a:r>
                    </a:p>
                    <a:p>
                      <a:pPr algn="ctr">
                        <a:spcAft>
                          <a:spcPts val="1000"/>
                        </a:spcAft>
                      </a:pPr>
                      <a:r>
                        <a:rPr lang="en-AU" sz="1600" dirty="0">
                          <a:effectLst/>
                        </a:rPr>
                        <a:t>2012-2015</a:t>
                      </a:r>
                    </a:p>
                    <a:p>
                      <a:pPr algn="ctr">
                        <a:spcAft>
                          <a:spcPts val="1000"/>
                        </a:spcAft>
                      </a:pPr>
                      <a:r>
                        <a:rPr lang="en-AU" sz="1600" dirty="0">
                          <a:effectLst/>
                        </a:rPr>
                        <a:t> Average</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spcAft>
                          <a:spcPts val="1000"/>
                        </a:spcAft>
                      </a:pPr>
                      <a:r>
                        <a:rPr lang="en-AU" sz="1600" dirty="0">
                          <a:effectLst/>
                        </a:rPr>
                        <a:t>Change in SB (%SB</a:t>
                      </a:r>
                      <a:r>
                        <a:rPr lang="en-AU" sz="1600" baseline="-25000" dirty="0">
                          <a:effectLst/>
                        </a:rPr>
                        <a:t>F=0</a:t>
                      </a:r>
                      <a:r>
                        <a:rPr lang="en-AU" sz="1600" dirty="0">
                          <a:effectLst/>
                        </a:rPr>
                        <a:t>) from 2018-2021 </a:t>
                      </a:r>
                    </a:p>
                    <a:p>
                      <a:pPr algn="ctr">
                        <a:spcAft>
                          <a:spcPts val="1000"/>
                        </a:spcAft>
                      </a:pPr>
                      <a:r>
                        <a:rPr lang="en-AU" sz="1600" dirty="0">
                          <a:effectLst/>
                        </a:rPr>
                        <a:t>average</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spcAft>
                          <a:spcPts val="1000"/>
                        </a:spcAft>
                      </a:pPr>
                      <a:r>
                        <a:rPr lang="en-AU" sz="1600" dirty="0">
                          <a:effectLst/>
                        </a:rPr>
                        <a:t>Change in fishing from 2019-2021 levels</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AU"/>
                    </a:p>
                  </a:txBody>
                  <a:tcPr/>
                </a:tc>
                <a:tc rowSpan="2">
                  <a:txBody>
                    <a:bodyPr/>
                    <a:lstStyle/>
                    <a:p>
                      <a:pPr algn="ctr">
                        <a:spcAft>
                          <a:spcPts val="1000"/>
                        </a:spcAft>
                      </a:pPr>
                      <a:r>
                        <a:rPr lang="en-AU" sz="1600" dirty="0">
                          <a:effectLst/>
                        </a:rPr>
                        <a:t>Risk SB/SB</a:t>
                      </a:r>
                      <a:r>
                        <a:rPr lang="en-AU" sz="1600" baseline="-25000" dirty="0">
                          <a:effectLst/>
                        </a:rPr>
                        <a:t>F=0</a:t>
                      </a:r>
                      <a:endParaRPr lang="en-AU" sz="1600" dirty="0">
                        <a:effectLst/>
                      </a:endParaRPr>
                    </a:p>
                    <a:p>
                      <a:pPr algn="ctr">
                        <a:spcAft>
                          <a:spcPts val="1000"/>
                        </a:spcAft>
                      </a:pPr>
                      <a:r>
                        <a:rPr lang="en-AU" sz="1600" dirty="0">
                          <a:effectLst/>
                        </a:rPr>
                        <a:t>&lt; LRP</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1997378634"/>
                  </a:ext>
                </a:extLst>
              </a:tr>
              <a:tr h="0">
                <a:tc vMerge="1">
                  <a:txBody>
                    <a:bodyPr/>
                    <a:lstStyle/>
                    <a:p>
                      <a:endParaRPr lang="en-AU"/>
                    </a:p>
                  </a:txBody>
                  <a:tcPr/>
                </a:tc>
                <a:tc vMerge="1">
                  <a:txBody>
                    <a:bodyPr/>
                    <a:lstStyle/>
                    <a:p>
                      <a:endParaRPr lang="en-AU"/>
                    </a:p>
                  </a:txBody>
                  <a:tcPr/>
                </a:tc>
                <a:tc vMerge="1">
                  <a:txBody>
                    <a:bodyPr/>
                    <a:lstStyle/>
                    <a:p>
                      <a:endParaRPr lang="en-AU"/>
                    </a:p>
                  </a:txBody>
                  <a:tcPr/>
                </a:tc>
                <a:tc>
                  <a:txBody>
                    <a:bodyPr/>
                    <a:lstStyle/>
                    <a:p>
                      <a:pPr algn="ctr">
                        <a:spcAft>
                          <a:spcPts val="1000"/>
                        </a:spcAft>
                      </a:pPr>
                      <a:r>
                        <a:rPr lang="en-AU" sz="1600">
                          <a:effectLst/>
                        </a:rPr>
                        <a:t>Purse seine</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1000"/>
                        </a:spcAft>
                      </a:pPr>
                      <a:r>
                        <a:rPr lang="en-AU" sz="1600" dirty="0">
                          <a:effectLst/>
                        </a:rPr>
                        <a:t>Longline</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895520499"/>
                  </a:ext>
                </a:extLst>
              </a:tr>
              <a:tr h="0">
                <a:tc>
                  <a:txBody>
                    <a:bodyPr/>
                    <a:lstStyle/>
                    <a:p>
                      <a:pPr algn="ctr">
                        <a:spcAft>
                          <a:spcPts val="1000"/>
                        </a:spcAft>
                      </a:pPr>
                      <a:r>
                        <a:rPr lang="en-AU" sz="1600">
                          <a:effectLst/>
                        </a:rPr>
                        <a:t>0.43</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600">
                          <a:effectLst/>
                        </a:rPr>
                        <a:t>+26%</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600">
                          <a:effectLst/>
                        </a:rPr>
                        <a:t>+23%</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600">
                          <a:effectLst/>
                        </a:rPr>
                        <a:t>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600">
                          <a:effectLst/>
                        </a:rPr>
                        <a:t>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600">
                          <a:effectLst/>
                        </a:rPr>
                        <a:t>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000"/>
                        </a:spcAft>
                      </a:pPr>
                      <a:r>
                        <a:rPr lang="en-AU" sz="1600">
                          <a:effectLst/>
                        </a:rPr>
                        <a:t>Base 2019-2021 conditions</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600">
                          <a:effectLst/>
                        </a:rPr>
                        <a:t>53%</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600" dirty="0">
                          <a:effectLst/>
                        </a:rPr>
                        <a:t>41%</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600">
                          <a:effectLst/>
                          <a:highlight>
                            <a:srgbClr val="BFBFBF"/>
                          </a:highlight>
                        </a:rPr>
                        <a:t> </a:t>
                      </a:r>
                      <a:endParaRPr lang="en-AU" sz="1600">
                        <a:effectLst/>
                        <a:highlight>
                          <a:srgbClr val="BFBFB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5136502"/>
                  </a:ext>
                </a:extLst>
              </a:tr>
              <a:tr h="0">
                <a:tc>
                  <a:txBody>
                    <a:bodyPr/>
                    <a:lstStyle/>
                    <a:p>
                      <a:pPr algn="ctr">
                        <a:spcAft>
                          <a:spcPts val="1000"/>
                        </a:spcAft>
                      </a:pPr>
                      <a:r>
                        <a:rPr lang="en-AU" sz="1600">
                          <a:effectLst/>
                        </a:rPr>
                        <a:t>0.30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600">
                          <a:effectLst/>
                        </a:rPr>
                        <a:t>-12%</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600">
                          <a:effectLst/>
                        </a:rPr>
                        <a:t>-14%</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600">
                          <a:effectLst/>
                        </a:rPr>
                        <a:t>+45%</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600">
                          <a:effectLst/>
                        </a:rPr>
                        <a:t>+45%</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600">
                          <a:effectLst/>
                        </a:rPr>
                        <a:t>16%</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000"/>
                        </a:spcAft>
                      </a:pPr>
                      <a:r>
                        <a:rPr lang="en-AU" sz="1600">
                          <a:effectLst/>
                        </a:rPr>
                        <a:t>Avg. 2012-2015 – 10%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600">
                          <a:effectLst/>
                        </a:rPr>
                        <a:t>50%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spcAft>
                          <a:spcPts val="1000"/>
                        </a:spcAft>
                      </a:pPr>
                      <a:r>
                        <a:rPr lang="en-AU" sz="1600">
                          <a:effectLst/>
                        </a:rPr>
                        <a:t>36%</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spcAft>
                          <a:spcPts val="1000"/>
                        </a:spcAft>
                      </a:pPr>
                      <a:r>
                        <a:rPr lang="en-AU" sz="1600">
                          <a:effectLst/>
                        </a:rPr>
                        <a:t> </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55455444"/>
                  </a:ext>
                </a:extLst>
              </a:tr>
              <a:tr h="0">
                <a:tc>
                  <a:txBody>
                    <a:bodyPr/>
                    <a:lstStyle/>
                    <a:p>
                      <a:pPr algn="ctr">
                        <a:spcAft>
                          <a:spcPts val="1000"/>
                        </a:spcAft>
                      </a:pPr>
                      <a:r>
                        <a:rPr lang="en-AU" sz="1600">
                          <a:effectLst/>
                        </a:rPr>
                        <a:t>0.34</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600">
                          <a:effectLst/>
                        </a:rPr>
                        <a:t>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600">
                          <a:effectLst/>
                        </a:rPr>
                        <a:t>-3%</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600">
                          <a:effectLst/>
                        </a:rPr>
                        <a:t>+30%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600">
                          <a:effectLst/>
                        </a:rPr>
                        <a:t>+30%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600">
                          <a:effectLst/>
                        </a:rPr>
                        <a:t>3%</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000"/>
                        </a:spcAft>
                      </a:pPr>
                      <a:r>
                        <a:rPr lang="en-AU" sz="1600">
                          <a:effectLst/>
                        </a:rPr>
                        <a:t>Avg. 2012-2015</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600">
                          <a:effectLst/>
                        </a:rPr>
                        <a:t>52%</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spcAft>
                          <a:spcPts val="1000"/>
                        </a:spcAft>
                      </a:pPr>
                      <a:r>
                        <a:rPr lang="en-AU" sz="1600">
                          <a:effectLst/>
                        </a:rPr>
                        <a:t>38%</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spcAft>
                          <a:spcPts val="1000"/>
                        </a:spcAft>
                      </a:pPr>
                      <a:r>
                        <a:rPr lang="en-AU" sz="1600">
                          <a:effectLst/>
                        </a:rPr>
                        <a:t> </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99839622"/>
                  </a:ext>
                </a:extLst>
              </a:tr>
              <a:tr h="0">
                <a:tc>
                  <a:txBody>
                    <a:bodyPr/>
                    <a:lstStyle/>
                    <a:p>
                      <a:pPr algn="ctr">
                        <a:spcAft>
                          <a:spcPts val="1000"/>
                        </a:spcAft>
                      </a:pPr>
                      <a:r>
                        <a:rPr lang="en-AU" sz="1600">
                          <a:effectLst/>
                        </a:rPr>
                        <a:t>0.37</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600">
                          <a:effectLst/>
                        </a:rPr>
                        <a:t>+9%</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600">
                          <a:effectLst/>
                        </a:rPr>
                        <a:t>+6%</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600">
                          <a:effectLst/>
                        </a:rPr>
                        <a:t>+20%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600">
                          <a:effectLst/>
                        </a:rPr>
                        <a:t>+20%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600">
                          <a:effectLst/>
                        </a:rPr>
                        <a:t>1%</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000"/>
                        </a:spcAft>
                      </a:pPr>
                      <a:r>
                        <a:rPr lang="en-AU" sz="1600">
                          <a:effectLst/>
                        </a:rPr>
                        <a:t>Avg. 2012-2015 + 10%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600">
                          <a:effectLst/>
                        </a:rPr>
                        <a:t>53%</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spcAft>
                          <a:spcPts val="1000"/>
                        </a:spcAft>
                      </a:pPr>
                      <a:r>
                        <a:rPr lang="en-AU" sz="1600">
                          <a:effectLst/>
                        </a:rPr>
                        <a:t>40%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spcAft>
                          <a:spcPts val="1000"/>
                        </a:spcAft>
                      </a:pPr>
                      <a:r>
                        <a:rPr lang="en-AU" sz="1600">
                          <a:effectLst/>
                        </a:rPr>
                        <a:t> </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14299387"/>
                  </a:ext>
                </a:extLst>
              </a:tr>
              <a:tr h="0">
                <a:tc>
                  <a:txBody>
                    <a:bodyPr/>
                    <a:lstStyle/>
                    <a:p>
                      <a:pPr algn="ctr">
                        <a:spcAft>
                          <a:spcPts val="1000"/>
                        </a:spcAft>
                      </a:pPr>
                      <a:r>
                        <a:rPr lang="en-AU" sz="1600">
                          <a:effectLst/>
                        </a:rPr>
                        <a:t>0.32</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600">
                          <a:effectLst/>
                        </a:rPr>
                        <a:t>-6%</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600">
                          <a:effectLst/>
                        </a:rPr>
                        <a:t>-9%</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600">
                          <a:effectLst/>
                        </a:rPr>
                        <a:t>+40%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600">
                          <a:effectLst/>
                        </a:rPr>
                        <a:t>+40%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600">
                          <a:effectLst/>
                        </a:rPr>
                        <a:t>10%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000"/>
                        </a:spcAft>
                      </a:pPr>
                      <a:r>
                        <a:rPr lang="en-AU" sz="1600">
                          <a:effectLst/>
                        </a:rPr>
                        <a:t>Avg. 2012-2015 minus FAD closure</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600">
                          <a:effectLst/>
                        </a:rPr>
                        <a:t>53%</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spcAft>
                          <a:spcPts val="1000"/>
                        </a:spcAft>
                      </a:pPr>
                      <a:r>
                        <a:rPr lang="en-AU" sz="1600">
                          <a:effectLst/>
                        </a:rPr>
                        <a:t>39%</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spcAft>
                          <a:spcPts val="1000"/>
                        </a:spcAft>
                      </a:pPr>
                      <a:r>
                        <a:rPr lang="en-AU" sz="1600">
                          <a:effectLst/>
                        </a:rPr>
                        <a:t> </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82079318"/>
                  </a:ext>
                </a:extLst>
              </a:tr>
              <a:tr h="0">
                <a:tc>
                  <a:txBody>
                    <a:bodyPr/>
                    <a:lstStyle/>
                    <a:p>
                      <a:pPr algn="ctr">
                        <a:spcAft>
                          <a:spcPts val="1000"/>
                        </a:spcAft>
                      </a:pPr>
                      <a:r>
                        <a:rPr lang="en-AU" sz="1600">
                          <a:effectLst/>
                        </a:rPr>
                        <a:t>0.46</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600">
                          <a:effectLst/>
                        </a:rPr>
                        <a:t>+35%</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600">
                          <a:effectLst/>
                        </a:rPr>
                        <a:t>+31%</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600">
                          <a:effectLst/>
                        </a:rPr>
                        <a:t>-10%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600">
                          <a:effectLst/>
                        </a:rPr>
                        <a:t>-10%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600">
                          <a:effectLst/>
                        </a:rPr>
                        <a:t>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000"/>
                        </a:spcAft>
                      </a:pPr>
                      <a:r>
                        <a:rPr lang="en-AU" sz="1600">
                          <a:effectLst/>
                        </a:rPr>
                        <a:t>Avg. depletion 2000-04</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600">
                          <a:effectLst/>
                        </a:rPr>
                        <a:t>58%</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spcAft>
                          <a:spcPts val="1000"/>
                        </a:spcAft>
                      </a:pPr>
                      <a:r>
                        <a:rPr lang="en-AU" sz="1600">
                          <a:effectLst/>
                        </a:rPr>
                        <a:t>46%</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spcAft>
                          <a:spcPts val="1000"/>
                        </a:spcAft>
                      </a:pPr>
                      <a:r>
                        <a:rPr lang="en-AU" sz="1600">
                          <a:effectLst/>
                        </a:rPr>
                        <a:t> </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32415583"/>
                  </a:ext>
                </a:extLst>
              </a:tr>
              <a:tr h="0">
                <a:tc>
                  <a:txBody>
                    <a:bodyPr/>
                    <a:lstStyle/>
                    <a:p>
                      <a:pPr algn="ctr">
                        <a:spcAft>
                          <a:spcPts val="1000"/>
                        </a:spcAft>
                      </a:pPr>
                      <a:r>
                        <a:rPr lang="en-AU" sz="1600">
                          <a:effectLst/>
                        </a:rPr>
                        <a:t>0.32</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600">
                          <a:effectLst/>
                        </a:rPr>
                        <a:t>-6%</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600">
                          <a:effectLst/>
                        </a:rPr>
                        <a:t>-9%</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600">
                          <a:effectLst/>
                        </a:rPr>
                        <a:t>+40%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600">
                          <a:effectLst/>
                        </a:rPr>
                        <a:t>+40%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600">
                          <a:effectLst/>
                        </a:rPr>
                        <a:t>10%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000"/>
                        </a:spcAft>
                      </a:pPr>
                      <a:r>
                        <a:rPr lang="en-AU" sz="1600">
                          <a:effectLst/>
                        </a:rPr>
                        <a:t>10% risk re LRP</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600">
                          <a:effectLst/>
                        </a:rPr>
                        <a:t>50%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spcAft>
                          <a:spcPts val="1000"/>
                        </a:spcAft>
                      </a:pPr>
                      <a:r>
                        <a:rPr lang="en-AU" sz="1600">
                          <a:effectLst/>
                        </a:rPr>
                        <a:t>36%</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spcAft>
                          <a:spcPts val="1000"/>
                        </a:spcAft>
                      </a:pPr>
                      <a:r>
                        <a:rPr lang="en-AU" sz="1600">
                          <a:effectLst/>
                        </a:rPr>
                        <a:t> </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12897927"/>
                  </a:ext>
                </a:extLst>
              </a:tr>
              <a:tr h="0">
                <a:tc>
                  <a:txBody>
                    <a:bodyPr/>
                    <a:lstStyle/>
                    <a:p>
                      <a:pPr algn="ctr">
                        <a:spcAft>
                          <a:spcPts val="1000"/>
                        </a:spcAft>
                      </a:pPr>
                      <a:r>
                        <a:rPr lang="en-AU" sz="1600">
                          <a:effectLst/>
                        </a:rPr>
                        <a:t>0.30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600">
                          <a:effectLst/>
                        </a:rPr>
                        <a:t>-12%</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600">
                          <a:effectLst/>
                        </a:rPr>
                        <a:t>-14%</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600">
                          <a:effectLst/>
                        </a:rPr>
                        <a:t>+50%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600">
                          <a:effectLst/>
                        </a:rPr>
                        <a:t>+50%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600">
                          <a:effectLst/>
                        </a:rPr>
                        <a:t>20%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1000"/>
                        </a:spcAft>
                      </a:pPr>
                      <a:r>
                        <a:rPr lang="en-AU" sz="1600">
                          <a:effectLst/>
                        </a:rPr>
                        <a:t>20% risk re LRP</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1000"/>
                        </a:spcAft>
                      </a:pPr>
                      <a:r>
                        <a:rPr lang="en-AU" sz="1600">
                          <a:effectLst/>
                        </a:rPr>
                        <a:t>48%</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spcAft>
                          <a:spcPts val="1000"/>
                        </a:spcAft>
                      </a:pPr>
                      <a:r>
                        <a:rPr lang="en-AU" sz="1600">
                          <a:effectLst/>
                        </a:rPr>
                        <a:t>35%</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spcAft>
                          <a:spcPts val="1000"/>
                        </a:spcAft>
                      </a:pPr>
                      <a:r>
                        <a:rPr lang="en-AU" sz="1600" dirty="0">
                          <a:effectLst/>
                        </a:rPr>
                        <a:t> </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29764797"/>
                  </a:ext>
                </a:extLst>
              </a:tr>
            </a:tbl>
          </a:graphicData>
        </a:graphic>
      </p:graphicFrame>
      <p:sp>
        <p:nvSpPr>
          <p:cNvPr id="3" name="Title 2">
            <a:extLst>
              <a:ext uri="{FF2B5EF4-FFF2-40B4-BE49-F238E27FC236}">
                <a16:creationId xmlns:a16="http://schemas.microsoft.com/office/drawing/2014/main" id="{3CC5BA5A-75E3-4C3F-9619-A850D725AF40}"/>
              </a:ext>
            </a:extLst>
          </p:cNvPr>
          <p:cNvSpPr>
            <a:spLocks noGrp="1"/>
          </p:cNvSpPr>
          <p:nvPr>
            <p:ph type="title"/>
          </p:nvPr>
        </p:nvSpPr>
        <p:spPr/>
        <p:txBody>
          <a:bodyPr/>
          <a:lstStyle/>
          <a:p>
            <a:r>
              <a:rPr lang="en-AU" dirty="0"/>
              <a:t>BET long term, equal change</a:t>
            </a:r>
          </a:p>
        </p:txBody>
      </p:sp>
    </p:spTree>
    <p:extLst>
      <p:ext uri="{BB962C8B-B14F-4D97-AF65-F5344CB8AC3E}">
        <p14:creationId xmlns:p14="http://schemas.microsoft.com/office/powerpoint/2010/main" val="2967296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54736A0-B501-FADE-87B7-42A21A7EFAA9}"/>
              </a:ext>
            </a:extLst>
          </p:cNvPr>
          <p:cNvGraphicFramePr>
            <a:graphicFrameLocks noGrp="1"/>
          </p:cNvGraphicFramePr>
          <p:nvPr>
            <p:ph idx="1"/>
            <p:extLst>
              <p:ext uri="{D42A27DB-BD31-4B8C-83A1-F6EECF244321}">
                <p14:modId xmlns:p14="http://schemas.microsoft.com/office/powerpoint/2010/main" val="3756921927"/>
              </p:ext>
            </p:extLst>
          </p:nvPr>
        </p:nvGraphicFramePr>
        <p:xfrm>
          <a:off x="1025624" y="1448911"/>
          <a:ext cx="10764980" cy="5130800"/>
        </p:xfrm>
        <a:graphic>
          <a:graphicData uri="http://schemas.openxmlformats.org/drawingml/2006/table">
            <a:tbl>
              <a:tblPr firstRow="1" firstCol="1" bandRow="1">
                <a:tableStyleId>{5C22544A-7EE6-4342-B048-85BDC9FD1C3A}</a:tableStyleId>
              </a:tblPr>
              <a:tblGrid>
                <a:gridCol w="1010883">
                  <a:extLst>
                    <a:ext uri="{9D8B030D-6E8A-4147-A177-3AD203B41FA5}">
                      <a16:colId xmlns:a16="http://schemas.microsoft.com/office/drawing/2014/main" val="3829893060"/>
                    </a:ext>
                  </a:extLst>
                </a:gridCol>
                <a:gridCol w="1154043">
                  <a:extLst>
                    <a:ext uri="{9D8B030D-6E8A-4147-A177-3AD203B41FA5}">
                      <a16:colId xmlns:a16="http://schemas.microsoft.com/office/drawing/2014/main" val="3730542548"/>
                    </a:ext>
                  </a:extLst>
                </a:gridCol>
                <a:gridCol w="1145294">
                  <a:extLst>
                    <a:ext uri="{9D8B030D-6E8A-4147-A177-3AD203B41FA5}">
                      <a16:colId xmlns:a16="http://schemas.microsoft.com/office/drawing/2014/main" val="221130534"/>
                    </a:ext>
                  </a:extLst>
                </a:gridCol>
                <a:gridCol w="1002134">
                  <a:extLst>
                    <a:ext uri="{9D8B030D-6E8A-4147-A177-3AD203B41FA5}">
                      <a16:colId xmlns:a16="http://schemas.microsoft.com/office/drawing/2014/main" val="4188160412"/>
                    </a:ext>
                  </a:extLst>
                </a:gridCol>
                <a:gridCol w="1002134">
                  <a:extLst>
                    <a:ext uri="{9D8B030D-6E8A-4147-A177-3AD203B41FA5}">
                      <a16:colId xmlns:a16="http://schemas.microsoft.com/office/drawing/2014/main" val="1649974757"/>
                    </a:ext>
                  </a:extLst>
                </a:gridCol>
                <a:gridCol w="787390">
                  <a:extLst>
                    <a:ext uri="{9D8B030D-6E8A-4147-A177-3AD203B41FA5}">
                      <a16:colId xmlns:a16="http://schemas.microsoft.com/office/drawing/2014/main" val="1335834102"/>
                    </a:ext>
                  </a:extLst>
                </a:gridCol>
                <a:gridCol w="2086189">
                  <a:extLst>
                    <a:ext uri="{9D8B030D-6E8A-4147-A177-3AD203B41FA5}">
                      <a16:colId xmlns:a16="http://schemas.microsoft.com/office/drawing/2014/main" val="882620869"/>
                    </a:ext>
                  </a:extLst>
                </a:gridCol>
                <a:gridCol w="858971">
                  <a:extLst>
                    <a:ext uri="{9D8B030D-6E8A-4147-A177-3AD203B41FA5}">
                      <a16:colId xmlns:a16="http://schemas.microsoft.com/office/drawing/2014/main" val="20310772"/>
                    </a:ext>
                  </a:extLst>
                </a:gridCol>
                <a:gridCol w="858971">
                  <a:extLst>
                    <a:ext uri="{9D8B030D-6E8A-4147-A177-3AD203B41FA5}">
                      <a16:colId xmlns:a16="http://schemas.microsoft.com/office/drawing/2014/main" val="383959515"/>
                    </a:ext>
                  </a:extLst>
                </a:gridCol>
                <a:gridCol w="858971">
                  <a:extLst>
                    <a:ext uri="{9D8B030D-6E8A-4147-A177-3AD203B41FA5}">
                      <a16:colId xmlns:a16="http://schemas.microsoft.com/office/drawing/2014/main" val="2893010520"/>
                    </a:ext>
                  </a:extLst>
                </a:gridCol>
              </a:tblGrid>
              <a:tr h="0">
                <a:tc gridSpan="6">
                  <a:txBody>
                    <a:bodyPr/>
                    <a:lstStyle/>
                    <a:p>
                      <a:pPr algn="ctr">
                        <a:spcAft>
                          <a:spcPts val="1000"/>
                        </a:spcAft>
                      </a:pPr>
                      <a:r>
                        <a:rPr lang="en-AU" sz="1600" dirty="0">
                          <a:effectLst/>
                        </a:rPr>
                        <a:t>YFT: long-term recruitment</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nchor="ct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rowSpan="3">
                  <a:txBody>
                    <a:bodyPr/>
                    <a:lstStyle/>
                    <a:p>
                      <a:pPr algn="l">
                        <a:spcAft>
                          <a:spcPts val="1000"/>
                        </a:spcAft>
                      </a:pPr>
                      <a:r>
                        <a:rPr lang="en-AU" sz="1600">
                          <a:effectLst/>
                        </a:rPr>
                        <a:t>Notes</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nchor="ctr"/>
                </a:tc>
                <a:tc rowSpan="3">
                  <a:txBody>
                    <a:bodyPr/>
                    <a:lstStyle/>
                    <a:p>
                      <a:pPr algn="ctr">
                        <a:spcAft>
                          <a:spcPts val="1000"/>
                        </a:spcAft>
                      </a:pPr>
                      <a:r>
                        <a:rPr lang="en-AU" sz="1600">
                          <a:effectLst/>
                        </a:rPr>
                        <a:t>Equiv.</a:t>
                      </a:r>
                    </a:p>
                    <a:p>
                      <a:pPr algn="ctr">
                        <a:spcAft>
                          <a:spcPts val="1000"/>
                        </a:spcAft>
                      </a:pPr>
                      <a:r>
                        <a:rPr lang="en-AU" sz="1600">
                          <a:effectLst/>
                        </a:rPr>
                        <a:t>SKJ</a:t>
                      </a:r>
                    </a:p>
                    <a:p>
                      <a:pPr algn="ctr">
                        <a:spcAft>
                          <a:spcPts val="1000"/>
                        </a:spcAft>
                      </a:pPr>
                      <a:r>
                        <a:rPr lang="en-AU" sz="1600">
                          <a:effectLst/>
                        </a:rPr>
                        <a:t>SB/SB</a:t>
                      </a:r>
                      <a:r>
                        <a:rPr lang="en-AU" sz="1600" baseline="-25000">
                          <a:effectLst/>
                        </a:rPr>
                        <a:t>F=0</a:t>
                      </a:r>
                      <a:r>
                        <a:rPr lang="en-AU" sz="1600">
                          <a:effectLst/>
                        </a:rPr>
                        <a:t>*</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nchor="ctr"/>
                </a:tc>
                <a:tc rowSpan="3">
                  <a:txBody>
                    <a:bodyPr/>
                    <a:lstStyle/>
                    <a:p>
                      <a:pPr algn="ctr">
                        <a:spcAft>
                          <a:spcPts val="1000"/>
                        </a:spcAft>
                      </a:pPr>
                      <a:r>
                        <a:rPr lang="en-AU" sz="1600">
                          <a:effectLst/>
                        </a:rPr>
                        <a:t>Equiv.</a:t>
                      </a:r>
                    </a:p>
                    <a:p>
                      <a:pPr algn="ctr">
                        <a:spcAft>
                          <a:spcPts val="1000"/>
                        </a:spcAft>
                      </a:pPr>
                      <a:r>
                        <a:rPr lang="en-AU" sz="1600">
                          <a:effectLst/>
                        </a:rPr>
                        <a:t>BET-R</a:t>
                      </a:r>
                      <a:r>
                        <a:rPr lang="en-US" sz="1600">
                          <a:effectLst/>
                        </a:rPr>
                        <a:t>/</a:t>
                      </a:r>
                      <a:r>
                        <a:rPr lang="en-AU" sz="1600">
                          <a:effectLst/>
                        </a:rPr>
                        <a:t>L</a:t>
                      </a:r>
                    </a:p>
                    <a:p>
                      <a:pPr algn="l">
                        <a:spcAft>
                          <a:spcPts val="1000"/>
                        </a:spcAft>
                      </a:pPr>
                      <a:r>
                        <a:rPr lang="en-AU" sz="1600">
                          <a:effectLst/>
                        </a:rPr>
                        <a:t>SB/SB</a:t>
                      </a:r>
                      <a:r>
                        <a:rPr lang="en-AU" sz="1600" baseline="-25000">
                          <a:effectLst/>
                        </a:rPr>
                        <a:t>F=0</a:t>
                      </a:r>
                      <a:r>
                        <a:rPr lang="en-AU" sz="1600">
                          <a:effectLst/>
                        </a:rPr>
                        <a:t>*</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nchor="ctr"/>
                </a:tc>
                <a:tc rowSpan="3">
                  <a:txBody>
                    <a:bodyPr/>
                    <a:lstStyle/>
                    <a:p>
                      <a:pPr algn="ctr">
                        <a:spcAft>
                          <a:spcPts val="1000"/>
                        </a:spcAft>
                      </a:pPr>
                      <a:r>
                        <a:rPr lang="en-AU" sz="1600">
                          <a:effectLst/>
                        </a:rPr>
                        <a:t>Equiv.</a:t>
                      </a:r>
                    </a:p>
                    <a:p>
                      <a:pPr algn="ctr">
                        <a:spcAft>
                          <a:spcPts val="1000"/>
                        </a:spcAft>
                      </a:pPr>
                      <a:r>
                        <a:rPr lang="en-AU" sz="1600">
                          <a:effectLst/>
                        </a:rPr>
                        <a:t>SPA SB/SB</a:t>
                      </a:r>
                      <a:r>
                        <a:rPr lang="en-AU" sz="1600" baseline="-25000">
                          <a:effectLst/>
                        </a:rPr>
                        <a:t>F=0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0" marR="68580" marT="0" marB="0" anchor="ctr"/>
                </a:tc>
                <a:extLst>
                  <a:ext uri="{0D108BD9-81ED-4DB2-BD59-A6C34878D82A}">
                    <a16:rowId xmlns:a16="http://schemas.microsoft.com/office/drawing/2014/main" val="3944116725"/>
                  </a:ext>
                </a:extLst>
              </a:tr>
              <a:tr h="0">
                <a:tc rowSpan="2">
                  <a:txBody>
                    <a:bodyPr/>
                    <a:lstStyle/>
                    <a:p>
                      <a:pPr algn="ctr">
                        <a:spcAft>
                          <a:spcPts val="1000"/>
                        </a:spcAft>
                      </a:pPr>
                      <a:r>
                        <a:rPr lang="en-AU" sz="1600" dirty="0">
                          <a:effectLst/>
                        </a:rPr>
                        <a:t>Median depletion level </a:t>
                      </a:r>
                    </a:p>
                    <a:p>
                      <a:pPr algn="ctr">
                        <a:spcAft>
                          <a:spcPts val="1000"/>
                        </a:spcAft>
                      </a:pPr>
                      <a:r>
                        <a:rPr lang="en-AU" sz="1600" dirty="0">
                          <a:effectLst/>
                        </a:rPr>
                        <a:t>(%SB</a:t>
                      </a:r>
                      <a:r>
                        <a:rPr lang="en-AU" sz="1600" baseline="-25000" dirty="0">
                          <a:effectLst/>
                        </a:rPr>
                        <a:t>F=0</a:t>
                      </a:r>
                      <a:r>
                        <a:rPr lang="en-AU" sz="1600" dirty="0">
                          <a:effectLst/>
                        </a:rPr>
                        <a:t>)</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nchor="ctr"/>
                </a:tc>
                <a:tc rowSpan="2">
                  <a:txBody>
                    <a:bodyPr/>
                    <a:lstStyle/>
                    <a:p>
                      <a:pPr algn="ctr">
                        <a:spcAft>
                          <a:spcPts val="1000"/>
                        </a:spcAft>
                      </a:pPr>
                      <a:r>
                        <a:rPr lang="en-AU" sz="1600" dirty="0">
                          <a:effectLst/>
                        </a:rPr>
                        <a:t>Change in SB (%SB</a:t>
                      </a:r>
                      <a:r>
                        <a:rPr lang="en-AU" sz="1600" baseline="-25000" dirty="0">
                          <a:effectLst/>
                        </a:rPr>
                        <a:t>F=0</a:t>
                      </a:r>
                      <a:r>
                        <a:rPr lang="en-AU" sz="1600" dirty="0">
                          <a:effectLst/>
                        </a:rPr>
                        <a:t>) from </a:t>
                      </a:r>
                    </a:p>
                    <a:p>
                      <a:pPr algn="ctr">
                        <a:spcAft>
                          <a:spcPts val="1000"/>
                        </a:spcAft>
                      </a:pPr>
                      <a:r>
                        <a:rPr lang="en-AU" sz="1600" dirty="0">
                          <a:effectLst/>
                        </a:rPr>
                        <a:t>2012-2015</a:t>
                      </a:r>
                    </a:p>
                    <a:p>
                      <a:pPr algn="ctr">
                        <a:spcAft>
                          <a:spcPts val="1000"/>
                        </a:spcAft>
                      </a:pPr>
                      <a:r>
                        <a:rPr lang="en-AU" sz="1600" dirty="0">
                          <a:effectLst/>
                        </a:rPr>
                        <a:t> average</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nchor="ctr"/>
                </a:tc>
                <a:tc rowSpan="2">
                  <a:txBody>
                    <a:bodyPr/>
                    <a:lstStyle/>
                    <a:p>
                      <a:pPr algn="ctr">
                        <a:spcAft>
                          <a:spcPts val="1000"/>
                        </a:spcAft>
                      </a:pPr>
                      <a:r>
                        <a:rPr lang="en-AU" sz="1600" dirty="0">
                          <a:effectLst/>
                        </a:rPr>
                        <a:t>Change in SB (%SB</a:t>
                      </a:r>
                      <a:r>
                        <a:rPr lang="en-AU" sz="1600" baseline="-25000" dirty="0">
                          <a:effectLst/>
                        </a:rPr>
                        <a:t>F=0</a:t>
                      </a:r>
                      <a:r>
                        <a:rPr lang="en-AU" sz="1600" dirty="0">
                          <a:effectLst/>
                        </a:rPr>
                        <a:t>) from 2018-2021 </a:t>
                      </a:r>
                    </a:p>
                    <a:p>
                      <a:pPr algn="ctr">
                        <a:spcAft>
                          <a:spcPts val="1000"/>
                        </a:spcAft>
                      </a:pPr>
                      <a:r>
                        <a:rPr lang="en-AU" sz="1600" dirty="0">
                          <a:effectLst/>
                        </a:rPr>
                        <a:t>average</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nchor="ctr"/>
                </a:tc>
                <a:tc gridSpan="2">
                  <a:txBody>
                    <a:bodyPr/>
                    <a:lstStyle/>
                    <a:p>
                      <a:pPr algn="ctr">
                        <a:spcAft>
                          <a:spcPts val="1000"/>
                        </a:spcAft>
                      </a:pPr>
                      <a:r>
                        <a:rPr lang="en-AU" sz="1600" dirty="0">
                          <a:effectLst/>
                        </a:rPr>
                        <a:t>Change in fishing from 2019-2021 levels</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nchor="ctr"/>
                </a:tc>
                <a:tc hMerge="1">
                  <a:txBody>
                    <a:bodyPr/>
                    <a:lstStyle/>
                    <a:p>
                      <a:endParaRPr lang="en-AU"/>
                    </a:p>
                  </a:txBody>
                  <a:tcPr/>
                </a:tc>
                <a:tc rowSpan="2">
                  <a:txBody>
                    <a:bodyPr/>
                    <a:lstStyle/>
                    <a:p>
                      <a:pPr algn="ctr">
                        <a:spcAft>
                          <a:spcPts val="1000"/>
                        </a:spcAft>
                      </a:pPr>
                      <a:r>
                        <a:rPr lang="en-AU" sz="1600" dirty="0">
                          <a:effectLst/>
                        </a:rPr>
                        <a:t>Risk SB/SB</a:t>
                      </a:r>
                      <a:r>
                        <a:rPr lang="en-AU" sz="1600" baseline="-25000" dirty="0">
                          <a:effectLst/>
                        </a:rPr>
                        <a:t>F=0</a:t>
                      </a:r>
                      <a:endParaRPr lang="en-AU" sz="1600" dirty="0">
                        <a:effectLst/>
                      </a:endParaRPr>
                    </a:p>
                    <a:p>
                      <a:pPr algn="ctr">
                        <a:spcAft>
                          <a:spcPts val="1000"/>
                        </a:spcAft>
                      </a:pPr>
                      <a:r>
                        <a:rPr lang="en-AU" sz="1600" dirty="0">
                          <a:effectLst/>
                        </a:rPr>
                        <a:t>&lt; LRP</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nchor="ctr"/>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1573806466"/>
                  </a:ext>
                </a:extLst>
              </a:tr>
              <a:tr h="0">
                <a:tc vMerge="1">
                  <a:txBody>
                    <a:bodyPr/>
                    <a:lstStyle/>
                    <a:p>
                      <a:endParaRPr lang="en-AU"/>
                    </a:p>
                  </a:txBody>
                  <a:tcPr/>
                </a:tc>
                <a:tc vMerge="1">
                  <a:txBody>
                    <a:bodyPr/>
                    <a:lstStyle/>
                    <a:p>
                      <a:endParaRPr lang="en-AU"/>
                    </a:p>
                  </a:txBody>
                  <a:tcPr/>
                </a:tc>
                <a:tc vMerge="1">
                  <a:txBody>
                    <a:bodyPr/>
                    <a:lstStyle/>
                    <a:p>
                      <a:endParaRPr lang="en-AU"/>
                    </a:p>
                  </a:txBody>
                  <a:tcPr/>
                </a:tc>
                <a:tc>
                  <a:txBody>
                    <a:bodyPr/>
                    <a:lstStyle/>
                    <a:p>
                      <a:pPr algn="ctr">
                        <a:spcAft>
                          <a:spcPts val="1000"/>
                        </a:spcAft>
                      </a:pPr>
                      <a:r>
                        <a:rPr lang="en-AU" sz="1600">
                          <a:effectLst/>
                        </a:rPr>
                        <a:t>Purse seine</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nchor="ctr"/>
                </a:tc>
                <a:tc>
                  <a:txBody>
                    <a:bodyPr/>
                    <a:lstStyle/>
                    <a:p>
                      <a:pPr algn="ctr">
                        <a:spcAft>
                          <a:spcPts val="1000"/>
                        </a:spcAft>
                      </a:pPr>
                      <a:r>
                        <a:rPr lang="en-AU" sz="1600" dirty="0">
                          <a:effectLst/>
                        </a:rPr>
                        <a:t>Longline</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68580" marT="0" marB="0"/>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3084949790"/>
                  </a:ext>
                </a:extLst>
              </a:tr>
              <a:tr h="0">
                <a:tc>
                  <a:txBody>
                    <a:bodyPr/>
                    <a:lstStyle/>
                    <a:p>
                      <a:pPr algn="ctr">
                        <a:spcAft>
                          <a:spcPts val="1000"/>
                        </a:spcAft>
                      </a:pPr>
                      <a:r>
                        <a:rPr lang="en-AU" sz="1600" dirty="0">
                          <a:effectLst/>
                        </a:rPr>
                        <a:t>0.41</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pPr>
                      <a:r>
                        <a:rPr lang="en-AU" sz="1600" dirty="0">
                          <a:effectLst/>
                        </a:rPr>
                        <a:t>-7%</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tabLst>
                          <a:tab pos="135890" algn="r"/>
                          <a:tab pos="226060" algn="l"/>
                        </a:tabLst>
                      </a:pPr>
                      <a:r>
                        <a:rPr lang="en-AU" sz="1600" dirty="0">
                          <a:effectLst/>
                        </a:rPr>
                        <a:t>-13%</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pPr>
                      <a:r>
                        <a:rPr lang="en-AU" sz="1600" dirty="0">
                          <a:effectLst/>
                        </a:rPr>
                        <a:t>0%</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pPr>
                      <a:r>
                        <a:rPr lang="en-AU" sz="1600" dirty="0">
                          <a:effectLst/>
                        </a:rPr>
                        <a:t>0%</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68580" marT="0" marB="0"/>
                </a:tc>
                <a:tc>
                  <a:txBody>
                    <a:bodyPr/>
                    <a:lstStyle/>
                    <a:p>
                      <a:pPr algn="ctr">
                        <a:spcAft>
                          <a:spcPts val="1000"/>
                        </a:spcAft>
                      </a:pPr>
                      <a:r>
                        <a:rPr lang="en-AU" sz="1600" dirty="0">
                          <a:effectLst/>
                        </a:rPr>
                        <a:t>0%</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nchor="ctr"/>
                </a:tc>
                <a:tc>
                  <a:txBody>
                    <a:bodyPr/>
                    <a:lstStyle/>
                    <a:p>
                      <a:pPr algn="l">
                        <a:spcAft>
                          <a:spcPts val="1000"/>
                        </a:spcAft>
                      </a:pPr>
                      <a:r>
                        <a:rPr lang="en-AU" sz="1600" dirty="0">
                          <a:effectLst/>
                        </a:rPr>
                        <a:t>Base 2019-2021 conditions                                                                                                                                                     </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pPr>
                      <a:r>
                        <a:rPr lang="en-AU" sz="1600" dirty="0">
                          <a:effectLst/>
                        </a:rPr>
                        <a:t>53%</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pPr>
                      <a:r>
                        <a:rPr lang="en-US" sz="1600" dirty="0">
                          <a:effectLst/>
                        </a:rPr>
                        <a:t>46%/43%</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pPr>
                      <a:r>
                        <a:rPr lang="en-AU" sz="1600">
                          <a:effectLst/>
                          <a:highlight>
                            <a:srgbClr val="BFBFBF"/>
                          </a:highlight>
                        </a:rPr>
                        <a:t> </a:t>
                      </a:r>
                      <a:endParaRPr lang="en-AU" sz="1600">
                        <a:effectLst/>
                        <a:highlight>
                          <a:srgbClr val="BFBFBF"/>
                        </a:highlight>
                        <a:latin typeface="Calibri" panose="020F0502020204030204" pitchFamily="34" charset="0"/>
                        <a:ea typeface="Calibri" panose="020F0502020204030204" pitchFamily="34" charset="0"/>
                        <a:cs typeface="Times New Roman" panose="02020603050405020304" pitchFamily="18" charset="0"/>
                      </a:endParaRPr>
                    </a:p>
                  </a:txBody>
                  <a:tcPr marL="0" marR="68580" marT="0" marB="0"/>
                </a:tc>
                <a:extLst>
                  <a:ext uri="{0D108BD9-81ED-4DB2-BD59-A6C34878D82A}">
                    <a16:rowId xmlns:a16="http://schemas.microsoft.com/office/drawing/2014/main" val="1511011516"/>
                  </a:ext>
                </a:extLst>
              </a:tr>
              <a:tr h="0">
                <a:tc>
                  <a:txBody>
                    <a:bodyPr/>
                    <a:lstStyle/>
                    <a:p>
                      <a:pPr algn="ctr">
                        <a:spcAft>
                          <a:spcPts val="1000"/>
                        </a:spcAft>
                      </a:pPr>
                      <a:r>
                        <a:rPr lang="en-AU" sz="1600">
                          <a:effectLst/>
                        </a:rPr>
                        <a:t>0.39</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pPr>
                      <a:r>
                        <a:rPr lang="en-AU" sz="1600">
                          <a:effectLst/>
                        </a:rPr>
                        <a:t>-11%</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tabLst>
                          <a:tab pos="135890" algn="r"/>
                          <a:tab pos="226060" algn="l"/>
                        </a:tabLst>
                      </a:pPr>
                      <a:r>
                        <a:rPr lang="en-AU" sz="1600">
                          <a:effectLst/>
                        </a:rPr>
                        <a:t>-17%</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pPr>
                      <a:r>
                        <a:rPr lang="en-AU" sz="1600">
                          <a:effectLst/>
                        </a:rPr>
                        <a:t>+10%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pPr>
                      <a:r>
                        <a:rPr lang="en-AU" sz="1600">
                          <a:effectLst/>
                        </a:rPr>
                        <a:t>+10%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0" marR="68580" marT="0" marB="0"/>
                </a:tc>
                <a:tc>
                  <a:txBody>
                    <a:bodyPr/>
                    <a:lstStyle/>
                    <a:p>
                      <a:pPr algn="ctr">
                        <a:spcAft>
                          <a:spcPts val="1000"/>
                        </a:spcAft>
                      </a:pPr>
                      <a:r>
                        <a:rPr lang="en-AU" sz="1600">
                          <a:effectLst/>
                        </a:rPr>
                        <a:t>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l">
                        <a:spcAft>
                          <a:spcPts val="1000"/>
                        </a:spcAft>
                      </a:pPr>
                      <a:r>
                        <a:rPr lang="en-AU" sz="1600">
                          <a:effectLst/>
                        </a:rPr>
                        <a:t>Avg. 2012-2015 – 10%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pPr>
                      <a:r>
                        <a:rPr lang="en-AU" sz="1600">
                          <a:effectLst/>
                        </a:rPr>
                        <a:t>52%</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pPr>
                      <a:r>
                        <a:rPr lang="en-AU" sz="1600">
                          <a:effectLst/>
                        </a:rPr>
                        <a:t>41%/38%</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pPr>
                      <a:r>
                        <a:rPr lang="en-AU" sz="1600">
                          <a:effectLst/>
                        </a:rPr>
                        <a:t> </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0" marR="68580" marT="0" marB="0"/>
                </a:tc>
                <a:extLst>
                  <a:ext uri="{0D108BD9-81ED-4DB2-BD59-A6C34878D82A}">
                    <a16:rowId xmlns:a16="http://schemas.microsoft.com/office/drawing/2014/main" val="122904488"/>
                  </a:ext>
                </a:extLst>
              </a:tr>
              <a:tr h="0">
                <a:tc>
                  <a:txBody>
                    <a:bodyPr/>
                    <a:lstStyle/>
                    <a:p>
                      <a:pPr algn="ctr">
                        <a:spcAft>
                          <a:spcPts val="1000"/>
                        </a:spcAft>
                      </a:pPr>
                      <a:r>
                        <a:rPr lang="en-AU" sz="1600">
                          <a:effectLst/>
                        </a:rPr>
                        <a:t>0.44</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pPr>
                      <a:r>
                        <a:rPr lang="en-AU" sz="1600">
                          <a:effectLst/>
                        </a:rPr>
                        <a:t>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tabLst>
                          <a:tab pos="135890" algn="r"/>
                          <a:tab pos="226060" algn="l"/>
                        </a:tabLst>
                      </a:pPr>
                      <a:r>
                        <a:rPr lang="en-AU" sz="1600">
                          <a:effectLst/>
                        </a:rPr>
                        <a:t>-6%</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pPr>
                      <a:r>
                        <a:rPr lang="en-AU" sz="1600">
                          <a:effectLst/>
                        </a:rPr>
                        <a:t>-10%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pPr>
                      <a:r>
                        <a:rPr lang="en-AU" sz="1600">
                          <a:effectLst/>
                        </a:rPr>
                        <a:t>-10%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0" marR="68580" marT="0" marB="0"/>
                </a:tc>
                <a:tc>
                  <a:txBody>
                    <a:bodyPr/>
                    <a:lstStyle/>
                    <a:p>
                      <a:pPr algn="ctr">
                        <a:spcAft>
                          <a:spcPts val="1000"/>
                        </a:spcAft>
                      </a:pPr>
                      <a:r>
                        <a:rPr lang="en-AU" sz="1600">
                          <a:effectLst/>
                        </a:rPr>
                        <a:t>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l">
                        <a:spcAft>
                          <a:spcPts val="1000"/>
                        </a:spcAft>
                      </a:pPr>
                      <a:r>
                        <a:rPr lang="en-AU" sz="1600">
                          <a:effectLst/>
                        </a:rPr>
                        <a:t>Avg. 2012-2015</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pPr>
                      <a:r>
                        <a:rPr lang="en-AU" sz="1600">
                          <a:effectLst/>
                        </a:rPr>
                        <a:t>55%</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pPr>
                      <a:r>
                        <a:rPr lang="en-AU" sz="1600">
                          <a:effectLst/>
                        </a:rPr>
                        <a:t>46%/44%</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pPr>
                      <a:r>
                        <a:rPr lang="en-AU" sz="1600">
                          <a:effectLst/>
                        </a:rPr>
                        <a:t> </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0" marR="68580" marT="0" marB="0"/>
                </a:tc>
                <a:extLst>
                  <a:ext uri="{0D108BD9-81ED-4DB2-BD59-A6C34878D82A}">
                    <a16:rowId xmlns:a16="http://schemas.microsoft.com/office/drawing/2014/main" val="3652395987"/>
                  </a:ext>
                </a:extLst>
              </a:tr>
              <a:tr h="0">
                <a:tc>
                  <a:txBody>
                    <a:bodyPr/>
                    <a:lstStyle/>
                    <a:p>
                      <a:pPr algn="ctr">
                        <a:spcAft>
                          <a:spcPts val="1000"/>
                        </a:spcAft>
                      </a:pPr>
                      <a:r>
                        <a:rPr lang="en-AU" sz="1600">
                          <a:effectLst/>
                        </a:rPr>
                        <a:t>0.48</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pPr>
                      <a:r>
                        <a:rPr lang="en-AU" sz="1600">
                          <a:effectLst/>
                        </a:rPr>
                        <a:t>+9%</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tabLst>
                          <a:tab pos="135890" algn="r"/>
                          <a:tab pos="226060" algn="l"/>
                        </a:tabLst>
                      </a:pPr>
                      <a:r>
                        <a:rPr lang="en-AU" sz="1600">
                          <a:effectLst/>
                        </a:rPr>
                        <a:t>+2%</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pPr>
                      <a:r>
                        <a:rPr lang="en-AU" sz="1600">
                          <a:effectLst/>
                        </a:rPr>
                        <a:t>-30%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pPr>
                      <a:r>
                        <a:rPr lang="en-AU" sz="1600">
                          <a:effectLst/>
                        </a:rPr>
                        <a:t>-30%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0" marR="68580" marT="0" marB="0"/>
                </a:tc>
                <a:tc>
                  <a:txBody>
                    <a:bodyPr/>
                    <a:lstStyle/>
                    <a:p>
                      <a:pPr algn="ctr">
                        <a:spcAft>
                          <a:spcPts val="1000"/>
                        </a:spcAft>
                      </a:pPr>
                      <a:r>
                        <a:rPr lang="en-AU" sz="1600">
                          <a:effectLst/>
                        </a:rPr>
                        <a:t>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l">
                        <a:spcAft>
                          <a:spcPts val="1000"/>
                        </a:spcAft>
                      </a:pPr>
                      <a:r>
                        <a:rPr lang="en-AU" sz="1600">
                          <a:effectLst/>
                        </a:rPr>
                        <a:t>Avg. 2012-2015 + 10%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pPr>
                      <a:r>
                        <a:rPr lang="en-AU" sz="1600">
                          <a:effectLst/>
                        </a:rPr>
                        <a:t>60%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pPr>
                      <a:r>
                        <a:rPr lang="en-AU" sz="1600">
                          <a:effectLst/>
                        </a:rPr>
                        <a:t>53%/51%</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pPr>
                      <a:r>
                        <a:rPr lang="en-AU" sz="1600">
                          <a:effectLst/>
                        </a:rPr>
                        <a:t> </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0" marR="68580" marT="0" marB="0"/>
                </a:tc>
                <a:extLst>
                  <a:ext uri="{0D108BD9-81ED-4DB2-BD59-A6C34878D82A}">
                    <a16:rowId xmlns:a16="http://schemas.microsoft.com/office/drawing/2014/main" val="3018448057"/>
                  </a:ext>
                </a:extLst>
              </a:tr>
              <a:tr h="0">
                <a:tc>
                  <a:txBody>
                    <a:bodyPr/>
                    <a:lstStyle/>
                    <a:p>
                      <a:pPr algn="ctr">
                        <a:spcAft>
                          <a:spcPts val="1000"/>
                        </a:spcAft>
                      </a:pPr>
                      <a:r>
                        <a:rPr lang="en-AU" sz="1600">
                          <a:effectLst/>
                        </a:rPr>
                        <a:t>0.50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pPr>
                      <a:r>
                        <a:rPr lang="en-AU" sz="1600">
                          <a:effectLst/>
                        </a:rPr>
                        <a:t>+14%</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tabLst>
                          <a:tab pos="135890" algn="r"/>
                          <a:tab pos="226060" algn="l"/>
                        </a:tabLst>
                      </a:pPr>
                      <a:r>
                        <a:rPr lang="en-AU" sz="1600">
                          <a:effectLst/>
                        </a:rPr>
                        <a:t>+6%</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pPr>
                      <a:r>
                        <a:rPr lang="en-AU" sz="1600">
                          <a:effectLst/>
                        </a:rPr>
                        <a:t>-40%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pPr>
                      <a:r>
                        <a:rPr lang="en-AU" sz="1600">
                          <a:effectLst/>
                        </a:rPr>
                        <a:t>-40%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0" marR="68580" marT="0" marB="0"/>
                </a:tc>
                <a:tc>
                  <a:txBody>
                    <a:bodyPr/>
                    <a:lstStyle/>
                    <a:p>
                      <a:pPr algn="ctr">
                        <a:spcAft>
                          <a:spcPts val="1000"/>
                        </a:spcAft>
                      </a:pPr>
                      <a:r>
                        <a:rPr lang="en-AU" sz="1600">
                          <a:effectLst/>
                        </a:rPr>
                        <a:t>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l">
                        <a:spcAft>
                          <a:spcPts val="1000"/>
                        </a:spcAft>
                      </a:pPr>
                      <a:r>
                        <a:rPr lang="en-AU" sz="1600">
                          <a:effectLst/>
                        </a:rPr>
                        <a:t>Avg. depletion 2000-2004</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pPr>
                      <a:r>
                        <a:rPr lang="en-AU" sz="1600">
                          <a:effectLst/>
                        </a:rPr>
                        <a:t>63%</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pPr>
                      <a:r>
                        <a:rPr lang="en-AU" sz="1600">
                          <a:effectLst/>
                        </a:rPr>
                        <a:t>57%/55%</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pPr>
                      <a:r>
                        <a:rPr lang="en-AU" sz="1600">
                          <a:effectLst/>
                        </a:rPr>
                        <a:t> </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0" marR="68580" marT="0" marB="0"/>
                </a:tc>
                <a:extLst>
                  <a:ext uri="{0D108BD9-81ED-4DB2-BD59-A6C34878D82A}">
                    <a16:rowId xmlns:a16="http://schemas.microsoft.com/office/drawing/2014/main" val="426735392"/>
                  </a:ext>
                </a:extLst>
              </a:tr>
              <a:tr h="0">
                <a:tc>
                  <a:txBody>
                    <a:bodyPr/>
                    <a:lstStyle/>
                    <a:p>
                      <a:pPr algn="ctr">
                        <a:spcAft>
                          <a:spcPts val="1000"/>
                        </a:spcAft>
                      </a:pPr>
                      <a:r>
                        <a:rPr lang="en-AU" sz="1600">
                          <a:effectLst/>
                        </a:rPr>
                        <a:t>0.31</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pPr>
                      <a:r>
                        <a:rPr lang="en-AU" sz="1600">
                          <a:effectLst/>
                        </a:rPr>
                        <a:t>-30%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tabLst>
                          <a:tab pos="135890" algn="r"/>
                          <a:tab pos="226060" algn="l"/>
                        </a:tabLst>
                      </a:pPr>
                      <a:r>
                        <a:rPr lang="en-AU" sz="1600">
                          <a:effectLst/>
                        </a:rPr>
                        <a:t>-34%</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pPr>
                      <a:r>
                        <a:rPr lang="en-AU" sz="1600">
                          <a:effectLst/>
                        </a:rPr>
                        <a:t>+50%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pPr>
                      <a:r>
                        <a:rPr lang="en-AU" sz="1600">
                          <a:effectLst/>
                        </a:rPr>
                        <a:t>+50%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0" marR="68580" marT="0" marB="0"/>
                </a:tc>
                <a:tc>
                  <a:txBody>
                    <a:bodyPr/>
                    <a:lstStyle/>
                    <a:p>
                      <a:pPr algn="ctr">
                        <a:spcAft>
                          <a:spcPts val="1000"/>
                        </a:spcAft>
                      </a:pPr>
                      <a:r>
                        <a:rPr lang="en-AU" sz="1600">
                          <a:effectLst/>
                        </a:rPr>
                        <a:t>10%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l">
                        <a:spcAft>
                          <a:spcPts val="1000"/>
                        </a:spcAft>
                      </a:pPr>
                      <a:r>
                        <a:rPr lang="en-AU" sz="1600">
                          <a:effectLst/>
                        </a:rPr>
                        <a:t>10% risk re LRP</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pPr>
                      <a:r>
                        <a:rPr lang="en-AU" sz="1600">
                          <a:effectLst/>
                        </a:rPr>
                        <a:t>44%</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pPr>
                      <a:r>
                        <a:rPr lang="en-AU" sz="1600">
                          <a:effectLst/>
                        </a:rPr>
                        <a:t>30%/27%</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pPr>
                      <a:r>
                        <a:rPr lang="en-AU" sz="1600">
                          <a:effectLst/>
                        </a:rPr>
                        <a:t> </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0" marR="68580" marT="0" marB="0"/>
                </a:tc>
                <a:extLst>
                  <a:ext uri="{0D108BD9-81ED-4DB2-BD59-A6C34878D82A}">
                    <a16:rowId xmlns:a16="http://schemas.microsoft.com/office/drawing/2014/main" val="1849299521"/>
                  </a:ext>
                </a:extLst>
              </a:tr>
              <a:tr h="0">
                <a:tc>
                  <a:txBody>
                    <a:bodyPr/>
                    <a:lstStyle/>
                    <a:p>
                      <a:pPr algn="ctr">
                        <a:spcAft>
                          <a:spcPts val="1000"/>
                        </a:spcAft>
                      </a:pPr>
                      <a:r>
                        <a:rPr lang="en-AU" sz="1600">
                          <a:effectLst/>
                        </a:rPr>
                        <a:t>0.27</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pPr>
                      <a:r>
                        <a:rPr lang="en-AU" sz="1600">
                          <a:effectLst/>
                        </a:rPr>
                        <a:t>-39%</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tabLst>
                          <a:tab pos="135890" algn="r"/>
                          <a:tab pos="226060" algn="l"/>
                        </a:tabLst>
                      </a:pPr>
                      <a:r>
                        <a:rPr lang="en-AU" sz="1600">
                          <a:effectLst/>
                        </a:rPr>
                        <a:t>-43%</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pPr>
                      <a:r>
                        <a:rPr lang="en-AU" sz="1600">
                          <a:effectLst/>
                        </a:rPr>
                        <a:t>+70%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pPr>
                      <a:r>
                        <a:rPr lang="en-AU" sz="1600">
                          <a:effectLst/>
                        </a:rPr>
                        <a:t>+70%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0" marR="68580" marT="0" marB="0"/>
                </a:tc>
                <a:tc>
                  <a:txBody>
                    <a:bodyPr/>
                    <a:lstStyle/>
                    <a:p>
                      <a:pPr algn="ctr">
                        <a:spcAft>
                          <a:spcPts val="1000"/>
                        </a:spcAft>
                      </a:pPr>
                      <a:r>
                        <a:rPr lang="en-AU" sz="1600">
                          <a:effectLst/>
                        </a:rPr>
                        <a:t>20%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l">
                        <a:spcAft>
                          <a:spcPts val="1000"/>
                        </a:spcAft>
                      </a:pPr>
                      <a:r>
                        <a:rPr lang="en-AU" sz="1600">
                          <a:effectLst/>
                        </a:rPr>
                        <a:t>20% risk re LRP</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pPr>
                      <a:r>
                        <a:rPr lang="en-AU" sz="1600">
                          <a:effectLst/>
                        </a:rPr>
                        <a:t>42%</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pPr>
                      <a:r>
                        <a:rPr lang="en-AU" sz="1600">
                          <a:effectLst/>
                        </a:rPr>
                        <a:t>26%/23%</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pPr>
                      <a:r>
                        <a:rPr lang="en-AU" sz="1600" dirty="0">
                          <a:effectLst/>
                        </a:rPr>
                        <a:t> </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68580" marT="0" marB="0"/>
                </a:tc>
                <a:extLst>
                  <a:ext uri="{0D108BD9-81ED-4DB2-BD59-A6C34878D82A}">
                    <a16:rowId xmlns:a16="http://schemas.microsoft.com/office/drawing/2014/main" val="983006413"/>
                  </a:ext>
                </a:extLst>
              </a:tr>
            </a:tbl>
          </a:graphicData>
        </a:graphic>
      </p:graphicFrame>
      <p:sp>
        <p:nvSpPr>
          <p:cNvPr id="3" name="Title 2">
            <a:extLst>
              <a:ext uri="{FF2B5EF4-FFF2-40B4-BE49-F238E27FC236}">
                <a16:creationId xmlns:a16="http://schemas.microsoft.com/office/drawing/2014/main" id="{176999CE-2D51-1F55-E9B2-89C4CFBEC976}"/>
              </a:ext>
            </a:extLst>
          </p:cNvPr>
          <p:cNvSpPr>
            <a:spLocks noGrp="1"/>
          </p:cNvSpPr>
          <p:nvPr>
            <p:ph type="title"/>
          </p:nvPr>
        </p:nvSpPr>
        <p:spPr/>
        <p:txBody>
          <a:bodyPr/>
          <a:lstStyle/>
          <a:p>
            <a:r>
              <a:rPr lang="en-AU" dirty="0"/>
              <a:t>YFT, equal change</a:t>
            </a:r>
          </a:p>
        </p:txBody>
      </p:sp>
    </p:spTree>
    <p:extLst>
      <p:ext uri="{BB962C8B-B14F-4D97-AF65-F5344CB8AC3E}">
        <p14:creationId xmlns:p14="http://schemas.microsoft.com/office/powerpoint/2010/main" val="1700028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F4340C5-F32A-E377-5343-A9F7DD909CEE}"/>
              </a:ext>
            </a:extLst>
          </p:cNvPr>
          <p:cNvGraphicFramePr>
            <a:graphicFrameLocks noGrp="1"/>
          </p:cNvGraphicFramePr>
          <p:nvPr>
            <p:ph idx="1"/>
            <p:extLst>
              <p:ext uri="{D42A27DB-BD31-4B8C-83A1-F6EECF244321}">
                <p14:modId xmlns:p14="http://schemas.microsoft.com/office/powerpoint/2010/main" val="4252477037"/>
              </p:ext>
            </p:extLst>
          </p:nvPr>
        </p:nvGraphicFramePr>
        <p:xfrm>
          <a:off x="1025625" y="1647032"/>
          <a:ext cx="10770136" cy="4749999"/>
        </p:xfrm>
        <a:graphic>
          <a:graphicData uri="http://schemas.openxmlformats.org/drawingml/2006/table">
            <a:tbl>
              <a:tblPr firstRow="1" firstCol="1" bandRow="1">
                <a:tableStyleId>{5C22544A-7EE6-4342-B048-85BDC9FD1C3A}</a:tableStyleId>
              </a:tblPr>
              <a:tblGrid>
                <a:gridCol w="1049012">
                  <a:extLst>
                    <a:ext uri="{9D8B030D-6E8A-4147-A177-3AD203B41FA5}">
                      <a16:colId xmlns:a16="http://schemas.microsoft.com/office/drawing/2014/main" val="1258261396"/>
                    </a:ext>
                  </a:extLst>
                </a:gridCol>
                <a:gridCol w="1184527">
                  <a:extLst>
                    <a:ext uri="{9D8B030D-6E8A-4147-A177-3AD203B41FA5}">
                      <a16:colId xmlns:a16="http://schemas.microsoft.com/office/drawing/2014/main" val="440895469"/>
                    </a:ext>
                  </a:extLst>
                </a:gridCol>
                <a:gridCol w="1175547">
                  <a:extLst>
                    <a:ext uri="{9D8B030D-6E8A-4147-A177-3AD203B41FA5}">
                      <a16:colId xmlns:a16="http://schemas.microsoft.com/office/drawing/2014/main" val="3339851853"/>
                    </a:ext>
                  </a:extLst>
                </a:gridCol>
                <a:gridCol w="1049012">
                  <a:extLst>
                    <a:ext uri="{9D8B030D-6E8A-4147-A177-3AD203B41FA5}">
                      <a16:colId xmlns:a16="http://schemas.microsoft.com/office/drawing/2014/main" val="1926566209"/>
                    </a:ext>
                  </a:extLst>
                </a:gridCol>
                <a:gridCol w="1032686">
                  <a:extLst>
                    <a:ext uri="{9D8B030D-6E8A-4147-A177-3AD203B41FA5}">
                      <a16:colId xmlns:a16="http://schemas.microsoft.com/office/drawing/2014/main" val="4245994655"/>
                    </a:ext>
                  </a:extLst>
                </a:gridCol>
                <a:gridCol w="881662">
                  <a:extLst>
                    <a:ext uri="{9D8B030D-6E8A-4147-A177-3AD203B41FA5}">
                      <a16:colId xmlns:a16="http://schemas.microsoft.com/office/drawing/2014/main" val="3964208694"/>
                    </a:ext>
                  </a:extLst>
                </a:gridCol>
                <a:gridCol w="1973123">
                  <a:extLst>
                    <a:ext uri="{9D8B030D-6E8A-4147-A177-3AD203B41FA5}">
                      <a16:colId xmlns:a16="http://schemas.microsoft.com/office/drawing/2014/main" val="1510873187"/>
                    </a:ext>
                  </a:extLst>
                </a:gridCol>
                <a:gridCol w="808189">
                  <a:extLst>
                    <a:ext uri="{9D8B030D-6E8A-4147-A177-3AD203B41FA5}">
                      <a16:colId xmlns:a16="http://schemas.microsoft.com/office/drawing/2014/main" val="905383269"/>
                    </a:ext>
                  </a:extLst>
                </a:gridCol>
                <a:gridCol w="808189">
                  <a:extLst>
                    <a:ext uri="{9D8B030D-6E8A-4147-A177-3AD203B41FA5}">
                      <a16:colId xmlns:a16="http://schemas.microsoft.com/office/drawing/2014/main" val="3532172049"/>
                    </a:ext>
                  </a:extLst>
                </a:gridCol>
                <a:gridCol w="808189">
                  <a:extLst>
                    <a:ext uri="{9D8B030D-6E8A-4147-A177-3AD203B41FA5}">
                      <a16:colId xmlns:a16="http://schemas.microsoft.com/office/drawing/2014/main" val="3218800093"/>
                    </a:ext>
                  </a:extLst>
                </a:gridCol>
              </a:tblGrid>
              <a:tr h="164108">
                <a:tc gridSpan="6">
                  <a:txBody>
                    <a:bodyPr/>
                    <a:lstStyle/>
                    <a:p>
                      <a:pPr algn="ctr">
                        <a:spcAft>
                          <a:spcPts val="1000"/>
                        </a:spcAft>
                      </a:pPr>
                      <a:r>
                        <a:rPr lang="en-AU" sz="1600">
                          <a:effectLst/>
                        </a:rPr>
                        <a:t>BET: recent recruitment</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nchor="ct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rowSpan="3">
                  <a:txBody>
                    <a:bodyPr/>
                    <a:lstStyle/>
                    <a:p>
                      <a:pPr algn="l">
                        <a:spcAft>
                          <a:spcPts val="1000"/>
                        </a:spcAft>
                      </a:pPr>
                      <a:r>
                        <a:rPr lang="en-AU" sz="1600">
                          <a:effectLst/>
                        </a:rPr>
                        <a:t>Notes</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rowSpan="3">
                  <a:txBody>
                    <a:bodyPr/>
                    <a:lstStyle/>
                    <a:p>
                      <a:pPr algn="ctr">
                        <a:spcAft>
                          <a:spcPts val="1000"/>
                        </a:spcAft>
                      </a:pPr>
                      <a:r>
                        <a:rPr lang="en-AU" sz="1600">
                          <a:effectLst/>
                        </a:rPr>
                        <a:t>Equiv.</a:t>
                      </a:r>
                    </a:p>
                    <a:p>
                      <a:pPr algn="ctr">
                        <a:spcAft>
                          <a:spcPts val="1000"/>
                        </a:spcAft>
                      </a:pPr>
                      <a:r>
                        <a:rPr lang="en-AU" sz="1600">
                          <a:effectLst/>
                        </a:rPr>
                        <a:t>SKJ</a:t>
                      </a:r>
                    </a:p>
                    <a:p>
                      <a:pPr algn="ctr">
                        <a:spcAft>
                          <a:spcPts val="1000"/>
                        </a:spcAft>
                      </a:pPr>
                      <a:r>
                        <a:rPr lang="en-AU" sz="1600">
                          <a:effectLst/>
                        </a:rPr>
                        <a:t>SB/SB</a:t>
                      </a:r>
                      <a:r>
                        <a:rPr lang="en-AU" sz="1600" baseline="-25000">
                          <a:effectLst/>
                        </a:rPr>
                        <a:t>F=0</a:t>
                      </a:r>
                      <a:r>
                        <a:rPr lang="en-AU" sz="1600">
                          <a:effectLst/>
                        </a:rPr>
                        <a:t>*</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rowSpan="3">
                  <a:txBody>
                    <a:bodyPr/>
                    <a:lstStyle/>
                    <a:p>
                      <a:pPr algn="ctr">
                        <a:spcAft>
                          <a:spcPts val="1000"/>
                        </a:spcAft>
                      </a:pPr>
                      <a:r>
                        <a:rPr lang="en-AU" sz="1600">
                          <a:effectLst/>
                        </a:rPr>
                        <a:t>Equiv.</a:t>
                      </a:r>
                    </a:p>
                    <a:p>
                      <a:pPr algn="ctr">
                        <a:spcAft>
                          <a:spcPts val="1000"/>
                        </a:spcAft>
                      </a:pPr>
                      <a:r>
                        <a:rPr lang="en-AU" sz="1600">
                          <a:effectLst/>
                        </a:rPr>
                        <a:t>YFT</a:t>
                      </a:r>
                    </a:p>
                    <a:p>
                      <a:pPr algn="l">
                        <a:spcAft>
                          <a:spcPts val="1000"/>
                        </a:spcAft>
                      </a:pPr>
                      <a:r>
                        <a:rPr lang="en-AU" sz="1600">
                          <a:effectLst/>
                        </a:rPr>
                        <a:t>SB/SB</a:t>
                      </a:r>
                      <a:r>
                        <a:rPr lang="en-AU" sz="1600" baseline="-25000">
                          <a:effectLst/>
                        </a:rPr>
                        <a:t>F=0</a:t>
                      </a:r>
                      <a:r>
                        <a:rPr lang="en-AU" sz="1600">
                          <a:effectLst/>
                        </a:rPr>
                        <a:t>*</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rowSpan="3">
                  <a:txBody>
                    <a:bodyPr/>
                    <a:lstStyle/>
                    <a:p>
                      <a:pPr algn="ctr">
                        <a:spcAft>
                          <a:spcPts val="1000"/>
                        </a:spcAft>
                      </a:pPr>
                      <a:r>
                        <a:rPr lang="en-AU" sz="1600">
                          <a:effectLst/>
                        </a:rPr>
                        <a:t>Equiv.</a:t>
                      </a:r>
                    </a:p>
                    <a:p>
                      <a:pPr algn="ctr">
                        <a:spcAft>
                          <a:spcPts val="1000"/>
                        </a:spcAft>
                      </a:pPr>
                      <a:r>
                        <a:rPr lang="en-AU" sz="1600">
                          <a:effectLst/>
                        </a:rPr>
                        <a:t>SPA</a:t>
                      </a:r>
                    </a:p>
                    <a:p>
                      <a:pPr algn="l">
                        <a:spcAft>
                          <a:spcPts val="1000"/>
                        </a:spcAft>
                      </a:pPr>
                      <a:r>
                        <a:rPr lang="en-AU" sz="1600">
                          <a:effectLst/>
                        </a:rPr>
                        <a:t>SB/SB</a:t>
                      </a:r>
                      <a:r>
                        <a:rPr lang="en-AU" sz="1600" baseline="-25000">
                          <a:effectLst/>
                        </a:rPr>
                        <a:t>F=0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extLst>
                  <a:ext uri="{0D108BD9-81ED-4DB2-BD59-A6C34878D82A}">
                    <a16:rowId xmlns:a16="http://schemas.microsoft.com/office/drawing/2014/main" val="3122136611"/>
                  </a:ext>
                </a:extLst>
              </a:tr>
              <a:tr h="656430">
                <a:tc rowSpan="2">
                  <a:txBody>
                    <a:bodyPr/>
                    <a:lstStyle/>
                    <a:p>
                      <a:pPr algn="ctr">
                        <a:spcAft>
                          <a:spcPts val="1000"/>
                        </a:spcAft>
                      </a:pPr>
                      <a:r>
                        <a:rPr lang="en-AU" sz="1600">
                          <a:effectLst/>
                        </a:rPr>
                        <a:t>Median depletion level </a:t>
                      </a:r>
                    </a:p>
                    <a:p>
                      <a:pPr algn="ctr">
                        <a:spcAft>
                          <a:spcPts val="1000"/>
                        </a:spcAft>
                      </a:pPr>
                      <a:r>
                        <a:rPr lang="en-AU" sz="1600">
                          <a:effectLst/>
                        </a:rPr>
                        <a:t>(%SB</a:t>
                      </a:r>
                      <a:r>
                        <a:rPr lang="en-AU" sz="1600" baseline="-25000">
                          <a:effectLst/>
                        </a:rPr>
                        <a:t>F=0</a:t>
                      </a:r>
                      <a:r>
                        <a:rPr lang="en-AU" sz="1600">
                          <a:effectLst/>
                        </a:rPr>
                        <a:t>)</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nchor="ctr"/>
                </a:tc>
                <a:tc rowSpan="2">
                  <a:txBody>
                    <a:bodyPr/>
                    <a:lstStyle/>
                    <a:p>
                      <a:pPr algn="ctr">
                        <a:spcAft>
                          <a:spcPts val="1000"/>
                        </a:spcAft>
                      </a:pPr>
                      <a:r>
                        <a:rPr lang="en-AU" sz="1600">
                          <a:effectLst/>
                        </a:rPr>
                        <a:t>Change in SB (%SB</a:t>
                      </a:r>
                      <a:r>
                        <a:rPr lang="en-AU" sz="1600" baseline="-25000">
                          <a:effectLst/>
                        </a:rPr>
                        <a:t>F=0</a:t>
                      </a:r>
                      <a:r>
                        <a:rPr lang="en-AU" sz="1600">
                          <a:effectLst/>
                        </a:rPr>
                        <a:t>) from </a:t>
                      </a:r>
                    </a:p>
                    <a:p>
                      <a:pPr algn="ctr">
                        <a:spcAft>
                          <a:spcPts val="1000"/>
                        </a:spcAft>
                      </a:pPr>
                      <a:r>
                        <a:rPr lang="en-AU" sz="1600">
                          <a:effectLst/>
                        </a:rPr>
                        <a:t>2012-2015</a:t>
                      </a:r>
                    </a:p>
                    <a:p>
                      <a:pPr algn="ctr">
                        <a:spcAft>
                          <a:spcPts val="1000"/>
                        </a:spcAft>
                      </a:pPr>
                      <a:r>
                        <a:rPr lang="en-AU" sz="1600">
                          <a:effectLst/>
                        </a:rPr>
                        <a:t> average</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nchor="ctr"/>
                </a:tc>
                <a:tc rowSpan="2">
                  <a:txBody>
                    <a:bodyPr/>
                    <a:lstStyle/>
                    <a:p>
                      <a:pPr algn="ctr">
                        <a:spcAft>
                          <a:spcPts val="1000"/>
                        </a:spcAft>
                      </a:pPr>
                      <a:r>
                        <a:rPr lang="en-AU" sz="1600">
                          <a:effectLst/>
                        </a:rPr>
                        <a:t>Change in SB (%SB</a:t>
                      </a:r>
                      <a:r>
                        <a:rPr lang="en-AU" sz="1600" baseline="-25000">
                          <a:effectLst/>
                        </a:rPr>
                        <a:t>F=0</a:t>
                      </a:r>
                      <a:r>
                        <a:rPr lang="en-AU" sz="1600">
                          <a:effectLst/>
                        </a:rPr>
                        <a:t>) from 2018-2021 </a:t>
                      </a:r>
                    </a:p>
                    <a:p>
                      <a:pPr algn="ctr">
                        <a:spcAft>
                          <a:spcPts val="1000"/>
                        </a:spcAft>
                      </a:pPr>
                      <a:r>
                        <a:rPr lang="en-AU" sz="1600">
                          <a:effectLst/>
                        </a:rPr>
                        <a:t>average</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nchor="ctr"/>
                </a:tc>
                <a:tc gridSpan="2">
                  <a:txBody>
                    <a:bodyPr/>
                    <a:lstStyle/>
                    <a:p>
                      <a:pPr algn="ctr">
                        <a:spcAft>
                          <a:spcPts val="1000"/>
                        </a:spcAft>
                      </a:pPr>
                      <a:r>
                        <a:rPr lang="en-AU" sz="1600">
                          <a:effectLst/>
                        </a:rPr>
                        <a:t>Change in fishing from 2019-2021 levels</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nchor="ctr"/>
                </a:tc>
                <a:tc hMerge="1">
                  <a:txBody>
                    <a:bodyPr/>
                    <a:lstStyle/>
                    <a:p>
                      <a:endParaRPr lang="en-AU"/>
                    </a:p>
                  </a:txBody>
                  <a:tcPr/>
                </a:tc>
                <a:tc rowSpan="2">
                  <a:txBody>
                    <a:bodyPr/>
                    <a:lstStyle/>
                    <a:p>
                      <a:pPr algn="ctr">
                        <a:spcAft>
                          <a:spcPts val="1000"/>
                        </a:spcAft>
                      </a:pPr>
                      <a:r>
                        <a:rPr lang="en-AU" sz="1600">
                          <a:effectLst/>
                        </a:rPr>
                        <a:t>Risk SB/SB</a:t>
                      </a:r>
                      <a:r>
                        <a:rPr lang="en-AU" sz="1600" baseline="-25000">
                          <a:effectLst/>
                        </a:rPr>
                        <a:t>F=0</a:t>
                      </a:r>
                      <a:endParaRPr lang="en-AU" sz="1600">
                        <a:effectLst/>
                      </a:endParaRPr>
                    </a:p>
                    <a:p>
                      <a:pPr algn="ctr">
                        <a:spcAft>
                          <a:spcPts val="1000"/>
                        </a:spcAft>
                      </a:pPr>
                      <a:r>
                        <a:rPr lang="en-AU" sz="1600">
                          <a:effectLst/>
                        </a:rPr>
                        <a:t>&lt; LRP</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nchor="ctr"/>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3485652143"/>
                  </a:ext>
                </a:extLst>
              </a:tr>
              <a:tr h="905078">
                <a:tc vMerge="1">
                  <a:txBody>
                    <a:bodyPr/>
                    <a:lstStyle/>
                    <a:p>
                      <a:endParaRPr lang="en-AU"/>
                    </a:p>
                  </a:txBody>
                  <a:tcPr/>
                </a:tc>
                <a:tc vMerge="1">
                  <a:txBody>
                    <a:bodyPr/>
                    <a:lstStyle/>
                    <a:p>
                      <a:endParaRPr lang="en-AU"/>
                    </a:p>
                  </a:txBody>
                  <a:tcPr/>
                </a:tc>
                <a:tc vMerge="1">
                  <a:txBody>
                    <a:bodyPr/>
                    <a:lstStyle/>
                    <a:p>
                      <a:endParaRPr lang="en-AU"/>
                    </a:p>
                  </a:txBody>
                  <a:tcPr/>
                </a:tc>
                <a:tc>
                  <a:txBody>
                    <a:bodyPr/>
                    <a:lstStyle/>
                    <a:p>
                      <a:pPr algn="ctr">
                        <a:spcAft>
                          <a:spcPts val="1000"/>
                        </a:spcAft>
                      </a:pPr>
                      <a:r>
                        <a:rPr lang="en-AU" sz="1600">
                          <a:effectLst/>
                        </a:rPr>
                        <a:t>Purse seine</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nchor="ctr"/>
                </a:tc>
                <a:tc>
                  <a:txBody>
                    <a:bodyPr/>
                    <a:lstStyle/>
                    <a:p>
                      <a:pPr algn="ctr">
                        <a:spcAft>
                          <a:spcPts val="1000"/>
                        </a:spcAft>
                      </a:pPr>
                      <a:r>
                        <a:rPr lang="en-AU" sz="1600">
                          <a:effectLst/>
                        </a:rPr>
                        <a:t>Longline</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928707948"/>
                  </a:ext>
                </a:extLst>
              </a:tr>
              <a:tr h="492323">
                <a:tc>
                  <a:txBody>
                    <a:bodyPr/>
                    <a:lstStyle/>
                    <a:p>
                      <a:pPr algn="ctr">
                        <a:spcAft>
                          <a:spcPts val="1000"/>
                        </a:spcAft>
                      </a:pPr>
                      <a:r>
                        <a:rPr lang="en-AU" sz="1600">
                          <a:effectLst/>
                        </a:rPr>
                        <a:t>0.46</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+35%</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+31%</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tabLst>
                          <a:tab pos="25400" algn="l"/>
                        </a:tabLst>
                      </a:pPr>
                      <a:r>
                        <a:rPr lang="en-AU" sz="1600">
                          <a:effectLst/>
                        </a:rPr>
                        <a:t>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l">
                        <a:spcAft>
                          <a:spcPts val="1000"/>
                        </a:spcAft>
                      </a:pPr>
                      <a:r>
                        <a:rPr lang="en-AU" sz="1600">
                          <a:effectLst/>
                        </a:rPr>
                        <a:t>Base 2019-2021 conditions</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53%</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41%</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 </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extLst>
                  <a:ext uri="{0D108BD9-81ED-4DB2-BD59-A6C34878D82A}">
                    <a16:rowId xmlns:a16="http://schemas.microsoft.com/office/drawing/2014/main" val="3093704740"/>
                  </a:ext>
                </a:extLst>
              </a:tr>
              <a:tr h="328215">
                <a:tc>
                  <a:txBody>
                    <a:bodyPr/>
                    <a:lstStyle/>
                    <a:p>
                      <a:pPr algn="ctr">
                        <a:spcAft>
                          <a:spcPts val="1000"/>
                        </a:spcAft>
                      </a:pPr>
                      <a:r>
                        <a:rPr lang="en-AU" sz="1600">
                          <a:effectLst/>
                        </a:rPr>
                        <a:t>0.30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-12%</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-14%</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tabLst>
                          <a:tab pos="25400" algn="l"/>
                        </a:tabLst>
                      </a:pPr>
                      <a:r>
                        <a:rPr lang="en-AU" sz="1600">
                          <a:effectLst/>
                        </a:rPr>
                        <a:t>+40%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+70%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4%</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l">
                        <a:spcAft>
                          <a:spcPts val="1000"/>
                        </a:spcAft>
                      </a:pPr>
                      <a:r>
                        <a:rPr lang="en-AU" sz="1600">
                          <a:effectLst/>
                        </a:rPr>
                        <a:t>Avg. 2012-2015 – 10%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rowSpan="7">
                  <a:txBody>
                    <a:bodyPr/>
                    <a:lstStyle/>
                    <a:p>
                      <a:pPr algn="ctr">
                        <a:spcAft>
                          <a:spcPts val="1000"/>
                        </a:spcAft>
                      </a:pPr>
                      <a:r>
                        <a:rPr lang="en-AU" sz="1600">
                          <a:effectLst/>
                        </a:rPr>
                        <a:t>50%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34%</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 </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extLst>
                  <a:ext uri="{0D108BD9-81ED-4DB2-BD59-A6C34878D82A}">
                    <a16:rowId xmlns:a16="http://schemas.microsoft.com/office/drawing/2014/main" val="2927628815"/>
                  </a:ext>
                </a:extLst>
              </a:tr>
              <a:tr h="328215">
                <a:tc>
                  <a:txBody>
                    <a:bodyPr/>
                    <a:lstStyle/>
                    <a:p>
                      <a:pPr algn="ctr">
                        <a:spcAft>
                          <a:spcPts val="1000"/>
                        </a:spcAft>
                      </a:pPr>
                      <a:r>
                        <a:rPr lang="en-AU" sz="1600">
                          <a:effectLst/>
                        </a:rPr>
                        <a:t>0.34</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-3%</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tabLst>
                          <a:tab pos="25400" algn="l"/>
                        </a:tabLst>
                      </a:pPr>
                      <a:r>
                        <a:rPr lang="en-AU" sz="1600">
                          <a:effectLst/>
                        </a:rPr>
                        <a:t>+40%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+50%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l">
                        <a:spcAft>
                          <a:spcPts val="1000"/>
                        </a:spcAft>
                      </a:pPr>
                      <a:r>
                        <a:rPr lang="en-AU" sz="1600">
                          <a:effectLst/>
                        </a:rPr>
                        <a:t>Avg. 2012-2015</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vMerge="1">
                  <a:txBody>
                    <a:bodyPr/>
                    <a:lstStyle/>
                    <a:p>
                      <a:endParaRPr lang="en-AU"/>
                    </a:p>
                  </a:txBody>
                  <a:tcPr/>
                </a:tc>
                <a:tc>
                  <a:txBody>
                    <a:bodyPr/>
                    <a:lstStyle/>
                    <a:p>
                      <a:pPr algn="ctr">
                        <a:spcAft>
                          <a:spcPts val="1000"/>
                        </a:spcAft>
                      </a:pPr>
                      <a:r>
                        <a:rPr lang="en-AU" sz="1600">
                          <a:effectLst/>
                        </a:rPr>
                        <a:t>35%</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 </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extLst>
                  <a:ext uri="{0D108BD9-81ED-4DB2-BD59-A6C34878D82A}">
                    <a16:rowId xmlns:a16="http://schemas.microsoft.com/office/drawing/2014/main" val="1221940858"/>
                  </a:ext>
                </a:extLst>
              </a:tr>
              <a:tr h="328215">
                <a:tc>
                  <a:txBody>
                    <a:bodyPr/>
                    <a:lstStyle/>
                    <a:p>
                      <a:pPr algn="ctr">
                        <a:spcAft>
                          <a:spcPts val="1000"/>
                        </a:spcAft>
                      </a:pPr>
                      <a:r>
                        <a:rPr lang="en-AU" sz="1600">
                          <a:effectLst/>
                        </a:rPr>
                        <a:t>0.37</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+9%</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+6%</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tabLst>
                          <a:tab pos="25400" algn="l"/>
                        </a:tabLst>
                      </a:pPr>
                      <a:r>
                        <a:rPr lang="en-AU" sz="1600">
                          <a:effectLst/>
                        </a:rPr>
                        <a:t>+40%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+25%</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l">
                        <a:spcAft>
                          <a:spcPts val="1000"/>
                        </a:spcAft>
                      </a:pPr>
                      <a:r>
                        <a:rPr lang="en-AU" sz="1600">
                          <a:effectLst/>
                        </a:rPr>
                        <a:t>Avg. 2012-2015 + 10%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vMerge="1">
                  <a:txBody>
                    <a:bodyPr/>
                    <a:lstStyle/>
                    <a:p>
                      <a:endParaRPr lang="en-AU"/>
                    </a:p>
                  </a:txBody>
                  <a:tcPr/>
                </a:tc>
                <a:tc>
                  <a:txBody>
                    <a:bodyPr/>
                    <a:lstStyle/>
                    <a:p>
                      <a:pPr algn="ctr">
                        <a:spcAft>
                          <a:spcPts val="1000"/>
                        </a:spcAft>
                      </a:pPr>
                      <a:r>
                        <a:rPr lang="en-AU" sz="1600">
                          <a:effectLst/>
                        </a:rPr>
                        <a:t>37%</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 </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extLst>
                  <a:ext uri="{0D108BD9-81ED-4DB2-BD59-A6C34878D82A}">
                    <a16:rowId xmlns:a16="http://schemas.microsoft.com/office/drawing/2014/main" val="3874609735"/>
                  </a:ext>
                </a:extLst>
              </a:tr>
              <a:tr h="492323">
                <a:tc>
                  <a:txBody>
                    <a:bodyPr/>
                    <a:lstStyle/>
                    <a:p>
                      <a:pPr algn="ctr">
                        <a:spcAft>
                          <a:spcPts val="1000"/>
                        </a:spcAft>
                      </a:pPr>
                      <a:r>
                        <a:rPr lang="en-AU" sz="1600">
                          <a:effectLst/>
                        </a:rPr>
                        <a:t>0.32</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-6%</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-9%</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tabLst>
                          <a:tab pos="25400" algn="l"/>
                        </a:tabLst>
                      </a:pPr>
                      <a:r>
                        <a:rPr lang="en-AU" sz="1600">
                          <a:effectLst/>
                        </a:rPr>
                        <a:t>+62%</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+50%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1%</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l">
                        <a:spcAft>
                          <a:spcPts val="1000"/>
                        </a:spcAft>
                      </a:pPr>
                      <a:r>
                        <a:rPr lang="en-AU" sz="1600">
                          <a:effectLst/>
                        </a:rPr>
                        <a:t>Avg. 2012-2015 minus FAD closure</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vMerge="1">
                  <a:txBody>
                    <a:bodyPr/>
                    <a:lstStyle/>
                    <a:p>
                      <a:endParaRPr lang="en-AU"/>
                    </a:p>
                  </a:txBody>
                  <a:tcPr/>
                </a:tc>
                <a:tc>
                  <a:txBody>
                    <a:bodyPr/>
                    <a:lstStyle/>
                    <a:p>
                      <a:pPr algn="ctr">
                        <a:spcAft>
                          <a:spcPts val="1000"/>
                        </a:spcAft>
                      </a:pPr>
                      <a:r>
                        <a:rPr lang="en-AU" sz="1600">
                          <a:effectLst/>
                        </a:rPr>
                        <a:t>34%</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dirty="0">
                          <a:effectLst/>
                        </a:rPr>
                        <a:t> </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extLst>
                  <a:ext uri="{0D108BD9-81ED-4DB2-BD59-A6C34878D82A}">
                    <a16:rowId xmlns:a16="http://schemas.microsoft.com/office/drawing/2014/main" val="911750219"/>
                  </a:ext>
                </a:extLst>
              </a:tr>
              <a:tr h="328215">
                <a:tc>
                  <a:txBody>
                    <a:bodyPr/>
                    <a:lstStyle/>
                    <a:p>
                      <a:pPr algn="ctr">
                        <a:spcAft>
                          <a:spcPts val="1000"/>
                        </a:spcAft>
                      </a:pPr>
                      <a:r>
                        <a:rPr lang="en-AU" sz="1600">
                          <a:effectLst/>
                        </a:rPr>
                        <a:t>0.46</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+35%</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+31%</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tabLst>
                          <a:tab pos="25400" algn="l"/>
                        </a:tabLst>
                      </a:pPr>
                      <a:r>
                        <a:rPr lang="en-AU" sz="1600">
                          <a:effectLst/>
                        </a:rPr>
                        <a:t>+40%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-35%</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l">
                        <a:spcAft>
                          <a:spcPts val="1000"/>
                        </a:spcAft>
                      </a:pPr>
                      <a:r>
                        <a:rPr lang="en-AU" sz="1600">
                          <a:effectLst/>
                        </a:rPr>
                        <a:t>Avg. depletion 2000-04</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vMerge="1">
                  <a:txBody>
                    <a:bodyPr/>
                    <a:lstStyle/>
                    <a:p>
                      <a:endParaRPr lang="en-AU"/>
                    </a:p>
                  </a:txBody>
                  <a:tcPr/>
                </a:tc>
                <a:tc>
                  <a:txBody>
                    <a:bodyPr/>
                    <a:lstStyle/>
                    <a:p>
                      <a:pPr algn="ctr">
                        <a:spcAft>
                          <a:spcPts val="1000"/>
                        </a:spcAft>
                      </a:pPr>
                      <a:r>
                        <a:rPr lang="en-AU" sz="1600">
                          <a:effectLst/>
                        </a:rPr>
                        <a:t>36%</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dirty="0">
                          <a:effectLst/>
                        </a:rPr>
                        <a:t> </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extLst>
                  <a:ext uri="{0D108BD9-81ED-4DB2-BD59-A6C34878D82A}">
                    <a16:rowId xmlns:a16="http://schemas.microsoft.com/office/drawing/2014/main" val="221011642"/>
                  </a:ext>
                </a:extLst>
              </a:tr>
              <a:tr h="164108">
                <a:tc>
                  <a:txBody>
                    <a:bodyPr/>
                    <a:lstStyle/>
                    <a:p>
                      <a:pPr algn="ctr">
                        <a:spcAft>
                          <a:spcPts val="1000"/>
                        </a:spcAft>
                      </a:pPr>
                      <a:r>
                        <a:rPr lang="en-AU" sz="1600">
                          <a:effectLst/>
                        </a:rPr>
                        <a:t>0.29</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-15%</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-17%</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tabLst>
                          <a:tab pos="25400" algn="l"/>
                        </a:tabLst>
                      </a:pPr>
                      <a:r>
                        <a:rPr lang="en-AU" sz="1600">
                          <a:effectLst/>
                        </a:rPr>
                        <a:t>+40%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+85%</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10%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l">
                        <a:spcAft>
                          <a:spcPts val="1000"/>
                        </a:spcAft>
                      </a:pPr>
                      <a:r>
                        <a:rPr lang="en-AU" sz="1600">
                          <a:effectLst/>
                        </a:rPr>
                        <a:t>10% risk re LRP</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vMerge="1">
                  <a:txBody>
                    <a:bodyPr/>
                    <a:lstStyle/>
                    <a:p>
                      <a:endParaRPr lang="en-AU"/>
                    </a:p>
                  </a:txBody>
                  <a:tcPr/>
                </a:tc>
                <a:tc>
                  <a:txBody>
                    <a:bodyPr/>
                    <a:lstStyle/>
                    <a:p>
                      <a:pPr algn="ctr">
                        <a:spcAft>
                          <a:spcPts val="1000"/>
                        </a:spcAft>
                      </a:pPr>
                      <a:r>
                        <a:rPr lang="en-AU" sz="1600">
                          <a:effectLst/>
                        </a:rPr>
                        <a:t>33%</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dirty="0">
                          <a:effectLst/>
                        </a:rPr>
                        <a:t> </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extLst>
                  <a:ext uri="{0D108BD9-81ED-4DB2-BD59-A6C34878D82A}">
                    <a16:rowId xmlns:a16="http://schemas.microsoft.com/office/drawing/2014/main" val="3767160430"/>
                  </a:ext>
                </a:extLst>
              </a:tr>
              <a:tr h="164108">
                <a:tc>
                  <a:txBody>
                    <a:bodyPr/>
                    <a:lstStyle/>
                    <a:p>
                      <a:pPr algn="ctr">
                        <a:spcAft>
                          <a:spcPts val="1000"/>
                        </a:spcAft>
                      </a:pPr>
                      <a:r>
                        <a:rPr lang="en-AU" sz="1600">
                          <a:effectLst/>
                        </a:rPr>
                        <a:t>0.26</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-24%</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-26%</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tabLst>
                          <a:tab pos="25400" algn="l"/>
                        </a:tabLst>
                      </a:pPr>
                      <a:r>
                        <a:rPr lang="en-AU" sz="1600">
                          <a:effectLst/>
                        </a:rPr>
                        <a:t>+40%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+100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20%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l">
                        <a:spcAft>
                          <a:spcPts val="1000"/>
                        </a:spcAft>
                      </a:pPr>
                      <a:r>
                        <a:rPr lang="en-AU" sz="1600">
                          <a:effectLst/>
                        </a:rPr>
                        <a:t>20% risk re LRP</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vMerge="1">
                  <a:txBody>
                    <a:bodyPr/>
                    <a:lstStyle/>
                    <a:p>
                      <a:endParaRPr lang="en-AU"/>
                    </a:p>
                  </a:txBody>
                  <a:tcPr/>
                </a:tc>
                <a:tc>
                  <a:txBody>
                    <a:bodyPr/>
                    <a:lstStyle/>
                    <a:p>
                      <a:pPr algn="ctr">
                        <a:spcAft>
                          <a:spcPts val="1000"/>
                        </a:spcAft>
                      </a:pPr>
                      <a:r>
                        <a:rPr lang="en-AU" sz="1600">
                          <a:effectLst/>
                        </a:rPr>
                        <a:t>32%</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dirty="0">
                          <a:effectLst/>
                        </a:rPr>
                        <a:t> </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extLst>
                  <a:ext uri="{0D108BD9-81ED-4DB2-BD59-A6C34878D82A}">
                    <a16:rowId xmlns:a16="http://schemas.microsoft.com/office/drawing/2014/main" val="4069318052"/>
                  </a:ext>
                </a:extLst>
              </a:tr>
            </a:tbl>
          </a:graphicData>
        </a:graphic>
      </p:graphicFrame>
      <p:sp>
        <p:nvSpPr>
          <p:cNvPr id="3" name="Title 2">
            <a:extLst>
              <a:ext uri="{FF2B5EF4-FFF2-40B4-BE49-F238E27FC236}">
                <a16:creationId xmlns:a16="http://schemas.microsoft.com/office/drawing/2014/main" id="{2821F462-C819-1E39-DD6F-2EC76A077D35}"/>
              </a:ext>
            </a:extLst>
          </p:cNvPr>
          <p:cNvSpPr>
            <a:spLocks noGrp="1"/>
          </p:cNvSpPr>
          <p:nvPr>
            <p:ph type="title"/>
          </p:nvPr>
        </p:nvSpPr>
        <p:spPr/>
        <p:txBody>
          <a:bodyPr/>
          <a:lstStyle/>
          <a:p>
            <a:r>
              <a:rPr lang="en-AU" dirty="0"/>
              <a:t>BET recent, CMM levels</a:t>
            </a:r>
          </a:p>
        </p:txBody>
      </p:sp>
    </p:spTree>
    <p:extLst>
      <p:ext uri="{BB962C8B-B14F-4D97-AF65-F5344CB8AC3E}">
        <p14:creationId xmlns:p14="http://schemas.microsoft.com/office/powerpoint/2010/main" val="2924524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2EFEA34-2C77-6BC7-916F-319761B3306D}"/>
              </a:ext>
            </a:extLst>
          </p:cNvPr>
          <p:cNvGraphicFramePr>
            <a:graphicFrameLocks noGrp="1"/>
          </p:cNvGraphicFramePr>
          <p:nvPr>
            <p:ph idx="1"/>
            <p:extLst>
              <p:ext uri="{D42A27DB-BD31-4B8C-83A1-F6EECF244321}">
                <p14:modId xmlns:p14="http://schemas.microsoft.com/office/powerpoint/2010/main" val="1504821911"/>
              </p:ext>
            </p:extLst>
          </p:nvPr>
        </p:nvGraphicFramePr>
        <p:xfrm>
          <a:off x="1025625" y="1395572"/>
          <a:ext cx="10736881" cy="4749999"/>
        </p:xfrm>
        <a:graphic>
          <a:graphicData uri="http://schemas.openxmlformats.org/drawingml/2006/table">
            <a:tbl>
              <a:tblPr firstRow="1" firstCol="1" bandRow="1">
                <a:tableStyleId>{5C22544A-7EE6-4342-B048-85BDC9FD1C3A}</a:tableStyleId>
              </a:tblPr>
              <a:tblGrid>
                <a:gridCol w="969450">
                  <a:extLst>
                    <a:ext uri="{9D8B030D-6E8A-4147-A177-3AD203B41FA5}">
                      <a16:colId xmlns:a16="http://schemas.microsoft.com/office/drawing/2014/main" val="1538005122"/>
                    </a:ext>
                  </a:extLst>
                </a:gridCol>
                <a:gridCol w="1202284">
                  <a:extLst>
                    <a:ext uri="{9D8B030D-6E8A-4147-A177-3AD203B41FA5}">
                      <a16:colId xmlns:a16="http://schemas.microsoft.com/office/drawing/2014/main" val="348442509"/>
                    </a:ext>
                  </a:extLst>
                </a:gridCol>
                <a:gridCol w="1193171">
                  <a:extLst>
                    <a:ext uri="{9D8B030D-6E8A-4147-A177-3AD203B41FA5}">
                      <a16:colId xmlns:a16="http://schemas.microsoft.com/office/drawing/2014/main" val="86345926"/>
                    </a:ext>
                  </a:extLst>
                </a:gridCol>
                <a:gridCol w="1044025">
                  <a:extLst>
                    <a:ext uri="{9D8B030D-6E8A-4147-A177-3AD203B41FA5}">
                      <a16:colId xmlns:a16="http://schemas.microsoft.com/office/drawing/2014/main" val="2295137052"/>
                    </a:ext>
                  </a:extLst>
                </a:gridCol>
                <a:gridCol w="1044025">
                  <a:extLst>
                    <a:ext uri="{9D8B030D-6E8A-4147-A177-3AD203B41FA5}">
                      <a16:colId xmlns:a16="http://schemas.microsoft.com/office/drawing/2014/main" val="3635669750"/>
                    </a:ext>
                  </a:extLst>
                </a:gridCol>
                <a:gridCol w="820305">
                  <a:extLst>
                    <a:ext uri="{9D8B030D-6E8A-4147-A177-3AD203B41FA5}">
                      <a16:colId xmlns:a16="http://schemas.microsoft.com/office/drawing/2014/main" val="54094016"/>
                    </a:ext>
                  </a:extLst>
                </a:gridCol>
                <a:gridCol w="2002706">
                  <a:extLst>
                    <a:ext uri="{9D8B030D-6E8A-4147-A177-3AD203B41FA5}">
                      <a16:colId xmlns:a16="http://schemas.microsoft.com/office/drawing/2014/main" val="2557169681"/>
                    </a:ext>
                  </a:extLst>
                </a:gridCol>
                <a:gridCol w="820305">
                  <a:extLst>
                    <a:ext uri="{9D8B030D-6E8A-4147-A177-3AD203B41FA5}">
                      <a16:colId xmlns:a16="http://schemas.microsoft.com/office/drawing/2014/main" val="1235186229"/>
                    </a:ext>
                  </a:extLst>
                </a:gridCol>
                <a:gridCol w="820305">
                  <a:extLst>
                    <a:ext uri="{9D8B030D-6E8A-4147-A177-3AD203B41FA5}">
                      <a16:colId xmlns:a16="http://schemas.microsoft.com/office/drawing/2014/main" val="2758691122"/>
                    </a:ext>
                  </a:extLst>
                </a:gridCol>
                <a:gridCol w="820305">
                  <a:extLst>
                    <a:ext uri="{9D8B030D-6E8A-4147-A177-3AD203B41FA5}">
                      <a16:colId xmlns:a16="http://schemas.microsoft.com/office/drawing/2014/main" val="2832978386"/>
                    </a:ext>
                  </a:extLst>
                </a:gridCol>
              </a:tblGrid>
              <a:tr h="164108">
                <a:tc gridSpan="6">
                  <a:txBody>
                    <a:bodyPr/>
                    <a:lstStyle/>
                    <a:p>
                      <a:pPr algn="ctr">
                        <a:spcAft>
                          <a:spcPts val="1000"/>
                        </a:spcAft>
                      </a:pPr>
                      <a:r>
                        <a:rPr lang="en-AU" sz="1600" dirty="0">
                          <a:effectLst/>
                        </a:rPr>
                        <a:t>BET: long-term recruitment</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nchor="ct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rowSpan="3">
                  <a:txBody>
                    <a:bodyPr/>
                    <a:lstStyle/>
                    <a:p>
                      <a:pPr algn="l">
                        <a:spcAft>
                          <a:spcPts val="1000"/>
                        </a:spcAft>
                      </a:pPr>
                      <a:r>
                        <a:rPr lang="en-AU" sz="1600">
                          <a:effectLst/>
                        </a:rPr>
                        <a:t>Notes</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rowSpan="3">
                  <a:txBody>
                    <a:bodyPr/>
                    <a:lstStyle/>
                    <a:p>
                      <a:pPr algn="ctr">
                        <a:spcAft>
                          <a:spcPts val="1000"/>
                        </a:spcAft>
                      </a:pPr>
                      <a:r>
                        <a:rPr lang="en-AU" sz="1600">
                          <a:effectLst/>
                        </a:rPr>
                        <a:t>Equiv.</a:t>
                      </a:r>
                    </a:p>
                    <a:p>
                      <a:pPr algn="ctr">
                        <a:spcAft>
                          <a:spcPts val="1000"/>
                        </a:spcAft>
                      </a:pPr>
                      <a:r>
                        <a:rPr lang="en-AU" sz="1600">
                          <a:effectLst/>
                        </a:rPr>
                        <a:t>SKJ</a:t>
                      </a:r>
                    </a:p>
                    <a:p>
                      <a:pPr algn="ctr">
                        <a:spcAft>
                          <a:spcPts val="1000"/>
                        </a:spcAft>
                      </a:pPr>
                      <a:r>
                        <a:rPr lang="en-AU" sz="1600">
                          <a:effectLst/>
                        </a:rPr>
                        <a:t>SB/SB</a:t>
                      </a:r>
                      <a:r>
                        <a:rPr lang="en-AU" sz="1600" baseline="-25000">
                          <a:effectLst/>
                        </a:rPr>
                        <a:t>F=0</a:t>
                      </a:r>
                      <a:r>
                        <a:rPr lang="en-AU" sz="1600">
                          <a:effectLst/>
                        </a:rPr>
                        <a:t>*</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rowSpan="3">
                  <a:txBody>
                    <a:bodyPr/>
                    <a:lstStyle/>
                    <a:p>
                      <a:pPr algn="ctr">
                        <a:spcAft>
                          <a:spcPts val="1000"/>
                        </a:spcAft>
                      </a:pPr>
                      <a:r>
                        <a:rPr lang="en-AU" sz="1600">
                          <a:effectLst/>
                        </a:rPr>
                        <a:t>Equiv.</a:t>
                      </a:r>
                    </a:p>
                    <a:p>
                      <a:pPr algn="ctr">
                        <a:spcAft>
                          <a:spcPts val="1000"/>
                        </a:spcAft>
                      </a:pPr>
                      <a:r>
                        <a:rPr lang="en-AU" sz="1600">
                          <a:effectLst/>
                        </a:rPr>
                        <a:t>YFT</a:t>
                      </a:r>
                    </a:p>
                    <a:p>
                      <a:pPr algn="l">
                        <a:spcAft>
                          <a:spcPts val="1000"/>
                        </a:spcAft>
                      </a:pPr>
                      <a:r>
                        <a:rPr lang="en-AU" sz="1600">
                          <a:effectLst/>
                        </a:rPr>
                        <a:t>SB/SB</a:t>
                      </a:r>
                      <a:r>
                        <a:rPr lang="en-AU" sz="1600" baseline="-25000">
                          <a:effectLst/>
                        </a:rPr>
                        <a:t>F=0</a:t>
                      </a:r>
                      <a:r>
                        <a:rPr lang="en-AU" sz="1600">
                          <a:effectLst/>
                        </a:rPr>
                        <a:t>*</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rowSpan="3">
                  <a:txBody>
                    <a:bodyPr/>
                    <a:lstStyle/>
                    <a:p>
                      <a:pPr algn="ctr">
                        <a:spcAft>
                          <a:spcPts val="1000"/>
                        </a:spcAft>
                      </a:pPr>
                      <a:r>
                        <a:rPr lang="en-AU" sz="1600">
                          <a:effectLst/>
                        </a:rPr>
                        <a:t>Equiv.</a:t>
                      </a:r>
                    </a:p>
                    <a:p>
                      <a:pPr algn="ctr">
                        <a:spcAft>
                          <a:spcPts val="1000"/>
                        </a:spcAft>
                      </a:pPr>
                      <a:r>
                        <a:rPr lang="en-AU" sz="1600">
                          <a:effectLst/>
                        </a:rPr>
                        <a:t>SPA</a:t>
                      </a:r>
                    </a:p>
                    <a:p>
                      <a:pPr algn="l">
                        <a:spcAft>
                          <a:spcPts val="1000"/>
                        </a:spcAft>
                      </a:pPr>
                      <a:r>
                        <a:rPr lang="en-AU" sz="1600">
                          <a:effectLst/>
                        </a:rPr>
                        <a:t>SB/SB</a:t>
                      </a:r>
                      <a:r>
                        <a:rPr lang="en-AU" sz="1600" baseline="-25000">
                          <a:effectLst/>
                        </a:rPr>
                        <a:t>F=0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extLst>
                  <a:ext uri="{0D108BD9-81ED-4DB2-BD59-A6C34878D82A}">
                    <a16:rowId xmlns:a16="http://schemas.microsoft.com/office/drawing/2014/main" val="3080540595"/>
                  </a:ext>
                </a:extLst>
              </a:tr>
              <a:tr h="656430">
                <a:tc rowSpan="2">
                  <a:txBody>
                    <a:bodyPr/>
                    <a:lstStyle/>
                    <a:p>
                      <a:pPr algn="ctr">
                        <a:spcAft>
                          <a:spcPts val="1000"/>
                        </a:spcAft>
                      </a:pPr>
                      <a:r>
                        <a:rPr lang="en-AU" sz="1600" dirty="0">
                          <a:effectLst/>
                        </a:rPr>
                        <a:t>Median depletion level </a:t>
                      </a:r>
                    </a:p>
                    <a:p>
                      <a:pPr algn="ctr">
                        <a:spcAft>
                          <a:spcPts val="1000"/>
                        </a:spcAft>
                      </a:pPr>
                      <a:r>
                        <a:rPr lang="en-AU" sz="1600" dirty="0">
                          <a:effectLst/>
                        </a:rPr>
                        <a:t>(%SB</a:t>
                      </a:r>
                      <a:r>
                        <a:rPr lang="en-AU" sz="1600" baseline="-25000" dirty="0">
                          <a:effectLst/>
                        </a:rPr>
                        <a:t>F=0</a:t>
                      </a:r>
                      <a:r>
                        <a:rPr lang="en-AU" sz="1600" dirty="0">
                          <a:effectLst/>
                        </a:rPr>
                        <a:t>)</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nchor="ctr"/>
                </a:tc>
                <a:tc rowSpan="2">
                  <a:txBody>
                    <a:bodyPr/>
                    <a:lstStyle/>
                    <a:p>
                      <a:pPr algn="ctr">
                        <a:spcAft>
                          <a:spcPts val="1000"/>
                        </a:spcAft>
                      </a:pPr>
                      <a:r>
                        <a:rPr lang="en-AU" sz="1600">
                          <a:effectLst/>
                        </a:rPr>
                        <a:t>Change in SB (%SB</a:t>
                      </a:r>
                      <a:r>
                        <a:rPr lang="en-AU" sz="1600" baseline="-25000">
                          <a:effectLst/>
                        </a:rPr>
                        <a:t>F=0</a:t>
                      </a:r>
                      <a:r>
                        <a:rPr lang="en-AU" sz="1600">
                          <a:effectLst/>
                        </a:rPr>
                        <a:t>) from </a:t>
                      </a:r>
                    </a:p>
                    <a:p>
                      <a:pPr algn="ctr">
                        <a:spcAft>
                          <a:spcPts val="1000"/>
                        </a:spcAft>
                      </a:pPr>
                      <a:r>
                        <a:rPr lang="en-AU" sz="1600">
                          <a:effectLst/>
                        </a:rPr>
                        <a:t>2012-2015</a:t>
                      </a:r>
                    </a:p>
                    <a:p>
                      <a:pPr algn="ctr">
                        <a:spcAft>
                          <a:spcPts val="1000"/>
                        </a:spcAft>
                      </a:pPr>
                      <a:r>
                        <a:rPr lang="en-AU" sz="1600">
                          <a:effectLst/>
                        </a:rPr>
                        <a:t> Average</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nchor="ctr"/>
                </a:tc>
                <a:tc rowSpan="2">
                  <a:txBody>
                    <a:bodyPr/>
                    <a:lstStyle/>
                    <a:p>
                      <a:pPr algn="ctr">
                        <a:spcAft>
                          <a:spcPts val="1000"/>
                        </a:spcAft>
                      </a:pPr>
                      <a:r>
                        <a:rPr lang="en-AU" sz="1600" dirty="0">
                          <a:effectLst/>
                        </a:rPr>
                        <a:t>Change in SB (%SB</a:t>
                      </a:r>
                      <a:r>
                        <a:rPr lang="en-AU" sz="1600" baseline="-25000" dirty="0">
                          <a:effectLst/>
                        </a:rPr>
                        <a:t>F=0</a:t>
                      </a:r>
                      <a:r>
                        <a:rPr lang="en-AU" sz="1600" dirty="0">
                          <a:effectLst/>
                        </a:rPr>
                        <a:t>) from 2018-2021 </a:t>
                      </a:r>
                    </a:p>
                    <a:p>
                      <a:pPr algn="ctr">
                        <a:spcAft>
                          <a:spcPts val="1000"/>
                        </a:spcAft>
                      </a:pPr>
                      <a:r>
                        <a:rPr lang="en-AU" sz="1600" dirty="0">
                          <a:effectLst/>
                        </a:rPr>
                        <a:t>average</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nchor="ctr"/>
                </a:tc>
                <a:tc gridSpan="2">
                  <a:txBody>
                    <a:bodyPr/>
                    <a:lstStyle/>
                    <a:p>
                      <a:pPr algn="ctr">
                        <a:spcAft>
                          <a:spcPts val="1000"/>
                        </a:spcAft>
                      </a:pPr>
                      <a:r>
                        <a:rPr lang="en-AU" sz="1600">
                          <a:effectLst/>
                        </a:rPr>
                        <a:t>Change in fishing from 2019-2021 levels</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nchor="ctr"/>
                </a:tc>
                <a:tc hMerge="1">
                  <a:txBody>
                    <a:bodyPr/>
                    <a:lstStyle/>
                    <a:p>
                      <a:endParaRPr lang="en-AU"/>
                    </a:p>
                  </a:txBody>
                  <a:tcPr/>
                </a:tc>
                <a:tc rowSpan="2">
                  <a:txBody>
                    <a:bodyPr/>
                    <a:lstStyle/>
                    <a:p>
                      <a:pPr algn="ctr">
                        <a:spcAft>
                          <a:spcPts val="1000"/>
                        </a:spcAft>
                      </a:pPr>
                      <a:r>
                        <a:rPr lang="en-AU" sz="1600">
                          <a:effectLst/>
                        </a:rPr>
                        <a:t>Risk SB/SB</a:t>
                      </a:r>
                      <a:r>
                        <a:rPr lang="en-AU" sz="1600" baseline="-25000">
                          <a:effectLst/>
                        </a:rPr>
                        <a:t>F=0</a:t>
                      </a:r>
                      <a:endParaRPr lang="en-AU" sz="1600">
                        <a:effectLst/>
                      </a:endParaRPr>
                    </a:p>
                    <a:p>
                      <a:pPr algn="ctr">
                        <a:spcAft>
                          <a:spcPts val="1000"/>
                        </a:spcAft>
                      </a:pPr>
                      <a:r>
                        <a:rPr lang="en-AU" sz="1600">
                          <a:effectLst/>
                        </a:rPr>
                        <a:t>&lt; LRP</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nchor="ctr"/>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4150538622"/>
                  </a:ext>
                </a:extLst>
              </a:tr>
              <a:tr h="905078">
                <a:tc vMerge="1">
                  <a:txBody>
                    <a:bodyPr/>
                    <a:lstStyle/>
                    <a:p>
                      <a:endParaRPr lang="en-AU"/>
                    </a:p>
                  </a:txBody>
                  <a:tcPr/>
                </a:tc>
                <a:tc vMerge="1">
                  <a:txBody>
                    <a:bodyPr/>
                    <a:lstStyle/>
                    <a:p>
                      <a:endParaRPr lang="en-AU"/>
                    </a:p>
                  </a:txBody>
                  <a:tcPr/>
                </a:tc>
                <a:tc vMerge="1">
                  <a:txBody>
                    <a:bodyPr/>
                    <a:lstStyle/>
                    <a:p>
                      <a:endParaRPr lang="en-AU"/>
                    </a:p>
                  </a:txBody>
                  <a:tcPr/>
                </a:tc>
                <a:tc>
                  <a:txBody>
                    <a:bodyPr/>
                    <a:lstStyle/>
                    <a:p>
                      <a:pPr algn="ctr">
                        <a:spcAft>
                          <a:spcPts val="1000"/>
                        </a:spcAft>
                      </a:pPr>
                      <a:r>
                        <a:rPr lang="en-AU" sz="1600" dirty="0">
                          <a:effectLst/>
                        </a:rPr>
                        <a:t>Purse seine</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nchor="ctr"/>
                </a:tc>
                <a:tc>
                  <a:txBody>
                    <a:bodyPr/>
                    <a:lstStyle/>
                    <a:p>
                      <a:pPr algn="ctr">
                        <a:spcAft>
                          <a:spcPts val="1000"/>
                        </a:spcAft>
                      </a:pPr>
                      <a:r>
                        <a:rPr lang="en-AU" sz="1600">
                          <a:effectLst/>
                        </a:rPr>
                        <a:t>Longline</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2478210212"/>
                  </a:ext>
                </a:extLst>
              </a:tr>
              <a:tr h="492323">
                <a:tc>
                  <a:txBody>
                    <a:bodyPr/>
                    <a:lstStyle/>
                    <a:p>
                      <a:pPr algn="ctr">
                        <a:spcAft>
                          <a:spcPts val="1000"/>
                        </a:spcAft>
                      </a:pPr>
                      <a:r>
                        <a:rPr lang="en-AU" sz="1600" dirty="0">
                          <a:effectLst/>
                        </a:rPr>
                        <a:t>0.43</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+26%</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+23%</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dirty="0">
                          <a:effectLst/>
                        </a:rPr>
                        <a:t>0%</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l">
                        <a:spcAft>
                          <a:spcPts val="1000"/>
                        </a:spcAft>
                      </a:pPr>
                      <a:r>
                        <a:rPr lang="en-AU" sz="1600">
                          <a:effectLst/>
                        </a:rPr>
                        <a:t>Base 2019-2021 conditions</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53%</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41%</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 </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extLst>
                  <a:ext uri="{0D108BD9-81ED-4DB2-BD59-A6C34878D82A}">
                    <a16:rowId xmlns:a16="http://schemas.microsoft.com/office/drawing/2014/main" val="836173801"/>
                  </a:ext>
                </a:extLst>
              </a:tr>
              <a:tr h="328215">
                <a:tc>
                  <a:txBody>
                    <a:bodyPr/>
                    <a:lstStyle/>
                    <a:p>
                      <a:pPr algn="ctr">
                        <a:spcAft>
                          <a:spcPts val="1000"/>
                        </a:spcAft>
                      </a:pPr>
                      <a:r>
                        <a:rPr lang="en-AU" sz="1600">
                          <a:effectLst/>
                        </a:rPr>
                        <a:t>0.30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-12%</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-14%</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+40%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dirty="0">
                          <a:effectLst/>
                        </a:rPr>
                        <a:t>+45%</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16%</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l">
                        <a:spcAft>
                          <a:spcPts val="1000"/>
                        </a:spcAft>
                      </a:pPr>
                      <a:r>
                        <a:rPr lang="en-AU" sz="1600">
                          <a:effectLst/>
                        </a:rPr>
                        <a:t>Avg. 2012-2015 – 10%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rowSpan="7">
                  <a:txBody>
                    <a:bodyPr/>
                    <a:lstStyle/>
                    <a:p>
                      <a:pPr algn="ctr">
                        <a:spcAft>
                          <a:spcPts val="1000"/>
                        </a:spcAft>
                      </a:pPr>
                      <a:r>
                        <a:rPr lang="en-AU" sz="1600">
                          <a:effectLst/>
                        </a:rPr>
                        <a:t>50%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36%</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 </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extLst>
                  <a:ext uri="{0D108BD9-81ED-4DB2-BD59-A6C34878D82A}">
                    <a16:rowId xmlns:a16="http://schemas.microsoft.com/office/drawing/2014/main" val="880139110"/>
                  </a:ext>
                </a:extLst>
              </a:tr>
              <a:tr h="328215">
                <a:tc>
                  <a:txBody>
                    <a:bodyPr/>
                    <a:lstStyle/>
                    <a:p>
                      <a:pPr algn="ctr">
                        <a:spcAft>
                          <a:spcPts val="1000"/>
                        </a:spcAft>
                      </a:pPr>
                      <a:r>
                        <a:rPr lang="en-AU" sz="1600">
                          <a:effectLst/>
                        </a:rPr>
                        <a:t>0.34</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-3%</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+40%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+25%</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2%</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l">
                        <a:spcAft>
                          <a:spcPts val="1000"/>
                        </a:spcAft>
                      </a:pPr>
                      <a:r>
                        <a:rPr lang="en-AU" sz="1600" dirty="0">
                          <a:effectLst/>
                        </a:rPr>
                        <a:t>Avg. 2012-2015</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vMerge="1">
                  <a:txBody>
                    <a:bodyPr/>
                    <a:lstStyle/>
                    <a:p>
                      <a:endParaRPr lang="en-AU"/>
                    </a:p>
                  </a:txBody>
                  <a:tcPr/>
                </a:tc>
                <a:tc>
                  <a:txBody>
                    <a:bodyPr/>
                    <a:lstStyle/>
                    <a:p>
                      <a:pPr algn="ctr">
                        <a:spcAft>
                          <a:spcPts val="1000"/>
                        </a:spcAft>
                      </a:pPr>
                      <a:r>
                        <a:rPr lang="en-AU" sz="1600">
                          <a:effectLst/>
                        </a:rPr>
                        <a:t>37%</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 </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extLst>
                  <a:ext uri="{0D108BD9-81ED-4DB2-BD59-A6C34878D82A}">
                    <a16:rowId xmlns:a16="http://schemas.microsoft.com/office/drawing/2014/main" val="3085544896"/>
                  </a:ext>
                </a:extLst>
              </a:tr>
              <a:tr h="328215">
                <a:tc>
                  <a:txBody>
                    <a:bodyPr/>
                    <a:lstStyle/>
                    <a:p>
                      <a:pPr algn="ctr">
                        <a:spcAft>
                          <a:spcPts val="1000"/>
                        </a:spcAft>
                      </a:pPr>
                      <a:r>
                        <a:rPr lang="en-AU" sz="1600">
                          <a:effectLst/>
                        </a:rPr>
                        <a:t>0.37</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+9%</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+6%</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+40%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+10%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l">
                        <a:spcAft>
                          <a:spcPts val="1000"/>
                        </a:spcAft>
                      </a:pPr>
                      <a:r>
                        <a:rPr lang="en-AU" sz="1600" dirty="0">
                          <a:effectLst/>
                        </a:rPr>
                        <a:t>Avg. 2012-2015 + 10%</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vMerge="1">
                  <a:txBody>
                    <a:bodyPr/>
                    <a:lstStyle/>
                    <a:p>
                      <a:endParaRPr lang="en-AU"/>
                    </a:p>
                  </a:txBody>
                  <a:tcPr/>
                </a:tc>
                <a:tc>
                  <a:txBody>
                    <a:bodyPr/>
                    <a:lstStyle/>
                    <a:p>
                      <a:pPr algn="ctr">
                        <a:spcAft>
                          <a:spcPts val="1000"/>
                        </a:spcAft>
                      </a:pPr>
                      <a:r>
                        <a:rPr lang="en-AU" sz="1600">
                          <a:effectLst/>
                        </a:rPr>
                        <a:t>38%</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 </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extLst>
                  <a:ext uri="{0D108BD9-81ED-4DB2-BD59-A6C34878D82A}">
                    <a16:rowId xmlns:a16="http://schemas.microsoft.com/office/drawing/2014/main" val="296401231"/>
                  </a:ext>
                </a:extLst>
              </a:tr>
              <a:tr h="492323">
                <a:tc>
                  <a:txBody>
                    <a:bodyPr/>
                    <a:lstStyle/>
                    <a:p>
                      <a:pPr algn="ctr">
                        <a:spcAft>
                          <a:spcPts val="1000"/>
                        </a:spcAft>
                      </a:pPr>
                      <a:r>
                        <a:rPr lang="en-AU" sz="1600">
                          <a:effectLst/>
                        </a:rPr>
                        <a:t>0.32</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-6%</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-9%</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+62%</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+25%</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8%</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l">
                        <a:spcAft>
                          <a:spcPts val="1000"/>
                        </a:spcAft>
                      </a:pPr>
                      <a:r>
                        <a:rPr lang="en-AU" sz="1600" dirty="0">
                          <a:effectLst/>
                        </a:rPr>
                        <a:t>Avg. 2012-2015 minus FAD closure</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vMerge="1">
                  <a:txBody>
                    <a:bodyPr/>
                    <a:lstStyle/>
                    <a:p>
                      <a:endParaRPr lang="en-AU"/>
                    </a:p>
                  </a:txBody>
                  <a:tcPr/>
                </a:tc>
                <a:tc>
                  <a:txBody>
                    <a:bodyPr/>
                    <a:lstStyle/>
                    <a:p>
                      <a:pPr algn="ctr">
                        <a:spcAft>
                          <a:spcPts val="1000"/>
                        </a:spcAft>
                      </a:pPr>
                      <a:r>
                        <a:rPr lang="en-AU" sz="1600">
                          <a:effectLst/>
                        </a:rPr>
                        <a:t>37%</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 </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extLst>
                  <a:ext uri="{0D108BD9-81ED-4DB2-BD59-A6C34878D82A}">
                    <a16:rowId xmlns:a16="http://schemas.microsoft.com/office/drawing/2014/main" val="2220749646"/>
                  </a:ext>
                </a:extLst>
              </a:tr>
              <a:tr h="328215">
                <a:tc>
                  <a:txBody>
                    <a:bodyPr/>
                    <a:lstStyle/>
                    <a:p>
                      <a:pPr algn="ctr">
                        <a:spcAft>
                          <a:spcPts val="1000"/>
                        </a:spcAft>
                      </a:pPr>
                      <a:r>
                        <a:rPr lang="en-AU" sz="1600">
                          <a:effectLst/>
                        </a:rPr>
                        <a:t>0.46</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+35%</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+31%</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+40%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-45%</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l">
                        <a:spcAft>
                          <a:spcPts val="1000"/>
                        </a:spcAft>
                      </a:pPr>
                      <a:r>
                        <a:rPr lang="en-AU" sz="1600" dirty="0">
                          <a:effectLst/>
                        </a:rPr>
                        <a:t>Avg. depletion 2000-04</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vMerge="1">
                  <a:txBody>
                    <a:bodyPr/>
                    <a:lstStyle/>
                    <a:p>
                      <a:endParaRPr lang="en-AU"/>
                    </a:p>
                  </a:txBody>
                  <a:tcPr/>
                </a:tc>
                <a:tc>
                  <a:txBody>
                    <a:bodyPr/>
                    <a:lstStyle/>
                    <a:p>
                      <a:pPr algn="ctr">
                        <a:spcAft>
                          <a:spcPts val="1000"/>
                        </a:spcAft>
                      </a:pPr>
                      <a:r>
                        <a:rPr lang="en-AU" sz="1600">
                          <a:effectLst/>
                        </a:rPr>
                        <a:t>41%</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 </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extLst>
                  <a:ext uri="{0D108BD9-81ED-4DB2-BD59-A6C34878D82A}">
                    <a16:rowId xmlns:a16="http://schemas.microsoft.com/office/drawing/2014/main" val="1782568968"/>
                  </a:ext>
                </a:extLst>
              </a:tr>
              <a:tr h="164108">
                <a:tc>
                  <a:txBody>
                    <a:bodyPr/>
                    <a:lstStyle/>
                    <a:p>
                      <a:pPr algn="ctr">
                        <a:spcAft>
                          <a:spcPts val="1000"/>
                        </a:spcAft>
                      </a:pPr>
                      <a:r>
                        <a:rPr lang="en-AU" sz="1600">
                          <a:effectLst/>
                        </a:rPr>
                        <a:t>0.32</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-6%</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-9%</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+40%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+40%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10%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l">
                        <a:spcAft>
                          <a:spcPts val="1000"/>
                        </a:spcAft>
                      </a:pPr>
                      <a:r>
                        <a:rPr lang="en-AU" sz="1600">
                          <a:effectLst/>
                        </a:rPr>
                        <a:t>10% risk re LRP</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vMerge="1">
                  <a:txBody>
                    <a:bodyPr/>
                    <a:lstStyle/>
                    <a:p>
                      <a:endParaRPr lang="en-AU"/>
                    </a:p>
                  </a:txBody>
                  <a:tcPr/>
                </a:tc>
                <a:tc>
                  <a:txBody>
                    <a:bodyPr/>
                    <a:lstStyle/>
                    <a:p>
                      <a:pPr algn="ctr">
                        <a:spcAft>
                          <a:spcPts val="1000"/>
                        </a:spcAft>
                      </a:pPr>
                      <a:r>
                        <a:rPr lang="en-AU" sz="1600" dirty="0">
                          <a:effectLst/>
                        </a:rPr>
                        <a:t>36%</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 </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extLst>
                  <a:ext uri="{0D108BD9-81ED-4DB2-BD59-A6C34878D82A}">
                    <a16:rowId xmlns:a16="http://schemas.microsoft.com/office/drawing/2014/main" val="4052443144"/>
                  </a:ext>
                </a:extLst>
              </a:tr>
              <a:tr h="164108">
                <a:tc>
                  <a:txBody>
                    <a:bodyPr/>
                    <a:lstStyle/>
                    <a:p>
                      <a:pPr algn="ctr">
                        <a:spcAft>
                          <a:spcPts val="1000"/>
                        </a:spcAft>
                      </a:pPr>
                      <a:r>
                        <a:rPr lang="en-AU" sz="1600">
                          <a:effectLst/>
                        </a:rPr>
                        <a:t>0.30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-12%</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-14%</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+40%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+50%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a:effectLst/>
                        </a:rPr>
                        <a:t>20%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l">
                        <a:spcAft>
                          <a:spcPts val="1000"/>
                        </a:spcAft>
                      </a:pPr>
                      <a:r>
                        <a:rPr lang="en-AU" sz="1600">
                          <a:effectLst/>
                        </a:rPr>
                        <a:t>20% risk re LRP</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vMerge="1">
                  <a:txBody>
                    <a:bodyPr/>
                    <a:lstStyle/>
                    <a:p>
                      <a:endParaRPr lang="en-AU"/>
                    </a:p>
                  </a:txBody>
                  <a:tcPr/>
                </a:tc>
                <a:tc>
                  <a:txBody>
                    <a:bodyPr/>
                    <a:lstStyle/>
                    <a:p>
                      <a:pPr algn="ctr">
                        <a:spcAft>
                          <a:spcPts val="1000"/>
                        </a:spcAft>
                      </a:pPr>
                      <a:r>
                        <a:rPr lang="en-AU" sz="1600" dirty="0">
                          <a:effectLst/>
                        </a:rPr>
                        <a:t>35%</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tc>
                  <a:txBody>
                    <a:bodyPr/>
                    <a:lstStyle/>
                    <a:p>
                      <a:pPr algn="ctr">
                        <a:spcAft>
                          <a:spcPts val="1000"/>
                        </a:spcAft>
                      </a:pPr>
                      <a:r>
                        <a:rPr lang="en-AU" sz="1600" dirty="0">
                          <a:effectLst/>
                        </a:rPr>
                        <a:t> </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135" marR="67135" marT="0" marB="0"/>
                </a:tc>
                <a:extLst>
                  <a:ext uri="{0D108BD9-81ED-4DB2-BD59-A6C34878D82A}">
                    <a16:rowId xmlns:a16="http://schemas.microsoft.com/office/drawing/2014/main" val="3887713247"/>
                  </a:ext>
                </a:extLst>
              </a:tr>
            </a:tbl>
          </a:graphicData>
        </a:graphic>
      </p:graphicFrame>
      <p:sp>
        <p:nvSpPr>
          <p:cNvPr id="3" name="Title 2">
            <a:extLst>
              <a:ext uri="{FF2B5EF4-FFF2-40B4-BE49-F238E27FC236}">
                <a16:creationId xmlns:a16="http://schemas.microsoft.com/office/drawing/2014/main" id="{686D4B15-1300-BB21-DACC-F0504919ECF3}"/>
              </a:ext>
            </a:extLst>
          </p:cNvPr>
          <p:cNvSpPr>
            <a:spLocks noGrp="1"/>
          </p:cNvSpPr>
          <p:nvPr>
            <p:ph type="title"/>
          </p:nvPr>
        </p:nvSpPr>
        <p:spPr/>
        <p:txBody>
          <a:bodyPr/>
          <a:lstStyle/>
          <a:p>
            <a:r>
              <a:rPr lang="en-AU" dirty="0"/>
              <a:t>BET long term, CMM levels</a:t>
            </a:r>
          </a:p>
        </p:txBody>
      </p:sp>
    </p:spTree>
    <p:extLst>
      <p:ext uri="{BB962C8B-B14F-4D97-AF65-F5344CB8AC3E}">
        <p14:creationId xmlns:p14="http://schemas.microsoft.com/office/powerpoint/2010/main" val="82310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CB1CB72-7146-23ED-E3A5-9D2AF89240F6}"/>
              </a:ext>
            </a:extLst>
          </p:cNvPr>
          <p:cNvGraphicFramePr>
            <a:graphicFrameLocks noGrp="1"/>
          </p:cNvGraphicFramePr>
          <p:nvPr>
            <p:ph idx="1"/>
            <p:extLst>
              <p:ext uri="{D42A27DB-BD31-4B8C-83A1-F6EECF244321}">
                <p14:modId xmlns:p14="http://schemas.microsoft.com/office/powerpoint/2010/main" val="1424982794"/>
              </p:ext>
            </p:extLst>
          </p:nvPr>
        </p:nvGraphicFramePr>
        <p:xfrm>
          <a:off x="1025623" y="1730851"/>
          <a:ext cx="10753508" cy="4399280"/>
        </p:xfrm>
        <a:graphic>
          <a:graphicData uri="http://schemas.openxmlformats.org/drawingml/2006/table">
            <a:tbl>
              <a:tblPr firstRow="1" firstCol="1" bandRow="1">
                <a:tableStyleId>{5C22544A-7EE6-4342-B048-85BDC9FD1C3A}</a:tableStyleId>
              </a:tblPr>
              <a:tblGrid>
                <a:gridCol w="1025411">
                  <a:extLst>
                    <a:ext uri="{9D8B030D-6E8A-4147-A177-3AD203B41FA5}">
                      <a16:colId xmlns:a16="http://schemas.microsoft.com/office/drawing/2014/main" val="920895865"/>
                    </a:ext>
                  </a:extLst>
                </a:gridCol>
                <a:gridCol w="1170632">
                  <a:extLst>
                    <a:ext uri="{9D8B030D-6E8A-4147-A177-3AD203B41FA5}">
                      <a16:colId xmlns:a16="http://schemas.microsoft.com/office/drawing/2014/main" val="3277676041"/>
                    </a:ext>
                  </a:extLst>
                </a:gridCol>
                <a:gridCol w="1161756">
                  <a:extLst>
                    <a:ext uri="{9D8B030D-6E8A-4147-A177-3AD203B41FA5}">
                      <a16:colId xmlns:a16="http://schemas.microsoft.com/office/drawing/2014/main" val="3784159872"/>
                    </a:ext>
                  </a:extLst>
                </a:gridCol>
                <a:gridCol w="1016536">
                  <a:extLst>
                    <a:ext uri="{9D8B030D-6E8A-4147-A177-3AD203B41FA5}">
                      <a16:colId xmlns:a16="http://schemas.microsoft.com/office/drawing/2014/main" val="3679982093"/>
                    </a:ext>
                  </a:extLst>
                </a:gridCol>
                <a:gridCol w="1016536">
                  <a:extLst>
                    <a:ext uri="{9D8B030D-6E8A-4147-A177-3AD203B41FA5}">
                      <a16:colId xmlns:a16="http://schemas.microsoft.com/office/drawing/2014/main" val="12111980"/>
                    </a:ext>
                  </a:extLst>
                </a:gridCol>
                <a:gridCol w="798708">
                  <a:extLst>
                    <a:ext uri="{9D8B030D-6E8A-4147-A177-3AD203B41FA5}">
                      <a16:colId xmlns:a16="http://schemas.microsoft.com/office/drawing/2014/main" val="1540304193"/>
                    </a:ext>
                  </a:extLst>
                </a:gridCol>
                <a:gridCol w="1949975">
                  <a:extLst>
                    <a:ext uri="{9D8B030D-6E8A-4147-A177-3AD203B41FA5}">
                      <a16:colId xmlns:a16="http://schemas.microsoft.com/office/drawing/2014/main" val="769246880"/>
                    </a:ext>
                  </a:extLst>
                </a:gridCol>
                <a:gridCol w="871318">
                  <a:extLst>
                    <a:ext uri="{9D8B030D-6E8A-4147-A177-3AD203B41FA5}">
                      <a16:colId xmlns:a16="http://schemas.microsoft.com/office/drawing/2014/main" val="1692310223"/>
                    </a:ext>
                  </a:extLst>
                </a:gridCol>
                <a:gridCol w="871318">
                  <a:extLst>
                    <a:ext uri="{9D8B030D-6E8A-4147-A177-3AD203B41FA5}">
                      <a16:colId xmlns:a16="http://schemas.microsoft.com/office/drawing/2014/main" val="3418771538"/>
                    </a:ext>
                  </a:extLst>
                </a:gridCol>
                <a:gridCol w="871318">
                  <a:extLst>
                    <a:ext uri="{9D8B030D-6E8A-4147-A177-3AD203B41FA5}">
                      <a16:colId xmlns:a16="http://schemas.microsoft.com/office/drawing/2014/main" val="2190213886"/>
                    </a:ext>
                  </a:extLst>
                </a:gridCol>
              </a:tblGrid>
              <a:tr h="0">
                <a:tc gridSpan="6">
                  <a:txBody>
                    <a:bodyPr/>
                    <a:lstStyle/>
                    <a:p>
                      <a:pPr algn="ctr">
                        <a:spcAft>
                          <a:spcPts val="1000"/>
                        </a:spcAft>
                      </a:pPr>
                      <a:r>
                        <a:rPr lang="en-AU" sz="1600">
                          <a:effectLst/>
                        </a:rPr>
                        <a:t>YFT: long-term recruitment</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nchor="ct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rowSpan="3">
                  <a:txBody>
                    <a:bodyPr/>
                    <a:lstStyle/>
                    <a:p>
                      <a:pPr algn="l">
                        <a:spcAft>
                          <a:spcPts val="1000"/>
                        </a:spcAft>
                      </a:pPr>
                      <a:r>
                        <a:rPr lang="en-AU" sz="1600">
                          <a:effectLst/>
                        </a:rPr>
                        <a:t>Notes</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nchor="ctr"/>
                </a:tc>
                <a:tc rowSpan="3">
                  <a:txBody>
                    <a:bodyPr/>
                    <a:lstStyle/>
                    <a:p>
                      <a:pPr algn="ctr">
                        <a:spcAft>
                          <a:spcPts val="1000"/>
                        </a:spcAft>
                      </a:pPr>
                      <a:r>
                        <a:rPr lang="en-AU" sz="1600">
                          <a:effectLst/>
                        </a:rPr>
                        <a:t>Equiv.</a:t>
                      </a:r>
                    </a:p>
                    <a:p>
                      <a:pPr algn="ctr">
                        <a:spcAft>
                          <a:spcPts val="1000"/>
                        </a:spcAft>
                      </a:pPr>
                      <a:r>
                        <a:rPr lang="en-AU" sz="1600">
                          <a:effectLst/>
                        </a:rPr>
                        <a:t>SKJ</a:t>
                      </a:r>
                    </a:p>
                    <a:p>
                      <a:pPr algn="ctr">
                        <a:spcAft>
                          <a:spcPts val="1000"/>
                        </a:spcAft>
                      </a:pPr>
                      <a:r>
                        <a:rPr lang="en-AU" sz="1600">
                          <a:effectLst/>
                        </a:rPr>
                        <a:t>SB/SB</a:t>
                      </a:r>
                      <a:r>
                        <a:rPr lang="en-AU" sz="1600" baseline="-25000">
                          <a:effectLst/>
                        </a:rPr>
                        <a:t>F=0</a:t>
                      </a:r>
                      <a:r>
                        <a:rPr lang="en-AU" sz="1600">
                          <a:effectLst/>
                        </a:rPr>
                        <a:t>*</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nchor="ctr"/>
                </a:tc>
                <a:tc rowSpan="3">
                  <a:txBody>
                    <a:bodyPr/>
                    <a:lstStyle/>
                    <a:p>
                      <a:pPr algn="ctr">
                        <a:spcAft>
                          <a:spcPts val="1000"/>
                        </a:spcAft>
                      </a:pPr>
                      <a:r>
                        <a:rPr lang="en-AU" sz="1600">
                          <a:effectLst/>
                        </a:rPr>
                        <a:t>Equiv.</a:t>
                      </a:r>
                    </a:p>
                    <a:p>
                      <a:pPr algn="ctr">
                        <a:spcAft>
                          <a:spcPts val="1000"/>
                        </a:spcAft>
                      </a:pPr>
                      <a:r>
                        <a:rPr lang="en-AU" sz="1600">
                          <a:effectLst/>
                        </a:rPr>
                        <a:t>BET-R</a:t>
                      </a:r>
                      <a:r>
                        <a:rPr lang="en-US" sz="1600">
                          <a:effectLst/>
                        </a:rPr>
                        <a:t>/</a:t>
                      </a:r>
                      <a:r>
                        <a:rPr lang="en-AU" sz="1600">
                          <a:effectLst/>
                        </a:rPr>
                        <a:t>L</a:t>
                      </a:r>
                    </a:p>
                    <a:p>
                      <a:pPr algn="l">
                        <a:spcAft>
                          <a:spcPts val="1000"/>
                        </a:spcAft>
                      </a:pPr>
                      <a:r>
                        <a:rPr lang="en-AU" sz="1600">
                          <a:effectLst/>
                        </a:rPr>
                        <a:t>SB/SB</a:t>
                      </a:r>
                      <a:r>
                        <a:rPr lang="en-AU" sz="1600" baseline="-25000">
                          <a:effectLst/>
                        </a:rPr>
                        <a:t>F=0</a:t>
                      </a:r>
                      <a:r>
                        <a:rPr lang="en-AU" sz="1600">
                          <a:effectLst/>
                        </a:rPr>
                        <a:t>*</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nchor="ctr"/>
                </a:tc>
                <a:tc rowSpan="3">
                  <a:txBody>
                    <a:bodyPr/>
                    <a:lstStyle/>
                    <a:p>
                      <a:pPr algn="ctr">
                        <a:spcAft>
                          <a:spcPts val="1000"/>
                        </a:spcAft>
                      </a:pPr>
                      <a:r>
                        <a:rPr lang="en-AU" sz="1600">
                          <a:effectLst/>
                        </a:rPr>
                        <a:t>Equiv. SPA SB/SB</a:t>
                      </a:r>
                      <a:r>
                        <a:rPr lang="en-AU" sz="1600" baseline="-25000">
                          <a:effectLst/>
                        </a:rPr>
                        <a:t>F=0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0" marR="68580" marT="0" marB="0" anchor="ctr"/>
                </a:tc>
                <a:extLst>
                  <a:ext uri="{0D108BD9-81ED-4DB2-BD59-A6C34878D82A}">
                    <a16:rowId xmlns:a16="http://schemas.microsoft.com/office/drawing/2014/main" val="3115495845"/>
                  </a:ext>
                </a:extLst>
              </a:tr>
              <a:tr h="0">
                <a:tc rowSpan="2">
                  <a:txBody>
                    <a:bodyPr/>
                    <a:lstStyle/>
                    <a:p>
                      <a:pPr algn="ctr">
                        <a:spcAft>
                          <a:spcPts val="1000"/>
                        </a:spcAft>
                      </a:pPr>
                      <a:r>
                        <a:rPr lang="en-AU" sz="1600">
                          <a:effectLst/>
                        </a:rPr>
                        <a:t>Median depletion level </a:t>
                      </a:r>
                    </a:p>
                    <a:p>
                      <a:pPr algn="ctr">
                        <a:spcAft>
                          <a:spcPts val="1000"/>
                        </a:spcAft>
                      </a:pPr>
                      <a:r>
                        <a:rPr lang="en-AU" sz="1600">
                          <a:effectLst/>
                        </a:rPr>
                        <a:t>(%SB</a:t>
                      </a:r>
                      <a:r>
                        <a:rPr lang="en-AU" sz="1600" baseline="-25000">
                          <a:effectLst/>
                        </a:rPr>
                        <a:t>F=0</a:t>
                      </a:r>
                      <a:r>
                        <a:rPr lang="en-AU" sz="1600">
                          <a:effectLst/>
                        </a:rPr>
                        <a:t>)</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nchor="ctr"/>
                </a:tc>
                <a:tc rowSpan="2">
                  <a:txBody>
                    <a:bodyPr/>
                    <a:lstStyle/>
                    <a:p>
                      <a:pPr algn="ctr">
                        <a:spcAft>
                          <a:spcPts val="1000"/>
                        </a:spcAft>
                      </a:pPr>
                      <a:r>
                        <a:rPr lang="en-AU" sz="1600">
                          <a:effectLst/>
                        </a:rPr>
                        <a:t>Change in SB (%SB</a:t>
                      </a:r>
                      <a:r>
                        <a:rPr lang="en-AU" sz="1600" baseline="-25000">
                          <a:effectLst/>
                        </a:rPr>
                        <a:t>F=0</a:t>
                      </a:r>
                      <a:r>
                        <a:rPr lang="en-AU" sz="1600">
                          <a:effectLst/>
                        </a:rPr>
                        <a:t>) from </a:t>
                      </a:r>
                    </a:p>
                    <a:p>
                      <a:pPr algn="ctr">
                        <a:spcAft>
                          <a:spcPts val="1000"/>
                        </a:spcAft>
                      </a:pPr>
                      <a:r>
                        <a:rPr lang="en-AU" sz="1600">
                          <a:effectLst/>
                        </a:rPr>
                        <a:t>2012-2015</a:t>
                      </a:r>
                    </a:p>
                    <a:p>
                      <a:pPr algn="ctr">
                        <a:spcAft>
                          <a:spcPts val="1000"/>
                        </a:spcAft>
                      </a:pPr>
                      <a:r>
                        <a:rPr lang="en-AU" sz="1600">
                          <a:effectLst/>
                        </a:rPr>
                        <a:t> average</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nchor="ctr"/>
                </a:tc>
                <a:tc rowSpan="2">
                  <a:txBody>
                    <a:bodyPr/>
                    <a:lstStyle/>
                    <a:p>
                      <a:pPr algn="ctr">
                        <a:spcAft>
                          <a:spcPts val="1000"/>
                        </a:spcAft>
                      </a:pPr>
                      <a:r>
                        <a:rPr lang="en-AU" sz="1600">
                          <a:effectLst/>
                        </a:rPr>
                        <a:t>Change in SB (%SB</a:t>
                      </a:r>
                      <a:r>
                        <a:rPr lang="en-AU" sz="1600" baseline="-25000">
                          <a:effectLst/>
                        </a:rPr>
                        <a:t>F=0</a:t>
                      </a:r>
                      <a:r>
                        <a:rPr lang="en-AU" sz="1600">
                          <a:effectLst/>
                        </a:rPr>
                        <a:t>) from 2018-2021 </a:t>
                      </a:r>
                    </a:p>
                    <a:p>
                      <a:pPr algn="ctr">
                        <a:spcAft>
                          <a:spcPts val="1000"/>
                        </a:spcAft>
                      </a:pPr>
                      <a:r>
                        <a:rPr lang="en-AU" sz="1600">
                          <a:effectLst/>
                        </a:rPr>
                        <a:t>average</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nchor="ctr"/>
                </a:tc>
                <a:tc gridSpan="2">
                  <a:txBody>
                    <a:bodyPr/>
                    <a:lstStyle/>
                    <a:p>
                      <a:pPr algn="ctr">
                        <a:spcAft>
                          <a:spcPts val="1000"/>
                        </a:spcAft>
                      </a:pPr>
                      <a:r>
                        <a:rPr lang="en-AU" sz="1600">
                          <a:effectLst/>
                        </a:rPr>
                        <a:t>Change in fishing from 2019-2021 levels</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nchor="ctr"/>
                </a:tc>
                <a:tc hMerge="1">
                  <a:txBody>
                    <a:bodyPr/>
                    <a:lstStyle/>
                    <a:p>
                      <a:endParaRPr lang="en-AU"/>
                    </a:p>
                  </a:txBody>
                  <a:tcPr/>
                </a:tc>
                <a:tc rowSpan="2">
                  <a:txBody>
                    <a:bodyPr/>
                    <a:lstStyle/>
                    <a:p>
                      <a:pPr algn="ctr">
                        <a:spcAft>
                          <a:spcPts val="1000"/>
                        </a:spcAft>
                      </a:pPr>
                      <a:r>
                        <a:rPr lang="en-AU" sz="1600">
                          <a:effectLst/>
                        </a:rPr>
                        <a:t>Risk SB/SB</a:t>
                      </a:r>
                      <a:r>
                        <a:rPr lang="en-AU" sz="1600" baseline="-25000">
                          <a:effectLst/>
                        </a:rPr>
                        <a:t>F=0</a:t>
                      </a:r>
                      <a:endParaRPr lang="en-AU" sz="1600">
                        <a:effectLst/>
                      </a:endParaRPr>
                    </a:p>
                    <a:p>
                      <a:pPr algn="ctr">
                        <a:spcAft>
                          <a:spcPts val="1000"/>
                        </a:spcAft>
                      </a:pPr>
                      <a:r>
                        <a:rPr lang="en-AU" sz="1600">
                          <a:effectLst/>
                        </a:rPr>
                        <a:t>&lt; LRP</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nchor="ctr"/>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3635020773"/>
                  </a:ext>
                </a:extLst>
              </a:tr>
              <a:tr h="0">
                <a:tc vMerge="1">
                  <a:txBody>
                    <a:bodyPr/>
                    <a:lstStyle/>
                    <a:p>
                      <a:endParaRPr lang="en-AU"/>
                    </a:p>
                  </a:txBody>
                  <a:tcPr/>
                </a:tc>
                <a:tc vMerge="1">
                  <a:txBody>
                    <a:bodyPr/>
                    <a:lstStyle/>
                    <a:p>
                      <a:endParaRPr lang="en-AU"/>
                    </a:p>
                  </a:txBody>
                  <a:tcPr/>
                </a:tc>
                <a:tc vMerge="1">
                  <a:txBody>
                    <a:bodyPr/>
                    <a:lstStyle/>
                    <a:p>
                      <a:endParaRPr lang="en-AU"/>
                    </a:p>
                  </a:txBody>
                  <a:tcPr/>
                </a:tc>
                <a:tc>
                  <a:txBody>
                    <a:bodyPr/>
                    <a:lstStyle/>
                    <a:p>
                      <a:pPr algn="ctr">
                        <a:spcAft>
                          <a:spcPts val="1000"/>
                        </a:spcAft>
                      </a:pPr>
                      <a:r>
                        <a:rPr lang="en-AU" sz="1600">
                          <a:effectLst/>
                        </a:rPr>
                        <a:t>Purse seine</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nchor="ctr"/>
                </a:tc>
                <a:tc>
                  <a:txBody>
                    <a:bodyPr/>
                    <a:lstStyle/>
                    <a:p>
                      <a:pPr algn="ctr">
                        <a:spcAft>
                          <a:spcPts val="1000"/>
                        </a:spcAft>
                      </a:pPr>
                      <a:r>
                        <a:rPr lang="en-AU" sz="1600">
                          <a:effectLst/>
                        </a:rPr>
                        <a:t>Longline</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0" marR="68580" marT="0" marB="0"/>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331299640"/>
                  </a:ext>
                </a:extLst>
              </a:tr>
              <a:tr h="0">
                <a:tc>
                  <a:txBody>
                    <a:bodyPr/>
                    <a:lstStyle/>
                    <a:p>
                      <a:pPr algn="ctr">
                        <a:spcAft>
                          <a:spcPts val="1000"/>
                        </a:spcAft>
                      </a:pPr>
                      <a:r>
                        <a:rPr lang="en-AU" sz="1600">
                          <a:effectLst/>
                        </a:rPr>
                        <a:t>0.41</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pPr>
                      <a:r>
                        <a:rPr lang="en-AU" sz="1600">
                          <a:effectLst/>
                        </a:rPr>
                        <a:t>-7%</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tabLst>
                          <a:tab pos="135890" algn="r"/>
                          <a:tab pos="226060" algn="l"/>
                        </a:tabLst>
                      </a:pPr>
                      <a:r>
                        <a:rPr lang="en-AU" sz="1600">
                          <a:effectLst/>
                        </a:rPr>
                        <a:t>-13%</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pPr>
                      <a:r>
                        <a:rPr lang="en-AU" sz="1600">
                          <a:effectLst/>
                        </a:rPr>
                        <a:t>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pPr>
                      <a:r>
                        <a:rPr lang="en-AU" sz="1600">
                          <a:effectLst/>
                        </a:rPr>
                        <a:t>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0" marR="68580" marT="0" marB="0"/>
                </a:tc>
                <a:tc>
                  <a:txBody>
                    <a:bodyPr/>
                    <a:lstStyle/>
                    <a:p>
                      <a:pPr algn="ctr">
                        <a:spcAft>
                          <a:spcPts val="1000"/>
                        </a:spcAft>
                      </a:pPr>
                      <a:r>
                        <a:rPr lang="en-AU" sz="1600">
                          <a:effectLst/>
                        </a:rPr>
                        <a:t>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nchor="ctr"/>
                </a:tc>
                <a:tc>
                  <a:txBody>
                    <a:bodyPr/>
                    <a:lstStyle/>
                    <a:p>
                      <a:pPr algn="l">
                        <a:spcAft>
                          <a:spcPts val="1000"/>
                        </a:spcAft>
                      </a:pPr>
                      <a:r>
                        <a:rPr lang="en-AU" sz="1600">
                          <a:effectLst/>
                        </a:rPr>
                        <a:t>Base 2019-2021 conditions                                                                                                                                                     </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pPr>
                      <a:r>
                        <a:rPr lang="en-AU" sz="1600">
                          <a:effectLst/>
                        </a:rPr>
                        <a:t>53%</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pPr>
                      <a:r>
                        <a:rPr lang="en-US" sz="1600">
                          <a:effectLst/>
                        </a:rPr>
                        <a:t>46%/43%</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pPr>
                      <a:r>
                        <a:rPr lang="en-AU" sz="1600">
                          <a:effectLst/>
                        </a:rPr>
                        <a:t> </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0" marR="68580" marT="0" marB="0"/>
                </a:tc>
                <a:extLst>
                  <a:ext uri="{0D108BD9-81ED-4DB2-BD59-A6C34878D82A}">
                    <a16:rowId xmlns:a16="http://schemas.microsoft.com/office/drawing/2014/main" val="2767969548"/>
                  </a:ext>
                </a:extLst>
              </a:tr>
              <a:tr h="0">
                <a:tc>
                  <a:txBody>
                    <a:bodyPr/>
                    <a:lstStyle/>
                    <a:p>
                      <a:pPr algn="ctr">
                        <a:spcAft>
                          <a:spcPts val="1000"/>
                        </a:spcAft>
                      </a:pPr>
                      <a:r>
                        <a:rPr lang="en-AU" sz="1600">
                          <a:effectLst/>
                        </a:rPr>
                        <a:t>0.39</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pPr>
                      <a:r>
                        <a:rPr lang="en-AU" sz="1600">
                          <a:effectLst/>
                        </a:rPr>
                        <a:t>-11%</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tabLst>
                          <a:tab pos="135890" algn="r"/>
                          <a:tab pos="226060" algn="l"/>
                        </a:tabLst>
                      </a:pPr>
                      <a:r>
                        <a:rPr lang="en-AU" sz="1600">
                          <a:effectLst/>
                        </a:rPr>
                        <a:t>-17%</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pPr>
                      <a:r>
                        <a:rPr lang="en-AU" sz="1600">
                          <a:effectLst/>
                        </a:rPr>
                        <a:t>+17%</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pPr>
                      <a:r>
                        <a:rPr lang="en-AU" sz="1600">
                          <a:effectLst/>
                        </a:rPr>
                        <a:t>-10%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0" marR="68580" marT="0" marB="0"/>
                </a:tc>
                <a:tc>
                  <a:txBody>
                    <a:bodyPr/>
                    <a:lstStyle/>
                    <a:p>
                      <a:pPr algn="ctr">
                        <a:spcAft>
                          <a:spcPts val="1000"/>
                        </a:spcAft>
                      </a:pPr>
                      <a:r>
                        <a:rPr lang="en-AU" sz="1600">
                          <a:effectLst/>
                        </a:rPr>
                        <a:t>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l">
                        <a:spcAft>
                          <a:spcPts val="1000"/>
                        </a:spcAft>
                      </a:pPr>
                      <a:r>
                        <a:rPr lang="en-AU" sz="1600">
                          <a:effectLst/>
                        </a:rPr>
                        <a:t>Avg. 2012-2015 – 10%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rowSpan="6">
                  <a:txBody>
                    <a:bodyPr/>
                    <a:lstStyle/>
                    <a:p>
                      <a:pPr algn="ctr">
                        <a:spcAft>
                          <a:spcPts val="1000"/>
                        </a:spcAft>
                      </a:pPr>
                      <a:r>
                        <a:rPr lang="en-AU" sz="1600">
                          <a:effectLst/>
                        </a:rPr>
                        <a:t>50%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pPr>
                      <a:r>
                        <a:rPr lang="en-AU" sz="1600">
                          <a:effectLst/>
                        </a:rPr>
                        <a:t>43%/40%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pPr>
                      <a:r>
                        <a:rPr lang="en-AU" sz="1600">
                          <a:effectLst/>
                        </a:rPr>
                        <a:t> </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0" marR="68580" marT="0" marB="0"/>
                </a:tc>
                <a:extLst>
                  <a:ext uri="{0D108BD9-81ED-4DB2-BD59-A6C34878D82A}">
                    <a16:rowId xmlns:a16="http://schemas.microsoft.com/office/drawing/2014/main" val="2930679984"/>
                  </a:ext>
                </a:extLst>
              </a:tr>
              <a:tr h="0">
                <a:tc>
                  <a:txBody>
                    <a:bodyPr/>
                    <a:lstStyle/>
                    <a:p>
                      <a:pPr algn="ctr">
                        <a:spcAft>
                          <a:spcPts val="1000"/>
                        </a:spcAft>
                      </a:pPr>
                      <a:r>
                        <a:rPr lang="en-AU" sz="1600">
                          <a:effectLst/>
                        </a:rPr>
                        <a:t>0.44</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pPr>
                      <a:r>
                        <a:rPr lang="en-AU" sz="1600">
                          <a:effectLst/>
                        </a:rPr>
                        <a:t>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tabLst>
                          <a:tab pos="135890" algn="r"/>
                          <a:tab pos="226060" algn="l"/>
                        </a:tabLst>
                      </a:pPr>
                      <a:r>
                        <a:rPr lang="en-AU" sz="1600">
                          <a:effectLst/>
                        </a:rPr>
                        <a:t>-6%</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pPr>
                      <a:r>
                        <a:rPr lang="en-AU" sz="1600">
                          <a:effectLst/>
                        </a:rPr>
                        <a:t>+17%</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pPr>
                      <a:r>
                        <a:rPr lang="en-AU" sz="1600">
                          <a:effectLst/>
                        </a:rPr>
                        <a:t>&gt; -50%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0" marR="68580" marT="0" marB="0"/>
                </a:tc>
                <a:tc>
                  <a:txBody>
                    <a:bodyPr/>
                    <a:lstStyle/>
                    <a:p>
                      <a:pPr algn="ctr">
                        <a:spcAft>
                          <a:spcPts val="1000"/>
                        </a:spcAft>
                      </a:pPr>
                      <a:r>
                        <a:rPr lang="en-AU" sz="1600">
                          <a:effectLst/>
                        </a:rPr>
                        <a:t>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l">
                        <a:spcAft>
                          <a:spcPts val="1000"/>
                        </a:spcAft>
                      </a:pPr>
                      <a:r>
                        <a:rPr lang="en-AU" sz="1600">
                          <a:effectLst/>
                        </a:rPr>
                        <a:t>Avg. 2012-2015</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vMerge="1">
                  <a:txBody>
                    <a:bodyPr/>
                    <a:lstStyle/>
                    <a:p>
                      <a:endParaRPr lang="en-AU"/>
                    </a:p>
                  </a:txBody>
                  <a:tcPr/>
                </a:tc>
                <a:tc>
                  <a:txBody>
                    <a:bodyPr/>
                    <a:lstStyle/>
                    <a:p>
                      <a:pPr algn="ctr">
                        <a:spcAft>
                          <a:spcPts val="1000"/>
                        </a:spcAft>
                      </a:pPr>
                      <a:r>
                        <a:rPr lang="en-AU" sz="1600">
                          <a:effectLst/>
                        </a:rPr>
                        <a:t>-/-</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pPr>
                      <a:r>
                        <a:rPr lang="en-AU" sz="1600">
                          <a:effectLst/>
                        </a:rPr>
                        <a:t> </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0" marR="68580" marT="0" marB="0"/>
                </a:tc>
                <a:extLst>
                  <a:ext uri="{0D108BD9-81ED-4DB2-BD59-A6C34878D82A}">
                    <a16:rowId xmlns:a16="http://schemas.microsoft.com/office/drawing/2014/main" val="2367324528"/>
                  </a:ext>
                </a:extLst>
              </a:tr>
              <a:tr h="0">
                <a:tc>
                  <a:txBody>
                    <a:bodyPr/>
                    <a:lstStyle/>
                    <a:p>
                      <a:pPr algn="ctr">
                        <a:spcAft>
                          <a:spcPts val="1000"/>
                        </a:spcAft>
                      </a:pPr>
                      <a:r>
                        <a:rPr lang="en-AU" sz="1600">
                          <a:effectLst/>
                        </a:rPr>
                        <a:t>0.48</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pPr>
                      <a:r>
                        <a:rPr lang="en-AU" sz="1600">
                          <a:effectLst/>
                        </a:rPr>
                        <a:t>+9%</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tabLst>
                          <a:tab pos="135890" algn="r"/>
                          <a:tab pos="226060" algn="l"/>
                        </a:tabLst>
                      </a:pPr>
                      <a:r>
                        <a:rPr lang="en-AU" sz="1600">
                          <a:effectLst/>
                        </a:rPr>
                        <a:t>+2%</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pPr>
                      <a:r>
                        <a:rPr lang="en-AU" sz="1600">
                          <a:effectLst/>
                        </a:rPr>
                        <a:t>+17%</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pPr>
                      <a:r>
                        <a:rPr lang="en-AU" sz="1600">
                          <a:effectLst/>
                        </a:rPr>
                        <a:t>&gt; -50%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0" marR="68580" marT="0" marB="0"/>
                </a:tc>
                <a:tc>
                  <a:txBody>
                    <a:bodyPr/>
                    <a:lstStyle/>
                    <a:p>
                      <a:pPr algn="ctr">
                        <a:spcAft>
                          <a:spcPts val="1000"/>
                        </a:spcAft>
                      </a:pPr>
                      <a:r>
                        <a:rPr lang="en-AU" sz="1600">
                          <a:effectLst/>
                        </a:rPr>
                        <a:t>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l">
                        <a:spcAft>
                          <a:spcPts val="1000"/>
                        </a:spcAft>
                      </a:pPr>
                      <a:r>
                        <a:rPr lang="en-AU" sz="1600">
                          <a:effectLst/>
                        </a:rPr>
                        <a:t>Avg. 2012-2015 + 10%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vMerge="1">
                  <a:txBody>
                    <a:bodyPr/>
                    <a:lstStyle/>
                    <a:p>
                      <a:endParaRPr lang="en-AU"/>
                    </a:p>
                  </a:txBody>
                  <a:tcPr/>
                </a:tc>
                <a:tc>
                  <a:txBody>
                    <a:bodyPr/>
                    <a:lstStyle/>
                    <a:p>
                      <a:pPr algn="ctr">
                        <a:spcAft>
                          <a:spcPts val="1000"/>
                        </a:spcAft>
                      </a:pPr>
                      <a:r>
                        <a:rPr lang="en-AU" sz="1600">
                          <a:effectLst/>
                        </a:rPr>
                        <a:t>-/-</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pPr>
                      <a:r>
                        <a:rPr lang="en-AU" sz="1600">
                          <a:effectLst/>
                        </a:rPr>
                        <a:t> </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0" marR="68580" marT="0" marB="0"/>
                </a:tc>
                <a:extLst>
                  <a:ext uri="{0D108BD9-81ED-4DB2-BD59-A6C34878D82A}">
                    <a16:rowId xmlns:a16="http://schemas.microsoft.com/office/drawing/2014/main" val="1422799098"/>
                  </a:ext>
                </a:extLst>
              </a:tr>
              <a:tr h="0">
                <a:tc>
                  <a:txBody>
                    <a:bodyPr/>
                    <a:lstStyle/>
                    <a:p>
                      <a:pPr algn="ctr">
                        <a:spcAft>
                          <a:spcPts val="1000"/>
                        </a:spcAft>
                      </a:pPr>
                      <a:r>
                        <a:rPr lang="en-AU" sz="1600">
                          <a:effectLst/>
                        </a:rPr>
                        <a:t>0.50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pPr>
                      <a:r>
                        <a:rPr lang="en-AU" sz="1600">
                          <a:effectLst/>
                        </a:rPr>
                        <a:t>+14%</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tabLst>
                          <a:tab pos="135890" algn="r"/>
                          <a:tab pos="226060" algn="l"/>
                        </a:tabLst>
                      </a:pPr>
                      <a:r>
                        <a:rPr lang="en-AU" sz="1600">
                          <a:effectLst/>
                        </a:rPr>
                        <a:t>+6%</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pPr>
                      <a:r>
                        <a:rPr lang="en-AU" sz="1600">
                          <a:effectLst/>
                        </a:rPr>
                        <a:t>+17%</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pPr>
                      <a:r>
                        <a:rPr lang="en-AU" sz="1600">
                          <a:effectLst/>
                        </a:rPr>
                        <a:t>&gt; -50%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0" marR="68580" marT="0" marB="0"/>
                </a:tc>
                <a:tc>
                  <a:txBody>
                    <a:bodyPr/>
                    <a:lstStyle/>
                    <a:p>
                      <a:pPr algn="ctr">
                        <a:spcAft>
                          <a:spcPts val="1000"/>
                        </a:spcAft>
                      </a:pPr>
                      <a:r>
                        <a:rPr lang="en-AU" sz="1600">
                          <a:effectLst/>
                        </a:rPr>
                        <a:t>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l">
                        <a:spcAft>
                          <a:spcPts val="1000"/>
                        </a:spcAft>
                      </a:pPr>
                      <a:r>
                        <a:rPr lang="en-AU" sz="1600">
                          <a:effectLst/>
                        </a:rPr>
                        <a:t>Avg. depletion 2000-2004</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vMerge="1">
                  <a:txBody>
                    <a:bodyPr/>
                    <a:lstStyle/>
                    <a:p>
                      <a:endParaRPr lang="en-AU"/>
                    </a:p>
                  </a:txBody>
                  <a:tcPr/>
                </a:tc>
                <a:tc>
                  <a:txBody>
                    <a:bodyPr/>
                    <a:lstStyle/>
                    <a:p>
                      <a:pPr algn="ctr">
                        <a:spcAft>
                          <a:spcPts val="1000"/>
                        </a:spcAft>
                      </a:pPr>
                      <a:r>
                        <a:rPr lang="en-AU" sz="1600">
                          <a:effectLst/>
                        </a:rPr>
                        <a:t>-/-</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pPr>
                      <a:r>
                        <a:rPr lang="en-AU" sz="1600">
                          <a:effectLst/>
                        </a:rPr>
                        <a:t> </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0" marR="68580" marT="0" marB="0"/>
                </a:tc>
                <a:extLst>
                  <a:ext uri="{0D108BD9-81ED-4DB2-BD59-A6C34878D82A}">
                    <a16:rowId xmlns:a16="http://schemas.microsoft.com/office/drawing/2014/main" val="1063288724"/>
                  </a:ext>
                </a:extLst>
              </a:tr>
              <a:tr h="0">
                <a:tc>
                  <a:txBody>
                    <a:bodyPr/>
                    <a:lstStyle/>
                    <a:p>
                      <a:pPr algn="ctr">
                        <a:spcAft>
                          <a:spcPts val="1000"/>
                        </a:spcAft>
                      </a:pPr>
                      <a:r>
                        <a:rPr lang="en-AU" sz="1600">
                          <a:effectLst/>
                        </a:rPr>
                        <a:t>-*</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pPr>
                      <a:r>
                        <a:rPr lang="en-AU" sz="1600">
                          <a:effectLst/>
                        </a:rPr>
                        <a:t>-</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tabLst>
                          <a:tab pos="135890" algn="r"/>
                          <a:tab pos="226060" algn="l"/>
                        </a:tabLst>
                      </a:pPr>
                      <a:r>
                        <a:rPr lang="en-AU" sz="1600">
                          <a:effectLst/>
                        </a:rPr>
                        <a:t>-</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pPr>
                      <a:r>
                        <a:rPr lang="en-AU" sz="1600">
                          <a:effectLst/>
                        </a:rPr>
                        <a:t>+17%</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pPr>
                      <a:r>
                        <a:rPr lang="en-AU" sz="1600">
                          <a:effectLst/>
                        </a:rPr>
                        <a:t>&gt; +100%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0" marR="68580" marT="0" marB="0"/>
                </a:tc>
                <a:tc>
                  <a:txBody>
                    <a:bodyPr/>
                    <a:lstStyle/>
                    <a:p>
                      <a:pPr algn="ctr">
                        <a:spcAft>
                          <a:spcPts val="1000"/>
                        </a:spcAft>
                      </a:pPr>
                      <a:r>
                        <a:rPr lang="en-AU" sz="1600">
                          <a:effectLst/>
                        </a:rPr>
                        <a:t>10%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l">
                        <a:spcAft>
                          <a:spcPts val="1000"/>
                        </a:spcAft>
                      </a:pPr>
                      <a:r>
                        <a:rPr lang="en-AU" sz="1600">
                          <a:effectLst/>
                        </a:rPr>
                        <a:t>10% risk re LRP</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vMerge="1">
                  <a:txBody>
                    <a:bodyPr/>
                    <a:lstStyle/>
                    <a:p>
                      <a:endParaRPr lang="en-AU"/>
                    </a:p>
                  </a:txBody>
                  <a:tcPr/>
                </a:tc>
                <a:tc>
                  <a:txBody>
                    <a:bodyPr/>
                    <a:lstStyle/>
                    <a:p>
                      <a:pPr algn="ctr">
                        <a:spcAft>
                          <a:spcPts val="1000"/>
                        </a:spcAft>
                      </a:pPr>
                      <a:r>
                        <a:rPr lang="en-AU" sz="1600">
                          <a:effectLst/>
                        </a:rPr>
                        <a:t>-/-</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pPr>
                      <a:r>
                        <a:rPr lang="en-AU" sz="1600">
                          <a:effectLst/>
                        </a:rPr>
                        <a:t> </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0" marR="68580" marT="0" marB="0"/>
                </a:tc>
                <a:extLst>
                  <a:ext uri="{0D108BD9-81ED-4DB2-BD59-A6C34878D82A}">
                    <a16:rowId xmlns:a16="http://schemas.microsoft.com/office/drawing/2014/main" val="985094120"/>
                  </a:ext>
                </a:extLst>
              </a:tr>
              <a:tr h="0">
                <a:tc>
                  <a:txBody>
                    <a:bodyPr/>
                    <a:lstStyle/>
                    <a:p>
                      <a:pPr algn="ctr">
                        <a:spcAft>
                          <a:spcPts val="1000"/>
                        </a:spcAft>
                      </a:pPr>
                      <a:r>
                        <a:rPr lang="en-AU" sz="1600">
                          <a:effectLst/>
                        </a:rPr>
                        <a:t>-*</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pPr>
                      <a:r>
                        <a:rPr lang="en-AU" sz="1600">
                          <a:effectLst/>
                        </a:rPr>
                        <a:t>-</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tabLst>
                          <a:tab pos="135890" algn="r"/>
                          <a:tab pos="226060" algn="l"/>
                        </a:tabLst>
                      </a:pPr>
                      <a:r>
                        <a:rPr lang="en-AU" sz="1600">
                          <a:effectLst/>
                        </a:rPr>
                        <a:t>-</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pPr>
                      <a:r>
                        <a:rPr lang="en-AU" sz="1600">
                          <a:effectLst/>
                        </a:rPr>
                        <a:t>+17%</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pPr>
                      <a:r>
                        <a:rPr lang="en-AU" sz="1600">
                          <a:effectLst/>
                        </a:rPr>
                        <a:t>&gt; +100%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0" marR="68580" marT="0" marB="0"/>
                </a:tc>
                <a:tc>
                  <a:txBody>
                    <a:bodyPr/>
                    <a:lstStyle/>
                    <a:p>
                      <a:pPr algn="ctr">
                        <a:spcAft>
                          <a:spcPts val="1000"/>
                        </a:spcAft>
                      </a:pPr>
                      <a:r>
                        <a:rPr lang="en-AU" sz="1600">
                          <a:effectLst/>
                        </a:rPr>
                        <a:t>20%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l">
                        <a:spcAft>
                          <a:spcPts val="1000"/>
                        </a:spcAft>
                      </a:pPr>
                      <a:r>
                        <a:rPr lang="en-AU" sz="1600">
                          <a:effectLst/>
                        </a:rPr>
                        <a:t>20% risk re LRP</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vMerge="1">
                  <a:txBody>
                    <a:bodyPr/>
                    <a:lstStyle/>
                    <a:p>
                      <a:endParaRPr lang="en-AU"/>
                    </a:p>
                  </a:txBody>
                  <a:tcPr/>
                </a:tc>
                <a:tc>
                  <a:txBody>
                    <a:bodyPr/>
                    <a:lstStyle/>
                    <a:p>
                      <a:pPr algn="ctr">
                        <a:spcAft>
                          <a:spcPts val="1000"/>
                        </a:spcAft>
                      </a:pPr>
                      <a:r>
                        <a:rPr lang="en-AU" sz="1600">
                          <a:effectLst/>
                        </a:rPr>
                        <a:t>-/-</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0" marB="0"/>
                </a:tc>
                <a:tc>
                  <a:txBody>
                    <a:bodyPr/>
                    <a:lstStyle/>
                    <a:p>
                      <a:pPr algn="ctr">
                        <a:spcAft>
                          <a:spcPts val="1000"/>
                        </a:spcAft>
                      </a:pPr>
                      <a:r>
                        <a:rPr lang="en-AU" sz="1600" dirty="0">
                          <a:effectLst/>
                        </a:rPr>
                        <a:t> </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68580" marT="0" marB="0"/>
                </a:tc>
                <a:extLst>
                  <a:ext uri="{0D108BD9-81ED-4DB2-BD59-A6C34878D82A}">
                    <a16:rowId xmlns:a16="http://schemas.microsoft.com/office/drawing/2014/main" val="1711706852"/>
                  </a:ext>
                </a:extLst>
              </a:tr>
            </a:tbl>
          </a:graphicData>
        </a:graphic>
      </p:graphicFrame>
      <p:sp>
        <p:nvSpPr>
          <p:cNvPr id="3" name="Title 2">
            <a:extLst>
              <a:ext uri="{FF2B5EF4-FFF2-40B4-BE49-F238E27FC236}">
                <a16:creationId xmlns:a16="http://schemas.microsoft.com/office/drawing/2014/main" id="{68019C55-2CE9-8279-1C41-C0F79B908101}"/>
              </a:ext>
            </a:extLst>
          </p:cNvPr>
          <p:cNvSpPr>
            <a:spLocks noGrp="1"/>
          </p:cNvSpPr>
          <p:nvPr>
            <p:ph type="title"/>
          </p:nvPr>
        </p:nvSpPr>
        <p:spPr/>
        <p:txBody>
          <a:bodyPr/>
          <a:lstStyle/>
          <a:p>
            <a:r>
              <a:rPr lang="en-AU" dirty="0"/>
              <a:t>YFT, CMM levels</a:t>
            </a:r>
          </a:p>
        </p:txBody>
      </p:sp>
    </p:spTree>
    <p:extLst>
      <p:ext uri="{BB962C8B-B14F-4D97-AF65-F5344CB8AC3E}">
        <p14:creationId xmlns:p14="http://schemas.microsoft.com/office/powerpoint/2010/main" val="3459257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B074E3-CFD8-7088-513C-4033CB289624}"/>
              </a:ext>
            </a:extLst>
          </p:cNvPr>
          <p:cNvSpPr>
            <a:spLocks noGrp="1"/>
          </p:cNvSpPr>
          <p:nvPr>
            <p:ph idx="1"/>
          </p:nvPr>
        </p:nvSpPr>
        <p:spPr/>
        <p:txBody>
          <a:bodyPr>
            <a:normAutofit/>
          </a:bodyPr>
          <a:lstStyle/>
          <a:p>
            <a:r>
              <a:rPr lang="en-AU" dirty="0"/>
              <a:t>WCPFC HS workplan – BET and YFT TRPs to be adopted this year (WCPFC21)</a:t>
            </a:r>
          </a:p>
          <a:p>
            <a:r>
              <a:rPr lang="en-AU" dirty="0"/>
              <a:t>No clear guidance from managers on levels</a:t>
            </a:r>
          </a:p>
          <a:p>
            <a:pPr lvl="1"/>
            <a:r>
              <a:rPr lang="en-AU" dirty="0"/>
              <a:t>Exception - comment at WCPFC20 re incorporating FAD closure considerations</a:t>
            </a:r>
          </a:p>
          <a:p>
            <a:r>
              <a:rPr lang="en-AU" dirty="0"/>
              <a:t>To provide some information, re-ran analyses of WCPFC18-2021-11</a:t>
            </a:r>
          </a:p>
          <a:p>
            <a:pPr lvl="1"/>
            <a:r>
              <a:rPr lang="en-AU" dirty="0"/>
              <a:t>Used analyses underpinning TT CMM discussions at WCPFC20</a:t>
            </a:r>
          </a:p>
          <a:p>
            <a:pPr marL="0" indent="0">
              <a:buNone/>
            </a:pPr>
            <a:endParaRPr lang="en-AU" dirty="0"/>
          </a:p>
          <a:p>
            <a:endParaRPr lang="en-AU" dirty="0"/>
          </a:p>
          <a:p>
            <a:endParaRPr lang="en-AU" dirty="0"/>
          </a:p>
        </p:txBody>
      </p:sp>
      <p:sp>
        <p:nvSpPr>
          <p:cNvPr id="3" name="Title 2">
            <a:extLst>
              <a:ext uri="{FF2B5EF4-FFF2-40B4-BE49-F238E27FC236}">
                <a16:creationId xmlns:a16="http://schemas.microsoft.com/office/drawing/2014/main" id="{96FC1993-9828-E126-916C-C54D262197C5}"/>
              </a:ext>
            </a:extLst>
          </p:cNvPr>
          <p:cNvSpPr>
            <a:spLocks noGrp="1"/>
          </p:cNvSpPr>
          <p:nvPr>
            <p:ph type="title"/>
          </p:nvPr>
        </p:nvSpPr>
        <p:spPr/>
        <p:txBody>
          <a:bodyPr/>
          <a:lstStyle/>
          <a:p>
            <a:r>
              <a:rPr lang="en-AU" dirty="0"/>
              <a:t>Introduction</a:t>
            </a:r>
          </a:p>
        </p:txBody>
      </p:sp>
    </p:spTree>
    <p:extLst>
      <p:ext uri="{BB962C8B-B14F-4D97-AF65-F5344CB8AC3E}">
        <p14:creationId xmlns:p14="http://schemas.microsoft.com/office/powerpoint/2010/main" val="3430274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07E263-FFD1-4E5E-4478-27B4EE5EE7FF}"/>
              </a:ext>
            </a:extLst>
          </p:cNvPr>
          <p:cNvSpPr>
            <a:spLocks noGrp="1"/>
          </p:cNvSpPr>
          <p:nvPr>
            <p:ph idx="1"/>
          </p:nvPr>
        </p:nvSpPr>
        <p:spPr>
          <a:xfrm>
            <a:off x="1025624" y="1467548"/>
            <a:ext cx="4921952" cy="5017596"/>
          </a:xfrm>
        </p:spPr>
        <p:txBody>
          <a:bodyPr/>
          <a:lstStyle/>
          <a:p>
            <a:r>
              <a:rPr lang="en-AU" dirty="0"/>
              <a:t>Projection analyses</a:t>
            </a:r>
          </a:p>
          <a:p>
            <a:r>
              <a:rPr lang="en-AU" dirty="0"/>
              <a:t>Adjust future fishing to achieve desired candidate depletions in the long term</a:t>
            </a:r>
          </a:p>
          <a:p>
            <a:r>
              <a:rPr lang="en-AU" dirty="0"/>
              <a:t>BET for two recruitment scenarios</a:t>
            </a:r>
          </a:p>
        </p:txBody>
      </p:sp>
      <p:sp>
        <p:nvSpPr>
          <p:cNvPr id="3" name="Title 2">
            <a:extLst>
              <a:ext uri="{FF2B5EF4-FFF2-40B4-BE49-F238E27FC236}">
                <a16:creationId xmlns:a16="http://schemas.microsoft.com/office/drawing/2014/main" id="{A2EBDF99-F715-11D4-DD11-173B9975A819}"/>
              </a:ext>
            </a:extLst>
          </p:cNvPr>
          <p:cNvSpPr>
            <a:spLocks noGrp="1"/>
          </p:cNvSpPr>
          <p:nvPr>
            <p:ph type="title"/>
          </p:nvPr>
        </p:nvSpPr>
        <p:spPr/>
        <p:txBody>
          <a:bodyPr/>
          <a:lstStyle/>
          <a:p>
            <a:r>
              <a:rPr lang="en-AU" dirty="0"/>
              <a:t>Approach</a:t>
            </a:r>
          </a:p>
        </p:txBody>
      </p:sp>
      <p:pic>
        <p:nvPicPr>
          <p:cNvPr id="5" name="Picture 4">
            <a:extLst>
              <a:ext uri="{FF2B5EF4-FFF2-40B4-BE49-F238E27FC236}">
                <a16:creationId xmlns:a16="http://schemas.microsoft.com/office/drawing/2014/main" id="{CB526E29-0A14-6A25-72F9-166384185333}"/>
              </a:ext>
            </a:extLst>
          </p:cNvPr>
          <p:cNvPicPr>
            <a:picLocks noChangeAspect="1"/>
          </p:cNvPicPr>
          <p:nvPr/>
        </p:nvPicPr>
        <p:blipFill>
          <a:blip r:embed="rId2"/>
          <a:stretch>
            <a:fillRect/>
          </a:stretch>
        </p:blipFill>
        <p:spPr>
          <a:xfrm>
            <a:off x="5845086" y="2609850"/>
            <a:ext cx="6153150" cy="4248150"/>
          </a:xfrm>
          <a:prstGeom prst="rect">
            <a:avLst/>
          </a:prstGeom>
        </p:spPr>
      </p:pic>
      <p:sp>
        <p:nvSpPr>
          <p:cNvPr id="6" name="Rectangle 5">
            <a:extLst>
              <a:ext uri="{FF2B5EF4-FFF2-40B4-BE49-F238E27FC236}">
                <a16:creationId xmlns:a16="http://schemas.microsoft.com/office/drawing/2014/main" id="{54FB9D89-25DC-2162-16F4-E39C61088E6B}"/>
              </a:ext>
            </a:extLst>
          </p:cNvPr>
          <p:cNvSpPr/>
          <p:nvPr/>
        </p:nvSpPr>
        <p:spPr>
          <a:xfrm>
            <a:off x="10582078" y="5092861"/>
            <a:ext cx="289367" cy="92597"/>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0D555609-6C98-6895-0A3B-000D2C7A03C4}"/>
              </a:ext>
            </a:extLst>
          </p:cNvPr>
          <p:cNvSpPr/>
          <p:nvPr/>
        </p:nvSpPr>
        <p:spPr>
          <a:xfrm>
            <a:off x="9758943" y="5172473"/>
            <a:ext cx="289367" cy="92597"/>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50C895B7-C0C1-6902-28EC-965565913A7A}"/>
              </a:ext>
            </a:extLst>
          </p:cNvPr>
          <p:cNvSpPr/>
          <p:nvPr/>
        </p:nvSpPr>
        <p:spPr>
          <a:xfrm>
            <a:off x="9763407" y="5290151"/>
            <a:ext cx="289367" cy="92597"/>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F0974207-0605-47DB-F89A-A47646D99AE0}"/>
              </a:ext>
            </a:extLst>
          </p:cNvPr>
          <p:cNvSpPr/>
          <p:nvPr/>
        </p:nvSpPr>
        <p:spPr>
          <a:xfrm>
            <a:off x="9748719" y="5060588"/>
            <a:ext cx="289367" cy="92597"/>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9D5E440D-CF16-7655-9782-056A3CF037A8}"/>
              </a:ext>
            </a:extLst>
          </p:cNvPr>
          <p:cNvSpPr/>
          <p:nvPr/>
        </p:nvSpPr>
        <p:spPr>
          <a:xfrm>
            <a:off x="8178402" y="4728738"/>
            <a:ext cx="289367" cy="92597"/>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B32F8477-219F-744F-03B9-6F54D03373C4}"/>
              </a:ext>
            </a:extLst>
          </p:cNvPr>
          <p:cNvSpPr/>
          <p:nvPr/>
        </p:nvSpPr>
        <p:spPr>
          <a:xfrm>
            <a:off x="11388448" y="5447821"/>
            <a:ext cx="289367" cy="92597"/>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74C6C9A0-DC55-C0E5-7352-CCA0B2CC637C}"/>
              </a:ext>
            </a:extLst>
          </p:cNvPr>
          <p:cNvSpPr/>
          <p:nvPr/>
        </p:nvSpPr>
        <p:spPr>
          <a:xfrm>
            <a:off x="11386395" y="5565499"/>
            <a:ext cx="289367" cy="92597"/>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71E0F229-7497-847A-40DC-0B7B904741DB}"/>
              </a:ext>
            </a:extLst>
          </p:cNvPr>
          <p:cNvSpPr txBox="1"/>
          <p:nvPr/>
        </p:nvSpPr>
        <p:spPr>
          <a:xfrm>
            <a:off x="7922029" y="3773978"/>
            <a:ext cx="756458" cy="276999"/>
          </a:xfrm>
          <a:prstGeom prst="rect">
            <a:avLst/>
          </a:prstGeom>
          <a:noFill/>
        </p:spPr>
        <p:txBody>
          <a:bodyPr wrap="square" rtlCol="0">
            <a:spAutoFit/>
          </a:bodyPr>
          <a:lstStyle/>
          <a:p>
            <a:r>
              <a:rPr lang="en-AU" sz="1200" dirty="0"/>
              <a:t>2001-04</a:t>
            </a:r>
          </a:p>
        </p:txBody>
      </p:sp>
      <p:sp>
        <p:nvSpPr>
          <p:cNvPr id="13" name="TextBox 12">
            <a:extLst>
              <a:ext uri="{FF2B5EF4-FFF2-40B4-BE49-F238E27FC236}">
                <a16:creationId xmlns:a16="http://schemas.microsoft.com/office/drawing/2014/main" id="{5BA670A4-B978-25E8-DFB3-03516123186A}"/>
              </a:ext>
            </a:extLst>
          </p:cNvPr>
          <p:cNvSpPr txBox="1"/>
          <p:nvPr/>
        </p:nvSpPr>
        <p:spPr>
          <a:xfrm>
            <a:off x="9495910" y="3776744"/>
            <a:ext cx="756458" cy="461665"/>
          </a:xfrm>
          <a:prstGeom prst="rect">
            <a:avLst/>
          </a:prstGeom>
          <a:noFill/>
        </p:spPr>
        <p:txBody>
          <a:bodyPr wrap="square" rtlCol="0">
            <a:spAutoFit/>
          </a:bodyPr>
          <a:lstStyle/>
          <a:p>
            <a:r>
              <a:rPr lang="en-AU" sz="1200" dirty="0"/>
              <a:t>2012-15</a:t>
            </a:r>
          </a:p>
          <a:p>
            <a:r>
              <a:rPr lang="en-AU" sz="1200" dirty="0"/>
              <a:t>levels</a:t>
            </a:r>
          </a:p>
        </p:txBody>
      </p:sp>
      <p:sp>
        <p:nvSpPr>
          <p:cNvPr id="14" name="TextBox 13">
            <a:extLst>
              <a:ext uri="{FF2B5EF4-FFF2-40B4-BE49-F238E27FC236}">
                <a16:creationId xmlns:a16="http://schemas.microsoft.com/office/drawing/2014/main" id="{5776153E-D959-3505-149A-2CF8B0C16CF2}"/>
              </a:ext>
            </a:extLst>
          </p:cNvPr>
          <p:cNvSpPr txBox="1"/>
          <p:nvPr/>
        </p:nvSpPr>
        <p:spPr>
          <a:xfrm>
            <a:off x="10321643" y="3779510"/>
            <a:ext cx="756458" cy="461665"/>
          </a:xfrm>
          <a:prstGeom prst="rect">
            <a:avLst/>
          </a:prstGeom>
          <a:noFill/>
        </p:spPr>
        <p:txBody>
          <a:bodyPr wrap="square" rtlCol="0">
            <a:spAutoFit/>
          </a:bodyPr>
          <a:lstStyle/>
          <a:p>
            <a:r>
              <a:rPr lang="en-AU" sz="1200" dirty="0"/>
              <a:t>2019-21</a:t>
            </a:r>
          </a:p>
          <a:p>
            <a:r>
              <a:rPr lang="en-AU" sz="1200" dirty="0"/>
              <a:t>baseline</a:t>
            </a:r>
          </a:p>
        </p:txBody>
      </p:sp>
      <p:sp>
        <p:nvSpPr>
          <p:cNvPr id="15" name="TextBox 14">
            <a:extLst>
              <a:ext uri="{FF2B5EF4-FFF2-40B4-BE49-F238E27FC236}">
                <a16:creationId xmlns:a16="http://schemas.microsoft.com/office/drawing/2014/main" id="{E1F9EFEC-4828-77BD-8AA0-F30E2ED562D5}"/>
              </a:ext>
            </a:extLst>
          </p:cNvPr>
          <p:cNvSpPr txBox="1"/>
          <p:nvPr/>
        </p:nvSpPr>
        <p:spPr>
          <a:xfrm>
            <a:off x="11297003" y="3820144"/>
            <a:ext cx="598508" cy="461665"/>
          </a:xfrm>
          <a:prstGeom prst="rect">
            <a:avLst/>
          </a:prstGeom>
          <a:noFill/>
        </p:spPr>
        <p:txBody>
          <a:bodyPr wrap="square" rtlCol="0">
            <a:spAutoFit/>
          </a:bodyPr>
          <a:lstStyle/>
          <a:p>
            <a:r>
              <a:rPr lang="en-AU" sz="1200" dirty="0"/>
              <a:t>Risk levels</a:t>
            </a:r>
          </a:p>
        </p:txBody>
      </p:sp>
    </p:spTree>
    <p:extLst>
      <p:ext uri="{BB962C8B-B14F-4D97-AF65-F5344CB8AC3E}">
        <p14:creationId xmlns:p14="http://schemas.microsoft.com/office/powerpoint/2010/main" val="157145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C05BE9-C3E1-2D87-8154-CEAA1BC68853}"/>
              </a:ext>
            </a:extLst>
          </p:cNvPr>
          <p:cNvSpPr>
            <a:spLocks noGrp="1"/>
          </p:cNvSpPr>
          <p:nvPr>
            <p:ph idx="1"/>
          </p:nvPr>
        </p:nvSpPr>
        <p:spPr/>
        <p:txBody>
          <a:bodyPr>
            <a:normAutofit fontScale="92500"/>
          </a:bodyPr>
          <a:lstStyle/>
          <a:p>
            <a:r>
              <a:rPr lang="en-AU" dirty="0"/>
              <a:t>TRPs could be achieved with many different balances of PS effort and LL catch</a:t>
            </a:r>
          </a:p>
          <a:p>
            <a:r>
              <a:rPr lang="en-AU" dirty="0"/>
              <a:t>Two approaches for future fishing levels:</a:t>
            </a:r>
          </a:p>
          <a:p>
            <a:pPr lvl="1"/>
            <a:r>
              <a:rPr lang="en-AU" dirty="0"/>
              <a:t>As in WCPFC18-2021-11, equal proportional change in PS effort and LL catch </a:t>
            </a:r>
            <a:r>
              <a:rPr lang="en-AU" dirty="0" err="1"/>
              <a:t>cf</a:t>
            </a:r>
            <a:r>
              <a:rPr lang="en-AU" dirty="0"/>
              <a:t> 2019-2021 levels </a:t>
            </a:r>
          </a:p>
          <a:p>
            <a:pPr lvl="1"/>
            <a:r>
              <a:rPr lang="en-AU" dirty="0"/>
              <a:t>Incorporate recent CMM decisions</a:t>
            </a:r>
          </a:p>
          <a:p>
            <a:pPr lvl="2"/>
            <a:r>
              <a:rPr lang="en-AU" dirty="0"/>
              <a:t>Fix PS effort at 2012 levels (CMM 2022-01)</a:t>
            </a:r>
          </a:p>
          <a:p>
            <a:pPr lvl="2"/>
            <a:r>
              <a:rPr lang="en-AU" dirty="0"/>
              <a:t>Incorporate shortened FAD closure (CMM 2023-01) – for BET only</a:t>
            </a:r>
          </a:p>
          <a:p>
            <a:pPr lvl="2"/>
            <a:r>
              <a:rPr lang="en-AU" dirty="0"/>
              <a:t>Adjust LL catches to achieve future depletion levels</a:t>
            </a:r>
          </a:p>
          <a:p>
            <a:r>
              <a:rPr lang="en-AU" dirty="0"/>
              <a:t>Re PS: SKJ and YFT affected by overall effort, BET by effort </a:t>
            </a:r>
            <a:r>
              <a:rPr lang="en-AU" u="sng" dirty="0"/>
              <a:t>AND</a:t>
            </a:r>
            <a:r>
              <a:rPr lang="en-AU" dirty="0"/>
              <a:t> FAD closure</a:t>
            </a:r>
          </a:p>
          <a:p>
            <a:r>
              <a:rPr lang="en-AU" dirty="0"/>
              <a:t>YFT Region 2 – set to 2016-2018 </a:t>
            </a:r>
            <a:r>
              <a:rPr lang="en-AU" u="sng" dirty="0"/>
              <a:t>effort</a:t>
            </a:r>
          </a:p>
          <a:p>
            <a:endParaRPr lang="en-AU" dirty="0"/>
          </a:p>
        </p:txBody>
      </p:sp>
      <p:sp>
        <p:nvSpPr>
          <p:cNvPr id="3" name="Title 2">
            <a:extLst>
              <a:ext uri="{FF2B5EF4-FFF2-40B4-BE49-F238E27FC236}">
                <a16:creationId xmlns:a16="http://schemas.microsoft.com/office/drawing/2014/main" id="{8A7AF7DD-1068-C8DA-EDE2-9BDB1F318C5E}"/>
              </a:ext>
            </a:extLst>
          </p:cNvPr>
          <p:cNvSpPr>
            <a:spLocks noGrp="1"/>
          </p:cNvSpPr>
          <p:nvPr>
            <p:ph type="title"/>
          </p:nvPr>
        </p:nvSpPr>
        <p:spPr/>
        <p:txBody>
          <a:bodyPr/>
          <a:lstStyle/>
          <a:p>
            <a:r>
              <a:rPr lang="en-AU" dirty="0"/>
              <a:t>Approach </a:t>
            </a:r>
          </a:p>
        </p:txBody>
      </p:sp>
    </p:spTree>
    <p:extLst>
      <p:ext uri="{BB962C8B-B14F-4D97-AF65-F5344CB8AC3E}">
        <p14:creationId xmlns:p14="http://schemas.microsoft.com/office/powerpoint/2010/main" val="2148772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220F10C-92C7-045D-4BF9-E216B3A63B36}"/>
              </a:ext>
            </a:extLst>
          </p:cNvPr>
          <p:cNvPicPr>
            <a:picLocks noGrp="1" noChangeAspect="1"/>
          </p:cNvPicPr>
          <p:nvPr>
            <p:ph idx="1"/>
          </p:nvPr>
        </p:nvPicPr>
        <p:blipFill>
          <a:blip r:embed="rId2"/>
          <a:stretch>
            <a:fillRect/>
          </a:stretch>
        </p:blipFill>
        <p:spPr>
          <a:xfrm>
            <a:off x="692794" y="2236112"/>
            <a:ext cx="11383733" cy="3536535"/>
          </a:xfrm>
        </p:spPr>
      </p:pic>
      <p:sp>
        <p:nvSpPr>
          <p:cNvPr id="3" name="Title 2">
            <a:extLst>
              <a:ext uri="{FF2B5EF4-FFF2-40B4-BE49-F238E27FC236}">
                <a16:creationId xmlns:a16="http://schemas.microsoft.com/office/drawing/2014/main" id="{E13FDAA0-21E8-DB35-5EFA-C4F0B3AD10B8}"/>
              </a:ext>
            </a:extLst>
          </p:cNvPr>
          <p:cNvSpPr>
            <a:spLocks noGrp="1"/>
          </p:cNvSpPr>
          <p:nvPr>
            <p:ph type="title"/>
          </p:nvPr>
        </p:nvSpPr>
        <p:spPr/>
        <p:txBody>
          <a:bodyPr/>
          <a:lstStyle/>
          <a:p>
            <a:r>
              <a:rPr lang="en-AU" dirty="0"/>
              <a:t>Results – BET recent recruitment</a:t>
            </a:r>
          </a:p>
        </p:txBody>
      </p:sp>
      <p:sp>
        <p:nvSpPr>
          <p:cNvPr id="2" name="Rectangle 1">
            <a:extLst>
              <a:ext uri="{FF2B5EF4-FFF2-40B4-BE49-F238E27FC236}">
                <a16:creationId xmlns:a16="http://schemas.microsoft.com/office/drawing/2014/main" id="{C18AC76D-BC9B-5E67-FE06-49F3B60698C4}"/>
              </a:ext>
            </a:extLst>
          </p:cNvPr>
          <p:cNvSpPr/>
          <p:nvPr/>
        </p:nvSpPr>
        <p:spPr>
          <a:xfrm>
            <a:off x="692794" y="3729162"/>
            <a:ext cx="11440896" cy="22263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Content Placeholder 1">
            <a:extLst>
              <a:ext uri="{FF2B5EF4-FFF2-40B4-BE49-F238E27FC236}">
                <a16:creationId xmlns:a16="http://schemas.microsoft.com/office/drawing/2014/main" id="{88466FA0-699D-BEB3-9370-5539A7E5486B}"/>
              </a:ext>
            </a:extLst>
          </p:cNvPr>
          <p:cNvSpPr txBox="1">
            <a:spLocks/>
          </p:cNvSpPr>
          <p:nvPr/>
        </p:nvSpPr>
        <p:spPr>
          <a:xfrm>
            <a:off x="983606" y="1421309"/>
            <a:ext cx="10515600" cy="5426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6A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6A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6A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6A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6A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Equal proportional change PS/LL</a:t>
            </a:r>
          </a:p>
        </p:txBody>
      </p:sp>
      <p:sp>
        <p:nvSpPr>
          <p:cNvPr id="5" name="TextBox 4">
            <a:extLst>
              <a:ext uri="{FF2B5EF4-FFF2-40B4-BE49-F238E27FC236}">
                <a16:creationId xmlns:a16="http://schemas.microsoft.com/office/drawing/2014/main" id="{1F2B97CD-89B8-CEFE-17EC-8CC3964C0C35}"/>
              </a:ext>
            </a:extLst>
          </p:cNvPr>
          <p:cNvSpPr txBox="1"/>
          <p:nvPr/>
        </p:nvSpPr>
        <p:spPr>
          <a:xfrm>
            <a:off x="9436947" y="1230975"/>
            <a:ext cx="1771447" cy="923330"/>
          </a:xfrm>
          <a:prstGeom prst="rect">
            <a:avLst/>
          </a:prstGeom>
          <a:noFill/>
        </p:spPr>
        <p:txBody>
          <a:bodyPr wrap="none" rtlCol="0">
            <a:spAutoFit/>
          </a:bodyPr>
          <a:lstStyle/>
          <a:p>
            <a:r>
              <a:rPr lang="en-AU" dirty="0"/>
              <a:t>2012-2015 levels</a:t>
            </a:r>
          </a:p>
          <a:p>
            <a:r>
              <a:rPr lang="en-AU" dirty="0"/>
              <a:t>BET: 34%SB</a:t>
            </a:r>
            <a:r>
              <a:rPr lang="en-AU" baseline="-25000" dirty="0"/>
              <a:t>F=0</a:t>
            </a:r>
          </a:p>
          <a:p>
            <a:r>
              <a:rPr lang="en-AU" dirty="0"/>
              <a:t>YFT: 44%SB</a:t>
            </a:r>
            <a:r>
              <a:rPr lang="en-AU" baseline="-25000" dirty="0"/>
              <a:t>F=0</a:t>
            </a:r>
          </a:p>
        </p:txBody>
      </p:sp>
    </p:spTree>
    <p:extLst>
      <p:ext uri="{BB962C8B-B14F-4D97-AF65-F5344CB8AC3E}">
        <p14:creationId xmlns:p14="http://schemas.microsoft.com/office/powerpoint/2010/main" val="2956400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220F10C-92C7-045D-4BF9-E216B3A63B36}"/>
              </a:ext>
            </a:extLst>
          </p:cNvPr>
          <p:cNvPicPr>
            <a:picLocks noGrp="1" noChangeAspect="1"/>
          </p:cNvPicPr>
          <p:nvPr>
            <p:ph idx="1"/>
          </p:nvPr>
        </p:nvPicPr>
        <p:blipFill>
          <a:blip r:embed="rId2"/>
          <a:stretch>
            <a:fillRect/>
          </a:stretch>
        </p:blipFill>
        <p:spPr>
          <a:xfrm>
            <a:off x="692794" y="2236112"/>
            <a:ext cx="11383733" cy="3536535"/>
          </a:xfrm>
        </p:spPr>
      </p:pic>
      <p:sp>
        <p:nvSpPr>
          <p:cNvPr id="3" name="Title 2">
            <a:extLst>
              <a:ext uri="{FF2B5EF4-FFF2-40B4-BE49-F238E27FC236}">
                <a16:creationId xmlns:a16="http://schemas.microsoft.com/office/drawing/2014/main" id="{E13FDAA0-21E8-DB35-5EFA-C4F0B3AD10B8}"/>
              </a:ext>
            </a:extLst>
          </p:cNvPr>
          <p:cNvSpPr>
            <a:spLocks noGrp="1"/>
          </p:cNvSpPr>
          <p:nvPr>
            <p:ph type="title"/>
          </p:nvPr>
        </p:nvSpPr>
        <p:spPr/>
        <p:txBody>
          <a:bodyPr/>
          <a:lstStyle/>
          <a:p>
            <a:r>
              <a:rPr lang="en-AU" dirty="0"/>
              <a:t>Results – BET recent recruitment</a:t>
            </a:r>
          </a:p>
        </p:txBody>
      </p:sp>
      <p:sp>
        <p:nvSpPr>
          <p:cNvPr id="7" name="Rectangle 6">
            <a:extLst>
              <a:ext uri="{FF2B5EF4-FFF2-40B4-BE49-F238E27FC236}">
                <a16:creationId xmlns:a16="http://schemas.microsoft.com/office/drawing/2014/main" id="{28AFFA15-1235-6F84-63AD-9F3780EA82F0}"/>
              </a:ext>
            </a:extLst>
          </p:cNvPr>
          <p:cNvSpPr/>
          <p:nvPr/>
        </p:nvSpPr>
        <p:spPr>
          <a:xfrm>
            <a:off x="692794" y="5017261"/>
            <a:ext cx="11440896" cy="22263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Oval 7">
            <a:extLst>
              <a:ext uri="{FF2B5EF4-FFF2-40B4-BE49-F238E27FC236}">
                <a16:creationId xmlns:a16="http://schemas.microsoft.com/office/drawing/2014/main" id="{1D6FAB36-F586-9D55-6873-B32A8EDFCD6B}"/>
              </a:ext>
            </a:extLst>
          </p:cNvPr>
          <p:cNvSpPr/>
          <p:nvPr/>
        </p:nvSpPr>
        <p:spPr>
          <a:xfrm>
            <a:off x="10233329" y="3975653"/>
            <a:ext cx="1717481" cy="310101"/>
          </a:xfrm>
          <a:prstGeom prst="ellipse">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extBox 1">
            <a:extLst>
              <a:ext uri="{FF2B5EF4-FFF2-40B4-BE49-F238E27FC236}">
                <a16:creationId xmlns:a16="http://schemas.microsoft.com/office/drawing/2014/main" id="{0816A97C-3ECB-0416-4268-D6B026DAD581}"/>
              </a:ext>
            </a:extLst>
          </p:cNvPr>
          <p:cNvSpPr txBox="1"/>
          <p:nvPr/>
        </p:nvSpPr>
        <p:spPr>
          <a:xfrm>
            <a:off x="9436947" y="1230975"/>
            <a:ext cx="1771447" cy="923330"/>
          </a:xfrm>
          <a:prstGeom prst="rect">
            <a:avLst/>
          </a:prstGeom>
          <a:noFill/>
        </p:spPr>
        <p:txBody>
          <a:bodyPr wrap="none" rtlCol="0">
            <a:spAutoFit/>
          </a:bodyPr>
          <a:lstStyle/>
          <a:p>
            <a:r>
              <a:rPr lang="en-AU" dirty="0"/>
              <a:t>2012-2015 levels</a:t>
            </a:r>
          </a:p>
          <a:p>
            <a:r>
              <a:rPr lang="en-AU" dirty="0"/>
              <a:t>BET: 34%SB</a:t>
            </a:r>
            <a:r>
              <a:rPr lang="en-AU" baseline="-25000" dirty="0"/>
              <a:t>F=0</a:t>
            </a:r>
          </a:p>
          <a:p>
            <a:r>
              <a:rPr lang="en-AU" dirty="0"/>
              <a:t>YFT: 44%SB</a:t>
            </a:r>
            <a:r>
              <a:rPr lang="en-AU" baseline="-25000" dirty="0"/>
              <a:t>F=0</a:t>
            </a:r>
          </a:p>
        </p:txBody>
      </p:sp>
      <p:grpSp>
        <p:nvGrpSpPr>
          <p:cNvPr id="9" name="Group 8">
            <a:extLst>
              <a:ext uri="{FF2B5EF4-FFF2-40B4-BE49-F238E27FC236}">
                <a16:creationId xmlns:a16="http://schemas.microsoft.com/office/drawing/2014/main" id="{E62E4600-4D24-DE9C-67D4-C49B6F88D7FE}"/>
              </a:ext>
            </a:extLst>
          </p:cNvPr>
          <p:cNvGrpSpPr/>
          <p:nvPr/>
        </p:nvGrpSpPr>
        <p:grpSpPr>
          <a:xfrm>
            <a:off x="692794" y="4505498"/>
            <a:ext cx="11420319" cy="2144312"/>
            <a:chOff x="692794" y="4505498"/>
            <a:chExt cx="11420319" cy="2144312"/>
          </a:xfrm>
        </p:grpSpPr>
        <p:sp>
          <p:nvSpPr>
            <p:cNvPr id="4" name="Rectangle 3">
              <a:extLst>
                <a:ext uri="{FF2B5EF4-FFF2-40B4-BE49-F238E27FC236}">
                  <a16:creationId xmlns:a16="http://schemas.microsoft.com/office/drawing/2014/main" id="{A3E0B9C1-43B6-9CF2-7710-C4BF2DDE15AC}"/>
                </a:ext>
              </a:extLst>
            </p:cNvPr>
            <p:cNvSpPr/>
            <p:nvPr/>
          </p:nvSpPr>
          <p:spPr>
            <a:xfrm>
              <a:off x="692794" y="4505498"/>
              <a:ext cx="11383733" cy="511763"/>
            </a:xfrm>
            <a:prstGeom prst="rect">
              <a:avLst/>
            </a:prstGeom>
            <a:noFill/>
            <a:ln w="4762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62577387-C41E-F1A1-8FE1-CBD87BBA7B3C}"/>
                </a:ext>
              </a:extLst>
            </p:cNvPr>
            <p:cNvSpPr txBox="1"/>
            <p:nvPr/>
          </p:nvSpPr>
          <p:spPr>
            <a:xfrm>
              <a:off x="765904" y="5172482"/>
              <a:ext cx="11347209" cy="1477328"/>
            </a:xfrm>
            <a:prstGeom prst="rect">
              <a:avLst/>
            </a:prstGeom>
            <a:noFill/>
          </p:spPr>
          <p:txBody>
            <a:bodyPr wrap="none" rtlCol="0">
              <a:spAutoFit/>
            </a:bodyPr>
            <a:lstStyle/>
            <a:p>
              <a:r>
                <a:rPr lang="en-AU" dirty="0"/>
                <a:t>Take 2012-2015 level PS/LL fishing conditions</a:t>
              </a:r>
            </a:p>
            <a:p>
              <a:r>
                <a:rPr lang="en-AU" dirty="0"/>
                <a:t>Calculate impact on PS FAD set multiplier of removing FAD closure (Table 1 effort multiplier)</a:t>
              </a:r>
            </a:p>
            <a:p>
              <a:r>
                <a:rPr lang="en-AU" dirty="0"/>
                <a:t>Identify resulting depletion level</a:t>
              </a:r>
            </a:p>
            <a:p>
              <a:r>
                <a:rPr lang="en-AU" dirty="0"/>
                <a:t>For this table - look at equal PS/LL change needed to achieve that depletion level</a:t>
              </a:r>
            </a:p>
            <a:p>
              <a:r>
                <a:rPr lang="en-AU" dirty="0"/>
                <a:t>Note impact through FADs on BET depletion ‘increases’ so PS effort change lower – seen in SKJ/YFT results for that row </a:t>
              </a:r>
            </a:p>
          </p:txBody>
        </p:sp>
      </p:grpSp>
    </p:spTree>
    <p:extLst>
      <p:ext uri="{BB962C8B-B14F-4D97-AF65-F5344CB8AC3E}">
        <p14:creationId xmlns:p14="http://schemas.microsoft.com/office/powerpoint/2010/main" val="372057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220F10C-92C7-045D-4BF9-E216B3A63B36}"/>
              </a:ext>
            </a:extLst>
          </p:cNvPr>
          <p:cNvPicPr>
            <a:picLocks noGrp="1" noChangeAspect="1"/>
          </p:cNvPicPr>
          <p:nvPr>
            <p:ph idx="1"/>
          </p:nvPr>
        </p:nvPicPr>
        <p:blipFill>
          <a:blip r:embed="rId2"/>
          <a:stretch>
            <a:fillRect/>
          </a:stretch>
        </p:blipFill>
        <p:spPr>
          <a:xfrm>
            <a:off x="692794" y="2236112"/>
            <a:ext cx="11383733" cy="3536535"/>
          </a:xfrm>
        </p:spPr>
      </p:pic>
      <p:sp>
        <p:nvSpPr>
          <p:cNvPr id="3" name="Title 2">
            <a:extLst>
              <a:ext uri="{FF2B5EF4-FFF2-40B4-BE49-F238E27FC236}">
                <a16:creationId xmlns:a16="http://schemas.microsoft.com/office/drawing/2014/main" id="{E13FDAA0-21E8-DB35-5EFA-C4F0B3AD10B8}"/>
              </a:ext>
            </a:extLst>
          </p:cNvPr>
          <p:cNvSpPr>
            <a:spLocks noGrp="1"/>
          </p:cNvSpPr>
          <p:nvPr>
            <p:ph type="title"/>
          </p:nvPr>
        </p:nvSpPr>
        <p:spPr/>
        <p:txBody>
          <a:bodyPr/>
          <a:lstStyle/>
          <a:p>
            <a:r>
              <a:rPr lang="en-AU" dirty="0"/>
              <a:t>Results – BET recent recruitment</a:t>
            </a:r>
          </a:p>
        </p:txBody>
      </p:sp>
      <p:sp>
        <p:nvSpPr>
          <p:cNvPr id="2" name="Rectangle 1">
            <a:extLst>
              <a:ext uri="{FF2B5EF4-FFF2-40B4-BE49-F238E27FC236}">
                <a16:creationId xmlns:a16="http://schemas.microsoft.com/office/drawing/2014/main" id="{9D17C3C9-A753-3113-916D-0539C7C57FD1}"/>
              </a:ext>
            </a:extLst>
          </p:cNvPr>
          <p:cNvSpPr/>
          <p:nvPr/>
        </p:nvSpPr>
        <p:spPr>
          <a:xfrm>
            <a:off x="692794" y="5263763"/>
            <a:ext cx="11440896" cy="6917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ED51065F-FADD-2FDD-5FFE-E68E62D33F40}"/>
              </a:ext>
            </a:extLst>
          </p:cNvPr>
          <p:cNvSpPr txBox="1"/>
          <p:nvPr/>
        </p:nvSpPr>
        <p:spPr>
          <a:xfrm>
            <a:off x="9436947" y="1230975"/>
            <a:ext cx="1771447" cy="923330"/>
          </a:xfrm>
          <a:prstGeom prst="rect">
            <a:avLst/>
          </a:prstGeom>
          <a:noFill/>
        </p:spPr>
        <p:txBody>
          <a:bodyPr wrap="none" rtlCol="0">
            <a:spAutoFit/>
          </a:bodyPr>
          <a:lstStyle/>
          <a:p>
            <a:r>
              <a:rPr lang="en-AU" dirty="0"/>
              <a:t>2012-2015 levels</a:t>
            </a:r>
          </a:p>
          <a:p>
            <a:r>
              <a:rPr lang="en-AU" dirty="0"/>
              <a:t>BET: 34%SB</a:t>
            </a:r>
            <a:r>
              <a:rPr lang="en-AU" baseline="-25000" dirty="0"/>
              <a:t>F=0</a:t>
            </a:r>
          </a:p>
          <a:p>
            <a:r>
              <a:rPr lang="en-AU" dirty="0"/>
              <a:t>YFT: 44%SB</a:t>
            </a:r>
            <a:r>
              <a:rPr lang="en-AU" baseline="-25000" dirty="0"/>
              <a:t>F=0</a:t>
            </a:r>
          </a:p>
        </p:txBody>
      </p:sp>
    </p:spTree>
    <p:extLst>
      <p:ext uri="{BB962C8B-B14F-4D97-AF65-F5344CB8AC3E}">
        <p14:creationId xmlns:p14="http://schemas.microsoft.com/office/powerpoint/2010/main" val="3747774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220F10C-92C7-045D-4BF9-E216B3A63B36}"/>
              </a:ext>
            </a:extLst>
          </p:cNvPr>
          <p:cNvPicPr>
            <a:picLocks noGrp="1" noChangeAspect="1"/>
          </p:cNvPicPr>
          <p:nvPr>
            <p:ph idx="1"/>
          </p:nvPr>
        </p:nvPicPr>
        <p:blipFill>
          <a:blip r:embed="rId2"/>
          <a:stretch>
            <a:fillRect/>
          </a:stretch>
        </p:blipFill>
        <p:spPr>
          <a:xfrm>
            <a:off x="692794" y="2236112"/>
            <a:ext cx="11383733" cy="3536535"/>
          </a:xfrm>
        </p:spPr>
      </p:pic>
      <p:sp>
        <p:nvSpPr>
          <p:cNvPr id="3" name="Title 2">
            <a:extLst>
              <a:ext uri="{FF2B5EF4-FFF2-40B4-BE49-F238E27FC236}">
                <a16:creationId xmlns:a16="http://schemas.microsoft.com/office/drawing/2014/main" id="{E13FDAA0-21E8-DB35-5EFA-C4F0B3AD10B8}"/>
              </a:ext>
            </a:extLst>
          </p:cNvPr>
          <p:cNvSpPr>
            <a:spLocks noGrp="1"/>
          </p:cNvSpPr>
          <p:nvPr>
            <p:ph type="title"/>
          </p:nvPr>
        </p:nvSpPr>
        <p:spPr/>
        <p:txBody>
          <a:bodyPr/>
          <a:lstStyle/>
          <a:p>
            <a:r>
              <a:rPr lang="en-AU" dirty="0"/>
              <a:t>Results – BET recent recruitment</a:t>
            </a:r>
          </a:p>
        </p:txBody>
      </p:sp>
      <p:sp>
        <p:nvSpPr>
          <p:cNvPr id="4" name="Content Placeholder 1">
            <a:extLst>
              <a:ext uri="{FF2B5EF4-FFF2-40B4-BE49-F238E27FC236}">
                <a16:creationId xmlns:a16="http://schemas.microsoft.com/office/drawing/2014/main" id="{464CB822-F852-8FFE-DE53-0DC4503F6C52}"/>
              </a:ext>
            </a:extLst>
          </p:cNvPr>
          <p:cNvSpPr txBox="1">
            <a:spLocks/>
          </p:cNvSpPr>
          <p:nvPr/>
        </p:nvSpPr>
        <p:spPr>
          <a:xfrm>
            <a:off x="1126860" y="6083948"/>
            <a:ext cx="10515600" cy="54266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6A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6A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6A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6A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6A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YFT – reductions in catch/effort generally required to achieve depletions</a:t>
            </a:r>
          </a:p>
        </p:txBody>
      </p:sp>
      <p:sp>
        <p:nvSpPr>
          <p:cNvPr id="2" name="TextBox 1">
            <a:extLst>
              <a:ext uri="{FF2B5EF4-FFF2-40B4-BE49-F238E27FC236}">
                <a16:creationId xmlns:a16="http://schemas.microsoft.com/office/drawing/2014/main" id="{695017BC-4088-BD34-7A33-CFFDA6EE521C}"/>
              </a:ext>
            </a:extLst>
          </p:cNvPr>
          <p:cNvSpPr txBox="1"/>
          <p:nvPr/>
        </p:nvSpPr>
        <p:spPr>
          <a:xfrm>
            <a:off x="9436947" y="1230975"/>
            <a:ext cx="1771447" cy="923330"/>
          </a:xfrm>
          <a:prstGeom prst="rect">
            <a:avLst/>
          </a:prstGeom>
          <a:noFill/>
        </p:spPr>
        <p:txBody>
          <a:bodyPr wrap="none" rtlCol="0">
            <a:spAutoFit/>
          </a:bodyPr>
          <a:lstStyle/>
          <a:p>
            <a:r>
              <a:rPr lang="en-AU" dirty="0"/>
              <a:t>2012-2015 levels</a:t>
            </a:r>
          </a:p>
          <a:p>
            <a:r>
              <a:rPr lang="en-AU" dirty="0"/>
              <a:t>BET: 34%SB</a:t>
            </a:r>
            <a:r>
              <a:rPr lang="en-AU" baseline="-25000" dirty="0"/>
              <a:t>F=0</a:t>
            </a:r>
          </a:p>
          <a:p>
            <a:r>
              <a:rPr lang="en-AU" dirty="0"/>
              <a:t>YFT: 44%SB</a:t>
            </a:r>
            <a:r>
              <a:rPr lang="en-AU" baseline="-25000" dirty="0"/>
              <a:t>F=0</a:t>
            </a:r>
          </a:p>
        </p:txBody>
      </p:sp>
    </p:spTree>
    <p:extLst>
      <p:ext uri="{BB962C8B-B14F-4D97-AF65-F5344CB8AC3E}">
        <p14:creationId xmlns:p14="http://schemas.microsoft.com/office/powerpoint/2010/main" val="131913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50DE3C-6CE8-5C99-096E-1301A9FAE210}"/>
              </a:ext>
            </a:extLst>
          </p:cNvPr>
          <p:cNvSpPr>
            <a:spLocks noGrp="1"/>
          </p:cNvSpPr>
          <p:nvPr>
            <p:ph idx="1"/>
          </p:nvPr>
        </p:nvSpPr>
        <p:spPr/>
        <p:txBody>
          <a:bodyPr/>
          <a:lstStyle/>
          <a:p>
            <a:r>
              <a:rPr lang="en-AU" dirty="0"/>
              <a:t>PS effort defined at 2012/shorter FAD closure (BET)</a:t>
            </a:r>
          </a:p>
          <a:p>
            <a:r>
              <a:rPr lang="en-AU" dirty="0"/>
              <a:t>BET </a:t>
            </a:r>
          </a:p>
          <a:p>
            <a:pPr lvl="1"/>
            <a:r>
              <a:rPr lang="en-AU" dirty="0"/>
              <a:t>Generally levels achieved with increased LL catches under both recruitment scenarios</a:t>
            </a:r>
          </a:p>
          <a:p>
            <a:pPr lvl="1"/>
            <a:r>
              <a:rPr lang="en-AU" dirty="0"/>
              <a:t>YFT CMM objective of 2012-2015 avg + not achieved</a:t>
            </a:r>
          </a:p>
          <a:p>
            <a:r>
              <a:rPr lang="en-AU" dirty="0"/>
              <a:t>YFT</a:t>
            </a:r>
          </a:p>
          <a:p>
            <a:pPr lvl="1"/>
            <a:r>
              <a:rPr lang="en-AU" dirty="0"/>
              <a:t>Few TRP scenarios are achievable within the range of LL catch multipliers examined (more than 50% reduction or 100% increase in catches)</a:t>
            </a:r>
          </a:p>
          <a:p>
            <a:r>
              <a:rPr lang="en-AU" dirty="0"/>
              <a:t>SKJ</a:t>
            </a:r>
          </a:p>
          <a:p>
            <a:pPr lvl="1"/>
            <a:r>
              <a:rPr lang="en-AU" dirty="0"/>
              <a:t>As assuming 2012 PS effort, TRP achieved</a:t>
            </a:r>
          </a:p>
          <a:p>
            <a:pPr lvl="1"/>
            <a:endParaRPr lang="en-AU" dirty="0"/>
          </a:p>
        </p:txBody>
      </p:sp>
      <p:sp>
        <p:nvSpPr>
          <p:cNvPr id="3" name="Title 2">
            <a:extLst>
              <a:ext uri="{FF2B5EF4-FFF2-40B4-BE49-F238E27FC236}">
                <a16:creationId xmlns:a16="http://schemas.microsoft.com/office/drawing/2014/main" id="{14928F24-C298-47EF-5CC8-5CC5B2CF71B1}"/>
              </a:ext>
            </a:extLst>
          </p:cNvPr>
          <p:cNvSpPr>
            <a:spLocks noGrp="1"/>
          </p:cNvSpPr>
          <p:nvPr>
            <p:ph type="title"/>
          </p:nvPr>
        </p:nvSpPr>
        <p:spPr/>
        <p:txBody>
          <a:bodyPr/>
          <a:lstStyle/>
          <a:p>
            <a:r>
              <a:rPr lang="en-AU" dirty="0"/>
              <a:t>Results – CMM incorporated</a:t>
            </a:r>
          </a:p>
        </p:txBody>
      </p:sp>
    </p:spTree>
    <p:extLst>
      <p:ext uri="{BB962C8B-B14F-4D97-AF65-F5344CB8AC3E}">
        <p14:creationId xmlns:p14="http://schemas.microsoft.com/office/powerpoint/2010/main" val="12294042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61EEC3A-12EA-4171-9AD3-C43BFD6DEEDC}" vid="{784FA4AF-0ACA-4F66-9812-712CA1A620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644aaaf-76d5-4a97-8df4-1ac44f24cfd9" xsi:nil="true"/>
    <lcf76f155ced4ddcb4097134ff3c332f xmlns="8429cdef-8c4a-4b4f-a5bd-9a657e45f834">
      <Terms xmlns="http://schemas.microsoft.com/office/infopath/2007/PartnerControls"/>
    </lcf76f155ced4ddcb4097134ff3c332f>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85AAC2F25D61348B8922E59BDF82BAD" ma:contentTypeVersion="16" ma:contentTypeDescription="Create a new document." ma:contentTypeScope="" ma:versionID="fc497a70cc3de4b4baad45e0ef3fdc3b">
  <xsd:schema xmlns:xsd="http://www.w3.org/2001/XMLSchema" xmlns:xs="http://www.w3.org/2001/XMLSchema" xmlns:p="http://schemas.microsoft.com/office/2006/metadata/properties" xmlns:ns1="http://schemas.microsoft.com/sharepoint/v3" xmlns:ns2="8429cdef-8c4a-4b4f-a5bd-9a657e45f834" xmlns:ns3="fe0e20ed-f52e-4993-be80-54db2a133aca" xmlns:ns4="1644aaaf-76d5-4a97-8df4-1ac44f24cfd9" targetNamespace="http://schemas.microsoft.com/office/2006/metadata/properties" ma:root="true" ma:fieldsID="54d1022210cd15832b1e3515874fd266" ns1:_="" ns2:_="" ns3:_="" ns4:_="">
    <xsd:import namespace="http://schemas.microsoft.com/sharepoint/v3"/>
    <xsd:import namespace="8429cdef-8c4a-4b4f-a5bd-9a657e45f834"/>
    <xsd:import namespace="fe0e20ed-f52e-4993-be80-54db2a133aca"/>
    <xsd:import namespace="1644aaaf-76d5-4a97-8df4-1ac44f24cfd9"/>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429cdef-8c4a-4b4f-a5bd-9a657e45f83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e002d73-fcbf-44f2-bb02-7941846832b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e0e20ed-f52e-4993-be80-54db2a133ac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644aaaf-76d5-4a97-8df4-1ac44f24cfd9"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ae2f09f5-5f26-4fce-975f-9860d26050a3}" ma:internalName="TaxCatchAll" ma:showField="CatchAllData" ma:web="1644aaaf-76d5-4a97-8df4-1ac44f24cf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D86592-F64F-4784-9AC1-23AEE8436EED}">
  <ds:schemaRefs>
    <ds:schemaRef ds:uri="http://schemas.microsoft.com/sharepoint/v3/contenttype/forms"/>
  </ds:schemaRefs>
</ds:datastoreItem>
</file>

<file path=customXml/itemProps2.xml><?xml version="1.0" encoding="utf-8"?>
<ds:datastoreItem xmlns:ds="http://schemas.openxmlformats.org/officeDocument/2006/customXml" ds:itemID="{B3A39C41-8802-4B40-BC66-25A6D9B1EFAE}">
  <ds:schemaRefs>
    <ds:schemaRef ds:uri="http://schemas.microsoft.com/office/2006/metadata/properties"/>
    <ds:schemaRef ds:uri="http://www.w3.org/XML/1998/namespace"/>
    <ds:schemaRef ds:uri="http://purl.org/dc/elements/1.1/"/>
    <ds:schemaRef ds:uri="http://purl.org/dc/dcmitype/"/>
    <ds:schemaRef ds:uri="http://schemas.microsoft.com/office/2006/documentManagement/types"/>
    <ds:schemaRef ds:uri="http://schemas.microsoft.com/office/infopath/2007/PartnerControls"/>
    <ds:schemaRef ds:uri="286ae341-454f-41ed-96c8-9fa7238e7bf6"/>
    <ds:schemaRef ds:uri="http://schemas.openxmlformats.org/package/2006/metadata/core-properties"/>
    <ds:schemaRef ds:uri="514aaa0c-ce47-45ed-9aa6-2a303c2a9fad"/>
    <ds:schemaRef ds:uri="http://purl.org/dc/terms/"/>
    <ds:schemaRef ds:uri="1644aaaf-76d5-4a97-8df4-1ac44f24cfd9"/>
    <ds:schemaRef ds:uri="8429cdef-8c4a-4b4f-a5bd-9a657e45f834"/>
    <ds:schemaRef ds:uri="http://schemas.microsoft.com/sharepoint/v3"/>
  </ds:schemaRefs>
</ds:datastoreItem>
</file>

<file path=customXml/itemProps3.xml><?xml version="1.0" encoding="utf-8"?>
<ds:datastoreItem xmlns:ds="http://schemas.openxmlformats.org/officeDocument/2006/customXml" ds:itemID="{45508E41-647C-4FB4-9A86-C768FA85A4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429cdef-8c4a-4b4f-a5bd-9a657e45f834"/>
    <ds:schemaRef ds:uri="fe0e20ed-f52e-4993-be80-54db2a133aca"/>
    <ds:schemaRef ds:uri="1644aaaf-76d5-4a97-8df4-1ac44f24cf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17810</TotalTime>
  <Words>2358</Words>
  <Application>Microsoft Office PowerPoint</Application>
  <PresentationFormat>Widescreen</PresentationFormat>
  <Paragraphs>664</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MI-WP-07 WCPO Bigeye and Yellowfin TRPs  WCPFC SC20 Manila, Philippines </vt:lpstr>
      <vt:lpstr>Introduction</vt:lpstr>
      <vt:lpstr>Approach</vt:lpstr>
      <vt:lpstr>Approach </vt:lpstr>
      <vt:lpstr>Results – BET recent recruitment</vt:lpstr>
      <vt:lpstr>Results – BET recent recruitment</vt:lpstr>
      <vt:lpstr>Results – BET recent recruitment</vt:lpstr>
      <vt:lpstr>Results – BET recent recruitment</vt:lpstr>
      <vt:lpstr>Results – CMM incorporated</vt:lpstr>
      <vt:lpstr>Notes</vt:lpstr>
      <vt:lpstr>More notes</vt:lpstr>
      <vt:lpstr>Recommendations</vt:lpstr>
      <vt:lpstr>PowerPoint Presentation</vt:lpstr>
      <vt:lpstr>BET recent, equal change</vt:lpstr>
      <vt:lpstr>BET long term, equal change</vt:lpstr>
      <vt:lpstr>YFT, equal change</vt:lpstr>
      <vt:lpstr>BET recent, CMM levels</vt:lpstr>
      <vt:lpstr>BET long term, CMM levels</vt:lpstr>
      <vt:lpstr>YFT, CMM levels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Hare</dc:creator>
  <cp:lastModifiedBy>Graham Pilling</cp:lastModifiedBy>
  <cp:revision>58</cp:revision>
  <dcterms:created xsi:type="dcterms:W3CDTF">2023-07-28T00:44:00Z</dcterms:created>
  <dcterms:modified xsi:type="dcterms:W3CDTF">2024-08-16T04:33:10Z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0x010100C85AAC2F25D61348B8922E59BDF82BAD</vt:lpwstr>
  </property>
  <property fmtid="{D5CDD505-2E9C-101B-9397-08002B2CF9AE}" pid="3" name="MediaServiceImageTags">
    <vt:lpwstr/>
  </property>
</Properties>
</file>