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16"/>
  </p:notesMasterIdLst>
  <p:handoutMasterIdLst>
    <p:handoutMasterId r:id="rId17"/>
  </p:handoutMasterIdLst>
  <p:sldIdLst>
    <p:sldId id="564" r:id="rId4"/>
    <p:sldId id="569" r:id="rId5"/>
    <p:sldId id="570" r:id="rId6"/>
    <p:sldId id="571" r:id="rId7"/>
    <p:sldId id="572" r:id="rId8"/>
    <p:sldId id="573" r:id="rId9"/>
    <p:sldId id="574" r:id="rId10"/>
    <p:sldId id="398" r:id="rId11"/>
    <p:sldId id="399" r:id="rId12"/>
    <p:sldId id="575" r:id="rId13"/>
    <p:sldId id="576" r:id="rId14"/>
    <p:sldId id="567" r:id="rId15"/>
  </p:sldIdLst>
  <p:sldSz cx="9144000" cy="6858000" type="screen4x3"/>
  <p:notesSz cx="6858000" cy="9144000"/>
  <p:custDataLst>
    <p:tags r:id="rId18"/>
  </p:custDataLst>
  <p:defaultTextStyle>
    <a:defPPr>
      <a:defRPr lang="en-AU"/>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D76031"/>
    <a:srgbClr val="457F54"/>
    <a:srgbClr val="C9CF7F"/>
    <a:srgbClr val="4A66AC"/>
    <a:srgbClr val="D620C9"/>
    <a:srgbClr val="07E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A10B0-0119-4077-B8F0-975F30F1F661}" v="11" dt="2024-08-15T10:16:33.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5229" autoAdjust="0"/>
  </p:normalViewPr>
  <p:slideViewPr>
    <p:cSldViewPr snapToGrid="0" snapToObjects="1">
      <p:cViewPr varScale="1">
        <p:scale>
          <a:sx n="66" d="100"/>
          <a:sy n="66" d="100"/>
        </p:scale>
        <p:origin x="1790" y="43"/>
      </p:cViewPr>
      <p:guideLst/>
    </p:cSldViewPr>
  </p:slideViewPr>
  <p:notesTextViewPr>
    <p:cViewPr>
      <p:scale>
        <a:sx n="3" d="2"/>
        <a:sy n="3" d="2"/>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Nicol" userId="8f2b9f0d-fcc4-432b-8cf8-d601d4a2adf5" providerId="ADAL" clId="{604A10B0-0119-4077-B8F0-975F30F1F661}"/>
    <pc:docChg chg="undo custSel addSld delSld modSld sldOrd">
      <pc:chgData name="Simon Nicol" userId="8f2b9f0d-fcc4-432b-8cf8-d601d4a2adf5" providerId="ADAL" clId="{604A10B0-0119-4077-B8F0-975F30F1F661}" dt="2024-08-15T10:18:08.419" v="623" actId="255"/>
      <pc:docMkLst>
        <pc:docMk/>
      </pc:docMkLst>
      <pc:sldChg chg="modSp add del mod">
        <pc:chgData name="Simon Nicol" userId="8f2b9f0d-fcc4-432b-8cf8-d601d4a2adf5" providerId="ADAL" clId="{604A10B0-0119-4077-B8F0-975F30F1F661}" dt="2024-08-15T09:52:15.872" v="293" actId="47"/>
        <pc:sldMkLst>
          <pc:docMk/>
          <pc:sldMk cId="1266532101" sldId="384"/>
        </pc:sldMkLst>
        <pc:spChg chg="mod">
          <ac:chgData name="Simon Nicol" userId="8f2b9f0d-fcc4-432b-8cf8-d601d4a2adf5" providerId="ADAL" clId="{604A10B0-0119-4077-B8F0-975F30F1F661}" dt="2024-08-15T09:31:16.367" v="3" actId="27636"/>
          <ac:spMkLst>
            <pc:docMk/>
            <pc:sldMk cId="1266532101" sldId="384"/>
            <ac:spMk id="16" creationId="{15020FBA-C0BD-4BA2-96CC-D22E0ED6C3B4}"/>
          </ac:spMkLst>
        </pc:spChg>
      </pc:sldChg>
      <pc:sldChg chg="addSp modSp add mod">
        <pc:chgData name="Simon Nicol" userId="8f2b9f0d-fcc4-432b-8cf8-d601d4a2adf5" providerId="ADAL" clId="{604A10B0-0119-4077-B8F0-975F30F1F661}" dt="2024-08-15T09:47:01.520" v="244"/>
        <pc:sldMkLst>
          <pc:docMk/>
          <pc:sldMk cId="887277909" sldId="398"/>
        </pc:sldMkLst>
        <pc:spChg chg="add mod">
          <ac:chgData name="Simon Nicol" userId="8f2b9f0d-fcc4-432b-8cf8-d601d4a2adf5" providerId="ADAL" clId="{604A10B0-0119-4077-B8F0-975F30F1F661}" dt="2024-08-15T09:47:01.520" v="244"/>
          <ac:spMkLst>
            <pc:docMk/>
            <pc:sldMk cId="887277909" sldId="398"/>
            <ac:spMk id="2" creationId="{6DD8274B-16E8-0582-C33C-13DDADF657EA}"/>
          </ac:spMkLst>
        </pc:spChg>
        <pc:spChg chg="mod">
          <ac:chgData name="Simon Nicol" userId="8f2b9f0d-fcc4-432b-8cf8-d601d4a2adf5" providerId="ADAL" clId="{604A10B0-0119-4077-B8F0-975F30F1F661}" dt="2024-08-15T09:46:51.156" v="243" actId="1036"/>
          <ac:spMkLst>
            <pc:docMk/>
            <pc:sldMk cId="887277909" sldId="398"/>
            <ac:spMk id="5" creationId="{8701898E-A6DA-95AD-D83A-07740D292B65}"/>
          </ac:spMkLst>
        </pc:spChg>
        <pc:grpChg chg="mod">
          <ac:chgData name="Simon Nicol" userId="8f2b9f0d-fcc4-432b-8cf8-d601d4a2adf5" providerId="ADAL" clId="{604A10B0-0119-4077-B8F0-975F30F1F661}" dt="2024-08-15T09:46:51.156" v="243" actId="1036"/>
          <ac:grpSpMkLst>
            <pc:docMk/>
            <pc:sldMk cId="887277909" sldId="398"/>
            <ac:grpSpMk id="9" creationId="{A88B1747-B70D-6BA2-5070-3A40DA16CD2E}"/>
          </ac:grpSpMkLst>
        </pc:grpChg>
      </pc:sldChg>
      <pc:sldChg chg="add">
        <pc:chgData name="Simon Nicol" userId="8f2b9f0d-fcc4-432b-8cf8-d601d4a2adf5" providerId="ADAL" clId="{604A10B0-0119-4077-B8F0-975F30F1F661}" dt="2024-08-15T09:31:16.320" v="1"/>
        <pc:sldMkLst>
          <pc:docMk/>
          <pc:sldMk cId="3857874738" sldId="399"/>
        </pc:sldMkLst>
      </pc:sldChg>
      <pc:sldChg chg="modSp mod">
        <pc:chgData name="Simon Nicol" userId="8f2b9f0d-fcc4-432b-8cf8-d601d4a2adf5" providerId="ADAL" clId="{604A10B0-0119-4077-B8F0-975F30F1F661}" dt="2024-08-15T10:18:08.419" v="623" actId="255"/>
        <pc:sldMkLst>
          <pc:docMk/>
          <pc:sldMk cId="3712262781" sldId="567"/>
        </pc:sldMkLst>
        <pc:spChg chg="mod">
          <ac:chgData name="Simon Nicol" userId="8f2b9f0d-fcc4-432b-8cf8-d601d4a2adf5" providerId="ADAL" clId="{604A10B0-0119-4077-B8F0-975F30F1F661}" dt="2024-08-15T09:53:15.351" v="297" actId="20577"/>
          <ac:spMkLst>
            <pc:docMk/>
            <pc:sldMk cId="3712262781" sldId="567"/>
            <ac:spMk id="2" creationId="{4AFB9A12-0978-8F2E-EB3D-F6C30305DB8C}"/>
          </ac:spMkLst>
        </pc:spChg>
        <pc:spChg chg="mod">
          <ac:chgData name="Simon Nicol" userId="8f2b9f0d-fcc4-432b-8cf8-d601d4a2adf5" providerId="ADAL" clId="{604A10B0-0119-4077-B8F0-975F30F1F661}" dt="2024-08-15T10:18:08.419" v="623" actId="255"/>
          <ac:spMkLst>
            <pc:docMk/>
            <pc:sldMk cId="3712262781" sldId="567"/>
            <ac:spMk id="3" creationId="{4BC249AE-05E6-D29C-4A7B-B3DBEC3910EF}"/>
          </ac:spMkLst>
        </pc:spChg>
      </pc:sldChg>
      <pc:sldChg chg="new del">
        <pc:chgData name="Simon Nicol" userId="8f2b9f0d-fcc4-432b-8cf8-d601d4a2adf5" providerId="ADAL" clId="{604A10B0-0119-4077-B8F0-975F30F1F661}" dt="2024-08-15T09:52:15.872" v="293" actId="47"/>
        <pc:sldMkLst>
          <pc:docMk/>
          <pc:sldMk cId="3361030356" sldId="568"/>
        </pc:sldMkLst>
      </pc:sldChg>
      <pc:sldChg chg="modSp new mod">
        <pc:chgData name="Simon Nicol" userId="8f2b9f0d-fcc4-432b-8cf8-d601d4a2adf5" providerId="ADAL" clId="{604A10B0-0119-4077-B8F0-975F30F1F661}" dt="2024-08-15T10:07:04.469" v="336" actId="20577"/>
        <pc:sldMkLst>
          <pc:docMk/>
          <pc:sldMk cId="2136861340" sldId="569"/>
        </pc:sldMkLst>
        <pc:spChg chg="mod">
          <ac:chgData name="Simon Nicol" userId="8f2b9f0d-fcc4-432b-8cf8-d601d4a2adf5" providerId="ADAL" clId="{604A10B0-0119-4077-B8F0-975F30F1F661}" dt="2024-08-15T09:32:23.206" v="10" actId="20577"/>
          <ac:spMkLst>
            <pc:docMk/>
            <pc:sldMk cId="2136861340" sldId="569"/>
            <ac:spMk id="2" creationId="{012112E4-B61E-5C3B-8CC6-2A8A033B6223}"/>
          </ac:spMkLst>
        </pc:spChg>
        <pc:spChg chg="mod">
          <ac:chgData name="Simon Nicol" userId="8f2b9f0d-fcc4-432b-8cf8-d601d4a2adf5" providerId="ADAL" clId="{604A10B0-0119-4077-B8F0-975F30F1F661}" dt="2024-08-15T10:07:04.469" v="336" actId="20577"/>
          <ac:spMkLst>
            <pc:docMk/>
            <pc:sldMk cId="2136861340" sldId="569"/>
            <ac:spMk id="3" creationId="{3E5B6751-1C4E-4BC8-5800-1FD6F80B0F2E}"/>
          </ac:spMkLst>
        </pc:spChg>
      </pc:sldChg>
      <pc:sldChg chg="modSp add mod">
        <pc:chgData name="Simon Nicol" userId="8f2b9f0d-fcc4-432b-8cf8-d601d4a2adf5" providerId="ADAL" clId="{604A10B0-0119-4077-B8F0-975F30F1F661}" dt="2024-08-15T09:37:05.495" v="82" actId="15"/>
        <pc:sldMkLst>
          <pc:docMk/>
          <pc:sldMk cId="66976445" sldId="570"/>
        </pc:sldMkLst>
        <pc:spChg chg="mod">
          <ac:chgData name="Simon Nicol" userId="8f2b9f0d-fcc4-432b-8cf8-d601d4a2adf5" providerId="ADAL" clId="{604A10B0-0119-4077-B8F0-975F30F1F661}" dt="2024-08-15T09:37:05.495" v="82" actId="15"/>
          <ac:spMkLst>
            <pc:docMk/>
            <pc:sldMk cId="66976445" sldId="570"/>
            <ac:spMk id="3" creationId="{3E5B6751-1C4E-4BC8-5800-1FD6F80B0F2E}"/>
          </ac:spMkLst>
        </pc:spChg>
      </pc:sldChg>
      <pc:sldChg chg="modSp add mod">
        <pc:chgData name="Simon Nicol" userId="8f2b9f0d-fcc4-432b-8cf8-d601d4a2adf5" providerId="ADAL" clId="{604A10B0-0119-4077-B8F0-975F30F1F661}" dt="2024-08-15T09:38:13.120" v="88" actId="20577"/>
        <pc:sldMkLst>
          <pc:docMk/>
          <pc:sldMk cId="638343515" sldId="571"/>
        </pc:sldMkLst>
        <pc:spChg chg="mod">
          <ac:chgData name="Simon Nicol" userId="8f2b9f0d-fcc4-432b-8cf8-d601d4a2adf5" providerId="ADAL" clId="{604A10B0-0119-4077-B8F0-975F30F1F661}" dt="2024-08-15T09:38:13.120" v="88" actId="20577"/>
          <ac:spMkLst>
            <pc:docMk/>
            <pc:sldMk cId="638343515" sldId="571"/>
            <ac:spMk id="3" creationId="{3E5B6751-1C4E-4BC8-5800-1FD6F80B0F2E}"/>
          </ac:spMkLst>
        </pc:spChg>
      </pc:sldChg>
      <pc:sldChg chg="modSp add mod">
        <pc:chgData name="Simon Nicol" userId="8f2b9f0d-fcc4-432b-8cf8-d601d4a2adf5" providerId="ADAL" clId="{604A10B0-0119-4077-B8F0-975F30F1F661}" dt="2024-08-15T09:40:55.571" v="131" actId="20577"/>
        <pc:sldMkLst>
          <pc:docMk/>
          <pc:sldMk cId="1035269652" sldId="572"/>
        </pc:sldMkLst>
        <pc:spChg chg="mod">
          <ac:chgData name="Simon Nicol" userId="8f2b9f0d-fcc4-432b-8cf8-d601d4a2adf5" providerId="ADAL" clId="{604A10B0-0119-4077-B8F0-975F30F1F661}" dt="2024-08-15T09:39:12.405" v="93" actId="20577"/>
          <ac:spMkLst>
            <pc:docMk/>
            <pc:sldMk cId="1035269652" sldId="572"/>
            <ac:spMk id="2" creationId="{012112E4-B61E-5C3B-8CC6-2A8A033B6223}"/>
          </ac:spMkLst>
        </pc:spChg>
        <pc:spChg chg="mod">
          <ac:chgData name="Simon Nicol" userId="8f2b9f0d-fcc4-432b-8cf8-d601d4a2adf5" providerId="ADAL" clId="{604A10B0-0119-4077-B8F0-975F30F1F661}" dt="2024-08-15T09:40:55.571" v="131" actId="20577"/>
          <ac:spMkLst>
            <pc:docMk/>
            <pc:sldMk cId="1035269652" sldId="572"/>
            <ac:spMk id="3" creationId="{3E5B6751-1C4E-4BC8-5800-1FD6F80B0F2E}"/>
          </ac:spMkLst>
        </pc:spChg>
      </pc:sldChg>
      <pc:sldChg chg="modSp add mod">
        <pc:chgData name="Simon Nicol" userId="8f2b9f0d-fcc4-432b-8cf8-d601d4a2adf5" providerId="ADAL" clId="{604A10B0-0119-4077-B8F0-975F30F1F661}" dt="2024-08-15T09:42:58.418" v="145" actId="15"/>
        <pc:sldMkLst>
          <pc:docMk/>
          <pc:sldMk cId="1593930917" sldId="573"/>
        </pc:sldMkLst>
        <pc:spChg chg="mod">
          <ac:chgData name="Simon Nicol" userId="8f2b9f0d-fcc4-432b-8cf8-d601d4a2adf5" providerId="ADAL" clId="{604A10B0-0119-4077-B8F0-975F30F1F661}" dt="2024-08-15T09:42:21.563" v="137"/>
          <ac:spMkLst>
            <pc:docMk/>
            <pc:sldMk cId="1593930917" sldId="573"/>
            <ac:spMk id="2" creationId="{012112E4-B61E-5C3B-8CC6-2A8A033B6223}"/>
          </ac:spMkLst>
        </pc:spChg>
        <pc:spChg chg="mod">
          <ac:chgData name="Simon Nicol" userId="8f2b9f0d-fcc4-432b-8cf8-d601d4a2adf5" providerId="ADAL" clId="{604A10B0-0119-4077-B8F0-975F30F1F661}" dt="2024-08-15T09:42:58.418" v="145" actId="15"/>
          <ac:spMkLst>
            <pc:docMk/>
            <pc:sldMk cId="1593930917" sldId="573"/>
            <ac:spMk id="3" creationId="{3E5B6751-1C4E-4BC8-5800-1FD6F80B0F2E}"/>
          </ac:spMkLst>
        </pc:spChg>
      </pc:sldChg>
      <pc:sldChg chg="modSp add mod">
        <pc:chgData name="Simon Nicol" userId="8f2b9f0d-fcc4-432b-8cf8-d601d4a2adf5" providerId="ADAL" clId="{604A10B0-0119-4077-B8F0-975F30F1F661}" dt="2024-08-15T10:10:05.201" v="472" actId="20577"/>
        <pc:sldMkLst>
          <pc:docMk/>
          <pc:sldMk cId="3019511379" sldId="574"/>
        </pc:sldMkLst>
        <pc:spChg chg="mod">
          <ac:chgData name="Simon Nicol" userId="8f2b9f0d-fcc4-432b-8cf8-d601d4a2adf5" providerId="ADAL" clId="{604A10B0-0119-4077-B8F0-975F30F1F661}" dt="2024-08-15T09:44:14.782" v="151"/>
          <ac:spMkLst>
            <pc:docMk/>
            <pc:sldMk cId="3019511379" sldId="574"/>
            <ac:spMk id="2" creationId="{012112E4-B61E-5C3B-8CC6-2A8A033B6223}"/>
          </ac:spMkLst>
        </pc:spChg>
        <pc:spChg chg="mod">
          <ac:chgData name="Simon Nicol" userId="8f2b9f0d-fcc4-432b-8cf8-d601d4a2adf5" providerId="ADAL" clId="{604A10B0-0119-4077-B8F0-975F30F1F661}" dt="2024-08-15T10:10:05.201" v="472" actId="20577"/>
          <ac:spMkLst>
            <pc:docMk/>
            <pc:sldMk cId="3019511379" sldId="574"/>
            <ac:spMk id="3" creationId="{3E5B6751-1C4E-4BC8-5800-1FD6F80B0F2E}"/>
          </ac:spMkLst>
        </pc:spChg>
      </pc:sldChg>
      <pc:sldChg chg="addSp delSp modSp add mod ord">
        <pc:chgData name="Simon Nicol" userId="8f2b9f0d-fcc4-432b-8cf8-d601d4a2adf5" providerId="ADAL" clId="{604A10B0-0119-4077-B8F0-975F30F1F661}" dt="2024-08-15T09:57:44.792" v="332" actId="20577"/>
        <pc:sldMkLst>
          <pc:docMk/>
          <pc:sldMk cId="2671242941" sldId="575"/>
        </pc:sldMkLst>
        <pc:spChg chg="del mod">
          <ac:chgData name="Simon Nicol" userId="8f2b9f0d-fcc4-432b-8cf8-d601d4a2adf5" providerId="ADAL" clId="{604A10B0-0119-4077-B8F0-975F30F1F661}" dt="2024-08-15T09:48:19.991" v="250"/>
          <ac:spMkLst>
            <pc:docMk/>
            <pc:sldMk cId="2671242941" sldId="575"/>
            <ac:spMk id="2" creationId="{012112E4-B61E-5C3B-8CC6-2A8A033B6223}"/>
          </ac:spMkLst>
        </pc:spChg>
        <pc:spChg chg="mod">
          <ac:chgData name="Simon Nicol" userId="8f2b9f0d-fcc4-432b-8cf8-d601d4a2adf5" providerId="ADAL" clId="{604A10B0-0119-4077-B8F0-975F30F1F661}" dt="2024-08-15T09:57:44.792" v="332" actId="20577"/>
          <ac:spMkLst>
            <pc:docMk/>
            <pc:sldMk cId="2671242941" sldId="575"/>
            <ac:spMk id="3" creationId="{3E5B6751-1C4E-4BC8-5800-1FD6F80B0F2E}"/>
          </ac:spMkLst>
        </pc:spChg>
        <pc:spChg chg="add mod">
          <ac:chgData name="Simon Nicol" userId="8f2b9f0d-fcc4-432b-8cf8-d601d4a2adf5" providerId="ADAL" clId="{604A10B0-0119-4077-B8F0-975F30F1F661}" dt="2024-08-15T09:48:19.991" v="250"/>
          <ac:spMkLst>
            <pc:docMk/>
            <pc:sldMk cId="2671242941" sldId="575"/>
            <ac:spMk id="4" creationId="{C39ECA53-BE50-EE1D-E533-F50EAC1ADF29}"/>
          </ac:spMkLst>
        </pc:spChg>
      </pc:sldChg>
      <pc:sldChg chg="addSp delSp modSp add del mod">
        <pc:chgData name="Simon Nicol" userId="8f2b9f0d-fcc4-432b-8cf8-d601d4a2adf5" providerId="ADAL" clId="{604A10B0-0119-4077-B8F0-975F30F1F661}" dt="2024-08-15T09:47:10.115" v="245" actId="2696"/>
        <pc:sldMkLst>
          <pc:docMk/>
          <pc:sldMk cId="3648971974" sldId="575"/>
        </pc:sldMkLst>
        <pc:spChg chg="mod">
          <ac:chgData name="Simon Nicol" userId="8f2b9f0d-fcc4-432b-8cf8-d601d4a2adf5" providerId="ADAL" clId="{604A10B0-0119-4077-B8F0-975F30F1F661}" dt="2024-08-15T09:45:50.593" v="163" actId="20577"/>
          <ac:spMkLst>
            <pc:docMk/>
            <pc:sldMk cId="3648971974" sldId="575"/>
            <ac:spMk id="2" creationId="{012112E4-B61E-5C3B-8CC6-2A8A033B6223}"/>
          </ac:spMkLst>
        </pc:spChg>
        <pc:spChg chg="del">
          <ac:chgData name="Simon Nicol" userId="8f2b9f0d-fcc4-432b-8cf8-d601d4a2adf5" providerId="ADAL" clId="{604A10B0-0119-4077-B8F0-975F30F1F661}" dt="2024-08-15T09:46:01.177" v="164" actId="478"/>
          <ac:spMkLst>
            <pc:docMk/>
            <pc:sldMk cId="3648971974" sldId="575"/>
            <ac:spMk id="3" creationId="{3E5B6751-1C4E-4BC8-5800-1FD6F80B0F2E}"/>
          </ac:spMkLst>
        </pc:spChg>
        <pc:spChg chg="add del mod">
          <ac:chgData name="Simon Nicol" userId="8f2b9f0d-fcc4-432b-8cf8-d601d4a2adf5" providerId="ADAL" clId="{604A10B0-0119-4077-B8F0-975F30F1F661}" dt="2024-08-15T09:46:04.536" v="165" actId="478"/>
          <ac:spMkLst>
            <pc:docMk/>
            <pc:sldMk cId="3648971974" sldId="575"/>
            <ac:spMk id="4" creationId="{AE16F331-4113-25A5-E8DA-39D3F6627434}"/>
          </ac:spMkLst>
        </pc:spChg>
        <pc:spChg chg="add mod">
          <ac:chgData name="Simon Nicol" userId="8f2b9f0d-fcc4-432b-8cf8-d601d4a2adf5" providerId="ADAL" clId="{604A10B0-0119-4077-B8F0-975F30F1F661}" dt="2024-08-15T09:46:23.053" v="211" actId="1036"/>
          <ac:spMkLst>
            <pc:docMk/>
            <pc:sldMk cId="3648971974" sldId="575"/>
            <ac:spMk id="5" creationId="{0F20FB3C-5140-2C17-44B0-C8FD419FA977}"/>
          </ac:spMkLst>
        </pc:spChg>
        <pc:spChg chg="mod">
          <ac:chgData name="Simon Nicol" userId="8f2b9f0d-fcc4-432b-8cf8-d601d4a2adf5" providerId="ADAL" clId="{604A10B0-0119-4077-B8F0-975F30F1F661}" dt="2024-08-15T09:46:14.607" v="166"/>
          <ac:spMkLst>
            <pc:docMk/>
            <pc:sldMk cId="3648971974" sldId="575"/>
            <ac:spMk id="8" creationId="{20ED6422-FFE8-099C-AC96-DC455D422DAD}"/>
          </ac:spMkLst>
        </pc:spChg>
        <pc:spChg chg="mod">
          <ac:chgData name="Simon Nicol" userId="8f2b9f0d-fcc4-432b-8cf8-d601d4a2adf5" providerId="ADAL" clId="{604A10B0-0119-4077-B8F0-975F30F1F661}" dt="2024-08-15T09:46:14.607" v="166"/>
          <ac:spMkLst>
            <pc:docMk/>
            <pc:sldMk cId="3648971974" sldId="575"/>
            <ac:spMk id="9" creationId="{973DDABF-2A16-0D33-84B7-E36FA664C1E4}"/>
          </ac:spMkLst>
        </pc:spChg>
        <pc:spChg chg="mod">
          <ac:chgData name="Simon Nicol" userId="8f2b9f0d-fcc4-432b-8cf8-d601d4a2adf5" providerId="ADAL" clId="{604A10B0-0119-4077-B8F0-975F30F1F661}" dt="2024-08-15T09:46:14.607" v="166"/>
          <ac:spMkLst>
            <pc:docMk/>
            <pc:sldMk cId="3648971974" sldId="575"/>
            <ac:spMk id="10" creationId="{6E0B6502-64AD-B722-CD96-7A0300FBEC0F}"/>
          </ac:spMkLst>
        </pc:spChg>
        <pc:grpChg chg="add mod">
          <ac:chgData name="Simon Nicol" userId="8f2b9f0d-fcc4-432b-8cf8-d601d4a2adf5" providerId="ADAL" clId="{604A10B0-0119-4077-B8F0-975F30F1F661}" dt="2024-08-15T09:46:23.053" v="211" actId="1036"/>
          <ac:grpSpMkLst>
            <pc:docMk/>
            <pc:sldMk cId="3648971974" sldId="575"/>
            <ac:grpSpMk id="6" creationId="{19FF6CAA-2C63-8EB1-3B55-F09CF9B5B4E0}"/>
          </ac:grpSpMkLst>
        </pc:grpChg>
        <pc:picChg chg="mod">
          <ac:chgData name="Simon Nicol" userId="8f2b9f0d-fcc4-432b-8cf8-d601d4a2adf5" providerId="ADAL" clId="{604A10B0-0119-4077-B8F0-975F30F1F661}" dt="2024-08-15T09:46:14.607" v="166"/>
          <ac:picMkLst>
            <pc:docMk/>
            <pc:sldMk cId="3648971974" sldId="575"/>
            <ac:picMk id="7" creationId="{16AEAE91-D54C-29F0-2873-1074E96BB598}"/>
          </ac:picMkLst>
        </pc:picChg>
      </pc:sldChg>
      <pc:sldChg chg="modSp add mod">
        <pc:chgData name="Simon Nicol" userId="8f2b9f0d-fcc4-432b-8cf8-d601d4a2adf5" providerId="ADAL" clId="{604A10B0-0119-4077-B8F0-975F30F1F661}" dt="2024-08-15T10:13:24.541" v="612" actId="20577"/>
        <pc:sldMkLst>
          <pc:docMk/>
          <pc:sldMk cId="1332795941" sldId="576"/>
        </pc:sldMkLst>
        <pc:spChg chg="mod">
          <ac:chgData name="Simon Nicol" userId="8f2b9f0d-fcc4-432b-8cf8-d601d4a2adf5" providerId="ADAL" clId="{604A10B0-0119-4077-B8F0-975F30F1F661}" dt="2024-08-15T10:13:24.541" v="612" actId="20577"/>
          <ac:spMkLst>
            <pc:docMk/>
            <pc:sldMk cId="1332795941" sldId="576"/>
            <ac:spMk id="3" creationId="{3E5B6751-1C4E-4BC8-5800-1FD6F80B0F2E}"/>
          </ac:spMkLst>
        </pc:spChg>
        <pc:spChg chg="mod">
          <ac:chgData name="Simon Nicol" userId="8f2b9f0d-fcc4-432b-8cf8-d601d4a2adf5" providerId="ADAL" clId="{604A10B0-0119-4077-B8F0-975F30F1F661}" dt="2024-08-15T09:51:42.691" v="284" actId="20577"/>
          <ac:spMkLst>
            <pc:docMk/>
            <pc:sldMk cId="1332795941" sldId="576"/>
            <ac:spMk id="4" creationId="{C39ECA53-BE50-EE1D-E533-F50EAC1ADF29}"/>
          </ac:spMkLst>
        </pc:spChg>
      </pc:sldChg>
      <pc:sldChg chg="new del">
        <pc:chgData name="Simon Nicol" userId="8f2b9f0d-fcc4-432b-8cf8-d601d4a2adf5" providerId="ADAL" clId="{604A10B0-0119-4077-B8F0-975F30F1F661}" dt="2024-08-15T09:50:22.985" v="272" actId="680"/>
        <pc:sldMkLst>
          <pc:docMk/>
          <pc:sldMk cId="1425467609" sldId="5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8BE291-1A2A-403B-8665-C7AD7547BA3E}" type="datetimeFigureOut">
              <a:rPr lang="en-US"/>
              <a:pPr>
                <a:defRPr/>
              </a:pPr>
              <a:t>8/15/2024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F816E59-1CE6-418E-A654-5A889CCE771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20B4C3-D573-422C-A6DC-6EAB41E78117}" type="datetimeFigureOut">
              <a:rPr lang="en-US"/>
              <a:pPr>
                <a:defRPr/>
              </a:pPr>
              <a:t>8/15/2024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279BEA1-0F21-40C4-A7DA-A441552595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1</a:t>
            </a:fld>
            <a:endParaRPr lang="en-US"/>
          </a:p>
        </p:txBody>
      </p:sp>
    </p:spTree>
    <p:extLst>
      <p:ext uri="{BB962C8B-B14F-4D97-AF65-F5344CB8AC3E}">
        <p14:creationId xmlns:p14="http://schemas.microsoft.com/office/powerpoint/2010/main" val="192326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Muscle tissue and sagittal otoliths sampled from mature south Pacific ALB in French Polynesia and New Caledonia in the same month (November 2022).</a:t>
            </a:r>
          </a:p>
          <a:p>
            <a:pPr marL="171450" indent="-171450">
              <a:buFont typeface="Arial" panose="020B0604020202020204" pitchFamily="34" charset="0"/>
              <a:buChar char="•"/>
            </a:pPr>
            <a:r>
              <a:rPr lang="en-AU" dirty="0"/>
              <a:t>An additional 38 mature individuals sampled in New Caledonia in June 2022.   </a:t>
            </a:r>
          </a:p>
        </p:txBody>
      </p:sp>
    </p:spTree>
    <p:extLst>
      <p:ext uri="{BB962C8B-B14F-4D97-AF65-F5344CB8AC3E}">
        <p14:creationId xmlns:p14="http://schemas.microsoft.com/office/powerpoint/2010/main" val="305845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Analyses of genetic and otolith shape data both support the existence of population differentiation between French Polynesia and New Caledonia.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Furthermore, genetic data from the additional 38 individuals captured from New Caledonian waters in June 2022 indicate seasonal stability in the New Caledonian population genomic signature over at least a five-month period from June through November (2022).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Thus, seasonal variation cannot explain the genetic differentiation observed between fish collected from New Caledonia and French Polynesia.</a:t>
            </a:r>
          </a:p>
          <a:p>
            <a:endParaRPr lang="en-AU" dirty="0"/>
          </a:p>
        </p:txBody>
      </p:sp>
    </p:spTree>
    <p:extLst>
      <p:ext uri="{BB962C8B-B14F-4D97-AF65-F5344CB8AC3E}">
        <p14:creationId xmlns:p14="http://schemas.microsoft.com/office/powerpoint/2010/main" val="295493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161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28870" y="2000486"/>
            <a:ext cx="6477805" cy="2541431"/>
          </a:xfrm>
        </p:spPr>
        <p:txBody>
          <a:bodyPr bIns="0" anchor="b"/>
          <a:lstStyle>
            <a:lvl1pPr algn="l">
              <a:defRPr sz="6000">
                <a:latin typeface="Calibri" charset="0"/>
                <a:ea typeface="Calibri" charset="0"/>
                <a:cs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1328870" y="4965874"/>
            <a:ext cx="6477804" cy="977621"/>
          </a:xfrm>
        </p:spPr>
        <p:txBody>
          <a:bodyPr tIns="91440" bIns="91440">
            <a:normAutofit/>
          </a:bodyPr>
          <a:lstStyle>
            <a:lvl1pPr marL="0" indent="0" algn="l">
              <a:buNone/>
              <a:defRPr sz="1800" b="0" cap="all" baseline="0">
                <a:solidFill>
                  <a:schemeClr val="tx1"/>
                </a:solidFill>
                <a:latin typeface="Calibri" charset="0"/>
                <a:ea typeface="Calibri" charset="0"/>
                <a:cs typeface="Calibri"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a:xfrm>
            <a:off x="5181600" y="1528763"/>
            <a:ext cx="2625329" cy="309562"/>
          </a:xfrm>
        </p:spPr>
        <p:txBody>
          <a:bodyPr/>
          <a:lstStyle>
            <a:lvl1pPr>
              <a:defRPr/>
            </a:lvl1pPr>
          </a:lstStyle>
          <a:p>
            <a:pPr>
              <a:defRPr/>
            </a:pPr>
            <a:fld id="{F0E3AFA8-0E69-4147-9ACE-ED6E4D75D48C}" type="datetimeFigureOut">
              <a:rPr lang="en-US"/>
              <a:pPr>
                <a:defRPr/>
              </a:pPr>
              <a:t>8/15/2024</a:t>
            </a:fld>
            <a:endParaRPr lang="en-US"/>
          </a:p>
        </p:txBody>
      </p:sp>
      <p:sp>
        <p:nvSpPr>
          <p:cNvPr id="6" name="Footer Placeholder 4"/>
          <p:cNvSpPr>
            <a:spLocks noGrp="1"/>
          </p:cNvSpPr>
          <p:nvPr>
            <p:ph type="ftr" sz="quarter" idx="11"/>
          </p:nvPr>
        </p:nvSpPr>
        <p:spPr>
          <a:xfrm>
            <a:off x="1327548" y="1527176"/>
            <a:ext cx="3730228" cy="309563"/>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94122" y="1997075"/>
            <a:ext cx="608409" cy="503238"/>
          </a:xfrm>
        </p:spPr>
        <p:txBody>
          <a:bodyPr/>
          <a:lstStyle>
            <a:lvl1pPr>
              <a:defRPr/>
            </a:lvl1pPr>
          </a:lstStyle>
          <a:p>
            <a:pPr>
              <a:defRPr/>
            </a:pPr>
            <a:fld id="{DE06FA59-649A-4746-A7E5-45345D6DEC7E}" type="slidenum">
              <a:rPr lang="en-US"/>
              <a:pPr>
                <a:defRPr/>
              </a:pPr>
              <a:t>‹#›</a:t>
            </a:fld>
            <a:endParaRPr lang="en-US"/>
          </a:p>
        </p:txBody>
      </p:sp>
    </p:spTree>
    <p:extLst>
      <p:ext uri="{BB962C8B-B14F-4D97-AF65-F5344CB8AC3E}">
        <p14:creationId xmlns:p14="http://schemas.microsoft.com/office/powerpoint/2010/main" val="202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50" y="1528218"/>
            <a:ext cx="7202456" cy="104923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62850" y="2739431"/>
            <a:ext cx="7202456"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234554" y="798514"/>
            <a:ext cx="608409" cy="504825"/>
          </a:xfrm>
        </p:spPr>
        <p:txBody>
          <a:bodyPr/>
          <a:lstStyle>
            <a:lvl1pPr>
              <a:defRPr/>
            </a:lvl1pPr>
          </a:lstStyle>
          <a:p>
            <a:pPr>
              <a:defRPr/>
            </a:pPr>
            <a:fld id="{AFAB9D86-E664-4CEE-82A5-EF991F3A50D9}" type="slidenum">
              <a:rPr lang="en-US"/>
              <a:pPr>
                <a:defRPr/>
              </a:pPr>
              <a:t>‹#›</a:t>
            </a:fld>
            <a:endParaRPr lang="en-US"/>
          </a:p>
        </p:txBody>
      </p:sp>
    </p:spTree>
    <p:extLst>
      <p:ext uri="{BB962C8B-B14F-4D97-AF65-F5344CB8AC3E}">
        <p14:creationId xmlns:p14="http://schemas.microsoft.com/office/powerpoint/2010/main" val="362530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96690" y="1521082"/>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15327" y="1521082"/>
            <a:ext cx="5663448"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383382" y="1520825"/>
            <a:ext cx="608410" cy="503238"/>
          </a:xfrm>
        </p:spPr>
        <p:txBody>
          <a:bodyPr/>
          <a:lstStyle>
            <a:lvl1pPr>
              <a:defRPr/>
            </a:lvl1pPr>
          </a:lstStyle>
          <a:p>
            <a:pPr>
              <a:defRPr/>
            </a:pPr>
            <a:fld id="{7DEB197D-0A1A-4400-8C33-CDCC0A5AB2AA}" type="slidenum">
              <a:rPr lang="en-US"/>
              <a:pPr>
                <a:defRPr/>
              </a:pPr>
              <a:t>‹#›</a:t>
            </a:fld>
            <a:endParaRPr lang="en-US"/>
          </a:p>
        </p:txBody>
      </p:sp>
    </p:spTree>
    <p:extLst>
      <p:ext uri="{BB962C8B-B14F-4D97-AF65-F5344CB8AC3E}">
        <p14:creationId xmlns:p14="http://schemas.microsoft.com/office/powerpoint/2010/main" val="96942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142" y="1763110"/>
            <a:ext cx="7202456" cy="1049235"/>
          </a:xfrm>
        </p:spPr>
        <p:txBody>
          <a:bodyPr/>
          <a:lstStyle/>
          <a:p>
            <a:r>
              <a:rPr lang="en-US" dirty="0"/>
              <a:t>Click to edit Master title style</a:t>
            </a:r>
          </a:p>
        </p:txBody>
      </p:sp>
      <p:sp>
        <p:nvSpPr>
          <p:cNvPr id="3" name="Content Placeholder 2"/>
          <p:cNvSpPr>
            <a:spLocks noGrp="1"/>
          </p:cNvSpPr>
          <p:nvPr>
            <p:ph idx="1"/>
          </p:nvPr>
        </p:nvSpPr>
        <p:spPr>
          <a:xfrm>
            <a:off x="969142" y="2974323"/>
            <a:ext cx="7202456" cy="3450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271463" y="1008064"/>
            <a:ext cx="608410" cy="504825"/>
          </a:xfrm>
        </p:spPr>
        <p:txBody>
          <a:bodyPr/>
          <a:lstStyle>
            <a:lvl1pPr>
              <a:defRPr/>
            </a:lvl1pPr>
          </a:lstStyle>
          <a:p>
            <a:pPr>
              <a:defRPr/>
            </a:pPr>
            <a:fld id="{996A68DA-517A-482F-873D-8B190D2DA387}" type="slidenum">
              <a:rPr lang="en-US"/>
              <a:pPr>
                <a:defRPr/>
              </a:pPr>
              <a:t>‹#›</a:t>
            </a:fld>
            <a:endParaRPr lang="en-US"/>
          </a:p>
        </p:txBody>
      </p:sp>
    </p:spTree>
    <p:extLst>
      <p:ext uri="{BB962C8B-B14F-4D97-AF65-F5344CB8AC3E}">
        <p14:creationId xmlns:p14="http://schemas.microsoft.com/office/powerpoint/2010/main" val="68755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329928" y="4014788"/>
            <a:ext cx="647223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29766" y="1965855"/>
            <a:ext cx="6482366"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29766" y="4015921"/>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598885" y="1008064"/>
            <a:ext cx="608409" cy="504825"/>
          </a:xfrm>
        </p:spPr>
        <p:txBody>
          <a:bodyPr/>
          <a:lstStyle>
            <a:lvl1pPr>
              <a:defRPr/>
            </a:lvl1pPr>
          </a:lstStyle>
          <a:p>
            <a:pPr>
              <a:defRPr/>
            </a:pPr>
            <a:fld id="{892637F1-5D58-4D36-8CDC-6C1E3B0CE993}" type="slidenum">
              <a:rPr lang="en-US"/>
              <a:pPr>
                <a:defRPr/>
              </a:pPr>
              <a:t>‹#›</a:t>
            </a:fld>
            <a:endParaRPr lang="en-US"/>
          </a:p>
        </p:txBody>
      </p:sp>
    </p:spTree>
    <p:extLst>
      <p:ext uri="{BB962C8B-B14F-4D97-AF65-F5344CB8AC3E}">
        <p14:creationId xmlns:p14="http://schemas.microsoft.com/office/powerpoint/2010/main" val="254401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7370" y="1316619"/>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65955" y="2522608"/>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0785" y="2529072"/>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240507" y="1311275"/>
            <a:ext cx="608410" cy="503238"/>
          </a:xfrm>
        </p:spPr>
        <p:txBody>
          <a:bodyPr/>
          <a:lstStyle>
            <a:lvl1pPr>
              <a:defRPr/>
            </a:lvl1pPr>
          </a:lstStyle>
          <a:p>
            <a:pPr>
              <a:defRPr/>
            </a:pPr>
            <a:fld id="{8680CB10-EA2A-4931-B236-BD9644B0E1F2}" type="slidenum">
              <a:rPr lang="en-US"/>
              <a:pPr>
                <a:defRPr/>
              </a:pPr>
              <a:t>‹#›</a:t>
            </a:fld>
            <a:endParaRPr lang="en-US"/>
          </a:p>
        </p:txBody>
      </p:sp>
    </p:spTree>
    <p:extLst>
      <p:ext uri="{BB962C8B-B14F-4D97-AF65-F5344CB8AC3E}">
        <p14:creationId xmlns:p14="http://schemas.microsoft.com/office/powerpoint/2010/main" val="268869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8434" y="1508839"/>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78434" y="2724226"/>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78434" y="3528946"/>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2312" y="2727680"/>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02312" y="3526168"/>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a:xfrm>
            <a:off x="253604" y="1008064"/>
            <a:ext cx="607219" cy="504825"/>
          </a:xfrm>
        </p:spPr>
        <p:txBody>
          <a:bodyPr/>
          <a:lstStyle>
            <a:lvl1pPr>
              <a:defRPr/>
            </a:lvl1pPr>
          </a:lstStyle>
          <a:p>
            <a:pPr>
              <a:defRPr/>
            </a:pPr>
            <a:fld id="{7095D6C6-6B20-431B-B494-9FB67A1DF95F}" type="slidenum">
              <a:rPr lang="en-US"/>
              <a:pPr>
                <a:defRPr/>
              </a:pPr>
              <a:t>‹#›</a:t>
            </a:fld>
            <a:endParaRPr lang="en-US"/>
          </a:p>
        </p:txBody>
      </p:sp>
    </p:spTree>
    <p:extLst>
      <p:ext uri="{BB962C8B-B14F-4D97-AF65-F5344CB8AC3E}">
        <p14:creationId xmlns:p14="http://schemas.microsoft.com/office/powerpoint/2010/main" val="262126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142" y="1528218"/>
            <a:ext cx="7202456" cy="1049235"/>
          </a:xfrm>
        </p:spPr>
        <p:txBody>
          <a:bodyPr/>
          <a:lstStyle/>
          <a:p>
            <a:r>
              <a:rPr lang="en-US"/>
              <a:t>Click to edit Master title style</a:t>
            </a:r>
            <a:endParaRPr lang="en-US" dirty="0"/>
          </a:p>
        </p:txBody>
      </p:sp>
      <p:sp>
        <p:nvSpPr>
          <p:cNvPr id="4" name="Slide Number Placeholder 4"/>
          <p:cNvSpPr>
            <a:spLocks noGrp="1"/>
          </p:cNvSpPr>
          <p:nvPr>
            <p:ph type="sldNum" sz="quarter" idx="10"/>
          </p:nvPr>
        </p:nvSpPr>
        <p:spPr>
          <a:xfrm>
            <a:off x="239316" y="1017589"/>
            <a:ext cx="607219" cy="503237"/>
          </a:xfrm>
        </p:spPr>
        <p:txBody>
          <a:bodyPr/>
          <a:lstStyle>
            <a:lvl1pPr>
              <a:defRPr/>
            </a:lvl1pPr>
          </a:lstStyle>
          <a:p>
            <a:pPr>
              <a:defRPr/>
            </a:pPr>
            <a:fld id="{463213BE-7E50-4C55-91EA-9CC4A04DCC41}" type="slidenum">
              <a:rPr lang="en-US"/>
              <a:pPr>
                <a:defRPr/>
              </a:pPr>
              <a:t>‹#›</a:t>
            </a:fld>
            <a:endParaRPr lang="en-US"/>
          </a:p>
        </p:txBody>
      </p:sp>
    </p:spTree>
    <p:extLst>
      <p:ext uri="{BB962C8B-B14F-4D97-AF65-F5344CB8AC3E}">
        <p14:creationId xmlns:p14="http://schemas.microsoft.com/office/powerpoint/2010/main" val="312165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359569" y="1008064"/>
            <a:ext cx="608410" cy="504825"/>
          </a:xfrm>
        </p:spPr>
        <p:txBody>
          <a:bodyPr/>
          <a:lstStyle>
            <a:lvl1pPr>
              <a:defRPr/>
            </a:lvl1pPr>
          </a:lstStyle>
          <a:p>
            <a:pPr>
              <a:defRPr/>
            </a:pPr>
            <a:fld id="{95D1487D-1315-4190-ABA2-AA7ED515A983}" type="slidenum">
              <a:rPr lang="en-US"/>
              <a:pPr>
                <a:defRPr/>
              </a:pPr>
              <a:t>‹#›</a:t>
            </a:fld>
            <a:endParaRPr lang="en-US"/>
          </a:p>
        </p:txBody>
      </p:sp>
    </p:spTree>
    <p:extLst>
      <p:ext uri="{BB962C8B-B14F-4D97-AF65-F5344CB8AC3E}">
        <p14:creationId xmlns:p14="http://schemas.microsoft.com/office/powerpoint/2010/main" val="9732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0252" y="1512039"/>
            <a:ext cx="2454824"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669534" y="1512039"/>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252" y="3918557"/>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6"/>
          <p:cNvSpPr>
            <a:spLocks noGrp="1"/>
          </p:cNvSpPr>
          <p:nvPr>
            <p:ph type="sldNum" sz="quarter" idx="10"/>
          </p:nvPr>
        </p:nvSpPr>
        <p:spPr>
          <a:xfrm>
            <a:off x="246460" y="1000125"/>
            <a:ext cx="608409" cy="503238"/>
          </a:xfrm>
        </p:spPr>
        <p:txBody>
          <a:bodyPr/>
          <a:lstStyle>
            <a:lvl1pPr>
              <a:defRPr/>
            </a:lvl1pPr>
          </a:lstStyle>
          <a:p>
            <a:pPr>
              <a:defRPr/>
            </a:pPr>
            <a:fld id="{A03BE0CE-7DBC-468D-AFAF-8179DF8BECF6}" type="slidenum">
              <a:rPr lang="en-US"/>
              <a:pPr>
                <a:defRPr/>
              </a:pPr>
              <a:t>‹#›</a:t>
            </a:fld>
            <a:endParaRPr lang="en-US"/>
          </a:p>
        </p:txBody>
      </p:sp>
    </p:spTree>
    <p:extLst>
      <p:ext uri="{BB962C8B-B14F-4D97-AF65-F5344CB8AC3E}">
        <p14:creationId xmlns:p14="http://schemas.microsoft.com/office/powerpoint/2010/main" val="20604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21199" y="1356380"/>
            <a:ext cx="4149246"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4899" y="1371346"/>
            <a:ext cx="25692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320542" y="3372859"/>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1318023" y="5681664"/>
            <a:ext cx="4145756" cy="319087"/>
          </a:xfrm>
        </p:spPr>
        <p:txBody>
          <a:bodyPr/>
          <a:lstStyle>
            <a:lvl1pPr algn="l">
              <a:defRPr/>
            </a:lvl1pPr>
          </a:lstStyle>
          <a:p>
            <a:pPr>
              <a:defRPr/>
            </a:pPr>
            <a:fld id="{BB519CC4-939E-4B94-96E6-ECE561FF8754}" type="datetimeFigureOut">
              <a:rPr lang="en-US"/>
              <a:pPr>
                <a:defRPr/>
              </a:pPr>
              <a:t>8/15/2024</a:t>
            </a:fld>
            <a:endParaRPr lang="en-US"/>
          </a:p>
        </p:txBody>
      </p:sp>
      <p:sp>
        <p:nvSpPr>
          <p:cNvPr id="7" name="Slide Number Placeholder 6"/>
          <p:cNvSpPr>
            <a:spLocks noGrp="1"/>
          </p:cNvSpPr>
          <p:nvPr>
            <p:ph type="sldNum" sz="quarter" idx="11"/>
          </p:nvPr>
        </p:nvSpPr>
        <p:spPr>
          <a:xfrm>
            <a:off x="592931" y="1009650"/>
            <a:ext cx="608410" cy="503238"/>
          </a:xfrm>
        </p:spPr>
        <p:txBody>
          <a:bodyPr/>
          <a:lstStyle>
            <a:lvl1pPr>
              <a:defRPr/>
            </a:lvl1pPr>
          </a:lstStyle>
          <a:p>
            <a:pPr>
              <a:defRPr/>
            </a:pPr>
            <a:fld id="{5F0F4BD3-4D83-425A-A89C-D6E0DA5B1ACF}" type="slidenum">
              <a:rPr lang="en-US"/>
              <a:pPr>
                <a:defRPr/>
              </a:pPr>
              <a:t>‹#›</a:t>
            </a:fld>
            <a:endParaRPr lang="en-US"/>
          </a:p>
        </p:txBody>
      </p:sp>
    </p:spTree>
    <p:extLst>
      <p:ext uri="{BB962C8B-B14F-4D97-AF65-F5344CB8AC3E}">
        <p14:creationId xmlns:p14="http://schemas.microsoft.com/office/powerpoint/2010/main" val="146216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232" y="1554163"/>
            <a:ext cx="7203281" cy="10477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88232" y="2763839"/>
            <a:ext cx="7203281"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5666185" y="330200"/>
            <a:ext cx="2625328"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4F31A09F-EFAB-4CAA-B90D-D34043F69D4E}" type="datetimeFigureOut">
              <a:rPr lang="en-US"/>
              <a:pPr>
                <a:defRPr/>
              </a:pPr>
              <a:t>8/15/2024</a:t>
            </a:fld>
            <a:endParaRPr lang="en-US"/>
          </a:p>
        </p:txBody>
      </p:sp>
      <p:sp>
        <p:nvSpPr>
          <p:cNvPr id="5" name="Footer Placeholder 4"/>
          <p:cNvSpPr>
            <a:spLocks noGrp="1"/>
          </p:cNvSpPr>
          <p:nvPr>
            <p:ph type="ftr" sz="quarter" idx="3"/>
          </p:nvPr>
        </p:nvSpPr>
        <p:spPr>
          <a:xfrm>
            <a:off x="1088231" y="328613"/>
            <a:ext cx="4454129"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59569" y="798514"/>
            <a:ext cx="608410"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3D326EC1-7D36-47A3-BAAB-E20838CD8FA2}" type="slidenum">
              <a:rPr lang="en-US"/>
              <a:pPr>
                <a:defRPr/>
              </a:pPr>
              <a:t>‹#›</a:t>
            </a:fld>
            <a:endParaRPr lang="en-US"/>
          </a:p>
        </p:txBody>
      </p:sp>
      <p:cxnSp>
        <p:nvCxnSpPr>
          <p:cNvPr id="10" name="Straight Connector 9"/>
          <p:cNvCxnSpPr/>
          <p:nvPr/>
        </p:nvCxnSpPr>
        <p:spPr>
          <a:xfrm>
            <a:off x="0" y="612775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3621B2-3F77-80DF-2CF5-E6B74342CB40}"/>
              </a:ext>
            </a:extLst>
          </p:cNvPr>
          <p:cNvSpPr>
            <a:spLocks noGrp="1"/>
          </p:cNvSpPr>
          <p:nvPr>
            <p:ph type="subTitle" idx="1"/>
          </p:nvPr>
        </p:nvSpPr>
        <p:spPr>
          <a:xfrm>
            <a:off x="951572" y="1351063"/>
            <a:ext cx="7833166" cy="1464125"/>
          </a:xfrm>
        </p:spPr>
        <p:txBody>
          <a:bodyPr>
            <a:noAutofit/>
          </a:bodyPr>
          <a:lstStyle/>
          <a:p>
            <a:r>
              <a:rPr lang="en-AU" sz="2800" b="1" dirty="0"/>
              <a:t>Progress Towards a Close-Kin-Mark-Recapture Application to South Pacific Albacore (Project 100c)</a:t>
            </a:r>
          </a:p>
          <a:p>
            <a:r>
              <a:rPr lang="en-GB" b="1" i="0" u="none" strike="noStrike" baseline="0" dirty="0">
                <a:latin typeface="Calibri" panose="020F0502020204030204" pitchFamily="34" charset="0"/>
                <a:ea typeface="Calibri" panose="020F0502020204030204" pitchFamily="34" charset="0"/>
                <a:cs typeface="Calibri" panose="020F0502020204030204" pitchFamily="34" charset="0"/>
              </a:rPr>
              <a:t>WCPFC-SC20-2024/SA-WP-09</a:t>
            </a:r>
            <a:endParaRPr lang="en-AU" b="1" dirty="0"/>
          </a:p>
        </p:txBody>
      </p:sp>
      <p:sp>
        <p:nvSpPr>
          <p:cNvPr id="12" name="TextBox 11">
            <a:extLst>
              <a:ext uri="{FF2B5EF4-FFF2-40B4-BE49-F238E27FC236}">
                <a16:creationId xmlns:a16="http://schemas.microsoft.com/office/drawing/2014/main" id="{66A36514-45DE-1CDD-4941-87536222205B}"/>
              </a:ext>
            </a:extLst>
          </p:cNvPr>
          <p:cNvSpPr txBox="1"/>
          <p:nvPr/>
        </p:nvSpPr>
        <p:spPr>
          <a:xfrm>
            <a:off x="951572" y="4161277"/>
            <a:ext cx="7335078" cy="584775"/>
          </a:xfrm>
          <a:prstGeom prst="rect">
            <a:avLst/>
          </a:prstGeom>
          <a:noFill/>
        </p:spPr>
        <p:txBody>
          <a:bodyPr wrap="square" rtlCol="0">
            <a:spAutoFit/>
          </a:bodyPr>
          <a:lstStyle/>
          <a:p>
            <a:r>
              <a:rPr lang="en-AU" dirty="0">
                <a:latin typeface="Calibri" panose="020F0502020204030204" pitchFamily="34" charset="0"/>
                <a:ea typeface="Calibri" panose="020F0502020204030204" pitchFamily="34" charset="0"/>
                <a:cs typeface="Calibri" panose="020F0502020204030204" pitchFamily="34" charset="0"/>
              </a:rPr>
              <a:t>SPC-OFP and CSIRO</a:t>
            </a:r>
            <a:br>
              <a:rPr lang="en-AU" i="1" baseline="30000" dirty="0">
                <a:latin typeface="Calibri" panose="020F0502020204030204" pitchFamily="34" charset="0"/>
                <a:ea typeface="Calibri" panose="020F0502020204030204" pitchFamily="34" charset="0"/>
                <a:cs typeface="Calibri" panose="020F0502020204030204" pitchFamily="34" charset="0"/>
              </a:rPr>
            </a:br>
            <a:endParaRPr lang="en-AU" sz="1400" i="1" dirty="0">
              <a:latin typeface="+mj-lt"/>
            </a:endParaRPr>
          </a:p>
        </p:txBody>
      </p:sp>
      <p:sp>
        <p:nvSpPr>
          <p:cNvPr id="13" name="TextBox 12">
            <a:extLst>
              <a:ext uri="{FF2B5EF4-FFF2-40B4-BE49-F238E27FC236}">
                <a16:creationId xmlns:a16="http://schemas.microsoft.com/office/drawing/2014/main" id="{E0085A8F-C396-6C16-96CD-7A95E53BE8C2}"/>
              </a:ext>
            </a:extLst>
          </p:cNvPr>
          <p:cNvSpPr txBox="1"/>
          <p:nvPr/>
        </p:nvSpPr>
        <p:spPr>
          <a:xfrm>
            <a:off x="356210" y="305347"/>
            <a:ext cx="4700326" cy="646331"/>
          </a:xfrm>
          <a:prstGeom prst="rect">
            <a:avLst/>
          </a:prstGeom>
          <a:noFill/>
        </p:spPr>
        <p:txBody>
          <a:bodyPr wrap="none" rtlCol="0">
            <a:spAutoFit/>
          </a:bodyPr>
          <a:lstStyle/>
          <a:p>
            <a:r>
              <a:rPr lang="en-AU" dirty="0"/>
              <a:t>20</a:t>
            </a:r>
            <a:r>
              <a:rPr lang="en-AU" baseline="30000" dirty="0"/>
              <a:t>th</a:t>
            </a:r>
            <a:r>
              <a:rPr lang="en-AU" dirty="0"/>
              <a:t> Regular Session of the Scientific Committee</a:t>
            </a:r>
          </a:p>
          <a:p>
            <a:r>
              <a:rPr lang="en-AU" dirty="0"/>
              <a:t>14-21 August 2024, Manila, Philippines</a:t>
            </a:r>
          </a:p>
        </p:txBody>
      </p:sp>
    </p:spTree>
    <p:extLst>
      <p:ext uri="{BB962C8B-B14F-4D97-AF65-F5344CB8AC3E}">
        <p14:creationId xmlns:p14="http://schemas.microsoft.com/office/powerpoint/2010/main" val="337951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pPr rtl="0"/>
            <a:r>
              <a:rPr lang="en-AU" b="0" i="0" dirty="0">
                <a:effectLst/>
                <a:highlight>
                  <a:srgbClr val="FFFFFF"/>
                </a:highlight>
                <a:latin typeface="Arial" panose="020B0604020202020204" pitchFamily="34" charset="0"/>
              </a:rPr>
              <a:t>An analysis of genetic and otolith shape data (see Macdonald et al. 2024 (SC20-SA-IP-04) and Appendix 2 for full details) provides strong evidence of population differentiation between New Caledonia and French Polynesia. </a:t>
            </a:r>
          </a:p>
          <a:p>
            <a:pPr rtl="0"/>
            <a:r>
              <a:rPr lang="en-AU" b="0" i="0" dirty="0">
                <a:effectLst/>
                <a:highlight>
                  <a:srgbClr val="FFFFFF"/>
                </a:highlight>
                <a:latin typeface="Arial" panose="020B0604020202020204" pitchFamily="34" charset="0"/>
              </a:rPr>
              <a:t>These results align with modelled movement rate estimates used in the 2024 assessment, and together with other lines of evidence, lend support to the 2-region spatial structure adopted for the assessment. </a:t>
            </a:r>
          </a:p>
          <a:p>
            <a:pPr rtl="0"/>
            <a:r>
              <a:rPr lang="en-AU" b="0" i="0" dirty="0">
                <a:effectLst/>
                <a:highlight>
                  <a:srgbClr val="FFFFFF"/>
                </a:highlight>
                <a:latin typeface="Arial" panose="020B0604020202020204" pitchFamily="34" charset="0"/>
              </a:rPr>
              <a:t>Follow-up work and further sampling is recommended to help clarify the precise location of any longitudinal division in the south Pacific albacore stock.</a:t>
            </a:r>
            <a:endParaRPr lang="en-AU" dirty="0"/>
          </a:p>
        </p:txBody>
      </p:sp>
      <p:sp>
        <p:nvSpPr>
          <p:cNvPr id="4" name="Title 1">
            <a:extLst>
              <a:ext uri="{FF2B5EF4-FFF2-40B4-BE49-F238E27FC236}">
                <a16:creationId xmlns:a16="http://schemas.microsoft.com/office/drawing/2014/main" id="{C39ECA53-BE50-EE1D-E533-F50EAC1ADF29}"/>
              </a:ext>
            </a:extLst>
          </p:cNvPr>
          <p:cNvSpPr txBox="1">
            <a:spLocks noGrp="1"/>
          </p:cNvSpPr>
          <p:nvPr>
            <p:ph type="title"/>
          </p:nvPr>
        </p:nvSpPr>
        <p:spPr>
          <a:xfrm>
            <a:off x="204788" y="246063"/>
            <a:ext cx="7202487" cy="1049337"/>
          </a:xfrm>
          <a:prstGeom prst="rect">
            <a:avLst/>
          </a:prstGeom>
        </p:spPr>
        <p:txBody>
          <a:bodyPr vert="horz" lIns="91440" tIns="45720" rIns="91440" bIns="45720" rtlCol="0" anchor="t">
            <a:noAutofit/>
          </a:bodyPr>
          <a:lst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AU" sz="2000" dirty="0">
                <a:highlight>
                  <a:srgbClr val="FFFFFF"/>
                </a:highlight>
                <a:latin typeface="Arial" panose="020B0604020202020204" pitchFamily="34" charset="0"/>
              </a:rPr>
              <a:t>5.  Use  trial  samples  to  investigate  and  validate  connectivity  hypotheses  via  non-close-kin methods for south Pacific albacore in preparation for the 2024 stock assessment.</a:t>
            </a:r>
            <a:endParaRPr lang="en-AU" sz="2000" dirty="0"/>
          </a:p>
        </p:txBody>
      </p:sp>
    </p:spTree>
    <p:extLst>
      <p:ext uri="{BB962C8B-B14F-4D97-AF65-F5344CB8AC3E}">
        <p14:creationId xmlns:p14="http://schemas.microsoft.com/office/powerpoint/2010/main" val="267124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pPr rtl="0"/>
            <a:r>
              <a:rPr lang="en-AU" b="0" i="0" dirty="0">
                <a:effectLst/>
                <a:highlight>
                  <a:srgbClr val="FFFFFF"/>
                </a:highlight>
                <a:latin typeface="Arial" panose="020B0604020202020204" pitchFamily="34" charset="0"/>
              </a:rPr>
              <a:t>Six training events have been held in 2024 focused on SOP for port-based tissue sampling. </a:t>
            </a:r>
          </a:p>
          <a:p>
            <a:pPr rtl="0"/>
            <a:r>
              <a:rPr lang="en-AU" b="0" i="0" dirty="0">
                <a:effectLst/>
                <a:highlight>
                  <a:srgbClr val="FFFFFF"/>
                </a:highlight>
                <a:latin typeface="Arial" panose="020B0604020202020204" pitchFamily="34" charset="0"/>
              </a:rPr>
              <a:t>These have upskilled 59 port samplers, fisheries observers, government and industry staff from 13 countries. </a:t>
            </a:r>
          </a:p>
          <a:p>
            <a:pPr rtl="0"/>
            <a:r>
              <a:rPr lang="en-AU" b="0" i="0" dirty="0">
                <a:effectLst/>
                <a:highlight>
                  <a:srgbClr val="FFFFFF"/>
                </a:highlight>
                <a:latin typeface="Arial" panose="020B0604020202020204" pitchFamily="34" charset="0"/>
              </a:rPr>
              <a:t>In total, just over 11,000 tissue samples from south Pacific albacore have been collected since February 2023</a:t>
            </a:r>
          </a:p>
          <a:p>
            <a:pPr rtl="0"/>
            <a:endParaRPr lang="en-AU" dirty="0">
              <a:highlight>
                <a:srgbClr val="FFFFFF"/>
              </a:highlight>
              <a:latin typeface="Arial" panose="020B0604020202020204" pitchFamily="34" charset="0"/>
            </a:endParaRPr>
          </a:p>
          <a:p>
            <a:pPr rtl="0"/>
            <a:r>
              <a:rPr lang="en-AU" dirty="0">
                <a:highlight>
                  <a:srgbClr val="FFFFFF"/>
                </a:highlight>
                <a:latin typeface="Arial" panose="020B0604020202020204" pitchFamily="34" charset="0"/>
              </a:rPr>
              <a:t>SC20 may wish to start considering introducing capacity building for the analysis and interpretation of CKMR in stock assessment</a:t>
            </a:r>
            <a:endParaRPr lang="en-AU" dirty="0"/>
          </a:p>
        </p:txBody>
      </p:sp>
      <p:sp>
        <p:nvSpPr>
          <p:cNvPr id="4" name="Title 1">
            <a:extLst>
              <a:ext uri="{FF2B5EF4-FFF2-40B4-BE49-F238E27FC236}">
                <a16:creationId xmlns:a16="http://schemas.microsoft.com/office/drawing/2014/main" id="{C39ECA53-BE50-EE1D-E533-F50EAC1ADF29}"/>
              </a:ext>
            </a:extLst>
          </p:cNvPr>
          <p:cNvSpPr txBox="1">
            <a:spLocks noGrp="1"/>
          </p:cNvSpPr>
          <p:nvPr>
            <p:ph type="title"/>
          </p:nvPr>
        </p:nvSpPr>
        <p:spPr>
          <a:xfrm>
            <a:off x="204788" y="246063"/>
            <a:ext cx="7202487" cy="1049337"/>
          </a:xfrm>
          <a:prstGeom prst="rect">
            <a:avLst/>
          </a:prstGeom>
        </p:spPr>
        <p:txBody>
          <a:bodyPr vert="horz" lIns="91440" tIns="45720" rIns="91440" bIns="45720" rtlCol="0" anchor="t">
            <a:noAutofit/>
          </a:bodyPr>
          <a:lst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AU" sz="2000" dirty="0">
                <a:highlight>
                  <a:srgbClr val="FFFFFF"/>
                </a:highlight>
                <a:latin typeface="Arial" panose="020B0604020202020204" pitchFamily="34" charset="0"/>
              </a:rPr>
              <a:t>6.  Develop capacity within WCPFC to implement and evaluate CKMR applications to WCPFC stocks. </a:t>
            </a:r>
            <a:endParaRPr lang="en-AU" sz="2000" dirty="0"/>
          </a:p>
        </p:txBody>
      </p:sp>
    </p:spTree>
    <p:extLst>
      <p:ext uri="{BB962C8B-B14F-4D97-AF65-F5344CB8AC3E}">
        <p14:creationId xmlns:p14="http://schemas.microsoft.com/office/powerpoint/2010/main" val="133279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848139" y="245966"/>
            <a:ext cx="7323459" cy="997316"/>
          </a:xfrm>
        </p:spPr>
        <p:txBody>
          <a:bodyPr/>
          <a:lstStyle/>
          <a:p>
            <a:r>
              <a:rPr lang="en-GB" b="1" dirty="0"/>
              <a:t>KEY Recommendations</a:t>
            </a:r>
          </a:p>
        </p:txBody>
      </p:sp>
      <p:sp>
        <p:nvSpPr>
          <p:cNvPr id="3" name="Content Placeholder 2">
            <a:extLst>
              <a:ext uri="{FF2B5EF4-FFF2-40B4-BE49-F238E27FC236}">
                <a16:creationId xmlns:a16="http://schemas.microsoft.com/office/drawing/2014/main" id="{4BC249AE-05E6-D29C-4A7B-B3DBEC3910EF}"/>
              </a:ext>
            </a:extLst>
          </p:cNvPr>
          <p:cNvSpPr>
            <a:spLocks noGrp="1"/>
          </p:cNvSpPr>
          <p:nvPr>
            <p:ph idx="1"/>
          </p:nvPr>
        </p:nvSpPr>
        <p:spPr>
          <a:xfrm>
            <a:off x="162046" y="925677"/>
            <a:ext cx="8715735" cy="5822363"/>
          </a:xfrm>
        </p:spPr>
        <p:txBody>
          <a:bodyPr/>
          <a:lstStyle/>
          <a:p>
            <a:pPr marL="0" indent="0">
              <a:buNone/>
            </a:pPr>
            <a:r>
              <a:rPr lang="en-GB" dirty="0">
                <a:latin typeface="Arial" panose="020B0604020202020204" pitchFamily="34" charset="0"/>
                <a:cs typeface="Arial" panose="020B0604020202020204" pitchFamily="34" charset="0"/>
              </a:rPr>
              <a:t>The SC is invited to:</a:t>
            </a:r>
          </a:p>
          <a:p>
            <a:pPr marL="514350" indent="-514350">
              <a:buFont typeface="+mj-lt"/>
              <a:buAutoNum type="arabicPeriod"/>
            </a:pPr>
            <a:r>
              <a:rPr lang="en-US" dirty="0">
                <a:latin typeface="Arial" panose="020B0604020202020204" pitchFamily="34" charset="0"/>
                <a:cs typeface="Arial" panose="020B0604020202020204" pitchFamily="34" charset="0"/>
              </a:rPr>
              <a:t>Note </a:t>
            </a:r>
            <a:r>
              <a:rPr lang="en-AU" dirty="0">
                <a:latin typeface="Arial" panose="020B0604020202020204" pitchFamily="34" charset="0"/>
                <a:cs typeface="Arial" panose="020B0604020202020204" pitchFamily="34" charset="0"/>
              </a:rPr>
              <a:t>progress on each activity to date</a:t>
            </a:r>
            <a:r>
              <a:rPr lang="en-US" dirty="0">
                <a:latin typeface="Arial" panose="020B0604020202020204" pitchFamily="34" charset="0"/>
                <a:cs typeface="Arial" panose="020B0604020202020204" pitchFamily="34" charset="0"/>
              </a:rPr>
              <a:t>.</a:t>
            </a:r>
          </a:p>
          <a:p>
            <a:pPr marL="514350" indent="-514350">
              <a:buFont typeface="+mj-lt"/>
              <a:buAutoNum type="arabicPeriod"/>
            </a:pPr>
            <a:r>
              <a:rPr lang="en-AU" dirty="0">
                <a:latin typeface="Arial" panose="020B0604020202020204" pitchFamily="34" charset="0"/>
                <a:cs typeface="Arial" panose="020B0604020202020204" pitchFamily="34" charset="0"/>
              </a:rPr>
              <a:t>Consider the scheduling of and resourcing for the inclusion of CKMR data in future stock assessments for south Pacific albacore, noting the demonstrated capacity of sampling teams now established throughout the region to achieve the updated target of 36,000-84,000 tissue samples over a three-year period</a:t>
            </a:r>
            <a:r>
              <a:rPr lang="en-US" dirty="0">
                <a:latin typeface="Arial" panose="020B0604020202020204" pitchFamily="34" charset="0"/>
                <a:cs typeface="Arial" panose="020B0604020202020204" pitchFamily="34" charset="0"/>
              </a:rPr>
              <a:t>.</a:t>
            </a:r>
          </a:p>
          <a:p>
            <a:pPr marL="514350" indent="-514350">
              <a:buFont typeface="+mj-lt"/>
              <a:buAutoNum type="arabicPeriod"/>
            </a:pPr>
            <a:r>
              <a:rPr lang="en-AU" dirty="0">
                <a:latin typeface="Arial" panose="020B0604020202020204" pitchFamily="34" charset="0"/>
                <a:cs typeface="Arial" panose="020B0604020202020204" pitchFamily="34" charset="0"/>
              </a:rPr>
              <a:t>Support the 2024 PAW recommendation for follow-up studies of south Pacific albacore population structure </a:t>
            </a:r>
          </a:p>
          <a:p>
            <a:pPr lvl="1"/>
            <a:r>
              <a:rPr lang="en-AU" dirty="0">
                <a:latin typeface="Arial" panose="020B0604020202020204" pitchFamily="34" charset="0"/>
                <a:cs typeface="Arial" panose="020B0604020202020204" pitchFamily="34" charset="0"/>
              </a:rPr>
              <a:t>incorporates finer-scale, structured sampling across the WCPO and further east in the EPO</a:t>
            </a:r>
          </a:p>
          <a:p>
            <a:pPr lvl="1"/>
            <a:r>
              <a:rPr lang="en-AU" dirty="0">
                <a:latin typeface="Arial" panose="020B0604020202020204" pitchFamily="34" charset="0"/>
                <a:cs typeface="Arial" panose="020B0604020202020204" pitchFamily="34" charset="0"/>
              </a:rPr>
              <a:t>combines empirical and modelled data from a variety of sources where available; and</a:t>
            </a:r>
          </a:p>
          <a:p>
            <a:pPr lvl="1"/>
            <a:r>
              <a:rPr lang="en-AU" dirty="0">
                <a:latin typeface="Arial" panose="020B0604020202020204" pitchFamily="34" charset="0"/>
                <a:cs typeface="Arial" panose="020B0604020202020204" pitchFamily="34" charset="0"/>
              </a:rPr>
              <a:t>explores intrinsic and environmental mechanisms that might give rise to the observed population structure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26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1.  Complete the foundational research needed for the application of CKMR methods to WCPFC stocks to reduce the uncertainty in stock assessments.</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r>
              <a:rPr lang="en-AU" b="0" i="0" dirty="0">
                <a:effectLst/>
                <a:highlight>
                  <a:srgbClr val="FFFFFF"/>
                </a:highlight>
                <a:latin typeface="Arial" panose="020B0604020202020204" pitchFamily="34" charset="0"/>
              </a:rPr>
              <a:t>epigenetic ageing for south Pacific albacore and Pacific bigeye using existing validated otolith age. </a:t>
            </a:r>
          </a:p>
          <a:p>
            <a:pPr lvl="1"/>
            <a:r>
              <a:rPr lang="en-AU" b="0" i="0" dirty="0">
                <a:effectLst/>
                <a:highlight>
                  <a:srgbClr val="FFFFFF"/>
                </a:highlight>
                <a:latin typeface="Arial" panose="020B0604020202020204" pitchFamily="34" charset="0"/>
              </a:rPr>
              <a:t>A calibrated epigenetic age model was developed for bigeye and yellowfin tuna in 2023 that covered ages ranging from 0.2 to 11 years and showed a high correlation between epigenetic methylation in muscle tissue and validated otolith age. </a:t>
            </a:r>
          </a:p>
          <a:p>
            <a:pPr lvl="1"/>
            <a:r>
              <a:rPr lang="en-AU" b="0" i="0" dirty="0">
                <a:effectLst/>
                <a:highlight>
                  <a:srgbClr val="FFFFFF"/>
                </a:highlight>
                <a:latin typeface="Arial" panose="020B0604020202020204" pitchFamily="34" charset="0"/>
              </a:rPr>
              <a:t>The information is now being translated to a high-throughput platform in collaboration with Diversity Arrays Technology (</a:t>
            </a:r>
            <a:r>
              <a:rPr lang="en-AU" b="0" i="0" dirty="0" err="1">
                <a:effectLst/>
                <a:highlight>
                  <a:srgbClr val="FFFFFF"/>
                </a:highlight>
                <a:latin typeface="Arial" panose="020B0604020202020204" pitchFamily="34" charset="0"/>
              </a:rPr>
              <a:t>DArT</a:t>
            </a:r>
            <a:r>
              <a:rPr lang="en-AU" b="0" i="0" dirty="0">
                <a:effectLst/>
                <a:highlight>
                  <a:srgbClr val="FFFFFF"/>
                </a:highlight>
                <a:latin typeface="Arial" panose="020B0604020202020204" pitchFamily="34" charset="0"/>
              </a:rPr>
              <a:t>), Australia.  </a:t>
            </a:r>
          </a:p>
          <a:p>
            <a:pPr lvl="1"/>
            <a:r>
              <a:rPr lang="en-AU" b="0" i="0" dirty="0">
                <a:effectLst/>
                <a:highlight>
                  <a:srgbClr val="FFFFFF"/>
                </a:highlight>
                <a:latin typeface="Arial" panose="020B0604020202020204" pitchFamily="34" charset="0"/>
              </a:rPr>
              <a:t>Epigenetic age calibration of south Pacific albacore tuna will be undertaken once the technology is transferred to </a:t>
            </a:r>
            <a:r>
              <a:rPr lang="en-AU" b="0" i="0" dirty="0" err="1">
                <a:effectLst/>
                <a:highlight>
                  <a:srgbClr val="FFFFFF"/>
                </a:highlight>
                <a:latin typeface="Arial" panose="020B0604020202020204" pitchFamily="34" charset="0"/>
              </a:rPr>
              <a:t>DArT</a:t>
            </a:r>
            <a:r>
              <a:rPr lang="en-AU" b="0" i="0" dirty="0">
                <a:effectLst/>
                <a:highlight>
                  <a:srgbClr val="FFFFFF"/>
                </a:highlight>
                <a:latin typeface="Arial" panose="020B0604020202020204" pitchFamily="34" charset="0"/>
              </a:rPr>
              <a:t>.</a:t>
            </a:r>
            <a:endParaRPr lang="en-AU" dirty="0"/>
          </a:p>
        </p:txBody>
      </p:sp>
    </p:spTree>
    <p:extLst>
      <p:ext uri="{BB962C8B-B14F-4D97-AF65-F5344CB8AC3E}">
        <p14:creationId xmlns:p14="http://schemas.microsoft.com/office/powerpoint/2010/main" val="213686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1.  Complete the foundational research needed for the application of CKMR methods to WCPFC stocks to reduce the uncertainty in stock assessments.</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r>
              <a:rPr lang="en-AU" b="0" i="0" dirty="0">
                <a:effectLst/>
                <a:highlight>
                  <a:srgbClr val="FFFFFF"/>
                </a:highlight>
                <a:latin typeface="Arial" panose="020B0604020202020204" pitchFamily="34" charset="0"/>
              </a:rPr>
              <a:t>evaluation of radiocarbon otolith age validation of southwest Pacific swordfish and epigenetic age calibration.</a:t>
            </a:r>
          </a:p>
          <a:p>
            <a:pPr lvl="1"/>
            <a:r>
              <a:rPr lang="en-AU" b="0" i="0" dirty="0">
                <a:effectLst/>
                <a:highlight>
                  <a:srgbClr val="FFFFFF"/>
                </a:highlight>
                <a:latin typeface="Arial" panose="020B0604020202020204" pitchFamily="34" charset="0"/>
              </a:rPr>
              <a:t>Radiocarbon age validation has commenced and 14C results from 13 swordfish otoliths are now in hand.</a:t>
            </a:r>
          </a:p>
          <a:p>
            <a:pPr lvl="1"/>
            <a:r>
              <a:rPr lang="en-AU" b="0" i="0" dirty="0">
                <a:effectLst/>
                <a:highlight>
                  <a:srgbClr val="FFFFFF"/>
                </a:highlight>
                <a:latin typeface="Arial" panose="020B0604020202020204" pitchFamily="34" charset="0"/>
              </a:rPr>
              <a:t>Additional samples are available from the CSIRO archives; however, the search for samples from larger, potentially older specimens continues.</a:t>
            </a:r>
          </a:p>
          <a:p>
            <a:pPr lvl="1"/>
            <a:r>
              <a:rPr lang="en-AU" b="0" i="0" dirty="0">
                <a:effectLst/>
                <a:highlight>
                  <a:srgbClr val="FFFFFF"/>
                </a:highlight>
                <a:latin typeface="Arial" panose="020B0604020202020204" pitchFamily="34" charset="0"/>
              </a:rPr>
              <a:t>Epigenetic age calibration can commence once radiocarbon age validation has been fully developed, given that sufficient high quality muscle tissue samples from “known age” fish are available.</a:t>
            </a:r>
            <a:endParaRPr lang="en-AU" dirty="0"/>
          </a:p>
        </p:txBody>
      </p:sp>
    </p:spTree>
    <p:extLst>
      <p:ext uri="{BB962C8B-B14F-4D97-AF65-F5344CB8AC3E}">
        <p14:creationId xmlns:p14="http://schemas.microsoft.com/office/powerpoint/2010/main" val="6697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1.  Complete the foundational research needed for the application of CKMR methods to WCPFC stocks to reduce the uncertainty in stock assessments.</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r>
              <a:rPr lang="en-AU" b="0" i="0" dirty="0">
                <a:effectLst/>
                <a:highlight>
                  <a:srgbClr val="FFFFFF"/>
                </a:highlight>
                <a:latin typeface="Arial" panose="020B0604020202020204" pitchFamily="34" charset="0"/>
              </a:rPr>
              <a:t>genome resequencing of south Pacific albacore and Pacific bigeye for enhanced detection of kin-pairs. </a:t>
            </a:r>
          </a:p>
          <a:p>
            <a:pPr lvl="1"/>
            <a:r>
              <a:rPr lang="en-AU" b="0" i="0" dirty="0">
                <a:effectLst/>
                <a:highlight>
                  <a:srgbClr val="FFFFFF"/>
                </a:highlight>
                <a:latin typeface="Arial" panose="020B0604020202020204" pitchFamily="34" charset="0"/>
              </a:rPr>
              <a:t>Currently underway for a total of 36 individuals per species for albacore, bigeye, yellowfin and skipjack tuna. </a:t>
            </a:r>
          </a:p>
          <a:p>
            <a:pPr lvl="1"/>
            <a:r>
              <a:rPr lang="en-AU" b="0" i="0" dirty="0">
                <a:effectLst/>
                <a:highlight>
                  <a:srgbClr val="FFFFFF"/>
                </a:highlight>
                <a:latin typeface="Arial" panose="020B0604020202020204" pitchFamily="34" charset="0"/>
              </a:rPr>
              <a:t>Sampling covers six locations across the Pacific region..</a:t>
            </a:r>
            <a:endParaRPr lang="en-AU" dirty="0"/>
          </a:p>
        </p:txBody>
      </p:sp>
    </p:spTree>
    <p:extLst>
      <p:ext uri="{BB962C8B-B14F-4D97-AF65-F5344CB8AC3E}">
        <p14:creationId xmlns:p14="http://schemas.microsoft.com/office/powerpoint/2010/main" val="63834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2.  Complete CKMR feasibility and design study for South Pacific albacore. .</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pPr rtl="0"/>
            <a:r>
              <a:rPr lang="en-AU" dirty="0">
                <a:effectLst/>
                <a:highlight>
                  <a:srgbClr val="FFFFFF"/>
                </a:highlight>
                <a:latin typeface="Arial" panose="020B0604020202020204" pitchFamily="34" charset="0"/>
              </a:rPr>
              <a:t>The design study has been updated (see Tremblay-Boyer et al. 2024 (SC20-SA-IP-24) and Appendix 1 for full details) and the target sample size revised to 36,000-84,000 tissue samples across three years.</a:t>
            </a:r>
          </a:p>
          <a:p>
            <a:pPr rtl="0"/>
            <a:r>
              <a:rPr lang="en-AU" dirty="0">
                <a:effectLst/>
                <a:highlight>
                  <a:srgbClr val="FFFFFF"/>
                </a:highlight>
                <a:latin typeface="Arial" panose="020B0604020202020204" pitchFamily="34" charset="0"/>
              </a:rPr>
              <a:t>Sampling feasibility studies and rollout to date indicate that achieving this target remains possible.</a:t>
            </a:r>
            <a:br>
              <a:rPr lang="en-AU" b="0" i="0" dirty="0">
                <a:solidFill>
                  <a:srgbClr val="000000"/>
                </a:solidFill>
                <a:effectLst/>
                <a:highlight>
                  <a:srgbClr val="FFFFFF"/>
                </a:highlight>
                <a:latin typeface="Arial" panose="020B0604020202020204" pitchFamily="34" charset="0"/>
              </a:rPr>
            </a:br>
            <a:r>
              <a:rPr lang="en-AU" b="0" i="0" dirty="0">
                <a:effectLst/>
                <a:highlight>
                  <a:srgbClr val="FFFFFF"/>
                </a:highlight>
                <a:latin typeface="Arial" panose="020B0604020202020204" pitchFamily="34" charset="0"/>
              </a:rPr>
              <a:t>..</a:t>
            </a:r>
            <a:endParaRPr lang="en-AU" dirty="0"/>
          </a:p>
        </p:txBody>
      </p:sp>
    </p:spTree>
    <p:extLst>
      <p:ext uri="{BB962C8B-B14F-4D97-AF65-F5344CB8AC3E}">
        <p14:creationId xmlns:p14="http://schemas.microsoft.com/office/powerpoint/2010/main" val="103526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3.  Complete CKMR scoping studies for Pacific bigeye and southwest Pacific swordfish. </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pPr rtl="0"/>
            <a:r>
              <a:rPr lang="en-AU" b="0" i="0" dirty="0">
                <a:effectLst/>
                <a:highlight>
                  <a:srgbClr val="FFFFFF"/>
                </a:highlight>
                <a:latin typeface="Arial" panose="020B0604020202020204" pitchFamily="34" charset="0"/>
              </a:rPr>
              <a:t>The Pacific bigeye scoping study is now complete.</a:t>
            </a:r>
          </a:p>
          <a:p>
            <a:pPr lvl="1"/>
            <a:r>
              <a:rPr lang="en-AU" b="0" i="0" dirty="0">
                <a:effectLst/>
                <a:highlight>
                  <a:srgbClr val="FFFFFF"/>
                </a:highlight>
                <a:latin typeface="Arial" panose="020B0604020202020204" pitchFamily="34" charset="0"/>
              </a:rPr>
              <a:t>Results indicate that between 60,000 and 100,000 tissue samples will be needed over a three-to-four-year period to achieve acceptable levels of precision (~15% CV) in estimates of abundance. </a:t>
            </a:r>
          </a:p>
          <a:p>
            <a:pPr lvl="1"/>
            <a:r>
              <a:rPr lang="en-AU" b="0" i="0" dirty="0">
                <a:effectLst/>
                <a:highlight>
                  <a:srgbClr val="FFFFFF"/>
                </a:highlight>
                <a:latin typeface="Arial" panose="020B0604020202020204" pitchFamily="34" charset="0"/>
              </a:rPr>
              <a:t>A formal design study is recommended to provide more precise estimates.</a:t>
            </a:r>
          </a:p>
          <a:p>
            <a:pPr rtl="0"/>
            <a:r>
              <a:rPr lang="en-AU" b="0" i="0" dirty="0">
                <a:effectLst/>
                <a:highlight>
                  <a:srgbClr val="FFFFFF"/>
                </a:highlight>
                <a:latin typeface="Arial" panose="020B0604020202020204" pitchFamily="34" charset="0"/>
              </a:rPr>
              <a:t>The southwest Pacific swordfish scoping study has commenced and is expected to be completed before the end of 2024.</a:t>
            </a:r>
            <a:endParaRPr lang="en-AU" dirty="0"/>
          </a:p>
        </p:txBody>
      </p:sp>
    </p:spTree>
    <p:extLst>
      <p:ext uri="{BB962C8B-B14F-4D97-AF65-F5344CB8AC3E}">
        <p14:creationId xmlns:p14="http://schemas.microsoft.com/office/powerpoint/2010/main" val="159393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2E4-B61E-5C3B-8CC6-2A8A033B6223}"/>
              </a:ext>
            </a:extLst>
          </p:cNvPr>
          <p:cNvSpPr>
            <a:spLocks noGrp="1"/>
          </p:cNvSpPr>
          <p:nvPr>
            <p:ph type="title"/>
          </p:nvPr>
        </p:nvSpPr>
        <p:spPr>
          <a:xfrm>
            <a:off x="205213" y="246826"/>
            <a:ext cx="7202456" cy="1049235"/>
          </a:xfrm>
        </p:spPr>
        <p:txBody>
          <a:bodyPr>
            <a:noAutofit/>
          </a:bodyPr>
          <a:lstStyle/>
          <a:p>
            <a:r>
              <a:rPr lang="en-AU" sz="2000" b="0" i="0" dirty="0">
                <a:effectLst/>
                <a:highlight>
                  <a:srgbClr val="FFFFFF"/>
                </a:highlight>
                <a:latin typeface="Arial" panose="020B0604020202020204" pitchFamily="34" charset="0"/>
              </a:rPr>
              <a:t>4.  Develop and trial Standard Operating Procedures for the cost effective and reliable collection of tissue samples necessary for CKMR applications to WCPFC stocks. </a:t>
            </a:r>
            <a:endParaRPr lang="en-AU" sz="2000" dirty="0"/>
          </a:p>
        </p:txBody>
      </p:sp>
      <p:sp>
        <p:nvSpPr>
          <p:cNvPr id="3" name="Content Placeholder 2">
            <a:extLst>
              <a:ext uri="{FF2B5EF4-FFF2-40B4-BE49-F238E27FC236}">
                <a16:creationId xmlns:a16="http://schemas.microsoft.com/office/drawing/2014/main" id="{3E5B6751-1C4E-4BC8-5800-1FD6F80B0F2E}"/>
              </a:ext>
            </a:extLst>
          </p:cNvPr>
          <p:cNvSpPr>
            <a:spLocks noGrp="1"/>
          </p:cNvSpPr>
          <p:nvPr>
            <p:ph idx="1"/>
          </p:nvPr>
        </p:nvSpPr>
        <p:spPr>
          <a:xfrm>
            <a:off x="347241" y="1805651"/>
            <a:ext cx="7824357" cy="4619285"/>
          </a:xfrm>
        </p:spPr>
        <p:txBody>
          <a:bodyPr/>
          <a:lstStyle/>
          <a:p>
            <a:pPr rtl="0"/>
            <a:r>
              <a:rPr lang="en-AU" b="0" i="0" dirty="0">
                <a:effectLst/>
                <a:highlight>
                  <a:srgbClr val="FFFFFF"/>
                </a:highlight>
                <a:latin typeface="Arial" panose="020B0604020202020204" pitchFamily="34" charset="0"/>
              </a:rPr>
              <a:t>A core standard operating procedure (SOP) has been developed that can be adapted to the diverse sampling scenarios encountered at key ports. </a:t>
            </a:r>
          </a:p>
          <a:p>
            <a:pPr rtl="0"/>
            <a:r>
              <a:rPr lang="en-AU" b="0" i="0" dirty="0">
                <a:effectLst/>
                <a:highlight>
                  <a:srgbClr val="FFFFFF"/>
                </a:highlight>
                <a:latin typeface="Arial" panose="020B0604020202020204" pitchFamily="34" charset="0"/>
              </a:rPr>
              <a:t>The core SOP has now been introduced to port samplers in Solomon Islands, New Caledonia, New Zealand, USA, Fiji, Tonga, Samoa, and French Polynesia via a new SPC-OFP training course. </a:t>
            </a:r>
            <a:r>
              <a:rPr lang="en-AU" dirty="0">
                <a:highlight>
                  <a:srgbClr val="FFFFFF"/>
                </a:highlight>
                <a:latin typeface="Arial" panose="020B0604020202020204" pitchFamily="34" charset="0"/>
              </a:rPr>
              <a:t>Samplers in FSM and RMI have also been trained </a:t>
            </a:r>
            <a:endParaRPr lang="en-AU" b="0" i="0" dirty="0">
              <a:effectLst/>
              <a:highlight>
                <a:srgbClr val="FFFFFF"/>
              </a:highlight>
              <a:latin typeface="Arial" panose="020B0604020202020204" pitchFamily="34" charset="0"/>
            </a:endParaRPr>
          </a:p>
          <a:p>
            <a:pPr rtl="0"/>
            <a:r>
              <a:rPr lang="en-AU" b="0" i="0" dirty="0">
                <a:effectLst/>
                <a:highlight>
                  <a:srgbClr val="FFFFFF"/>
                </a:highlight>
                <a:latin typeface="Arial" panose="020B0604020202020204" pitchFamily="34" charset="0"/>
              </a:rPr>
              <a:t>The first DNA quality control results are expected in August 2024 and will inform any refinements to the SOP that are required.</a:t>
            </a:r>
            <a:endParaRPr lang="en-AU" dirty="0"/>
          </a:p>
        </p:txBody>
      </p:sp>
    </p:spTree>
    <p:extLst>
      <p:ext uri="{BB962C8B-B14F-4D97-AF65-F5344CB8AC3E}">
        <p14:creationId xmlns:p14="http://schemas.microsoft.com/office/powerpoint/2010/main" val="301951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01898E-A6DA-95AD-D83A-07740D292B65}"/>
              </a:ext>
            </a:extLst>
          </p:cNvPr>
          <p:cNvSpPr>
            <a:spLocks noGrp="1"/>
          </p:cNvSpPr>
          <p:nvPr>
            <p:ph type="title"/>
          </p:nvPr>
        </p:nvSpPr>
        <p:spPr>
          <a:xfrm>
            <a:off x="686891" y="1948555"/>
            <a:ext cx="8154536" cy="440754"/>
          </a:xfrm>
        </p:spPr>
        <p:txBody>
          <a:bodyPr wrap="square" numCol="1" anchorCtr="0" compatLnSpc="1">
            <a:prstTxWarp prst="textNoShape">
              <a:avLst/>
            </a:prstTxWarp>
            <a:normAutofit fontScale="90000"/>
          </a:bodyPr>
          <a:lstStyle/>
          <a:p>
            <a:pPr eaLnBrk="1" hangingPunct="1"/>
            <a:r>
              <a:rPr lang="en-AU" altLang="en-US" dirty="0">
                <a:latin typeface="Calibri Light" panose="020F0302020204030204" pitchFamily="34" charset="0"/>
                <a:cs typeface="Calibri Light" panose="020F0302020204030204" pitchFamily="34" charset="0"/>
              </a:rPr>
              <a:t>Sampling locations in FP and NC</a:t>
            </a:r>
            <a:endParaRPr lang="en-US" altLang="en-US" cap="none" dirty="0">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A88B1747-B70D-6BA2-5070-3A40DA16CD2E}"/>
              </a:ext>
            </a:extLst>
          </p:cNvPr>
          <p:cNvGrpSpPr/>
          <p:nvPr/>
        </p:nvGrpSpPr>
        <p:grpSpPr>
          <a:xfrm>
            <a:off x="581345" y="2605113"/>
            <a:ext cx="8154536" cy="4171145"/>
            <a:chOff x="775126" y="1296473"/>
            <a:chExt cx="10872715" cy="5561527"/>
          </a:xfrm>
        </p:grpSpPr>
        <p:pic>
          <p:nvPicPr>
            <p:cNvPr id="4" name="Picture 3" descr="A close-up of a map&#10;&#10;Description automatically generated">
              <a:extLst>
                <a:ext uri="{FF2B5EF4-FFF2-40B4-BE49-F238E27FC236}">
                  <a16:creationId xmlns:a16="http://schemas.microsoft.com/office/drawing/2014/main" id="{B7054966-1BE9-6BB5-BB8A-2CB4328F9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26" y="1296473"/>
              <a:ext cx="10872715" cy="5561527"/>
            </a:xfrm>
            <a:prstGeom prst="rect">
              <a:avLst/>
            </a:prstGeom>
          </p:spPr>
        </p:pic>
        <p:sp>
          <p:nvSpPr>
            <p:cNvPr id="6" name="TextBox 5">
              <a:extLst>
                <a:ext uri="{FF2B5EF4-FFF2-40B4-BE49-F238E27FC236}">
                  <a16:creationId xmlns:a16="http://schemas.microsoft.com/office/drawing/2014/main" id="{42129948-4F8E-3BDB-6E1F-0B7CCF72D06A}"/>
                </a:ext>
              </a:extLst>
            </p:cNvPr>
            <p:cNvSpPr txBox="1"/>
            <p:nvPr/>
          </p:nvSpPr>
          <p:spPr>
            <a:xfrm>
              <a:off x="9794956" y="2037138"/>
              <a:ext cx="1109705" cy="492443"/>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n = 55</a:t>
              </a:r>
            </a:p>
          </p:txBody>
        </p:sp>
        <p:sp>
          <p:nvSpPr>
            <p:cNvPr id="7" name="TextBox 6">
              <a:extLst>
                <a:ext uri="{FF2B5EF4-FFF2-40B4-BE49-F238E27FC236}">
                  <a16:creationId xmlns:a16="http://schemas.microsoft.com/office/drawing/2014/main" id="{8DA82BB3-5411-8FF7-ED10-5290371A3716}"/>
                </a:ext>
              </a:extLst>
            </p:cNvPr>
            <p:cNvSpPr txBox="1"/>
            <p:nvPr/>
          </p:nvSpPr>
          <p:spPr>
            <a:xfrm>
              <a:off x="8647176" y="5709979"/>
              <a:ext cx="1109705" cy="492443"/>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n = 55</a:t>
              </a:r>
            </a:p>
          </p:txBody>
        </p:sp>
        <p:sp>
          <p:nvSpPr>
            <p:cNvPr id="8" name="TextBox 7">
              <a:extLst>
                <a:ext uri="{FF2B5EF4-FFF2-40B4-BE49-F238E27FC236}">
                  <a16:creationId xmlns:a16="http://schemas.microsoft.com/office/drawing/2014/main" id="{6DC240AC-E980-A290-A44A-4343C711DF8B}"/>
                </a:ext>
              </a:extLst>
            </p:cNvPr>
            <p:cNvSpPr txBox="1"/>
            <p:nvPr/>
          </p:nvSpPr>
          <p:spPr>
            <a:xfrm>
              <a:off x="10334526" y="4185959"/>
              <a:ext cx="1109705" cy="492443"/>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n = 38</a:t>
              </a:r>
            </a:p>
          </p:txBody>
        </p:sp>
      </p:grpSp>
      <p:sp>
        <p:nvSpPr>
          <p:cNvPr id="2" name="Title 1">
            <a:extLst>
              <a:ext uri="{FF2B5EF4-FFF2-40B4-BE49-F238E27FC236}">
                <a16:creationId xmlns:a16="http://schemas.microsoft.com/office/drawing/2014/main" id="{6DD8274B-16E8-0582-C33C-13DDADF657EA}"/>
              </a:ext>
            </a:extLst>
          </p:cNvPr>
          <p:cNvSpPr txBox="1">
            <a:spLocks/>
          </p:cNvSpPr>
          <p:nvPr/>
        </p:nvSpPr>
        <p:spPr>
          <a:xfrm>
            <a:off x="205213" y="246826"/>
            <a:ext cx="7202456" cy="1049235"/>
          </a:xfrm>
          <a:prstGeom prst="rect">
            <a:avLst/>
          </a:prstGeom>
        </p:spPr>
        <p:txBody>
          <a:bodyPr vert="horz" lIns="91440" tIns="45720" rIns="91440" bIns="45720" rtlCol="0" anchor="t">
            <a:noAutofit/>
          </a:bodyPr>
          <a:lst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AU" sz="2000" dirty="0">
                <a:highlight>
                  <a:srgbClr val="FFFFFF"/>
                </a:highlight>
                <a:latin typeface="Arial" panose="020B0604020202020204" pitchFamily="34" charset="0"/>
              </a:rPr>
              <a:t>5.  Use  trial  samples  to  investigate  and  validate  connectivity  hypotheses  via  non-close-kin methods for south Pacific albacore in preparation for the 2024 stock assessment.</a:t>
            </a:r>
            <a:endParaRPr lang="en-AU" sz="2000" dirty="0"/>
          </a:p>
        </p:txBody>
      </p:sp>
    </p:spTree>
    <p:extLst>
      <p:ext uri="{BB962C8B-B14F-4D97-AF65-F5344CB8AC3E}">
        <p14:creationId xmlns:p14="http://schemas.microsoft.com/office/powerpoint/2010/main" val="88727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F37541-4A34-9CC5-EE2A-A24399ED3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90" y="2187358"/>
            <a:ext cx="4477184" cy="3525028"/>
          </a:xfrm>
          <a:prstGeom prst="rect">
            <a:avLst/>
          </a:prstGeom>
          <a:noFill/>
        </p:spPr>
      </p:pic>
      <p:sp>
        <p:nvSpPr>
          <p:cNvPr id="3" name="Title 2">
            <a:extLst>
              <a:ext uri="{FF2B5EF4-FFF2-40B4-BE49-F238E27FC236}">
                <a16:creationId xmlns:a16="http://schemas.microsoft.com/office/drawing/2014/main" id="{023AEF7C-1235-B998-2EE9-595CD5DC84A4}"/>
              </a:ext>
            </a:extLst>
          </p:cNvPr>
          <p:cNvSpPr>
            <a:spLocks noGrp="1"/>
          </p:cNvSpPr>
          <p:nvPr>
            <p:ph type="title"/>
          </p:nvPr>
        </p:nvSpPr>
        <p:spPr>
          <a:xfrm>
            <a:off x="686891" y="1173047"/>
            <a:ext cx="7886700" cy="756969"/>
          </a:xfrm>
        </p:spPr>
        <p:txBody>
          <a:bodyPr/>
          <a:lstStyle/>
          <a:p>
            <a:r>
              <a:rPr lang="en-AU" dirty="0"/>
              <a:t>Genetics and otolith shape – </a:t>
            </a:r>
            <a:r>
              <a:rPr lang="en-AU" dirty="0">
                <a:solidFill>
                  <a:srgbClr val="0070C0"/>
                </a:solidFill>
              </a:rPr>
              <a:t>FP</a:t>
            </a:r>
            <a:r>
              <a:rPr lang="en-AU" dirty="0"/>
              <a:t> vs. </a:t>
            </a:r>
            <a:r>
              <a:rPr lang="en-AU" dirty="0">
                <a:solidFill>
                  <a:srgbClr val="FFAE4C"/>
                </a:solidFill>
              </a:rPr>
              <a:t>NC</a:t>
            </a:r>
          </a:p>
        </p:txBody>
      </p:sp>
      <p:pic>
        <p:nvPicPr>
          <p:cNvPr id="13" name="Picture 12">
            <a:extLst>
              <a:ext uri="{FF2B5EF4-FFF2-40B4-BE49-F238E27FC236}">
                <a16:creationId xmlns:a16="http://schemas.microsoft.com/office/drawing/2014/main" id="{09ABBA53-43B2-1485-123C-98A18DD06A0E}"/>
              </a:ext>
            </a:extLst>
          </p:cNvPr>
          <p:cNvPicPr>
            <a:picLocks noChangeAspect="1"/>
          </p:cNvPicPr>
          <p:nvPr/>
        </p:nvPicPr>
        <p:blipFill>
          <a:blip r:embed="rId4"/>
          <a:stretch>
            <a:fillRect/>
          </a:stretch>
        </p:blipFill>
        <p:spPr>
          <a:xfrm>
            <a:off x="5959645" y="3847958"/>
            <a:ext cx="2631282" cy="1836996"/>
          </a:xfrm>
          <a:prstGeom prst="rect">
            <a:avLst/>
          </a:prstGeom>
        </p:spPr>
      </p:pic>
      <p:pic>
        <p:nvPicPr>
          <p:cNvPr id="14" name="Picture 13">
            <a:extLst>
              <a:ext uri="{FF2B5EF4-FFF2-40B4-BE49-F238E27FC236}">
                <a16:creationId xmlns:a16="http://schemas.microsoft.com/office/drawing/2014/main" id="{1946B509-91CD-83B5-DA13-596137284AD8}"/>
              </a:ext>
            </a:extLst>
          </p:cNvPr>
          <p:cNvPicPr>
            <a:picLocks noChangeAspect="1"/>
          </p:cNvPicPr>
          <p:nvPr/>
        </p:nvPicPr>
        <p:blipFill>
          <a:blip r:embed="rId5"/>
          <a:stretch>
            <a:fillRect/>
          </a:stretch>
        </p:blipFill>
        <p:spPr>
          <a:xfrm>
            <a:off x="7410568" y="2544319"/>
            <a:ext cx="1384289" cy="1017644"/>
          </a:xfrm>
          <a:prstGeom prst="rect">
            <a:avLst/>
          </a:prstGeom>
        </p:spPr>
      </p:pic>
      <p:pic>
        <p:nvPicPr>
          <p:cNvPr id="15" name="Picture 14">
            <a:extLst>
              <a:ext uri="{FF2B5EF4-FFF2-40B4-BE49-F238E27FC236}">
                <a16:creationId xmlns:a16="http://schemas.microsoft.com/office/drawing/2014/main" id="{05EDAC14-3269-F0E8-410E-EED7B478853C}"/>
              </a:ext>
            </a:extLst>
          </p:cNvPr>
          <p:cNvPicPr>
            <a:picLocks noChangeAspect="1"/>
          </p:cNvPicPr>
          <p:nvPr/>
        </p:nvPicPr>
        <p:blipFill>
          <a:blip r:embed="rId6"/>
          <a:stretch>
            <a:fillRect/>
          </a:stretch>
        </p:blipFill>
        <p:spPr>
          <a:xfrm>
            <a:off x="6033961" y="2605962"/>
            <a:ext cx="1461578" cy="1071060"/>
          </a:xfrm>
          <a:prstGeom prst="rect">
            <a:avLst/>
          </a:prstGeom>
        </p:spPr>
      </p:pic>
      <p:pic>
        <p:nvPicPr>
          <p:cNvPr id="16" name="Picture 15">
            <a:extLst>
              <a:ext uri="{FF2B5EF4-FFF2-40B4-BE49-F238E27FC236}">
                <a16:creationId xmlns:a16="http://schemas.microsoft.com/office/drawing/2014/main" id="{5DE8CBA2-EB69-4ADA-9951-D6E6E76B2BDA}"/>
              </a:ext>
            </a:extLst>
          </p:cNvPr>
          <p:cNvPicPr>
            <a:picLocks noChangeAspect="1"/>
          </p:cNvPicPr>
          <p:nvPr/>
        </p:nvPicPr>
        <p:blipFill>
          <a:blip r:embed="rId7"/>
          <a:stretch>
            <a:fillRect/>
          </a:stretch>
        </p:blipFill>
        <p:spPr>
          <a:xfrm>
            <a:off x="2378139" y="1924481"/>
            <a:ext cx="934276" cy="309665"/>
          </a:xfrm>
          <a:prstGeom prst="rect">
            <a:avLst/>
          </a:prstGeom>
        </p:spPr>
      </p:pic>
      <p:pic>
        <p:nvPicPr>
          <p:cNvPr id="18" name="Picture 17" descr="A close up of a hand&#10;&#10;Description automatically generated">
            <a:extLst>
              <a:ext uri="{FF2B5EF4-FFF2-40B4-BE49-F238E27FC236}">
                <a16:creationId xmlns:a16="http://schemas.microsoft.com/office/drawing/2014/main" id="{69442182-7C88-DCB1-C6B7-2C220C7E17AB}"/>
              </a:ext>
            </a:extLst>
          </p:cNvPr>
          <p:cNvPicPr>
            <a:picLocks noChangeAspect="1"/>
          </p:cNvPicPr>
          <p:nvPr/>
        </p:nvPicPr>
        <p:blipFill>
          <a:blip r:embed="rId8"/>
          <a:stretch>
            <a:fillRect/>
          </a:stretch>
        </p:blipFill>
        <p:spPr>
          <a:xfrm>
            <a:off x="6693804" y="1970673"/>
            <a:ext cx="1162963" cy="430649"/>
          </a:xfrm>
          <a:prstGeom prst="rect">
            <a:avLst/>
          </a:prstGeom>
        </p:spPr>
      </p:pic>
    </p:spTree>
    <p:extLst>
      <p:ext uri="{BB962C8B-B14F-4D97-AF65-F5344CB8AC3E}">
        <p14:creationId xmlns:p14="http://schemas.microsoft.com/office/powerpoint/2010/main" val="3857874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0d973453-9446-4972-8434-9277b567bd98"/>
  <p:tag name="SLIDO_EVENT_SECTION_UUID" val="1e4a65c7-bd37-4bd1-9e47-29802ade1670"/>
</p:tagLst>
</file>

<file path=ppt/theme/theme1.xml><?xml version="1.0" encoding="utf-8"?>
<a:theme xmlns:a="http://schemas.openxmlformats.org/drawingml/2006/main" name="SPC 2018">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cific Community Presentation-2018" id="{C26FFF6D-B7EA-7E46-916E-DF9CCBDB6BF6}" vid="{D80715EB-9921-7740-B974-77B3F22381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A765002D452E24C8161B399DF4F27FF" ma:contentTypeVersion="1" ma:contentTypeDescription="Upload an image." ma:contentTypeScope="" ma:versionID="6e7009a4ad8991cd36ace639d9bcf2b8">
  <xsd:schema xmlns:xsd="http://www.w3.org/2001/XMLSchema" xmlns:xs="http://www.w3.org/2001/XMLSchema" xmlns:p="http://schemas.microsoft.com/office/2006/metadata/properties" xmlns:ns1="http://schemas.microsoft.com/sharepoint/v3" xmlns:ns2="A1466F99-592D-4FBE-9C5A-71C070495048" xmlns:ns3="http://schemas.microsoft.com/sharepoint/v3/fields" targetNamespace="http://schemas.microsoft.com/office/2006/metadata/properties" ma:root="true" ma:fieldsID="710a743070e8514070b5db36cb601e64" ns1:_="" ns2:_="" ns3:_="">
    <xsd:import namespace="http://schemas.microsoft.com/sharepoint/v3"/>
    <xsd:import namespace="A1466F99-592D-4FBE-9C5A-71C07049504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66F99-592D-4FBE-9C5A-71C07049504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603638-19FA-4B2F-AE24-F3EF444F5FBE}">
  <ds:schemaRefs>
    <ds:schemaRef ds:uri="http://schemas.microsoft.com/office/2006/metadata/longProperties"/>
  </ds:schemaRefs>
</ds:datastoreItem>
</file>

<file path=customXml/itemProps2.xml><?xml version="1.0" encoding="utf-8"?>
<ds:datastoreItem xmlns:ds="http://schemas.openxmlformats.org/officeDocument/2006/customXml" ds:itemID="{FDAC1897-61B3-4621-B0E2-FA327AD0B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466F99-592D-4FBE-9C5A-71C07049504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Pacific Community Presentation-2018</Template>
  <TotalTime>48515</TotalTime>
  <Words>1104</Words>
  <Application>Microsoft Office PowerPoint</Application>
  <PresentationFormat>On-screen Show (4:3)</PresentationFormat>
  <Paragraphs>61</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Gill Sans MT</vt:lpstr>
      <vt:lpstr>SPC 2018</vt:lpstr>
      <vt:lpstr>PowerPoint Presentation</vt:lpstr>
      <vt:lpstr>1.  Complete the foundational research needed for the application of CKMR methods to WCPFC stocks to reduce the uncertainty in stock assessments.</vt:lpstr>
      <vt:lpstr>1.  Complete the foundational research needed for the application of CKMR methods to WCPFC stocks to reduce the uncertainty in stock assessments.</vt:lpstr>
      <vt:lpstr>1.  Complete the foundational research needed for the application of CKMR methods to WCPFC stocks to reduce the uncertainty in stock assessments.</vt:lpstr>
      <vt:lpstr>2.  Complete CKMR feasibility and design study for South Pacific albacore. .</vt:lpstr>
      <vt:lpstr>3.  Complete CKMR scoping studies for Pacific bigeye and southwest Pacific swordfish. </vt:lpstr>
      <vt:lpstr>4.  Develop and trial Standard Operating Procedures for the cost effective and reliable collection of tissue samples necessary for CKMR applications to WCPFC stocks. </vt:lpstr>
      <vt:lpstr>Sampling locations in FP and NC</vt:lpstr>
      <vt:lpstr>Genetics and otolith shape – FP vs. NC</vt:lpstr>
      <vt:lpstr>5.  Use  trial  samples  to  investigate  and  validate  connectivity  hypotheses  via  non-close-kin methods for south Pacific albacore in preparation for the 2024 stock assessment.</vt:lpstr>
      <vt:lpstr>6.  Develop capacity within WCPFC to implement and evaluate CKMR applications to WCPFC stocks. </vt:lpstr>
      <vt:lpstr>KEY Recommendations</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Text</dc:title>
  <dc:creator>Steven Hare</dc:creator>
  <cp:lastModifiedBy>Simon Nicol</cp:lastModifiedBy>
  <cp:revision>733</cp:revision>
  <cp:lastPrinted>2024-03-25T10:00:47Z</cp:lastPrinted>
  <dcterms:created xsi:type="dcterms:W3CDTF">2018-04-04T03:45:58Z</dcterms:created>
  <dcterms:modified xsi:type="dcterms:W3CDTF">2024-08-15T10:18:16Z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c_System_Copyright">
    <vt:lpwstr/>
  </property>
  <property fmtid="{D5CDD505-2E9C-101B-9397-08002B2CF9AE}" pid="3" name="SlidoAppVersion">
    <vt:lpwstr>1.3.1.2927</vt:lpwstr>
  </property>
</Properties>
</file>