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276" r:id="rId3"/>
    <p:sldId id="308" r:id="rId4"/>
    <p:sldId id="406" r:id="rId5"/>
    <p:sldId id="407" r:id="rId6"/>
    <p:sldId id="408" r:id="rId7"/>
    <p:sldId id="409" r:id="rId8"/>
    <p:sldId id="410" r:id="rId9"/>
    <p:sldId id="416" r:id="rId10"/>
    <p:sldId id="412" r:id="rId11"/>
    <p:sldId id="413" r:id="rId12"/>
    <p:sldId id="417" r:id="rId13"/>
    <p:sldId id="419" r:id="rId14"/>
    <p:sldId id="420" r:id="rId15"/>
    <p:sldId id="415" r:id="rId16"/>
    <p:sldId id="422" r:id="rId17"/>
    <p:sldId id="423" r:id="rId18"/>
    <p:sldId id="421" r:id="rId19"/>
    <p:sldId id="424" r:id="rId20"/>
    <p:sldId id="428" r:id="rId21"/>
    <p:sldId id="425" r:id="rId22"/>
    <p:sldId id="471" r:id="rId23"/>
    <p:sldId id="461" r:id="rId24"/>
    <p:sldId id="427" r:id="rId25"/>
    <p:sldId id="464" r:id="rId26"/>
    <p:sldId id="426" r:id="rId27"/>
    <p:sldId id="429" r:id="rId28"/>
    <p:sldId id="465" r:id="rId29"/>
    <p:sldId id="466" r:id="rId30"/>
    <p:sldId id="467" r:id="rId31"/>
    <p:sldId id="430" r:id="rId32"/>
    <p:sldId id="472" r:id="rId33"/>
    <p:sldId id="431" r:id="rId34"/>
    <p:sldId id="432" r:id="rId35"/>
    <p:sldId id="440" r:id="rId36"/>
    <p:sldId id="441" r:id="rId37"/>
    <p:sldId id="442" r:id="rId38"/>
    <p:sldId id="445" r:id="rId39"/>
    <p:sldId id="448" r:id="rId40"/>
    <p:sldId id="455" r:id="rId41"/>
    <p:sldId id="473" r:id="rId42"/>
    <p:sldId id="447" r:id="rId43"/>
    <p:sldId id="458" r:id="rId44"/>
    <p:sldId id="460" r:id="rId45"/>
    <p:sldId id="459" r:id="rId46"/>
    <p:sldId id="457" r:id="rId47"/>
    <p:sldId id="463" r:id="rId48"/>
    <p:sldId id="470" r:id="rId49"/>
    <p:sldId id="434" r:id="rId50"/>
    <p:sldId id="433" r:id="rId51"/>
    <p:sldId id="435" r:id="rId52"/>
    <p:sldId id="436" r:id="rId53"/>
    <p:sldId id="437" r:id="rId54"/>
    <p:sldId id="438" r:id="rId55"/>
    <p:sldId id="439" r:id="rId56"/>
    <p:sldId id="443" r:id="rId57"/>
    <p:sldId id="450" r:id="rId58"/>
    <p:sldId id="451" r:id="rId59"/>
    <p:sldId id="453" r:id="rId60"/>
    <p:sldId id="452" r:id="rId61"/>
    <p:sldId id="454" r:id="rId62"/>
    <p:sldId id="469" r:id="rId63"/>
    <p:sldId id="449" r:id="rId64"/>
    <p:sldId id="44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6263"/>
    <a:srgbClr val="B57270"/>
    <a:srgbClr val="C37A7C"/>
    <a:srgbClr val="FF01DB"/>
    <a:srgbClr val="F05A10"/>
    <a:srgbClr val="5862C3"/>
    <a:srgbClr val="EF5408"/>
    <a:srgbClr val="435ACC"/>
    <a:srgbClr val="F3C83A"/>
    <a:srgbClr val="F05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p:cViewPr varScale="1">
        <p:scale>
          <a:sx n="80" d="100"/>
          <a:sy n="80" d="100"/>
        </p:scale>
        <p:origin x="62" y="1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F2111-D154-4062-AED2-7961B5E9082C}" type="datetimeFigureOut">
              <a:rPr lang="en-US" smtClean="0"/>
              <a:t>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CB645-BD88-40AC-B33B-EE384EDBAF17}" type="slidenum">
              <a:rPr lang="en-US" smtClean="0"/>
              <a:t>‹#›</a:t>
            </a:fld>
            <a:endParaRPr lang="en-US"/>
          </a:p>
        </p:txBody>
      </p:sp>
    </p:spTree>
    <p:extLst>
      <p:ext uri="{BB962C8B-B14F-4D97-AF65-F5344CB8AC3E}">
        <p14:creationId xmlns:p14="http://schemas.microsoft.com/office/powerpoint/2010/main" val="406251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Overview of the terminology behind the main identifier.</a:t>
            </a:r>
            <a:endParaRPr/>
          </a:p>
        </p:txBody>
      </p:sp>
      <p:sp>
        <p:nvSpPr>
          <p:cNvPr id="119" name="Google Shape;11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789912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38</a:t>
            </a:fld>
            <a:endParaRPr lang="en-US"/>
          </a:p>
        </p:txBody>
      </p:sp>
    </p:spTree>
    <p:extLst>
      <p:ext uri="{BB962C8B-B14F-4D97-AF65-F5344CB8AC3E}">
        <p14:creationId xmlns:p14="http://schemas.microsoft.com/office/powerpoint/2010/main" val="54118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39</a:t>
            </a:fld>
            <a:endParaRPr lang="en-US"/>
          </a:p>
        </p:txBody>
      </p:sp>
    </p:spTree>
    <p:extLst>
      <p:ext uri="{BB962C8B-B14F-4D97-AF65-F5344CB8AC3E}">
        <p14:creationId xmlns:p14="http://schemas.microsoft.com/office/powerpoint/2010/main" val="116422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40</a:t>
            </a:fld>
            <a:endParaRPr lang="en-US"/>
          </a:p>
        </p:txBody>
      </p:sp>
    </p:spTree>
    <p:extLst>
      <p:ext uri="{BB962C8B-B14F-4D97-AF65-F5344CB8AC3E}">
        <p14:creationId xmlns:p14="http://schemas.microsoft.com/office/powerpoint/2010/main" val="260659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41</a:t>
            </a:fld>
            <a:endParaRPr lang="en-US"/>
          </a:p>
        </p:txBody>
      </p:sp>
    </p:spTree>
    <p:extLst>
      <p:ext uri="{BB962C8B-B14F-4D97-AF65-F5344CB8AC3E}">
        <p14:creationId xmlns:p14="http://schemas.microsoft.com/office/powerpoint/2010/main" val="3719110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42</a:t>
            </a:fld>
            <a:endParaRPr lang="en-US"/>
          </a:p>
        </p:txBody>
      </p:sp>
    </p:spTree>
    <p:extLst>
      <p:ext uri="{BB962C8B-B14F-4D97-AF65-F5344CB8AC3E}">
        <p14:creationId xmlns:p14="http://schemas.microsoft.com/office/powerpoint/2010/main" val="1077620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43</a:t>
            </a:fld>
            <a:endParaRPr lang="en-US"/>
          </a:p>
        </p:txBody>
      </p:sp>
    </p:spTree>
    <p:extLst>
      <p:ext uri="{BB962C8B-B14F-4D97-AF65-F5344CB8AC3E}">
        <p14:creationId xmlns:p14="http://schemas.microsoft.com/office/powerpoint/2010/main" val="3006943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44</a:t>
            </a:fld>
            <a:endParaRPr lang="en-US"/>
          </a:p>
        </p:txBody>
      </p:sp>
    </p:spTree>
    <p:extLst>
      <p:ext uri="{BB962C8B-B14F-4D97-AF65-F5344CB8AC3E}">
        <p14:creationId xmlns:p14="http://schemas.microsoft.com/office/powerpoint/2010/main" val="203697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45</a:t>
            </a:fld>
            <a:endParaRPr lang="en-US"/>
          </a:p>
        </p:txBody>
      </p:sp>
    </p:spTree>
    <p:extLst>
      <p:ext uri="{BB962C8B-B14F-4D97-AF65-F5344CB8AC3E}">
        <p14:creationId xmlns:p14="http://schemas.microsoft.com/office/powerpoint/2010/main" val="2188934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46</a:t>
            </a:fld>
            <a:endParaRPr lang="en-US"/>
          </a:p>
        </p:txBody>
      </p:sp>
    </p:spTree>
    <p:extLst>
      <p:ext uri="{BB962C8B-B14F-4D97-AF65-F5344CB8AC3E}">
        <p14:creationId xmlns:p14="http://schemas.microsoft.com/office/powerpoint/2010/main" val="1416077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47</a:t>
            </a:fld>
            <a:endParaRPr lang="en-US"/>
          </a:p>
        </p:txBody>
      </p:sp>
    </p:spTree>
    <p:extLst>
      <p:ext uri="{BB962C8B-B14F-4D97-AF65-F5344CB8AC3E}">
        <p14:creationId xmlns:p14="http://schemas.microsoft.com/office/powerpoint/2010/main" val="124376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10</a:t>
            </a:fld>
            <a:endParaRPr lang="en-US"/>
          </a:p>
        </p:txBody>
      </p:sp>
    </p:spTree>
    <p:extLst>
      <p:ext uri="{BB962C8B-B14F-4D97-AF65-F5344CB8AC3E}">
        <p14:creationId xmlns:p14="http://schemas.microsoft.com/office/powerpoint/2010/main" val="2954854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48</a:t>
            </a:fld>
            <a:endParaRPr lang="en-US"/>
          </a:p>
        </p:txBody>
      </p:sp>
    </p:spTree>
    <p:extLst>
      <p:ext uri="{BB962C8B-B14F-4D97-AF65-F5344CB8AC3E}">
        <p14:creationId xmlns:p14="http://schemas.microsoft.com/office/powerpoint/2010/main" val="1195289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49</a:t>
            </a:fld>
            <a:endParaRPr lang="en-US"/>
          </a:p>
        </p:txBody>
      </p:sp>
    </p:spTree>
    <p:extLst>
      <p:ext uri="{BB962C8B-B14F-4D97-AF65-F5344CB8AC3E}">
        <p14:creationId xmlns:p14="http://schemas.microsoft.com/office/powerpoint/2010/main" val="1109928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50</a:t>
            </a:fld>
            <a:endParaRPr lang="en-US"/>
          </a:p>
        </p:txBody>
      </p:sp>
    </p:spTree>
    <p:extLst>
      <p:ext uri="{BB962C8B-B14F-4D97-AF65-F5344CB8AC3E}">
        <p14:creationId xmlns:p14="http://schemas.microsoft.com/office/powerpoint/2010/main" val="1295512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51</a:t>
            </a:fld>
            <a:endParaRPr lang="en-US"/>
          </a:p>
        </p:txBody>
      </p:sp>
    </p:spTree>
    <p:extLst>
      <p:ext uri="{BB962C8B-B14F-4D97-AF65-F5344CB8AC3E}">
        <p14:creationId xmlns:p14="http://schemas.microsoft.com/office/powerpoint/2010/main" val="4283549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52</a:t>
            </a:fld>
            <a:endParaRPr lang="en-US"/>
          </a:p>
        </p:txBody>
      </p:sp>
    </p:spTree>
    <p:extLst>
      <p:ext uri="{BB962C8B-B14F-4D97-AF65-F5344CB8AC3E}">
        <p14:creationId xmlns:p14="http://schemas.microsoft.com/office/powerpoint/2010/main" val="3536893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53</a:t>
            </a:fld>
            <a:endParaRPr lang="en-US"/>
          </a:p>
        </p:txBody>
      </p:sp>
    </p:spTree>
    <p:extLst>
      <p:ext uri="{BB962C8B-B14F-4D97-AF65-F5344CB8AC3E}">
        <p14:creationId xmlns:p14="http://schemas.microsoft.com/office/powerpoint/2010/main" val="2101595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54</a:t>
            </a:fld>
            <a:endParaRPr lang="en-US"/>
          </a:p>
        </p:txBody>
      </p:sp>
    </p:spTree>
    <p:extLst>
      <p:ext uri="{BB962C8B-B14F-4D97-AF65-F5344CB8AC3E}">
        <p14:creationId xmlns:p14="http://schemas.microsoft.com/office/powerpoint/2010/main" val="541451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55</a:t>
            </a:fld>
            <a:endParaRPr lang="en-US"/>
          </a:p>
        </p:txBody>
      </p:sp>
    </p:spTree>
    <p:extLst>
      <p:ext uri="{BB962C8B-B14F-4D97-AF65-F5344CB8AC3E}">
        <p14:creationId xmlns:p14="http://schemas.microsoft.com/office/powerpoint/2010/main" val="2344184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56</a:t>
            </a:fld>
            <a:endParaRPr lang="en-US"/>
          </a:p>
        </p:txBody>
      </p:sp>
    </p:spTree>
    <p:extLst>
      <p:ext uri="{BB962C8B-B14F-4D97-AF65-F5344CB8AC3E}">
        <p14:creationId xmlns:p14="http://schemas.microsoft.com/office/powerpoint/2010/main" val="3536220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57</a:t>
            </a:fld>
            <a:endParaRPr lang="en-US"/>
          </a:p>
        </p:txBody>
      </p:sp>
    </p:spTree>
    <p:extLst>
      <p:ext uri="{BB962C8B-B14F-4D97-AF65-F5344CB8AC3E}">
        <p14:creationId xmlns:p14="http://schemas.microsoft.com/office/powerpoint/2010/main" val="143683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31</a:t>
            </a:fld>
            <a:endParaRPr lang="en-US"/>
          </a:p>
        </p:txBody>
      </p:sp>
    </p:spTree>
    <p:extLst>
      <p:ext uri="{BB962C8B-B14F-4D97-AF65-F5344CB8AC3E}">
        <p14:creationId xmlns:p14="http://schemas.microsoft.com/office/powerpoint/2010/main" val="1902285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58</a:t>
            </a:fld>
            <a:endParaRPr lang="en-US"/>
          </a:p>
        </p:txBody>
      </p:sp>
    </p:spTree>
    <p:extLst>
      <p:ext uri="{BB962C8B-B14F-4D97-AF65-F5344CB8AC3E}">
        <p14:creationId xmlns:p14="http://schemas.microsoft.com/office/powerpoint/2010/main" val="448298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59</a:t>
            </a:fld>
            <a:endParaRPr lang="en-US"/>
          </a:p>
        </p:txBody>
      </p:sp>
    </p:spTree>
    <p:extLst>
      <p:ext uri="{BB962C8B-B14F-4D97-AF65-F5344CB8AC3E}">
        <p14:creationId xmlns:p14="http://schemas.microsoft.com/office/powerpoint/2010/main" val="4035378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60</a:t>
            </a:fld>
            <a:endParaRPr lang="en-US"/>
          </a:p>
        </p:txBody>
      </p:sp>
    </p:spTree>
    <p:extLst>
      <p:ext uri="{BB962C8B-B14F-4D97-AF65-F5344CB8AC3E}">
        <p14:creationId xmlns:p14="http://schemas.microsoft.com/office/powerpoint/2010/main" val="101963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61</a:t>
            </a:fld>
            <a:endParaRPr lang="en-US"/>
          </a:p>
        </p:txBody>
      </p:sp>
    </p:spTree>
    <p:extLst>
      <p:ext uri="{BB962C8B-B14F-4D97-AF65-F5344CB8AC3E}">
        <p14:creationId xmlns:p14="http://schemas.microsoft.com/office/powerpoint/2010/main" val="3825308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62</a:t>
            </a:fld>
            <a:endParaRPr lang="en-US"/>
          </a:p>
        </p:txBody>
      </p:sp>
    </p:spTree>
    <p:extLst>
      <p:ext uri="{BB962C8B-B14F-4D97-AF65-F5344CB8AC3E}">
        <p14:creationId xmlns:p14="http://schemas.microsoft.com/office/powerpoint/2010/main" val="1302306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63</a:t>
            </a:fld>
            <a:endParaRPr lang="en-US"/>
          </a:p>
        </p:txBody>
      </p:sp>
    </p:spTree>
    <p:extLst>
      <p:ext uri="{BB962C8B-B14F-4D97-AF65-F5344CB8AC3E}">
        <p14:creationId xmlns:p14="http://schemas.microsoft.com/office/powerpoint/2010/main" val="3898711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64</a:t>
            </a:fld>
            <a:endParaRPr lang="en-US"/>
          </a:p>
        </p:txBody>
      </p:sp>
    </p:spTree>
    <p:extLst>
      <p:ext uri="{BB962C8B-B14F-4D97-AF65-F5344CB8AC3E}">
        <p14:creationId xmlns:p14="http://schemas.microsoft.com/office/powerpoint/2010/main" val="95876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32</a:t>
            </a:fld>
            <a:endParaRPr lang="en-US"/>
          </a:p>
        </p:txBody>
      </p:sp>
    </p:spTree>
    <p:extLst>
      <p:ext uri="{BB962C8B-B14F-4D97-AF65-F5344CB8AC3E}">
        <p14:creationId xmlns:p14="http://schemas.microsoft.com/office/powerpoint/2010/main" val="403546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33</a:t>
            </a:fld>
            <a:endParaRPr lang="en-US"/>
          </a:p>
        </p:txBody>
      </p:sp>
    </p:spTree>
    <p:extLst>
      <p:ext uri="{BB962C8B-B14F-4D97-AF65-F5344CB8AC3E}">
        <p14:creationId xmlns:p14="http://schemas.microsoft.com/office/powerpoint/2010/main" val="2513645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34</a:t>
            </a:fld>
            <a:endParaRPr lang="en-US"/>
          </a:p>
        </p:txBody>
      </p:sp>
    </p:spTree>
    <p:extLst>
      <p:ext uri="{BB962C8B-B14F-4D97-AF65-F5344CB8AC3E}">
        <p14:creationId xmlns:p14="http://schemas.microsoft.com/office/powerpoint/2010/main" val="320678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35</a:t>
            </a:fld>
            <a:endParaRPr lang="en-US"/>
          </a:p>
        </p:txBody>
      </p:sp>
    </p:spTree>
    <p:extLst>
      <p:ext uri="{BB962C8B-B14F-4D97-AF65-F5344CB8AC3E}">
        <p14:creationId xmlns:p14="http://schemas.microsoft.com/office/powerpoint/2010/main" val="153806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36</a:t>
            </a:fld>
            <a:endParaRPr lang="en-US"/>
          </a:p>
        </p:txBody>
      </p:sp>
    </p:spTree>
    <p:extLst>
      <p:ext uri="{BB962C8B-B14F-4D97-AF65-F5344CB8AC3E}">
        <p14:creationId xmlns:p14="http://schemas.microsoft.com/office/powerpoint/2010/main" val="86768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B645-BD88-40AC-B33B-EE384EDBAF17}" type="slidenum">
              <a:rPr lang="en-US" smtClean="0"/>
              <a:t>37</a:t>
            </a:fld>
            <a:endParaRPr lang="en-US"/>
          </a:p>
        </p:txBody>
      </p:sp>
    </p:spTree>
    <p:extLst>
      <p:ext uri="{BB962C8B-B14F-4D97-AF65-F5344CB8AC3E}">
        <p14:creationId xmlns:p14="http://schemas.microsoft.com/office/powerpoint/2010/main" val="136308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8744CB-E85A-4053-B077-8794D7F78907}"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B19FC-A5F2-4470-8273-D8670E95456F}" type="slidenum">
              <a:rPr lang="en-US" smtClean="0"/>
              <a:t>‹#›</a:t>
            </a:fld>
            <a:endParaRPr lang="en-US"/>
          </a:p>
        </p:txBody>
      </p:sp>
    </p:spTree>
    <p:extLst>
      <p:ext uri="{BB962C8B-B14F-4D97-AF65-F5344CB8AC3E}">
        <p14:creationId xmlns:p14="http://schemas.microsoft.com/office/powerpoint/2010/main" val="43488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44CB-E85A-4053-B077-8794D7F78907}"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B19FC-A5F2-4470-8273-D8670E95456F}" type="slidenum">
              <a:rPr lang="en-US" smtClean="0"/>
              <a:t>‹#›</a:t>
            </a:fld>
            <a:endParaRPr lang="en-US"/>
          </a:p>
        </p:txBody>
      </p:sp>
    </p:spTree>
    <p:extLst>
      <p:ext uri="{BB962C8B-B14F-4D97-AF65-F5344CB8AC3E}">
        <p14:creationId xmlns:p14="http://schemas.microsoft.com/office/powerpoint/2010/main" val="404618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44CB-E85A-4053-B077-8794D7F78907}"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B19FC-A5F2-4470-8273-D8670E95456F}" type="slidenum">
              <a:rPr lang="en-US" smtClean="0"/>
              <a:t>‹#›</a:t>
            </a:fld>
            <a:endParaRPr lang="en-US"/>
          </a:p>
        </p:txBody>
      </p:sp>
    </p:spTree>
    <p:extLst>
      <p:ext uri="{BB962C8B-B14F-4D97-AF65-F5344CB8AC3E}">
        <p14:creationId xmlns:p14="http://schemas.microsoft.com/office/powerpoint/2010/main" val="211490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ue2 Title Slide">
  <p:cSld name="Blue2 Title Slide">
    <p:bg>
      <p:bgPr>
        <a:solidFill>
          <a:schemeClr val="lt1"/>
        </a:solid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957269" y="1796483"/>
            <a:ext cx="9610731" cy="1772793"/>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6FF0FF"/>
              </a:buClr>
              <a:buSzPts val="7200"/>
              <a:buFont typeface="Cambria"/>
              <a:buNone/>
              <a:defRPr sz="7200">
                <a:solidFill>
                  <a:srgbClr val="6FF0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7" name="Google Shape;27;p4"/>
          <p:cNvSpPr txBox="1">
            <a:spLocks noGrp="1"/>
          </p:cNvSpPr>
          <p:nvPr>
            <p:ph type="subTitle" idx="1"/>
          </p:nvPr>
        </p:nvSpPr>
        <p:spPr>
          <a:xfrm>
            <a:off x="1957269" y="3569273"/>
            <a:ext cx="9610731" cy="1655763"/>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lt1"/>
              </a:buClr>
              <a:buSzPts val="3600"/>
              <a:buNone/>
              <a:defRPr sz="3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p:nvPr userDrawn="1"/>
        </p:nvSpPr>
        <p:spPr>
          <a:xfrm rot="10800000">
            <a:off x="-1" y="-4"/>
            <a:ext cx="2178925" cy="6370522"/>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rgbClr val="0046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nvGrpSpPr>
          <p:cNvPr id="8" name="Group 7"/>
          <p:cNvGrpSpPr>
            <a:grpSpLocks noChangeAspect="1"/>
          </p:cNvGrpSpPr>
          <p:nvPr userDrawn="1"/>
        </p:nvGrpSpPr>
        <p:grpSpPr>
          <a:xfrm>
            <a:off x="531100" y="354494"/>
            <a:ext cx="2270719" cy="2270719"/>
            <a:chOff x="4042409" y="207010"/>
            <a:chExt cx="3383280" cy="3383280"/>
          </a:xfrm>
        </p:grpSpPr>
        <p:sp>
          <p:nvSpPr>
            <p:cNvPr id="9" name="Oval 8"/>
            <p:cNvSpPr/>
            <p:nvPr/>
          </p:nvSpPr>
          <p:spPr>
            <a:xfrm>
              <a:off x="4042409" y="207010"/>
              <a:ext cx="3383280" cy="3383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s://isc.fra.go.jp/img/foto/ISC20.jpg"/>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36771" t="4333" r="36146" b="18785"/>
            <a:stretch/>
          </p:blipFill>
          <p:spPr bwMode="auto">
            <a:xfrm>
              <a:off x="4495799" y="800100"/>
              <a:ext cx="2476501" cy="21971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162075"/>
      </p:ext>
    </p:extLst>
  </p:cSld>
  <p:clrMapOvr>
    <a:overrideClrMapping bg1="lt1" tx1="dk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1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qua footer sm" userDrawn="1">
  <p:cSld name="Aqua footer sm">
    <p:spTree>
      <p:nvGrpSpPr>
        <p:cNvPr id="1" name="Shape 32"/>
        <p:cNvGrpSpPr/>
        <p:nvPr/>
      </p:nvGrpSpPr>
      <p:grpSpPr>
        <a:xfrm>
          <a:off x="0" y="0"/>
          <a:ext cx="0" cy="0"/>
          <a:chOff x="0" y="0"/>
          <a:chExt cx="0" cy="0"/>
        </a:xfrm>
      </p:grpSpPr>
      <p:sp>
        <p:nvSpPr>
          <p:cNvPr id="33" name="Google Shape;33;p6"/>
          <p:cNvSpPr/>
          <p:nvPr/>
        </p:nvSpPr>
        <p:spPr>
          <a:xfrm rot="-5400000" flipH="1">
            <a:off x="8567307" y="3252524"/>
            <a:ext cx="2026084" cy="5223308"/>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rgbClr val="83C4CC">
                  <a:alpha val="0"/>
                </a:srgbClr>
              </a:gs>
              <a:gs pos="99000">
                <a:srgbClr val="83C4CC"/>
              </a:gs>
              <a:gs pos="100000">
                <a:srgbClr val="83C4CC"/>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Schoolbook"/>
              <a:ea typeface="Century Schoolbook"/>
              <a:cs typeface="Century Schoolbook"/>
              <a:sym typeface="Century Schoolbook"/>
            </a:endParaRPr>
          </a:p>
        </p:txBody>
      </p:sp>
      <p:sp>
        <p:nvSpPr>
          <p:cNvPr id="34" name="Google Shape;34;p6"/>
          <p:cNvSpPr/>
          <p:nvPr/>
        </p:nvSpPr>
        <p:spPr>
          <a:xfrm rot="-5400000" flipH="1">
            <a:off x="9813760" y="4479761"/>
            <a:ext cx="1833614" cy="2922873"/>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Schoolbook"/>
              <a:ea typeface="Century Schoolbook"/>
              <a:cs typeface="Century Schoolbook"/>
              <a:sym typeface="Century Schoolbook"/>
            </a:endParaRPr>
          </a:p>
        </p:txBody>
      </p:sp>
      <p:sp>
        <p:nvSpPr>
          <p:cNvPr id="35" name="Google Shape;35;p6"/>
          <p:cNvSpPr txBox="1"/>
          <p:nvPr userDrawn="1"/>
        </p:nvSpPr>
        <p:spPr>
          <a:xfrm>
            <a:off x="914402"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dirty="0">
                <a:solidFill>
                  <a:schemeClr val="accent1"/>
                </a:solidFill>
                <a:latin typeface="Arial Narrow"/>
                <a:ea typeface="Arial Narrow"/>
                <a:cs typeface="Arial Narrow"/>
                <a:sym typeface="Arial Narrow"/>
              </a:rPr>
              <a:t>Western and Central Pacific Fisheries Commission | 20th Regular Session of the Scientific Committee | ISC Shark Working Group</a:t>
            </a:r>
            <a:endParaRPr lang="en-US" dirty="0"/>
          </a:p>
        </p:txBody>
      </p:sp>
      <p:sp>
        <p:nvSpPr>
          <p:cNvPr id="36" name="Google Shape;36;p6"/>
          <p:cNvSpPr txBox="1"/>
          <p:nvPr/>
        </p:nvSpPr>
        <p:spPr>
          <a:xfrm>
            <a:off x="168165" y="6357030"/>
            <a:ext cx="746235" cy="5538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1050"/>
              <a:buFont typeface="Arial Narrow"/>
              <a:buNone/>
            </a:pPr>
            <a:r>
              <a:rPr lang="en-US" sz="1050" b="1" i="0" u="none" strike="noStrike" cap="none">
                <a:solidFill>
                  <a:schemeClr val="dk2"/>
                </a:solidFill>
                <a:latin typeface="Arial Narrow"/>
                <a:ea typeface="Arial Narrow"/>
                <a:cs typeface="Arial Narrow"/>
                <a:sym typeface="Arial Narrow"/>
              </a:rPr>
              <a:t>Page </a:t>
            </a:r>
            <a:fld id="{00000000-1234-1234-1234-123412341234}" type="slidenum">
              <a:rPr lang="en-US" sz="1050" b="1" i="0" u="none" strike="noStrike" cap="none">
                <a:solidFill>
                  <a:schemeClr val="dk2"/>
                </a:solidFill>
                <a:latin typeface="Arial Narrow"/>
                <a:ea typeface="Arial Narrow"/>
                <a:cs typeface="Arial Narrow"/>
                <a:sym typeface="Arial Narrow"/>
              </a:rPr>
              <a:t>‹#›</a:t>
            </a:fld>
            <a:endParaRPr sz="1050" b="1" i="0" u="none" strike="noStrike" cap="none">
              <a:solidFill>
                <a:schemeClr val="dk2"/>
              </a:solidFill>
              <a:latin typeface="Arial Narrow"/>
              <a:ea typeface="Arial Narrow"/>
              <a:cs typeface="Arial Narrow"/>
              <a:sym typeface="Arial Narrow"/>
            </a:endParaRPr>
          </a:p>
        </p:txBody>
      </p:sp>
      <p:sp>
        <p:nvSpPr>
          <p:cNvPr id="3" name="Text Placeholder 2"/>
          <p:cNvSpPr>
            <a:spLocks noGrp="1"/>
          </p:cNvSpPr>
          <p:nvPr>
            <p:ph type="body" sz="quarter" idx="10"/>
          </p:nvPr>
        </p:nvSpPr>
        <p:spPr>
          <a:xfrm>
            <a:off x="456386" y="1632253"/>
            <a:ext cx="8151812" cy="3532187"/>
          </a:xfrm>
          <a:prstGeom prst="rect">
            <a:avLst/>
          </a:prstGeom>
        </p:spPr>
        <p:txBody>
          <a:bodyPr/>
          <a:lstStyle>
            <a:lvl1pPr marL="285750" indent="-285750">
              <a:buFont typeface="Arial" panose="020B0604020202020204" pitchFamily="34" charset="0"/>
              <a:buChar char="•"/>
              <a:defRPr sz="4000">
                <a:latin typeface="Calibri Light" panose="020F0302020204030204" pitchFamily="34" charset="0"/>
                <a:cs typeface="Calibri Light" panose="020F0302020204030204" pitchFamily="34" charset="0"/>
              </a:defRPr>
            </a:lvl1pPr>
            <a:lvl2pPr marL="285750" indent="-285750">
              <a:buFont typeface="Arial" panose="020B0604020202020204" pitchFamily="34" charset="0"/>
              <a:buChar char="•"/>
              <a:defRPr/>
            </a:lvl2pPr>
            <a:lvl3pPr marL="1027113" indent="-571500">
              <a:buFont typeface="Arial" panose="020B0604020202020204" pitchFamily="34" charset="0"/>
              <a:buChar char="•"/>
              <a:defRPr sz="3600">
                <a:latin typeface="Calibri Light" panose="020F0302020204030204" pitchFamily="34" charset="0"/>
                <a:cs typeface="Calibri Light" panose="020F0302020204030204" pitchFamily="34" charset="0"/>
              </a:defRPr>
            </a:lvl3pPr>
            <a:lvl4pPr marL="1092200" indent="-457200">
              <a:buFont typeface="Arial" panose="020B0604020202020204" pitchFamily="34" charset="0"/>
              <a:buChar char="•"/>
              <a:defRPr sz="2800">
                <a:latin typeface="Calibri Light" panose="020F0302020204030204" pitchFamily="34" charset="0"/>
                <a:cs typeface="Calibri Light" panose="020F0302020204030204" pitchFamily="34" charset="0"/>
              </a:defRPr>
            </a:lvl4pPr>
            <a:lvl5pPr marL="0" indent="0">
              <a:buFont typeface="Arial" panose="020B0604020202020204" pitchFamily="34" charset="0"/>
              <a:buNone/>
              <a:defRPr/>
            </a:lvl5pPr>
          </a:lstStyle>
          <a:p>
            <a:pPr lvl="0"/>
            <a:r>
              <a:rPr lang="en-US" dirty="0"/>
              <a:t>Edit Master text styles</a:t>
            </a:r>
          </a:p>
          <a:p>
            <a:pPr lvl="2"/>
            <a:r>
              <a:rPr lang="en-US" dirty="0"/>
              <a:t>Second level</a:t>
            </a:r>
          </a:p>
          <a:p>
            <a:pPr lvl="3"/>
            <a:r>
              <a:rPr lang="en-US" dirty="0"/>
              <a:t>Third level</a:t>
            </a:r>
          </a:p>
        </p:txBody>
      </p:sp>
      <p:sp>
        <p:nvSpPr>
          <p:cNvPr id="6" name="Title 5"/>
          <p:cNvSpPr>
            <a:spLocks noGrp="1"/>
          </p:cNvSpPr>
          <p:nvPr>
            <p:ph type="title"/>
          </p:nvPr>
        </p:nvSpPr>
        <p:spPr>
          <a:xfrm>
            <a:off x="168165" y="124493"/>
            <a:ext cx="10515600" cy="1325563"/>
          </a:xfrm>
          <a:prstGeom prst="rect">
            <a:avLst/>
          </a:prstGeom>
        </p:spPr>
        <p:txBody>
          <a:bodyPr/>
          <a:lstStyle>
            <a:lvl1pPr>
              <a:defRPr sz="5400">
                <a:latin typeface="Cambria" panose="02040503050406030204" pitchFamily="18" charset="0"/>
                <a:ea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24777625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44CB-E85A-4053-B077-8794D7F78907}"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B19FC-A5F2-4470-8273-D8670E95456F}" type="slidenum">
              <a:rPr lang="en-US" smtClean="0"/>
              <a:t>‹#›</a:t>
            </a:fld>
            <a:endParaRPr lang="en-US"/>
          </a:p>
        </p:txBody>
      </p:sp>
    </p:spTree>
    <p:extLst>
      <p:ext uri="{BB962C8B-B14F-4D97-AF65-F5344CB8AC3E}">
        <p14:creationId xmlns:p14="http://schemas.microsoft.com/office/powerpoint/2010/main" val="155117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8744CB-E85A-4053-B077-8794D7F78907}" type="datetimeFigureOut">
              <a:rPr lang="en-US" smtClean="0"/>
              <a:t>8/11/2024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B19FC-A5F2-4470-8273-D8670E95456F}" type="slidenum">
              <a:rPr lang="en-US" smtClean="0"/>
              <a:t>‹#›</a:t>
            </a:fld>
            <a:endParaRPr lang="en-US"/>
          </a:p>
        </p:txBody>
      </p:sp>
    </p:spTree>
    <p:extLst>
      <p:ext uri="{BB962C8B-B14F-4D97-AF65-F5344CB8AC3E}">
        <p14:creationId xmlns:p14="http://schemas.microsoft.com/office/powerpoint/2010/main" val="200493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8744CB-E85A-4053-B077-8794D7F78907}"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B19FC-A5F2-4470-8273-D8670E95456F}" type="slidenum">
              <a:rPr lang="en-US" smtClean="0"/>
              <a:t>‹#›</a:t>
            </a:fld>
            <a:endParaRPr lang="en-US"/>
          </a:p>
        </p:txBody>
      </p:sp>
    </p:spTree>
    <p:extLst>
      <p:ext uri="{BB962C8B-B14F-4D97-AF65-F5344CB8AC3E}">
        <p14:creationId xmlns:p14="http://schemas.microsoft.com/office/powerpoint/2010/main" val="44154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8744CB-E85A-4053-B077-8794D7F78907}" type="datetimeFigureOut">
              <a:rPr lang="en-US" smtClean="0"/>
              <a:t>8/11/2024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B19FC-A5F2-4470-8273-D8670E95456F}" type="slidenum">
              <a:rPr lang="en-US" smtClean="0"/>
              <a:t>‹#›</a:t>
            </a:fld>
            <a:endParaRPr lang="en-US"/>
          </a:p>
        </p:txBody>
      </p:sp>
    </p:spTree>
    <p:extLst>
      <p:ext uri="{BB962C8B-B14F-4D97-AF65-F5344CB8AC3E}">
        <p14:creationId xmlns:p14="http://schemas.microsoft.com/office/powerpoint/2010/main" val="271134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744CB-E85A-4053-B077-8794D7F78907}" type="datetimeFigureOut">
              <a:rPr lang="en-US" smtClean="0"/>
              <a:t>8/11/2024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B19FC-A5F2-4470-8273-D8670E95456F}" type="slidenum">
              <a:rPr lang="en-US" smtClean="0"/>
              <a:t>‹#›</a:t>
            </a:fld>
            <a:endParaRPr lang="en-US"/>
          </a:p>
        </p:txBody>
      </p:sp>
    </p:spTree>
    <p:extLst>
      <p:ext uri="{BB962C8B-B14F-4D97-AF65-F5344CB8AC3E}">
        <p14:creationId xmlns:p14="http://schemas.microsoft.com/office/powerpoint/2010/main" val="389919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744CB-E85A-4053-B077-8794D7F78907}" type="datetimeFigureOut">
              <a:rPr lang="en-US" smtClean="0"/>
              <a:t>8/11/2024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B19FC-A5F2-4470-8273-D8670E95456F}" type="slidenum">
              <a:rPr lang="en-US" smtClean="0"/>
              <a:t>‹#›</a:t>
            </a:fld>
            <a:endParaRPr lang="en-US"/>
          </a:p>
        </p:txBody>
      </p:sp>
    </p:spTree>
    <p:extLst>
      <p:ext uri="{BB962C8B-B14F-4D97-AF65-F5344CB8AC3E}">
        <p14:creationId xmlns:p14="http://schemas.microsoft.com/office/powerpoint/2010/main" val="412931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8744CB-E85A-4053-B077-8794D7F78907}"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B19FC-A5F2-4470-8273-D8670E95456F}" type="slidenum">
              <a:rPr lang="en-US" smtClean="0"/>
              <a:t>‹#›</a:t>
            </a:fld>
            <a:endParaRPr lang="en-US"/>
          </a:p>
        </p:txBody>
      </p:sp>
    </p:spTree>
    <p:extLst>
      <p:ext uri="{BB962C8B-B14F-4D97-AF65-F5344CB8AC3E}">
        <p14:creationId xmlns:p14="http://schemas.microsoft.com/office/powerpoint/2010/main" val="417070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8744CB-E85A-4053-B077-8794D7F78907}" type="datetimeFigureOut">
              <a:rPr lang="en-US" smtClean="0"/>
              <a:t>8/11/2024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B19FC-A5F2-4470-8273-D8670E95456F}" type="slidenum">
              <a:rPr lang="en-US" smtClean="0"/>
              <a:t>‹#›</a:t>
            </a:fld>
            <a:endParaRPr lang="en-US"/>
          </a:p>
        </p:txBody>
      </p:sp>
    </p:spTree>
    <p:extLst>
      <p:ext uri="{BB962C8B-B14F-4D97-AF65-F5344CB8AC3E}">
        <p14:creationId xmlns:p14="http://schemas.microsoft.com/office/powerpoint/2010/main" val="400506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744CB-E85A-4053-B077-8794D7F78907}" type="datetimeFigureOut">
              <a:rPr lang="en-US" smtClean="0"/>
              <a:t>8/11/2024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B19FC-A5F2-4470-8273-D8670E95456F}" type="slidenum">
              <a:rPr lang="en-US" smtClean="0"/>
              <a:t>‹#›</a:t>
            </a:fld>
            <a:endParaRPr lang="en-US"/>
          </a:p>
        </p:txBody>
      </p:sp>
    </p:spTree>
    <p:extLst>
      <p:ext uri="{BB962C8B-B14F-4D97-AF65-F5344CB8AC3E}">
        <p14:creationId xmlns:p14="http://schemas.microsoft.com/office/powerpoint/2010/main" val="267808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N-DucharmeBarth-NOAA/2024-npo-sma-taf"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github.com/N-DucharmeBarth-NOAA/2024-npo-sma-shiny"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20.png"/></Relationships>
</file>

<file path=ppt/slides/_rels/slide5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21"/>
          <p:cNvSpPr txBox="1">
            <a:spLocks noGrp="1"/>
          </p:cNvSpPr>
          <p:nvPr>
            <p:ph type="ctrTitle"/>
          </p:nvPr>
        </p:nvSpPr>
        <p:spPr>
          <a:xfrm>
            <a:off x="1870184" y="2527265"/>
            <a:ext cx="10753995" cy="886397"/>
          </a:xfrm>
          <a:prstGeom prst="rect">
            <a:avLst/>
          </a:prstGeom>
          <a:noFill/>
          <a:ln>
            <a:noFill/>
          </a:ln>
        </p:spPr>
        <p:txBody>
          <a:bodyPr spcFirstLastPara="1" wrap="square" lIns="0" tIns="0" rIns="0" bIns="0" anchor="b" anchorCtr="0">
            <a:spAutoFit/>
          </a:bodyPr>
          <a:lstStyle/>
          <a:p>
            <a:pPr lvl="0">
              <a:buClr>
                <a:schemeClr val="dk2"/>
              </a:buClr>
            </a:pPr>
            <a:r>
              <a:rPr lang="en-US" sz="3600" dirty="0">
                <a:solidFill>
                  <a:schemeClr val="tx1"/>
                </a:solidFill>
                <a:latin typeface="Cambria" panose="02040503050406030204" pitchFamily="18" charset="0"/>
                <a:ea typeface="Cambria" panose="02040503050406030204" pitchFamily="18" charset="0"/>
              </a:rPr>
              <a:t>Western and Central Fisheries Commission </a:t>
            </a:r>
            <a:br>
              <a:rPr lang="en-US" sz="3600" dirty="0">
                <a:solidFill>
                  <a:schemeClr val="tx1"/>
                </a:solidFill>
                <a:latin typeface="Cambria" panose="02040503050406030204" pitchFamily="18" charset="0"/>
                <a:ea typeface="Cambria" panose="02040503050406030204" pitchFamily="18" charset="0"/>
              </a:rPr>
            </a:br>
            <a:r>
              <a:rPr lang="en-US" sz="3600" dirty="0">
                <a:solidFill>
                  <a:schemeClr val="tx1"/>
                </a:solidFill>
                <a:latin typeface="Cambria" panose="02040503050406030204" pitchFamily="18" charset="0"/>
                <a:ea typeface="Cambria" panose="02040503050406030204" pitchFamily="18" charset="0"/>
              </a:rPr>
              <a:t>20th Regular Session of the Scientific Committee</a:t>
            </a:r>
          </a:p>
        </p:txBody>
      </p:sp>
      <p:sp>
        <p:nvSpPr>
          <p:cNvPr id="2" name="Subtitle 1"/>
          <p:cNvSpPr>
            <a:spLocks noGrp="1"/>
          </p:cNvSpPr>
          <p:nvPr>
            <p:ph type="subTitle" idx="1"/>
          </p:nvPr>
        </p:nvSpPr>
        <p:spPr>
          <a:xfrm>
            <a:off x="1870182" y="3413661"/>
            <a:ext cx="9610731" cy="732761"/>
          </a:xfrm>
        </p:spPr>
        <p:txBody>
          <a:bodyPr/>
          <a:lstStyle/>
          <a:p>
            <a:pPr marL="0" indent="0"/>
            <a:r>
              <a:rPr lang="en-US" i="1" dirty="0">
                <a:solidFill>
                  <a:schemeClr val="tx1"/>
                </a:solidFill>
                <a:latin typeface="Calibri Light" panose="020F0302020204030204" pitchFamily="34" charset="0"/>
                <a:cs typeface="Calibri Light" panose="020F0302020204030204" pitchFamily="34" charset="0"/>
              </a:rPr>
              <a:t>Stock assessment of shortfin mako shark in the North Pacific Ocean through 2022</a:t>
            </a:r>
            <a:endParaRPr lang="en-US" sz="2800" dirty="0">
              <a:solidFill>
                <a:schemeClr val="tx1"/>
              </a:solidFill>
              <a:latin typeface="Calibri Light" panose="020F0302020204030204" pitchFamily="34" charset="0"/>
              <a:cs typeface="Calibri Light" panose="020F0302020204030204" pitchFamily="34" charset="0"/>
            </a:endParaRPr>
          </a:p>
        </p:txBody>
      </p:sp>
      <p:sp>
        <p:nvSpPr>
          <p:cNvPr id="123" name="Google Shape;123;p21"/>
          <p:cNvSpPr txBox="1"/>
          <p:nvPr/>
        </p:nvSpPr>
        <p:spPr>
          <a:xfrm>
            <a:off x="4331435" y="-574334"/>
            <a:ext cx="417903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50" b="0" i="0" u="none" strike="noStrike" cap="none" dirty="0">
                <a:solidFill>
                  <a:schemeClr val="dk1"/>
                </a:solidFill>
                <a:latin typeface="Calibri"/>
                <a:ea typeface="Calibri"/>
                <a:cs typeface="Calibri"/>
                <a:sym typeface="Calibri"/>
              </a:rPr>
              <a:t>This is the </a:t>
            </a:r>
            <a:r>
              <a:rPr lang="en-US" sz="1350" b="1" i="0" u="none" strike="noStrike" cap="none" dirty="0">
                <a:solidFill>
                  <a:schemeClr val="accent1"/>
                </a:solidFill>
                <a:latin typeface="Calibri"/>
                <a:ea typeface="Calibri"/>
                <a:cs typeface="Calibri"/>
                <a:sym typeface="Calibri"/>
              </a:rPr>
              <a:t>Teal Title Slide</a:t>
            </a:r>
            <a:r>
              <a:rPr lang="en-US" sz="1350" b="0" i="0" u="none" strike="noStrike" cap="none" dirty="0">
                <a:solidFill>
                  <a:schemeClr val="dk1"/>
                </a:solidFill>
                <a:latin typeface="Calibri"/>
                <a:ea typeface="Calibri"/>
                <a:cs typeface="Calibri"/>
                <a:sym typeface="Calibri"/>
              </a:rPr>
              <a:t>, you can swap to the</a:t>
            </a:r>
            <a:br>
              <a:rPr lang="en-US" sz="1350" b="0" i="0" u="none" strike="noStrike" cap="none" dirty="0">
                <a:solidFill>
                  <a:schemeClr val="dk1"/>
                </a:solidFill>
                <a:latin typeface="Calibri"/>
                <a:ea typeface="Calibri"/>
                <a:cs typeface="Calibri"/>
                <a:sym typeface="Calibri"/>
              </a:rPr>
            </a:br>
            <a:r>
              <a:rPr lang="en-US" sz="1350" b="1" i="0" u="none" strike="noStrike" cap="none" dirty="0">
                <a:solidFill>
                  <a:schemeClr val="accent5"/>
                </a:solidFill>
                <a:latin typeface="Calibri"/>
                <a:ea typeface="Calibri"/>
                <a:cs typeface="Calibri"/>
                <a:sym typeface="Calibri"/>
              </a:rPr>
              <a:t> </a:t>
            </a:r>
            <a:r>
              <a:rPr lang="en-US" sz="1350" b="1" i="0" u="none" strike="noStrike" cap="none" dirty="0">
                <a:solidFill>
                  <a:srgbClr val="0055A4"/>
                </a:solidFill>
                <a:latin typeface="Calibri"/>
                <a:ea typeface="Calibri"/>
                <a:cs typeface="Calibri"/>
                <a:sym typeface="Calibri"/>
              </a:rPr>
              <a:t>Blue 1 Title Slide </a:t>
            </a:r>
            <a:r>
              <a:rPr lang="en-US" sz="1350" b="0" i="0" u="none" strike="noStrike" cap="none" dirty="0">
                <a:solidFill>
                  <a:schemeClr val="dk1"/>
                </a:solidFill>
                <a:latin typeface="Calibri"/>
                <a:ea typeface="Calibri"/>
                <a:cs typeface="Calibri"/>
                <a:sym typeface="Calibri"/>
              </a:rPr>
              <a:t>or</a:t>
            </a:r>
            <a:r>
              <a:rPr lang="en-US" sz="1350" b="1" i="0" u="none" strike="noStrike" cap="none" dirty="0">
                <a:solidFill>
                  <a:schemeClr val="accent5"/>
                </a:solidFill>
                <a:latin typeface="Calibri"/>
                <a:ea typeface="Calibri"/>
                <a:cs typeface="Calibri"/>
                <a:sym typeface="Calibri"/>
              </a:rPr>
              <a:t> Blue2 Title Slide </a:t>
            </a:r>
            <a:r>
              <a:rPr lang="en-US" sz="1350" b="0" i="0" u="none" strike="noStrike" cap="none" dirty="0">
                <a:solidFill>
                  <a:schemeClr val="dk1"/>
                </a:solidFill>
                <a:latin typeface="Calibri"/>
                <a:ea typeface="Calibri"/>
                <a:cs typeface="Calibri"/>
                <a:sym typeface="Calibri"/>
              </a:rPr>
              <a:t>in the Layout menu</a:t>
            </a:r>
            <a:endParaRPr dirty="0"/>
          </a:p>
        </p:txBody>
      </p:sp>
      <p:sp>
        <p:nvSpPr>
          <p:cNvPr id="3" name="Rectangle 2"/>
          <p:cNvSpPr/>
          <p:nvPr/>
        </p:nvSpPr>
        <p:spPr>
          <a:xfrm>
            <a:off x="1870182" y="4714732"/>
            <a:ext cx="9859078" cy="1077218"/>
          </a:xfrm>
          <a:prstGeom prst="rect">
            <a:avLst/>
          </a:prstGeom>
        </p:spPr>
        <p:txBody>
          <a:bodyPr wrap="square">
            <a:spAutoFit/>
          </a:bodyPr>
          <a:lstStyle/>
          <a:p>
            <a:r>
              <a:rPr lang="en-US" sz="3200" dirty="0">
                <a:latin typeface="Calibri Light" panose="020F0302020204030204" pitchFamily="34" charset="0"/>
                <a:cs typeface="Calibri Light" panose="020F0302020204030204" pitchFamily="34" charset="0"/>
              </a:rPr>
              <a:t>ISC SHARK Working Group</a:t>
            </a:r>
          </a:p>
          <a:p>
            <a:r>
              <a:rPr lang="en-US" sz="3200" dirty="0">
                <a:latin typeface="Calibri Light" panose="020F0302020204030204" pitchFamily="34" charset="0"/>
                <a:cs typeface="Calibri Light" panose="020F0302020204030204" pitchFamily="34" charset="0"/>
              </a:rPr>
              <a:t>August 16, 2024 </a:t>
            </a:r>
            <a:endParaRPr lang="en-US" sz="32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6299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0BBC748-B4CF-418C-ADFF-19D55D66F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8844" y="471035"/>
            <a:ext cx="4965233" cy="4965233"/>
          </a:xfrm>
          <a:prstGeom prst="rect">
            <a:avLst/>
          </a:prstGeom>
        </p:spPr>
      </p:pic>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Biology and life-history</a:t>
            </a:r>
          </a:p>
        </p:txBody>
      </p:sp>
      <p:sp>
        <p:nvSpPr>
          <p:cNvPr id="8" name="TextBox 7"/>
          <p:cNvSpPr txBox="1"/>
          <p:nvPr/>
        </p:nvSpPr>
        <p:spPr>
          <a:xfrm>
            <a:off x="309240" y="1166277"/>
            <a:ext cx="6328529" cy="755591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Biological assumptions  were largely consistent with the 2018 assessment.</a:t>
            </a:r>
          </a:p>
          <a:p>
            <a:pPr marL="800100" lvl="1"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Maximum age ~31 years</a:t>
            </a:r>
          </a:p>
          <a:p>
            <a:pPr marL="800100" lvl="1"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Reproduction occurred every 2-3 years</a:t>
            </a:r>
          </a:p>
          <a:p>
            <a:pPr marL="800100" lvl="1"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Female length @ 50% maturity ~233cm PCL</a:t>
            </a:r>
          </a:p>
          <a:p>
            <a:pPr marL="800100" lvl="1"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Litter size either constant (~12) or a function of maternal length.</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Growth curves were updated to account for methodological differences in determining age from vertebrae.</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Adult levels of natural mortality were updated using a meta-analytic approach that considered empirical relationships with maximum age, age at maturity and growth.</a:t>
            </a:r>
          </a:p>
          <a:p>
            <a:pPr marL="800100" lvl="1"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0.13 – 0.17 for females &amp; 0.18 – 0.2 for males</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grpSp>
        <p:nvGrpSpPr>
          <p:cNvPr id="11" name="Group 10">
            <a:extLst>
              <a:ext uri="{FF2B5EF4-FFF2-40B4-BE49-F238E27FC236}">
                <a16:creationId xmlns:a16="http://schemas.microsoft.com/office/drawing/2014/main" id="{18972658-C442-4E99-9824-5E3479917993}"/>
              </a:ext>
            </a:extLst>
          </p:cNvPr>
          <p:cNvGrpSpPr/>
          <p:nvPr/>
        </p:nvGrpSpPr>
        <p:grpSpPr>
          <a:xfrm>
            <a:off x="7258365" y="800518"/>
            <a:ext cx="388645" cy="363429"/>
            <a:chOff x="7571874" y="1226344"/>
            <a:chExt cx="388645" cy="363429"/>
          </a:xfrm>
        </p:grpSpPr>
        <p:sp>
          <p:nvSpPr>
            <p:cNvPr id="7" name="Oval 6">
              <a:extLst>
                <a:ext uri="{FF2B5EF4-FFF2-40B4-BE49-F238E27FC236}">
                  <a16:creationId xmlns:a16="http://schemas.microsoft.com/office/drawing/2014/main" id="{62FD9364-8118-4EC6-87EF-AD783FCA552C}"/>
                </a:ext>
              </a:extLst>
            </p:cNvPr>
            <p:cNvSpPr/>
            <p:nvPr/>
          </p:nvSpPr>
          <p:spPr>
            <a:xfrm>
              <a:off x="7571874" y="1315453"/>
              <a:ext cx="274320" cy="27432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E9B0792-0943-444E-90F3-98FFE2FD6F89}"/>
                </a:ext>
              </a:extLst>
            </p:cNvPr>
            <p:cNvCxnSpPr>
              <a:stCxn id="7" idx="7"/>
            </p:cNvCxnSpPr>
            <p:nvPr/>
          </p:nvCxnSpPr>
          <p:spPr>
            <a:xfrm flipV="1">
              <a:off x="7806021" y="1226344"/>
              <a:ext cx="154498" cy="1292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256DE9B9-A63C-4429-8E84-AE9F78975329}"/>
              </a:ext>
            </a:extLst>
          </p:cNvPr>
          <p:cNvGrpSpPr/>
          <p:nvPr/>
        </p:nvGrpSpPr>
        <p:grpSpPr>
          <a:xfrm>
            <a:off x="9413821" y="889627"/>
            <a:ext cx="274320" cy="390534"/>
            <a:chOff x="9413821" y="1255386"/>
            <a:chExt cx="274320" cy="390534"/>
          </a:xfrm>
        </p:grpSpPr>
        <p:sp>
          <p:nvSpPr>
            <p:cNvPr id="13" name="Oval 12">
              <a:extLst>
                <a:ext uri="{FF2B5EF4-FFF2-40B4-BE49-F238E27FC236}">
                  <a16:creationId xmlns:a16="http://schemas.microsoft.com/office/drawing/2014/main" id="{00AC69F7-E2E8-44BD-9BAA-ED6DC1408E9B}"/>
                </a:ext>
              </a:extLst>
            </p:cNvPr>
            <p:cNvSpPr/>
            <p:nvPr/>
          </p:nvSpPr>
          <p:spPr>
            <a:xfrm>
              <a:off x="9413821" y="1255386"/>
              <a:ext cx="274320" cy="27432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A979022-BFB1-4C72-8B29-EC7C20F8EAFF}"/>
                </a:ext>
              </a:extLst>
            </p:cNvPr>
            <p:cNvCxnSpPr>
              <a:stCxn id="13" idx="4"/>
            </p:cNvCxnSpPr>
            <p:nvPr/>
          </p:nvCxnSpPr>
          <p:spPr>
            <a:xfrm>
              <a:off x="9550981" y="1529706"/>
              <a:ext cx="0" cy="1162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166236-9EDF-463B-941E-34992FAAE645}"/>
                </a:ext>
              </a:extLst>
            </p:cNvPr>
            <p:cNvCxnSpPr/>
            <p:nvPr/>
          </p:nvCxnSpPr>
          <p:spPr>
            <a:xfrm>
              <a:off x="9501810" y="1600864"/>
              <a:ext cx="1007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A32323D-DC80-4804-B03C-EC29AC08894F}"/>
              </a:ext>
            </a:extLst>
          </p:cNvPr>
          <p:cNvSpPr txBox="1"/>
          <p:nvPr/>
        </p:nvSpPr>
        <p:spPr>
          <a:xfrm>
            <a:off x="7129920" y="5359077"/>
            <a:ext cx="6118528" cy="923330"/>
          </a:xfrm>
          <a:prstGeom prst="rect">
            <a:avLst/>
          </a:prstGeom>
          <a:noFill/>
        </p:spPr>
        <p:txBody>
          <a:bodyPr wrap="square">
            <a:spAutoFit/>
          </a:bodyPr>
          <a:lstStyle/>
          <a:p>
            <a:r>
              <a:rPr lang="en-US" sz="1800" b="1" dirty="0">
                <a:latin typeface="Calibri Light" panose="020F0302020204030204" pitchFamily="34" charset="0"/>
                <a:cs typeface="Calibri Light" panose="020F0302020204030204" pitchFamily="34" charset="0"/>
              </a:rPr>
              <a:t>2018 growth curve</a:t>
            </a:r>
          </a:p>
          <a:p>
            <a:r>
              <a:rPr lang="en-US" b="1" dirty="0">
                <a:solidFill>
                  <a:srgbClr val="5862C3"/>
                </a:solidFill>
                <a:latin typeface="Calibri Light" panose="020F0302020204030204" pitchFamily="34" charset="0"/>
                <a:cs typeface="Calibri Light" panose="020F0302020204030204" pitchFamily="34" charset="0"/>
              </a:rPr>
              <a:t>2024 growth curve: US aging</a:t>
            </a:r>
          </a:p>
          <a:p>
            <a:r>
              <a:rPr lang="en-US" b="1" dirty="0">
                <a:solidFill>
                  <a:srgbClr val="F05A10"/>
                </a:solidFill>
                <a:latin typeface="Calibri Light" panose="020F0302020204030204" pitchFamily="34" charset="0"/>
                <a:cs typeface="Calibri Light" panose="020F0302020204030204" pitchFamily="34" charset="0"/>
              </a:rPr>
              <a:t>2024 growth curve: JP aging</a:t>
            </a:r>
            <a:endParaRPr lang="en-US" b="1" dirty="0">
              <a:solidFill>
                <a:srgbClr val="F05A10"/>
              </a:solidFill>
            </a:endParaRPr>
          </a:p>
        </p:txBody>
      </p:sp>
    </p:spTree>
    <p:extLst>
      <p:ext uri="{BB962C8B-B14F-4D97-AF65-F5344CB8AC3E}">
        <p14:creationId xmlns:p14="http://schemas.microsoft.com/office/powerpoint/2010/main" val="2079439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Fisheries</a:t>
            </a:r>
          </a:p>
        </p:txBody>
      </p:sp>
      <p:sp>
        <p:nvSpPr>
          <p:cNvPr id="8" name="TextBox 7"/>
          <p:cNvSpPr txBox="1"/>
          <p:nvPr/>
        </p:nvSpPr>
        <p:spPr>
          <a:xfrm>
            <a:off x="309240" y="1166277"/>
            <a:ext cx="3590079" cy="524759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Large-scale fishery interactions have likely existed since the 1950s</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Impacts from longline and high-seas driftnet fisheries may be significant but are highly uncertain prior to 1994 due to the lack of species-specific shark data</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pic>
        <p:nvPicPr>
          <p:cNvPr id="5" name="Picture 4">
            <a:extLst>
              <a:ext uri="{FF2B5EF4-FFF2-40B4-BE49-F238E27FC236}">
                <a16:creationId xmlns:a16="http://schemas.microsoft.com/office/drawing/2014/main" id="{E4E3F04E-B659-4405-801E-E37EDD5C876A}"/>
              </a:ext>
            </a:extLst>
          </p:cNvPr>
          <p:cNvPicPr/>
          <p:nvPr/>
        </p:nvPicPr>
        <p:blipFill rotWithShape="1">
          <a:blip r:embed="rId2" cstate="print">
            <a:extLst>
              <a:ext uri="{28A0092B-C50C-407E-A947-70E740481C1C}">
                <a14:useLocalDpi xmlns:a14="http://schemas.microsoft.com/office/drawing/2010/main" val="0"/>
              </a:ext>
            </a:extLst>
          </a:blip>
          <a:srcRect l="5199" r="29392" b="51459"/>
          <a:stretch/>
        </p:blipFill>
        <p:spPr>
          <a:xfrm>
            <a:off x="4053384" y="124493"/>
            <a:ext cx="5264315" cy="5206317"/>
          </a:xfrm>
          <a:prstGeom prst="rect">
            <a:avLst/>
          </a:prstGeom>
        </p:spPr>
      </p:pic>
      <p:pic>
        <p:nvPicPr>
          <p:cNvPr id="10" name="Picture 9">
            <a:extLst>
              <a:ext uri="{FF2B5EF4-FFF2-40B4-BE49-F238E27FC236}">
                <a16:creationId xmlns:a16="http://schemas.microsoft.com/office/drawing/2014/main" id="{9DB40798-BAB3-413B-9C30-1F9480CBB1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597" t="35088" r="1" b="34917"/>
          <a:stretch/>
        </p:blipFill>
        <p:spPr>
          <a:xfrm>
            <a:off x="9385912" y="1166277"/>
            <a:ext cx="2690333" cy="3657600"/>
          </a:xfrm>
          <a:prstGeom prst="rect">
            <a:avLst/>
          </a:prstGeom>
        </p:spPr>
      </p:pic>
      <p:sp>
        <p:nvSpPr>
          <p:cNvPr id="14" name="Title 2">
            <a:extLst>
              <a:ext uri="{FF2B5EF4-FFF2-40B4-BE49-F238E27FC236}">
                <a16:creationId xmlns:a16="http://schemas.microsoft.com/office/drawing/2014/main" id="{50B200AD-DCC1-4A85-B392-21C368527756}"/>
              </a:ext>
            </a:extLst>
          </p:cNvPr>
          <p:cNvSpPr txBox="1">
            <a:spLocks/>
          </p:cNvSpPr>
          <p:nvPr/>
        </p:nvSpPr>
        <p:spPr>
          <a:xfrm>
            <a:off x="4989236" y="2717825"/>
            <a:ext cx="873458" cy="4091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a:solidFill>
                  <a:schemeClr val="tx1"/>
                </a:solidFill>
                <a:latin typeface="Cambria" panose="02040503050406030204" pitchFamily="18" charset="0"/>
                <a:ea typeface="Cambria" panose="02040503050406030204" pitchFamily="18" charset="0"/>
                <a:cs typeface="+mj-cs"/>
              </a:defRPr>
            </a:lvl1pPr>
          </a:lstStyle>
          <a:p>
            <a:r>
              <a:rPr lang="en-US" sz="2400" dirty="0"/>
              <a:t>50k</a:t>
            </a:r>
            <a:endParaRPr lang="en-US" sz="4000" dirty="0"/>
          </a:p>
        </p:txBody>
      </p:sp>
      <p:sp>
        <p:nvSpPr>
          <p:cNvPr id="16" name="Title 2">
            <a:extLst>
              <a:ext uri="{FF2B5EF4-FFF2-40B4-BE49-F238E27FC236}">
                <a16:creationId xmlns:a16="http://schemas.microsoft.com/office/drawing/2014/main" id="{4A24FA09-EE84-4D2D-9F41-BFC79D558CF7}"/>
              </a:ext>
            </a:extLst>
          </p:cNvPr>
          <p:cNvSpPr txBox="1">
            <a:spLocks/>
          </p:cNvSpPr>
          <p:nvPr/>
        </p:nvSpPr>
        <p:spPr>
          <a:xfrm>
            <a:off x="4416027" y="5364574"/>
            <a:ext cx="873458" cy="4091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a:solidFill>
                  <a:schemeClr val="tx1"/>
                </a:solidFill>
                <a:latin typeface="Cambria" panose="02040503050406030204" pitchFamily="18" charset="0"/>
                <a:ea typeface="Cambria" panose="02040503050406030204" pitchFamily="18" charset="0"/>
                <a:cs typeface="+mj-cs"/>
              </a:defRPr>
            </a:lvl1pPr>
          </a:lstStyle>
          <a:p>
            <a:r>
              <a:rPr lang="en-US" sz="2400" dirty="0"/>
              <a:t>1980</a:t>
            </a:r>
            <a:endParaRPr lang="en-US" sz="4000" dirty="0"/>
          </a:p>
        </p:txBody>
      </p:sp>
      <p:sp>
        <p:nvSpPr>
          <p:cNvPr id="17" name="Title 2">
            <a:extLst>
              <a:ext uri="{FF2B5EF4-FFF2-40B4-BE49-F238E27FC236}">
                <a16:creationId xmlns:a16="http://schemas.microsoft.com/office/drawing/2014/main" id="{A4DBF0D3-45C2-4DE4-B2B1-25BC24483C7B}"/>
              </a:ext>
            </a:extLst>
          </p:cNvPr>
          <p:cNvSpPr txBox="1">
            <a:spLocks/>
          </p:cNvSpPr>
          <p:nvPr/>
        </p:nvSpPr>
        <p:spPr>
          <a:xfrm>
            <a:off x="5730195" y="5386305"/>
            <a:ext cx="873458" cy="4091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a:solidFill>
                  <a:schemeClr val="tx1"/>
                </a:solidFill>
                <a:latin typeface="Cambria" panose="02040503050406030204" pitchFamily="18" charset="0"/>
                <a:ea typeface="Cambria" panose="02040503050406030204" pitchFamily="18" charset="0"/>
                <a:cs typeface="+mj-cs"/>
              </a:defRPr>
            </a:lvl1pPr>
          </a:lstStyle>
          <a:p>
            <a:r>
              <a:rPr lang="en-US" sz="2400" dirty="0"/>
              <a:t>1994</a:t>
            </a:r>
            <a:endParaRPr lang="en-US" sz="4000" dirty="0"/>
          </a:p>
        </p:txBody>
      </p:sp>
      <p:sp>
        <p:nvSpPr>
          <p:cNvPr id="7" name="Rectangle 6">
            <a:extLst>
              <a:ext uri="{FF2B5EF4-FFF2-40B4-BE49-F238E27FC236}">
                <a16:creationId xmlns:a16="http://schemas.microsoft.com/office/drawing/2014/main" id="{DA6E5B91-4F08-404C-8253-5D9508816B64}"/>
              </a:ext>
            </a:extLst>
          </p:cNvPr>
          <p:cNvSpPr/>
          <p:nvPr/>
        </p:nvSpPr>
        <p:spPr>
          <a:xfrm>
            <a:off x="6196084" y="368490"/>
            <a:ext cx="2838734" cy="473577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40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Fisheries</a:t>
            </a:r>
          </a:p>
        </p:txBody>
      </p:sp>
      <p:sp>
        <p:nvSpPr>
          <p:cNvPr id="8" name="TextBox 7"/>
          <p:cNvSpPr txBox="1"/>
          <p:nvPr/>
        </p:nvSpPr>
        <p:spPr>
          <a:xfrm>
            <a:off x="309240" y="1166277"/>
            <a:ext cx="3590079" cy="594008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Large-scale fishery interactions have likely existed since the 1950s</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Impacts from longline and high-seas driftnet fisheries may be significant but are highly uncertain prior to 1994 due to the lack of species-specific shark data</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Post-1994 catches come predominantly from longline.</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pic>
        <p:nvPicPr>
          <p:cNvPr id="5" name="Picture 4">
            <a:extLst>
              <a:ext uri="{FF2B5EF4-FFF2-40B4-BE49-F238E27FC236}">
                <a16:creationId xmlns:a16="http://schemas.microsoft.com/office/drawing/2014/main" id="{E4E3F04E-B659-4405-801E-E37EDD5C876A}"/>
              </a:ext>
            </a:extLst>
          </p:cNvPr>
          <p:cNvPicPr/>
          <p:nvPr/>
        </p:nvPicPr>
        <p:blipFill rotWithShape="1">
          <a:blip r:embed="rId2" cstate="print">
            <a:extLst>
              <a:ext uri="{28A0092B-C50C-407E-A947-70E740481C1C}">
                <a14:useLocalDpi xmlns:a14="http://schemas.microsoft.com/office/drawing/2010/main" val="0"/>
              </a:ext>
            </a:extLst>
          </a:blip>
          <a:srcRect l="5199" r="29392" b="51459"/>
          <a:stretch/>
        </p:blipFill>
        <p:spPr>
          <a:xfrm>
            <a:off x="4053384" y="124493"/>
            <a:ext cx="5264315" cy="5206317"/>
          </a:xfrm>
          <a:prstGeom prst="rect">
            <a:avLst/>
          </a:prstGeom>
        </p:spPr>
      </p:pic>
      <p:pic>
        <p:nvPicPr>
          <p:cNvPr id="10" name="Picture 9">
            <a:extLst>
              <a:ext uri="{FF2B5EF4-FFF2-40B4-BE49-F238E27FC236}">
                <a16:creationId xmlns:a16="http://schemas.microsoft.com/office/drawing/2014/main" id="{9DB40798-BAB3-413B-9C30-1F9480CBB1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597" t="35088" r="1" b="34917"/>
          <a:stretch/>
        </p:blipFill>
        <p:spPr>
          <a:xfrm>
            <a:off x="9385912" y="1166277"/>
            <a:ext cx="2690333" cy="3657600"/>
          </a:xfrm>
          <a:prstGeom prst="rect">
            <a:avLst/>
          </a:prstGeom>
        </p:spPr>
      </p:pic>
      <p:sp>
        <p:nvSpPr>
          <p:cNvPr id="13" name="Title 2">
            <a:extLst>
              <a:ext uri="{FF2B5EF4-FFF2-40B4-BE49-F238E27FC236}">
                <a16:creationId xmlns:a16="http://schemas.microsoft.com/office/drawing/2014/main" id="{CE33FDF7-3423-40FA-8296-4D2AF11596BB}"/>
              </a:ext>
            </a:extLst>
          </p:cNvPr>
          <p:cNvSpPr txBox="1">
            <a:spLocks/>
          </p:cNvSpPr>
          <p:nvPr/>
        </p:nvSpPr>
        <p:spPr>
          <a:xfrm>
            <a:off x="7342494" y="533931"/>
            <a:ext cx="873458" cy="4091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a:solidFill>
                  <a:schemeClr val="tx1"/>
                </a:solidFill>
                <a:latin typeface="Cambria" panose="02040503050406030204" pitchFamily="18" charset="0"/>
                <a:ea typeface="Cambria" panose="02040503050406030204" pitchFamily="18" charset="0"/>
                <a:cs typeface="+mj-cs"/>
              </a:defRPr>
            </a:lvl1pPr>
          </a:lstStyle>
          <a:p>
            <a:r>
              <a:rPr lang="en-US" sz="2400" dirty="0"/>
              <a:t>100k</a:t>
            </a:r>
            <a:endParaRPr lang="en-US" sz="4000" dirty="0"/>
          </a:p>
        </p:txBody>
      </p:sp>
      <p:sp>
        <p:nvSpPr>
          <p:cNvPr id="15" name="Title 2">
            <a:extLst>
              <a:ext uri="{FF2B5EF4-FFF2-40B4-BE49-F238E27FC236}">
                <a16:creationId xmlns:a16="http://schemas.microsoft.com/office/drawing/2014/main" id="{F03E4A37-6E88-4DB0-9F4C-B00F10F5C8FD}"/>
              </a:ext>
            </a:extLst>
          </p:cNvPr>
          <p:cNvSpPr txBox="1">
            <a:spLocks/>
          </p:cNvSpPr>
          <p:nvPr/>
        </p:nvSpPr>
        <p:spPr>
          <a:xfrm>
            <a:off x="6616198" y="1636341"/>
            <a:ext cx="873458" cy="4091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a:solidFill>
                  <a:schemeClr val="tx1"/>
                </a:solidFill>
                <a:latin typeface="Cambria" panose="02040503050406030204" pitchFamily="18" charset="0"/>
                <a:ea typeface="Cambria" panose="02040503050406030204" pitchFamily="18" charset="0"/>
                <a:cs typeface="+mj-cs"/>
              </a:defRPr>
            </a:lvl1pPr>
          </a:lstStyle>
          <a:p>
            <a:r>
              <a:rPr lang="en-US" sz="2400" dirty="0"/>
              <a:t>75k</a:t>
            </a:r>
            <a:endParaRPr lang="en-US" sz="4000" dirty="0"/>
          </a:p>
        </p:txBody>
      </p:sp>
      <p:sp>
        <p:nvSpPr>
          <p:cNvPr id="17" name="Title 2">
            <a:extLst>
              <a:ext uri="{FF2B5EF4-FFF2-40B4-BE49-F238E27FC236}">
                <a16:creationId xmlns:a16="http://schemas.microsoft.com/office/drawing/2014/main" id="{A4DBF0D3-45C2-4DE4-B2B1-25BC24483C7B}"/>
              </a:ext>
            </a:extLst>
          </p:cNvPr>
          <p:cNvSpPr txBox="1">
            <a:spLocks/>
          </p:cNvSpPr>
          <p:nvPr/>
        </p:nvSpPr>
        <p:spPr>
          <a:xfrm>
            <a:off x="5730195" y="5386305"/>
            <a:ext cx="873458" cy="4091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a:solidFill>
                  <a:schemeClr val="tx1"/>
                </a:solidFill>
                <a:latin typeface="Cambria" panose="02040503050406030204" pitchFamily="18" charset="0"/>
                <a:ea typeface="Cambria" panose="02040503050406030204" pitchFamily="18" charset="0"/>
                <a:cs typeface="+mj-cs"/>
              </a:defRPr>
            </a:lvl1pPr>
          </a:lstStyle>
          <a:p>
            <a:r>
              <a:rPr lang="en-US" sz="2400" dirty="0"/>
              <a:t>1994</a:t>
            </a:r>
            <a:endParaRPr lang="en-US" sz="4000" dirty="0"/>
          </a:p>
        </p:txBody>
      </p:sp>
      <p:sp>
        <p:nvSpPr>
          <p:cNvPr id="18" name="Title 2">
            <a:extLst>
              <a:ext uri="{FF2B5EF4-FFF2-40B4-BE49-F238E27FC236}">
                <a16:creationId xmlns:a16="http://schemas.microsoft.com/office/drawing/2014/main" id="{D9F9F60E-70E5-4EE2-87FB-A95984BFD459}"/>
              </a:ext>
            </a:extLst>
          </p:cNvPr>
          <p:cNvSpPr txBox="1">
            <a:spLocks/>
          </p:cNvSpPr>
          <p:nvPr/>
        </p:nvSpPr>
        <p:spPr>
          <a:xfrm>
            <a:off x="8319978" y="5386305"/>
            <a:ext cx="873458" cy="4091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a:solidFill>
                  <a:schemeClr val="tx1"/>
                </a:solidFill>
                <a:latin typeface="Cambria" panose="02040503050406030204" pitchFamily="18" charset="0"/>
                <a:ea typeface="Cambria" panose="02040503050406030204" pitchFamily="18" charset="0"/>
                <a:cs typeface="+mj-cs"/>
              </a:defRPr>
            </a:lvl1pPr>
          </a:lstStyle>
          <a:p>
            <a:r>
              <a:rPr lang="en-US" sz="2400" dirty="0"/>
              <a:t>2020</a:t>
            </a:r>
            <a:endParaRPr lang="en-US" sz="4000" dirty="0"/>
          </a:p>
        </p:txBody>
      </p:sp>
      <p:sp>
        <p:nvSpPr>
          <p:cNvPr id="19" name="Rectangle 18">
            <a:extLst>
              <a:ext uri="{FF2B5EF4-FFF2-40B4-BE49-F238E27FC236}">
                <a16:creationId xmlns:a16="http://schemas.microsoft.com/office/drawing/2014/main" id="{5763069E-2003-41C9-A63F-B7F23E9514DD}"/>
              </a:ext>
            </a:extLst>
          </p:cNvPr>
          <p:cNvSpPr/>
          <p:nvPr/>
        </p:nvSpPr>
        <p:spPr>
          <a:xfrm>
            <a:off x="4217153" y="368490"/>
            <a:ext cx="1878847" cy="473577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860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Size composition</a:t>
            </a:r>
          </a:p>
        </p:txBody>
      </p:sp>
      <p:sp>
        <p:nvSpPr>
          <p:cNvPr id="8" name="TextBox 7"/>
          <p:cNvSpPr txBox="1"/>
          <p:nvPr/>
        </p:nvSpPr>
        <p:spPr>
          <a:xfrm>
            <a:off x="309241" y="1166277"/>
            <a:ext cx="3921566" cy="393954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Size composition data was available for a number of fisheries, and all lengths were converted to pre-caudal length (PCL)</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pic>
        <p:nvPicPr>
          <p:cNvPr id="5" name="Picture 4">
            <a:extLst>
              <a:ext uri="{FF2B5EF4-FFF2-40B4-BE49-F238E27FC236}">
                <a16:creationId xmlns:a16="http://schemas.microsoft.com/office/drawing/2014/main" id="{9BB081A5-7B01-4172-94E8-3FCAC9A70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778" y="130568"/>
            <a:ext cx="4830586" cy="6306858"/>
          </a:xfrm>
          <a:prstGeom prst="rect">
            <a:avLst/>
          </a:prstGeom>
        </p:spPr>
      </p:pic>
      <p:sp>
        <p:nvSpPr>
          <p:cNvPr id="9" name="TextBox 8">
            <a:extLst>
              <a:ext uri="{FF2B5EF4-FFF2-40B4-BE49-F238E27FC236}">
                <a16:creationId xmlns:a16="http://schemas.microsoft.com/office/drawing/2014/main" id="{63E17E2D-EC6B-40CC-9B75-FDF990980EC2}"/>
              </a:ext>
            </a:extLst>
          </p:cNvPr>
          <p:cNvSpPr txBox="1"/>
          <p:nvPr/>
        </p:nvSpPr>
        <p:spPr>
          <a:xfrm>
            <a:off x="9362364" y="5430042"/>
            <a:ext cx="6121020" cy="369332"/>
          </a:xfrm>
          <a:prstGeom prst="rect">
            <a:avLst/>
          </a:prstGeom>
          <a:noFill/>
        </p:spPr>
        <p:txBody>
          <a:bodyPr wrap="square">
            <a:spAutoFit/>
          </a:bodyPr>
          <a:lstStyle/>
          <a:p>
            <a:r>
              <a:rPr lang="en-US" dirty="0">
                <a:latin typeface="+mj-lt"/>
              </a:rPr>
              <a:t>Figure 4; ISC, 2018</a:t>
            </a:r>
          </a:p>
        </p:txBody>
      </p:sp>
    </p:spTree>
    <p:extLst>
      <p:ext uri="{BB962C8B-B14F-4D97-AF65-F5344CB8AC3E}">
        <p14:creationId xmlns:p14="http://schemas.microsoft.com/office/powerpoint/2010/main" val="3384820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Size composition</a:t>
            </a:r>
          </a:p>
        </p:txBody>
      </p:sp>
      <p:sp>
        <p:nvSpPr>
          <p:cNvPr id="8" name="TextBox 7"/>
          <p:cNvSpPr txBox="1"/>
          <p:nvPr/>
        </p:nvSpPr>
        <p:spPr>
          <a:xfrm>
            <a:off x="309241" y="1166277"/>
            <a:ext cx="3921566" cy="6863417"/>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Size composition data was available for a number of fisheries, and all lengths were converted to pre-caudal length (PCL)</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Very few fisheries were observed to interact with females larger than the </a:t>
            </a:r>
            <a:r>
              <a:rPr lang="en-US" sz="2000" dirty="0">
                <a:solidFill>
                  <a:srgbClr val="B06263"/>
                </a:solidFill>
                <a:latin typeface="Calibri Light" panose="020F0302020204030204" pitchFamily="34" charset="0"/>
                <a:cs typeface="Calibri Light" panose="020F0302020204030204" pitchFamily="34" charset="0"/>
              </a:rPr>
              <a:t>length @ 50% maturity (~233 cm PCL)</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The SHARKWG considered this to be evidence of strong dome-shaped selectivity rather than a sharp increase in female natural mortality post maturity.</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pic>
        <p:nvPicPr>
          <p:cNvPr id="5" name="Picture 4">
            <a:extLst>
              <a:ext uri="{FF2B5EF4-FFF2-40B4-BE49-F238E27FC236}">
                <a16:creationId xmlns:a16="http://schemas.microsoft.com/office/drawing/2014/main" id="{9BB081A5-7B01-4172-94E8-3FCAC9A70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778" y="130568"/>
            <a:ext cx="4830586" cy="6306858"/>
          </a:xfrm>
          <a:prstGeom prst="rect">
            <a:avLst/>
          </a:prstGeom>
        </p:spPr>
      </p:pic>
      <p:sp>
        <p:nvSpPr>
          <p:cNvPr id="7" name="Rectangle 6">
            <a:extLst>
              <a:ext uri="{FF2B5EF4-FFF2-40B4-BE49-F238E27FC236}">
                <a16:creationId xmlns:a16="http://schemas.microsoft.com/office/drawing/2014/main" id="{9CED872C-0FCB-4BDA-B47E-0194C12E4B29}"/>
              </a:ext>
            </a:extLst>
          </p:cNvPr>
          <p:cNvSpPr/>
          <p:nvPr/>
        </p:nvSpPr>
        <p:spPr>
          <a:xfrm>
            <a:off x="5800299" y="124494"/>
            <a:ext cx="1201002" cy="616712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3B924B-A6D5-40D5-8C56-CC4583027B03}"/>
              </a:ext>
            </a:extLst>
          </p:cNvPr>
          <p:cNvSpPr/>
          <p:nvPr/>
        </p:nvSpPr>
        <p:spPr>
          <a:xfrm>
            <a:off x="8161362" y="124494"/>
            <a:ext cx="1201002" cy="616712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70D27B-79BF-4127-B511-E2116FC66EB3}"/>
              </a:ext>
            </a:extLst>
          </p:cNvPr>
          <p:cNvSpPr txBox="1"/>
          <p:nvPr/>
        </p:nvSpPr>
        <p:spPr>
          <a:xfrm>
            <a:off x="9362364" y="5430042"/>
            <a:ext cx="6121020" cy="369332"/>
          </a:xfrm>
          <a:prstGeom prst="rect">
            <a:avLst/>
          </a:prstGeom>
          <a:noFill/>
        </p:spPr>
        <p:txBody>
          <a:bodyPr wrap="square">
            <a:spAutoFit/>
          </a:bodyPr>
          <a:lstStyle/>
          <a:p>
            <a:r>
              <a:rPr lang="en-US" dirty="0">
                <a:latin typeface="+mj-lt"/>
              </a:rPr>
              <a:t>Figure 4; ISC, 2018</a:t>
            </a:r>
          </a:p>
        </p:txBody>
      </p:sp>
    </p:spTree>
    <p:extLst>
      <p:ext uri="{BB962C8B-B14F-4D97-AF65-F5344CB8AC3E}">
        <p14:creationId xmlns:p14="http://schemas.microsoft.com/office/powerpoint/2010/main" val="1277226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Standardized CPUE</a:t>
            </a:r>
          </a:p>
        </p:txBody>
      </p:sp>
      <p:sp>
        <p:nvSpPr>
          <p:cNvPr id="8" name="TextBox 7"/>
          <p:cNvSpPr txBox="1"/>
          <p:nvPr/>
        </p:nvSpPr>
        <p:spPr>
          <a:xfrm>
            <a:off x="309240" y="1166277"/>
            <a:ext cx="4633677" cy="455509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The SHARKWG considered a number of indices and evaluated their representativeness based the data source, overlap with conceptual distribution of the stock, and appropriateness of the standardization model.</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grpSp>
        <p:nvGrpSpPr>
          <p:cNvPr id="2" name="Group 1">
            <a:extLst>
              <a:ext uri="{FF2B5EF4-FFF2-40B4-BE49-F238E27FC236}">
                <a16:creationId xmlns:a16="http://schemas.microsoft.com/office/drawing/2014/main" id="{7457B863-225B-4466-AA5D-BBB21D3EEF31}"/>
              </a:ext>
            </a:extLst>
          </p:cNvPr>
          <p:cNvGrpSpPr/>
          <p:nvPr/>
        </p:nvGrpSpPr>
        <p:grpSpPr>
          <a:xfrm>
            <a:off x="5083992" y="124494"/>
            <a:ext cx="6541875" cy="5078805"/>
            <a:chOff x="5083992" y="124494"/>
            <a:chExt cx="6541875" cy="5078805"/>
          </a:xfrm>
        </p:grpSpPr>
        <p:pic>
          <p:nvPicPr>
            <p:cNvPr id="5" name="Picture 4">
              <a:extLst>
                <a:ext uri="{FF2B5EF4-FFF2-40B4-BE49-F238E27FC236}">
                  <a16:creationId xmlns:a16="http://schemas.microsoft.com/office/drawing/2014/main" id="{BC93614B-74B3-4F13-A01D-8E9B6E58E1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0" b="51531"/>
            <a:stretch/>
          </p:blipFill>
          <p:spPr>
            <a:xfrm>
              <a:off x="5083992" y="124494"/>
              <a:ext cx="3200400" cy="4951667"/>
            </a:xfrm>
            <a:prstGeom prst="rect">
              <a:avLst/>
            </a:prstGeom>
          </p:spPr>
        </p:pic>
        <p:pic>
          <p:nvPicPr>
            <p:cNvPr id="6" name="Picture 5">
              <a:extLst>
                <a:ext uri="{FF2B5EF4-FFF2-40B4-BE49-F238E27FC236}">
                  <a16:creationId xmlns:a16="http://schemas.microsoft.com/office/drawing/2014/main" id="{EB81BA40-2CD6-4B1F-B02B-3524A29B2C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50" t="47924" r="-229" b="2543"/>
            <a:stretch/>
          </p:blipFill>
          <p:spPr>
            <a:xfrm>
              <a:off x="8425467" y="124494"/>
              <a:ext cx="3200400" cy="5060455"/>
            </a:xfrm>
            <a:prstGeom prst="rect">
              <a:avLst/>
            </a:prstGeom>
          </p:spPr>
        </p:pic>
        <p:pic>
          <p:nvPicPr>
            <p:cNvPr id="7" name="Picture 6">
              <a:extLst>
                <a:ext uri="{FF2B5EF4-FFF2-40B4-BE49-F238E27FC236}">
                  <a16:creationId xmlns:a16="http://schemas.microsoft.com/office/drawing/2014/main" id="{0BFEDE0C-581B-45E6-9E3B-31DE716582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50" t="95457" r="-229" b="2545"/>
            <a:stretch/>
          </p:blipFill>
          <p:spPr>
            <a:xfrm>
              <a:off x="5089602" y="4999155"/>
              <a:ext cx="3200400" cy="204144"/>
            </a:xfrm>
            <a:prstGeom prst="rect">
              <a:avLst/>
            </a:prstGeom>
          </p:spPr>
        </p:pic>
      </p:grpSp>
    </p:spTree>
    <p:extLst>
      <p:ext uri="{BB962C8B-B14F-4D97-AF65-F5344CB8AC3E}">
        <p14:creationId xmlns:p14="http://schemas.microsoft.com/office/powerpoint/2010/main" val="3329110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Standardized CPUE</a:t>
            </a:r>
          </a:p>
        </p:txBody>
      </p:sp>
      <p:sp>
        <p:nvSpPr>
          <p:cNvPr id="8" name="TextBox 7"/>
          <p:cNvSpPr txBox="1"/>
          <p:nvPr/>
        </p:nvSpPr>
        <p:spPr>
          <a:xfrm>
            <a:off x="309240" y="1166277"/>
            <a:ext cx="4633677" cy="594008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The SHARKWG considered a number of indices and evaluated their representativeness based the data source, overlap with conceptual distribution of the stock, and appropriateness of the standardization model.</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4 indices were identified as suitably representative:</a:t>
            </a:r>
          </a:p>
          <a:p>
            <a:pPr marL="800100" lvl="1"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Q3 US Hawai’i deep set longline (all &amp; core areas)</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grpSp>
        <p:nvGrpSpPr>
          <p:cNvPr id="2" name="Group 1">
            <a:extLst>
              <a:ext uri="{FF2B5EF4-FFF2-40B4-BE49-F238E27FC236}">
                <a16:creationId xmlns:a16="http://schemas.microsoft.com/office/drawing/2014/main" id="{7457B863-225B-4466-AA5D-BBB21D3EEF31}"/>
              </a:ext>
            </a:extLst>
          </p:cNvPr>
          <p:cNvGrpSpPr/>
          <p:nvPr/>
        </p:nvGrpSpPr>
        <p:grpSpPr>
          <a:xfrm>
            <a:off x="5083992" y="124494"/>
            <a:ext cx="6541875" cy="5078805"/>
            <a:chOff x="5083992" y="124494"/>
            <a:chExt cx="6541875" cy="5078805"/>
          </a:xfrm>
        </p:grpSpPr>
        <p:pic>
          <p:nvPicPr>
            <p:cNvPr id="5" name="Picture 4">
              <a:extLst>
                <a:ext uri="{FF2B5EF4-FFF2-40B4-BE49-F238E27FC236}">
                  <a16:creationId xmlns:a16="http://schemas.microsoft.com/office/drawing/2014/main" id="{BC93614B-74B3-4F13-A01D-8E9B6E58E1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0" b="51531"/>
            <a:stretch/>
          </p:blipFill>
          <p:spPr>
            <a:xfrm>
              <a:off x="5083992" y="124494"/>
              <a:ext cx="3200400" cy="4951667"/>
            </a:xfrm>
            <a:prstGeom prst="rect">
              <a:avLst/>
            </a:prstGeom>
          </p:spPr>
        </p:pic>
        <p:pic>
          <p:nvPicPr>
            <p:cNvPr id="6" name="Picture 5">
              <a:extLst>
                <a:ext uri="{FF2B5EF4-FFF2-40B4-BE49-F238E27FC236}">
                  <a16:creationId xmlns:a16="http://schemas.microsoft.com/office/drawing/2014/main" id="{EB81BA40-2CD6-4B1F-B02B-3524A29B2C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50" t="47924" r="-229" b="2543"/>
            <a:stretch/>
          </p:blipFill>
          <p:spPr>
            <a:xfrm>
              <a:off x="8425467" y="124494"/>
              <a:ext cx="3200400" cy="5060455"/>
            </a:xfrm>
            <a:prstGeom prst="rect">
              <a:avLst/>
            </a:prstGeom>
          </p:spPr>
        </p:pic>
        <p:pic>
          <p:nvPicPr>
            <p:cNvPr id="7" name="Picture 6">
              <a:extLst>
                <a:ext uri="{FF2B5EF4-FFF2-40B4-BE49-F238E27FC236}">
                  <a16:creationId xmlns:a16="http://schemas.microsoft.com/office/drawing/2014/main" id="{0BFEDE0C-581B-45E6-9E3B-31DE716582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50" t="95457" r="-229" b="2545"/>
            <a:stretch/>
          </p:blipFill>
          <p:spPr>
            <a:xfrm>
              <a:off x="5089602" y="4999155"/>
              <a:ext cx="3200400" cy="204144"/>
            </a:xfrm>
            <a:prstGeom prst="rect">
              <a:avLst/>
            </a:prstGeom>
          </p:spPr>
        </p:pic>
      </p:grpSp>
      <p:sp>
        <p:nvSpPr>
          <p:cNvPr id="9" name="Rectangle 8">
            <a:extLst>
              <a:ext uri="{FF2B5EF4-FFF2-40B4-BE49-F238E27FC236}">
                <a16:creationId xmlns:a16="http://schemas.microsoft.com/office/drawing/2014/main" id="{CF120E98-B9FA-48B5-A49D-E84BC33C768F}"/>
              </a:ext>
            </a:extLst>
          </p:cNvPr>
          <p:cNvSpPr/>
          <p:nvPr/>
        </p:nvSpPr>
        <p:spPr>
          <a:xfrm>
            <a:off x="8415961" y="124492"/>
            <a:ext cx="3200400" cy="507880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641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Standardized CPUE</a:t>
            </a:r>
          </a:p>
        </p:txBody>
      </p:sp>
      <p:sp>
        <p:nvSpPr>
          <p:cNvPr id="8" name="TextBox 7"/>
          <p:cNvSpPr txBox="1"/>
          <p:nvPr/>
        </p:nvSpPr>
        <p:spPr>
          <a:xfrm>
            <a:off x="309240" y="1166277"/>
            <a:ext cx="4633677" cy="632480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The SHARKWG considered a number of indices and evaluated their representativeness based the data source, overlap with conceptual distribution of the stock, and appropriateness of the standardization model.</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4 indices were identified as suitably representative:</a:t>
            </a:r>
          </a:p>
          <a:p>
            <a:pPr marL="800100" lvl="1"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Q3 US Hawai’i deep set longline (all &amp; core areas)</a:t>
            </a:r>
          </a:p>
          <a:p>
            <a:pPr marL="800100" lvl="1" indent="-342900">
              <a:spcBef>
                <a:spcPts val="600"/>
              </a:spcBef>
              <a:buFont typeface="Arial" panose="020B0604020202020204" pitchFamily="34" charset="0"/>
              <a:buChar char="•"/>
            </a:pPr>
            <a:r>
              <a:rPr lang="en-US" sz="2000" dirty="0">
                <a:latin typeface="+mj-lt"/>
                <a:cs typeface="Calibri Light" panose="020F0302020204030204" pitchFamily="34" charset="0"/>
              </a:rPr>
              <a:t>Chinese-Taipei large scale longline  </a:t>
            </a:r>
            <a:r>
              <a:rPr lang="en-US" sz="2000" dirty="0">
                <a:effectLst/>
                <a:latin typeface="+mj-lt"/>
                <a:ea typeface="MS Mincho"/>
              </a:rPr>
              <a:t>north of 25 °N </a:t>
            </a:r>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grpSp>
        <p:nvGrpSpPr>
          <p:cNvPr id="2" name="Group 1">
            <a:extLst>
              <a:ext uri="{FF2B5EF4-FFF2-40B4-BE49-F238E27FC236}">
                <a16:creationId xmlns:a16="http://schemas.microsoft.com/office/drawing/2014/main" id="{7457B863-225B-4466-AA5D-BBB21D3EEF31}"/>
              </a:ext>
            </a:extLst>
          </p:cNvPr>
          <p:cNvGrpSpPr/>
          <p:nvPr/>
        </p:nvGrpSpPr>
        <p:grpSpPr>
          <a:xfrm>
            <a:off x="5083992" y="124494"/>
            <a:ext cx="6541875" cy="5078805"/>
            <a:chOff x="5083992" y="124494"/>
            <a:chExt cx="6541875" cy="5078805"/>
          </a:xfrm>
        </p:grpSpPr>
        <p:pic>
          <p:nvPicPr>
            <p:cNvPr id="5" name="Picture 4">
              <a:extLst>
                <a:ext uri="{FF2B5EF4-FFF2-40B4-BE49-F238E27FC236}">
                  <a16:creationId xmlns:a16="http://schemas.microsoft.com/office/drawing/2014/main" id="{BC93614B-74B3-4F13-A01D-8E9B6E58E1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0" b="51531"/>
            <a:stretch/>
          </p:blipFill>
          <p:spPr>
            <a:xfrm>
              <a:off x="5083992" y="124494"/>
              <a:ext cx="3200400" cy="4951667"/>
            </a:xfrm>
            <a:prstGeom prst="rect">
              <a:avLst/>
            </a:prstGeom>
          </p:spPr>
        </p:pic>
        <p:pic>
          <p:nvPicPr>
            <p:cNvPr id="6" name="Picture 5">
              <a:extLst>
                <a:ext uri="{FF2B5EF4-FFF2-40B4-BE49-F238E27FC236}">
                  <a16:creationId xmlns:a16="http://schemas.microsoft.com/office/drawing/2014/main" id="{EB81BA40-2CD6-4B1F-B02B-3524A29B2C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50" t="47924" r="-229" b="2543"/>
            <a:stretch/>
          </p:blipFill>
          <p:spPr>
            <a:xfrm>
              <a:off x="8425467" y="124494"/>
              <a:ext cx="3200400" cy="5060455"/>
            </a:xfrm>
            <a:prstGeom prst="rect">
              <a:avLst/>
            </a:prstGeom>
          </p:spPr>
        </p:pic>
        <p:pic>
          <p:nvPicPr>
            <p:cNvPr id="7" name="Picture 6">
              <a:extLst>
                <a:ext uri="{FF2B5EF4-FFF2-40B4-BE49-F238E27FC236}">
                  <a16:creationId xmlns:a16="http://schemas.microsoft.com/office/drawing/2014/main" id="{0BFEDE0C-581B-45E6-9E3B-31DE716582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50" t="95457" r="-229" b="2545"/>
            <a:stretch/>
          </p:blipFill>
          <p:spPr>
            <a:xfrm>
              <a:off x="5089602" y="4999155"/>
              <a:ext cx="3200400" cy="204144"/>
            </a:xfrm>
            <a:prstGeom prst="rect">
              <a:avLst/>
            </a:prstGeom>
          </p:spPr>
        </p:pic>
      </p:grpSp>
      <p:sp>
        <p:nvSpPr>
          <p:cNvPr id="9" name="Rectangle 8">
            <a:extLst>
              <a:ext uri="{FF2B5EF4-FFF2-40B4-BE49-F238E27FC236}">
                <a16:creationId xmlns:a16="http://schemas.microsoft.com/office/drawing/2014/main" id="{263DBF3A-8B05-488C-9F7F-D5CB864D2147}"/>
              </a:ext>
            </a:extLst>
          </p:cNvPr>
          <p:cNvSpPr/>
          <p:nvPr/>
        </p:nvSpPr>
        <p:spPr>
          <a:xfrm>
            <a:off x="5120311" y="124492"/>
            <a:ext cx="3200400" cy="507880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37AA80-1D1A-4A8A-BBF7-62B589BA7CBE}"/>
              </a:ext>
            </a:extLst>
          </p:cNvPr>
          <p:cNvSpPr/>
          <p:nvPr/>
        </p:nvSpPr>
        <p:spPr>
          <a:xfrm>
            <a:off x="8425467" y="2615054"/>
            <a:ext cx="3200400" cy="27379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752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Standardized CPUE</a:t>
            </a:r>
          </a:p>
        </p:txBody>
      </p:sp>
      <p:sp>
        <p:nvSpPr>
          <p:cNvPr id="8" name="TextBox 7"/>
          <p:cNvSpPr txBox="1"/>
          <p:nvPr/>
        </p:nvSpPr>
        <p:spPr>
          <a:xfrm>
            <a:off x="309240" y="1166277"/>
            <a:ext cx="4633677" cy="701730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The SHARKWG considered a number of indices and evaluated their representativeness based the data source, overlap with conceptual distribution of the stock, and appropriateness of the standardization model.</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4 indices were identified as suitably representative:</a:t>
            </a:r>
          </a:p>
          <a:p>
            <a:pPr marL="800100" lvl="1"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Q3 US Hawai’i deep set longline (all &amp; core areas)</a:t>
            </a:r>
          </a:p>
          <a:p>
            <a:pPr marL="800100" lvl="1" indent="-342900">
              <a:spcBef>
                <a:spcPts val="600"/>
              </a:spcBef>
              <a:buFont typeface="Arial" panose="020B0604020202020204" pitchFamily="34" charset="0"/>
              <a:buChar char="•"/>
            </a:pPr>
            <a:r>
              <a:rPr lang="en-US" sz="2000" dirty="0">
                <a:latin typeface="+mj-lt"/>
                <a:cs typeface="Calibri Light" panose="020F0302020204030204" pitchFamily="34" charset="0"/>
              </a:rPr>
              <a:t>Chinese-Taipei large scale longline  </a:t>
            </a:r>
            <a:r>
              <a:rPr lang="en-US" sz="2000" dirty="0">
                <a:effectLst/>
                <a:latin typeface="+mj-lt"/>
                <a:ea typeface="MS Mincho"/>
              </a:rPr>
              <a:t>north of 25 °N </a:t>
            </a:r>
          </a:p>
          <a:p>
            <a:pPr marL="800100" lvl="1" indent="-342900">
              <a:spcBef>
                <a:spcPts val="600"/>
              </a:spcBef>
              <a:buFont typeface="Arial" panose="020B0604020202020204" pitchFamily="34" charset="0"/>
              <a:buChar char="•"/>
            </a:pPr>
            <a:r>
              <a:rPr lang="en-US" sz="2000" dirty="0">
                <a:latin typeface="+mj-lt"/>
                <a:cs typeface="Calibri Light" panose="020F0302020204030204" pitchFamily="34" charset="0"/>
              </a:rPr>
              <a:t>Japanese shallow-set longline</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grpSp>
        <p:nvGrpSpPr>
          <p:cNvPr id="2" name="Group 1">
            <a:extLst>
              <a:ext uri="{FF2B5EF4-FFF2-40B4-BE49-F238E27FC236}">
                <a16:creationId xmlns:a16="http://schemas.microsoft.com/office/drawing/2014/main" id="{7457B863-225B-4466-AA5D-BBB21D3EEF31}"/>
              </a:ext>
            </a:extLst>
          </p:cNvPr>
          <p:cNvGrpSpPr/>
          <p:nvPr/>
        </p:nvGrpSpPr>
        <p:grpSpPr>
          <a:xfrm>
            <a:off x="5083992" y="124494"/>
            <a:ext cx="6541875" cy="5078805"/>
            <a:chOff x="5083992" y="124494"/>
            <a:chExt cx="6541875" cy="5078805"/>
          </a:xfrm>
        </p:grpSpPr>
        <p:pic>
          <p:nvPicPr>
            <p:cNvPr id="5" name="Picture 4">
              <a:extLst>
                <a:ext uri="{FF2B5EF4-FFF2-40B4-BE49-F238E27FC236}">
                  <a16:creationId xmlns:a16="http://schemas.microsoft.com/office/drawing/2014/main" id="{BC93614B-74B3-4F13-A01D-8E9B6E58E1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0" b="51531"/>
            <a:stretch/>
          </p:blipFill>
          <p:spPr>
            <a:xfrm>
              <a:off x="5083992" y="124494"/>
              <a:ext cx="3200400" cy="4951667"/>
            </a:xfrm>
            <a:prstGeom prst="rect">
              <a:avLst/>
            </a:prstGeom>
          </p:spPr>
        </p:pic>
        <p:pic>
          <p:nvPicPr>
            <p:cNvPr id="6" name="Picture 5">
              <a:extLst>
                <a:ext uri="{FF2B5EF4-FFF2-40B4-BE49-F238E27FC236}">
                  <a16:creationId xmlns:a16="http://schemas.microsoft.com/office/drawing/2014/main" id="{EB81BA40-2CD6-4B1F-B02B-3524A29B2C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50" t="47924" r="-229" b="2543"/>
            <a:stretch/>
          </p:blipFill>
          <p:spPr>
            <a:xfrm>
              <a:off x="8425467" y="124494"/>
              <a:ext cx="3200400" cy="5060455"/>
            </a:xfrm>
            <a:prstGeom prst="rect">
              <a:avLst/>
            </a:prstGeom>
          </p:spPr>
        </p:pic>
        <p:pic>
          <p:nvPicPr>
            <p:cNvPr id="7" name="Picture 6">
              <a:extLst>
                <a:ext uri="{FF2B5EF4-FFF2-40B4-BE49-F238E27FC236}">
                  <a16:creationId xmlns:a16="http://schemas.microsoft.com/office/drawing/2014/main" id="{0BFEDE0C-581B-45E6-9E3B-31DE716582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50" t="95457" r="-229" b="2545"/>
            <a:stretch/>
          </p:blipFill>
          <p:spPr>
            <a:xfrm>
              <a:off x="5089602" y="4999155"/>
              <a:ext cx="3200400" cy="204144"/>
            </a:xfrm>
            <a:prstGeom prst="rect">
              <a:avLst/>
            </a:prstGeom>
          </p:spPr>
        </p:pic>
      </p:grpSp>
      <p:sp>
        <p:nvSpPr>
          <p:cNvPr id="9" name="Rectangle 8">
            <a:extLst>
              <a:ext uri="{FF2B5EF4-FFF2-40B4-BE49-F238E27FC236}">
                <a16:creationId xmlns:a16="http://schemas.microsoft.com/office/drawing/2014/main" id="{2695E0D5-730B-4B37-93B4-8307E4E54419}"/>
              </a:ext>
            </a:extLst>
          </p:cNvPr>
          <p:cNvSpPr/>
          <p:nvPr/>
        </p:nvSpPr>
        <p:spPr>
          <a:xfrm>
            <a:off x="5120311" y="124492"/>
            <a:ext cx="3200400" cy="507880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40FB58D-5242-4140-AD9B-E576F2A8FFF2}"/>
              </a:ext>
            </a:extLst>
          </p:cNvPr>
          <p:cNvSpPr/>
          <p:nvPr/>
        </p:nvSpPr>
        <p:spPr>
          <a:xfrm>
            <a:off x="8425467" y="138554"/>
            <a:ext cx="3200400" cy="25093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770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Modeling approach</a:t>
            </a:r>
          </a:p>
        </p:txBody>
      </p:sp>
      <p:sp>
        <p:nvSpPr>
          <p:cNvPr id="8" name="TextBox 7"/>
          <p:cNvSpPr txBox="1"/>
          <p:nvPr/>
        </p:nvSpPr>
        <p:spPr>
          <a:xfrm>
            <a:off x="309240" y="1166277"/>
            <a:ext cx="4633677" cy="717119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Initial plans were to update the 2018 Stock Synthesis (SS3) model, and estimate stock status from 1975 – 2022.</a:t>
            </a:r>
          </a:p>
          <a:p>
            <a:pPr marL="342900" indent="-342900">
              <a:spcBef>
                <a:spcPts val="600"/>
              </a:spcBef>
              <a:buFont typeface="Arial" panose="020B0604020202020204" pitchFamily="34" charset="0"/>
              <a:buChar char="•"/>
            </a:pPr>
            <a:r>
              <a:rPr lang="en-US" sz="2000" dirty="0">
                <a:latin typeface="+mj-lt"/>
                <a:cs typeface="Calibri Light" panose="020F0302020204030204" pitchFamily="34" charset="0"/>
              </a:rPr>
              <a:t>Given the assumed biology, SS3 models were unable to reconcile increasing catch and CPUE post-1994 following the removal of the 1975 – 1993 index and revision of the high seas drift net catch (pre-1994).</a:t>
            </a:r>
          </a:p>
          <a:p>
            <a:pPr marL="342900" indent="-342900">
              <a:spcBef>
                <a:spcPts val="600"/>
              </a:spcBef>
              <a:buFont typeface="Arial" panose="020B0604020202020204" pitchFamily="34" charset="0"/>
              <a:buChar char="•"/>
            </a:pPr>
            <a:r>
              <a:rPr lang="en-US" sz="2000" dirty="0">
                <a:latin typeface="+mj-lt"/>
                <a:cs typeface="Calibri Light" panose="020F0302020204030204" pitchFamily="34" charset="0"/>
              </a:rPr>
              <a:t>The SHARKWG made a strategic pivot and developed a Bayesian state-space surplus production model (BSPM) to more efficiently account for key uncertainties and estimate stock status from 1994 – 2022.</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pic>
        <p:nvPicPr>
          <p:cNvPr id="11" name="Picture 10">
            <a:extLst>
              <a:ext uri="{FF2B5EF4-FFF2-40B4-BE49-F238E27FC236}">
                <a16:creationId xmlns:a16="http://schemas.microsoft.com/office/drawing/2014/main" id="{1AE4EB25-C7B7-46D3-832A-F4B689E58B6C}"/>
              </a:ext>
            </a:extLst>
          </p:cNvPr>
          <p:cNvPicPr>
            <a:picLocks noChangeAspect="1"/>
          </p:cNvPicPr>
          <p:nvPr/>
        </p:nvPicPr>
        <p:blipFill rotWithShape="1">
          <a:blip r:embed="rId2"/>
          <a:srcRect l="3500" r="10302" b="5981"/>
          <a:stretch/>
        </p:blipFill>
        <p:spPr>
          <a:xfrm>
            <a:off x="5220929" y="1049410"/>
            <a:ext cx="6846294" cy="3168629"/>
          </a:xfrm>
          <a:prstGeom prst="rect">
            <a:avLst/>
          </a:prstGeom>
        </p:spPr>
      </p:pic>
      <p:sp>
        <p:nvSpPr>
          <p:cNvPr id="12" name="Title 2">
            <a:extLst>
              <a:ext uri="{FF2B5EF4-FFF2-40B4-BE49-F238E27FC236}">
                <a16:creationId xmlns:a16="http://schemas.microsoft.com/office/drawing/2014/main" id="{5FAE20BD-17CF-4047-92AA-FCA78FF28287}"/>
              </a:ext>
            </a:extLst>
          </p:cNvPr>
          <p:cNvSpPr txBox="1">
            <a:spLocks/>
          </p:cNvSpPr>
          <p:nvPr/>
        </p:nvSpPr>
        <p:spPr>
          <a:xfrm>
            <a:off x="5796634" y="4218898"/>
            <a:ext cx="873458" cy="4091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a:solidFill>
                  <a:schemeClr val="tx1"/>
                </a:solidFill>
                <a:latin typeface="Cambria" panose="02040503050406030204" pitchFamily="18" charset="0"/>
                <a:ea typeface="Cambria" panose="02040503050406030204" pitchFamily="18" charset="0"/>
                <a:cs typeface="+mj-cs"/>
              </a:defRPr>
            </a:lvl1pPr>
          </a:lstStyle>
          <a:p>
            <a:r>
              <a:rPr lang="en-US" sz="2400" dirty="0"/>
              <a:t>1980</a:t>
            </a:r>
            <a:endParaRPr lang="en-US" sz="4000" dirty="0"/>
          </a:p>
        </p:txBody>
      </p:sp>
      <p:sp>
        <p:nvSpPr>
          <p:cNvPr id="13" name="Title 2">
            <a:extLst>
              <a:ext uri="{FF2B5EF4-FFF2-40B4-BE49-F238E27FC236}">
                <a16:creationId xmlns:a16="http://schemas.microsoft.com/office/drawing/2014/main" id="{11AF1981-FB10-4134-BCEA-3121DD00F819}"/>
              </a:ext>
            </a:extLst>
          </p:cNvPr>
          <p:cNvSpPr txBox="1">
            <a:spLocks/>
          </p:cNvSpPr>
          <p:nvPr/>
        </p:nvSpPr>
        <p:spPr>
          <a:xfrm>
            <a:off x="8371515" y="4218039"/>
            <a:ext cx="873458" cy="4091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a:solidFill>
                  <a:schemeClr val="tx1"/>
                </a:solidFill>
                <a:latin typeface="Cambria" panose="02040503050406030204" pitchFamily="18" charset="0"/>
                <a:ea typeface="Cambria" panose="02040503050406030204" pitchFamily="18" charset="0"/>
                <a:cs typeface="+mj-cs"/>
              </a:defRPr>
            </a:lvl1pPr>
          </a:lstStyle>
          <a:p>
            <a:r>
              <a:rPr lang="en-US" sz="2400" dirty="0"/>
              <a:t>2000</a:t>
            </a:r>
            <a:endParaRPr lang="en-US" sz="4000" dirty="0"/>
          </a:p>
        </p:txBody>
      </p:sp>
      <p:sp>
        <p:nvSpPr>
          <p:cNvPr id="14" name="Title 2">
            <a:extLst>
              <a:ext uri="{FF2B5EF4-FFF2-40B4-BE49-F238E27FC236}">
                <a16:creationId xmlns:a16="http://schemas.microsoft.com/office/drawing/2014/main" id="{165DD818-5C9A-4A08-865B-16F6C745C7F8}"/>
              </a:ext>
            </a:extLst>
          </p:cNvPr>
          <p:cNvSpPr txBox="1">
            <a:spLocks/>
          </p:cNvSpPr>
          <p:nvPr/>
        </p:nvSpPr>
        <p:spPr>
          <a:xfrm>
            <a:off x="10956484" y="4218039"/>
            <a:ext cx="873458" cy="40919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5400" kern="1200">
                <a:solidFill>
                  <a:schemeClr val="tx1"/>
                </a:solidFill>
                <a:latin typeface="Cambria" panose="02040503050406030204" pitchFamily="18" charset="0"/>
                <a:ea typeface="Cambria" panose="02040503050406030204" pitchFamily="18" charset="0"/>
                <a:cs typeface="+mj-cs"/>
              </a:defRPr>
            </a:lvl1pPr>
          </a:lstStyle>
          <a:p>
            <a:r>
              <a:rPr lang="en-US" sz="2400" dirty="0"/>
              <a:t>2020</a:t>
            </a:r>
            <a:endParaRPr lang="en-US" sz="4000" dirty="0"/>
          </a:p>
        </p:txBody>
      </p:sp>
      <p:sp>
        <p:nvSpPr>
          <p:cNvPr id="15" name="Title 2">
            <a:extLst>
              <a:ext uri="{FF2B5EF4-FFF2-40B4-BE49-F238E27FC236}">
                <a16:creationId xmlns:a16="http://schemas.microsoft.com/office/drawing/2014/main" id="{69BB6156-0F52-483F-8486-970F978EC8AB}"/>
              </a:ext>
            </a:extLst>
          </p:cNvPr>
          <p:cNvSpPr txBox="1">
            <a:spLocks/>
          </p:cNvSpPr>
          <p:nvPr/>
        </p:nvSpPr>
        <p:spPr>
          <a:xfrm>
            <a:off x="6914862" y="4555675"/>
            <a:ext cx="3458428" cy="984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1"/>
                </a:solidFill>
                <a:latin typeface="Cambria" panose="02040503050406030204" pitchFamily="18" charset="0"/>
                <a:ea typeface="Cambria" panose="02040503050406030204" pitchFamily="18" charset="0"/>
                <a:cs typeface="+mj-cs"/>
              </a:defRPr>
            </a:lvl1pPr>
          </a:lstStyle>
          <a:p>
            <a:pPr algn="ctr"/>
            <a:r>
              <a:rPr lang="en-US" sz="2400" dirty="0">
                <a:solidFill>
                  <a:srgbClr val="435ACC"/>
                </a:solidFill>
              </a:rPr>
              <a:t>2018 assessment catch</a:t>
            </a:r>
          </a:p>
          <a:p>
            <a:pPr algn="ctr"/>
            <a:r>
              <a:rPr lang="en-US" sz="2400" dirty="0">
                <a:solidFill>
                  <a:srgbClr val="EF5408"/>
                </a:solidFill>
              </a:rPr>
              <a:t>Updated catch</a:t>
            </a:r>
            <a:endParaRPr lang="en-US" sz="4000" dirty="0">
              <a:solidFill>
                <a:srgbClr val="EF5408"/>
              </a:solidFill>
            </a:endParaRPr>
          </a:p>
        </p:txBody>
      </p:sp>
    </p:spTree>
    <p:extLst>
      <p:ext uri="{BB962C8B-B14F-4D97-AF65-F5344CB8AC3E}">
        <p14:creationId xmlns:p14="http://schemas.microsoft.com/office/powerpoint/2010/main" val="132345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Overview</a:t>
            </a:r>
          </a:p>
        </p:txBody>
      </p:sp>
      <p:sp>
        <p:nvSpPr>
          <p:cNvPr id="7" name="TextBox 6"/>
          <p:cNvSpPr txBox="1"/>
          <p:nvPr/>
        </p:nvSpPr>
        <p:spPr>
          <a:xfrm>
            <a:off x="309240" y="1166277"/>
            <a:ext cx="792036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Overview of the 2018 benchmark stock assessment</a:t>
            </a:r>
          </a:p>
          <a:p>
            <a:pPr marL="285750" indent="-285750">
              <a:buFont typeface="Arial" panose="020B0604020202020204" pitchFamily="34" charset="0"/>
              <a:buChar char="•"/>
            </a:pPr>
            <a:r>
              <a:rPr lang="en-US" sz="2400" dirty="0">
                <a:latin typeface="+mj-lt"/>
              </a:rPr>
              <a:t>Conceptual model</a:t>
            </a:r>
          </a:p>
          <a:p>
            <a:pPr marL="285750" indent="-285750">
              <a:buFont typeface="Arial" panose="020B0604020202020204" pitchFamily="34" charset="0"/>
              <a:buChar char="•"/>
            </a:pPr>
            <a:r>
              <a:rPr lang="en-US" sz="2400" dirty="0">
                <a:latin typeface="+mj-lt"/>
              </a:rPr>
              <a:t>Key data inputs</a:t>
            </a:r>
          </a:p>
          <a:p>
            <a:pPr marL="285750" indent="-285750">
              <a:buFont typeface="Arial" panose="020B0604020202020204" pitchFamily="34" charset="0"/>
              <a:buChar char="•"/>
            </a:pPr>
            <a:r>
              <a:rPr lang="en-US" sz="2400" dirty="0">
                <a:latin typeface="+mj-lt"/>
              </a:rPr>
              <a:t>Modelling approach</a:t>
            </a:r>
          </a:p>
          <a:p>
            <a:pPr marL="742950" lvl="1" indent="-285750">
              <a:buFont typeface="Arial" panose="020B0604020202020204" pitchFamily="34" charset="0"/>
              <a:buChar char="•"/>
            </a:pPr>
            <a:r>
              <a:rPr lang="en-US" sz="2400" dirty="0">
                <a:latin typeface="+mj-lt"/>
              </a:rPr>
              <a:t>Stock Synthesis model</a:t>
            </a:r>
          </a:p>
          <a:p>
            <a:pPr marL="742950" lvl="1" indent="-285750">
              <a:buFont typeface="Arial" panose="020B0604020202020204" pitchFamily="34" charset="0"/>
              <a:buChar char="•"/>
            </a:pPr>
            <a:r>
              <a:rPr lang="en-US" sz="2400" dirty="0">
                <a:latin typeface="+mj-lt"/>
              </a:rPr>
              <a:t>Bayesian State-Space Surplus Production Model (BSPM)</a:t>
            </a:r>
          </a:p>
          <a:p>
            <a:pPr marL="285750" indent="-285750">
              <a:buFont typeface="Arial" panose="020B0604020202020204" pitchFamily="34" charset="0"/>
              <a:buChar char="•"/>
            </a:pPr>
            <a:r>
              <a:rPr lang="en-US" sz="2400" dirty="0">
                <a:latin typeface="+mj-lt"/>
              </a:rPr>
              <a:t>2024 Assessment results</a:t>
            </a:r>
          </a:p>
          <a:p>
            <a:pPr marL="742950" lvl="1" indent="-285750">
              <a:buFont typeface="Arial" panose="020B0604020202020204" pitchFamily="34" charset="0"/>
              <a:buChar char="•"/>
            </a:pPr>
            <a:r>
              <a:rPr lang="en-US" sz="2400" dirty="0">
                <a:latin typeface="+mj-lt"/>
              </a:rPr>
              <a:t>Model fit &amp; diagnostics</a:t>
            </a:r>
          </a:p>
          <a:p>
            <a:pPr marL="742950" lvl="1" indent="-285750">
              <a:buFont typeface="Arial" panose="020B0604020202020204" pitchFamily="34" charset="0"/>
              <a:buChar char="•"/>
            </a:pPr>
            <a:r>
              <a:rPr lang="en-US" sz="2400" dirty="0">
                <a:latin typeface="+mj-lt"/>
              </a:rPr>
              <a:t>Model ensemble</a:t>
            </a:r>
          </a:p>
          <a:p>
            <a:pPr marL="742950" lvl="1" indent="-285750">
              <a:buFont typeface="Arial" panose="020B0604020202020204" pitchFamily="34" charset="0"/>
              <a:buChar char="•"/>
            </a:pPr>
            <a:r>
              <a:rPr lang="en-US" sz="2400" dirty="0">
                <a:latin typeface="+mj-lt"/>
              </a:rPr>
              <a:t>Projections</a:t>
            </a:r>
          </a:p>
          <a:p>
            <a:pPr marL="285750" indent="-285750">
              <a:buFont typeface="Arial" panose="020B0604020202020204" pitchFamily="34" charset="0"/>
              <a:buChar char="•"/>
            </a:pPr>
            <a:r>
              <a:rPr lang="en-US" sz="2400" dirty="0">
                <a:latin typeface="+mj-lt"/>
              </a:rPr>
              <a:t>Discussion</a:t>
            </a:r>
          </a:p>
          <a:p>
            <a:pPr marL="742950" lvl="1"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704142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Bayesian State-Space Surplus Production Model (BSPM)</a:t>
            </a:r>
          </a:p>
        </p:txBody>
      </p:sp>
      <p:sp>
        <p:nvSpPr>
          <p:cNvPr id="8" name="TextBox 7"/>
          <p:cNvSpPr txBox="1"/>
          <p:nvPr/>
        </p:nvSpPr>
        <p:spPr>
          <a:xfrm>
            <a:off x="309240" y="1166277"/>
            <a:ext cx="5508736" cy="383181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BSPMs were developed and implemented using the STAN probabilistic programming language.</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Briefly BSPMs are a simplified, age-aggregated representation of population dynamics where the key leading parameters are population carrying capacity (K), initial depletion (x</a:t>
            </a:r>
            <a:r>
              <a:rPr lang="en-US" sz="2000" baseline="-25000" dirty="0">
                <a:latin typeface="Calibri Light" panose="020F0302020204030204" pitchFamily="34" charset="0"/>
                <a:cs typeface="Calibri Light" panose="020F0302020204030204" pitchFamily="34" charset="0"/>
              </a:rPr>
              <a:t>0</a:t>
            </a:r>
            <a:r>
              <a:rPr lang="en-US" sz="2000" dirty="0">
                <a:latin typeface="Calibri Light" panose="020F0302020204030204" pitchFamily="34" charset="0"/>
                <a:cs typeface="Calibri Light" panose="020F0302020204030204" pitchFamily="34" charset="0"/>
              </a:rPr>
              <a:t>), maximum intrinsic rate of increase (</a:t>
            </a:r>
            <a:r>
              <a:rPr lang="en-US" sz="2000" dirty="0" err="1">
                <a:latin typeface="Calibri Light" panose="020F0302020204030204" pitchFamily="34" charset="0"/>
                <a:cs typeface="Calibri Light" panose="020F0302020204030204" pitchFamily="34" charset="0"/>
              </a:rPr>
              <a:t>R</a:t>
            </a:r>
            <a:r>
              <a:rPr lang="en-US" sz="2000" baseline="-25000" dirty="0" err="1">
                <a:latin typeface="Calibri Light" panose="020F0302020204030204" pitchFamily="34" charset="0"/>
                <a:cs typeface="Calibri Light" panose="020F0302020204030204" pitchFamily="34" charset="0"/>
              </a:rPr>
              <a:t>Max</a:t>
            </a:r>
            <a:r>
              <a:rPr lang="en-US" sz="2000" dirty="0">
                <a:latin typeface="Calibri Light" panose="020F0302020204030204" pitchFamily="34" charset="0"/>
                <a:cs typeface="Calibri Light" panose="020F0302020204030204" pitchFamily="34" charset="0"/>
              </a:rPr>
              <a:t>), and shape of the production function (n).</a:t>
            </a: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pic>
        <p:nvPicPr>
          <p:cNvPr id="6" name="Picture 5">
            <a:extLst>
              <a:ext uri="{FF2B5EF4-FFF2-40B4-BE49-F238E27FC236}">
                <a16:creationId xmlns:a16="http://schemas.microsoft.com/office/drawing/2014/main" id="{889794BF-20D1-4316-B9BC-BC31837AECB6}"/>
              </a:ext>
            </a:extLst>
          </p:cNvPr>
          <p:cNvPicPr>
            <a:picLocks noChangeAspect="1"/>
          </p:cNvPicPr>
          <p:nvPr/>
        </p:nvPicPr>
        <p:blipFill rotWithShape="1">
          <a:blip r:embed="rId2"/>
          <a:srcRect l="8846" r="6482"/>
          <a:stretch/>
        </p:blipFill>
        <p:spPr>
          <a:xfrm>
            <a:off x="5437632" y="1899562"/>
            <a:ext cx="6824861" cy="2577188"/>
          </a:xfrm>
          <a:prstGeom prst="rect">
            <a:avLst/>
          </a:prstGeom>
        </p:spPr>
      </p:pic>
      <p:sp>
        <p:nvSpPr>
          <p:cNvPr id="7" name="Rectangle: Rounded Corners 6">
            <a:extLst>
              <a:ext uri="{FF2B5EF4-FFF2-40B4-BE49-F238E27FC236}">
                <a16:creationId xmlns:a16="http://schemas.microsoft.com/office/drawing/2014/main" id="{95FDEA1A-D434-43A0-A4BD-55D033F82261}"/>
              </a:ext>
            </a:extLst>
          </p:cNvPr>
          <p:cNvSpPr/>
          <p:nvPr/>
        </p:nvSpPr>
        <p:spPr>
          <a:xfrm>
            <a:off x="6748675" y="4165727"/>
            <a:ext cx="4023946" cy="5327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Fletcher-Schaefer hybrid; random-effects formulation</a:t>
            </a:r>
          </a:p>
        </p:txBody>
      </p:sp>
    </p:spTree>
    <p:extLst>
      <p:ext uri="{BB962C8B-B14F-4D97-AF65-F5344CB8AC3E}">
        <p14:creationId xmlns:p14="http://schemas.microsoft.com/office/powerpoint/2010/main" val="3112941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Bayesian State-Space Surplus Production Model (BSPM)</a:t>
            </a:r>
          </a:p>
        </p:txBody>
      </p:sp>
      <p:pic>
        <p:nvPicPr>
          <p:cNvPr id="5" name="Picture 4">
            <a:extLst>
              <a:ext uri="{FF2B5EF4-FFF2-40B4-BE49-F238E27FC236}">
                <a16:creationId xmlns:a16="http://schemas.microsoft.com/office/drawing/2014/main" id="{2050AFE5-A3E4-4793-83C6-914F91FD750D}"/>
              </a:ext>
            </a:extLst>
          </p:cNvPr>
          <p:cNvPicPr>
            <a:picLocks noChangeAspect="1"/>
          </p:cNvPicPr>
          <p:nvPr/>
        </p:nvPicPr>
        <p:blipFill rotWithShape="1">
          <a:blip r:embed="rId2"/>
          <a:srcRect l="8846" r="6482"/>
          <a:stretch/>
        </p:blipFill>
        <p:spPr>
          <a:xfrm>
            <a:off x="5437632" y="1899562"/>
            <a:ext cx="6824861" cy="2577188"/>
          </a:xfrm>
          <a:prstGeom prst="rect">
            <a:avLst/>
          </a:prstGeom>
        </p:spPr>
      </p:pic>
      <p:sp>
        <p:nvSpPr>
          <p:cNvPr id="16" name="Rectangle: Rounded Corners 15">
            <a:extLst>
              <a:ext uri="{FF2B5EF4-FFF2-40B4-BE49-F238E27FC236}">
                <a16:creationId xmlns:a16="http://schemas.microsoft.com/office/drawing/2014/main" id="{55F2A542-5200-4634-A9B9-392DA20AA081}"/>
              </a:ext>
            </a:extLst>
          </p:cNvPr>
          <p:cNvSpPr/>
          <p:nvPr/>
        </p:nvSpPr>
        <p:spPr>
          <a:xfrm>
            <a:off x="6748675" y="4165727"/>
            <a:ext cx="4023946" cy="5327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Fletcher-Schaefer hybrid; random-effects formulation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9726947-B322-4C15-ABC2-58BE87F6F0CC}"/>
                  </a:ext>
                </a:extLst>
              </p:cNvPr>
              <p:cNvSpPr txBox="1"/>
              <p:nvPr/>
            </p:nvSpPr>
            <p:spPr>
              <a:xfrm>
                <a:off x="309240" y="1166277"/>
                <a:ext cx="5508736" cy="553997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BSPMs were developed and implemented using the STAN probabilistic programming language.</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Briefly BSPMs are a simplified, age-aggregated representation of population dynamics where the key leading parameters are population carrying capacity (K), initial depletion (x</a:t>
                </a:r>
                <a:r>
                  <a:rPr lang="en-US" sz="2000" baseline="-25000" dirty="0">
                    <a:latin typeface="Calibri Light" panose="020F0302020204030204" pitchFamily="34" charset="0"/>
                    <a:cs typeface="Calibri Light" panose="020F0302020204030204" pitchFamily="34" charset="0"/>
                  </a:rPr>
                  <a:t>0</a:t>
                </a:r>
                <a:r>
                  <a:rPr lang="en-US" sz="2000" dirty="0">
                    <a:latin typeface="Calibri Light" panose="020F0302020204030204" pitchFamily="34" charset="0"/>
                    <a:cs typeface="Calibri Light" panose="020F0302020204030204" pitchFamily="34" charset="0"/>
                  </a:rPr>
                  <a:t>), maximum intrinsic rate of increase (</a:t>
                </a:r>
                <a:r>
                  <a:rPr lang="en-US" sz="2000" dirty="0" err="1">
                    <a:latin typeface="Calibri Light" panose="020F0302020204030204" pitchFamily="34" charset="0"/>
                    <a:cs typeface="Calibri Light" panose="020F0302020204030204" pitchFamily="34" charset="0"/>
                  </a:rPr>
                  <a:t>R</a:t>
                </a:r>
                <a:r>
                  <a:rPr lang="en-US" sz="2000" baseline="-25000" dirty="0" err="1">
                    <a:latin typeface="Calibri Light" panose="020F0302020204030204" pitchFamily="34" charset="0"/>
                    <a:cs typeface="Calibri Light" panose="020F0302020204030204" pitchFamily="34" charset="0"/>
                  </a:rPr>
                  <a:t>Max</a:t>
                </a:r>
                <a:r>
                  <a:rPr lang="en-US" sz="2000" dirty="0">
                    <a:latin typeface="Calibri Light" panose="020F0302020204030204" pitchFamily="34" charset="0"/>
                    <a:cs typeface="Calibri Light" panose="020F0302020204030204" pitchFamily="34" charset="0"/>
                  </a:rPr>
                  <a:t>), and shape of the production function (n).</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Additional variance parameters related to process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𝑃</m:t>
                        </m:r>
                      </m:sub>
                    </m:sSub>
                  </m:oMath>
                </a14:m>
                <a:r>
                  <a:rPr lang="en-US" sz="2000" dirty="0">
                    <a:latin typeface="Calibri Light" panose="020F0302020204030204" pitchFamily="34" charset="0"/>
                    <a:cs typeface="Calibri Light" panose="020F0302020204030204" pitchFamily="34" charset="0"/>
                  </a:rPr>
                  <a:t>, observation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𝑂</m:t>
                        </m:r>
                      </m:sub>
                    </m:sSub>
                  </m:oMath>
                </a14:m>
                <a:r>
                  <a:rPr lang="en-US" sz="2000" dirty="0">
                    <a:latin typeface="Calibri Light" panose="020F0302020204030204" pitchFamily="34" charset="0"/>
                    <a:cs typeface="Calibri Light" panose="020F0302020204030204" pitchFamily="34" charset="0"/>
                  </a:rPr>
                  <a:t>, and fishing mortality variability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𝐹</m:t>
                        </m:r>
                      </m:sub>
                    </m:sSub>
                  </m:oMath>
                </a14:m>
                <a:r>
                  <a:rPr lang="en-US" sz="2000" dirty="0">
                    <a:latin typeface="Calibri Light" panose="020F0302020204030204" pitchFamily="34" charset="0"/>
                    <a:cs typeface="Calibri Light" panose="020F0302020204030204" pitchFamily="34" charset="0"/>
                  </a:rPr>
                  <a:t> are also estimated.</a:t>
                </a:r>
              </a:p>
              <a:p>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17" name="TextBox 16">
                <a:extLst>
                  <a:ext uri="{FF2B5EF4-FFF2-40B4-BE49-F238E27FC236}">
                    <a16:creationId xmlns:a16="http://schemas.microsoft.com/office/drawing/2014/main" id="{29726947-B322-4C15-ABC2-58BE87F6F0CC}"/>
                  </a:ext>
                </a:extLst>
              </p:cNvPr>
              <p:cNvSpPr txBox="1">
                <a:spLocks noRot="1" noChangeAspect="1" noMove="1" noResize="1" noEditPoints="1" noAdjustHandles="1" noChangeArrowheads="1" noChangeShapeType="1" noTextEdit="1"/>
              </p:cNvSpPr>
              <p:nvPr/>
            </p:nvSpPr>
            <p:spPr>
              <a:xfrm>
                <a:off x="309240" y="1166277"/>
                <a:ext cx="5508736" cy="5539978"/>
              </a:xfrm>
              <a:prstGeom prst="rect">
                <a:avLst/>
              </a:prstGeom>
              <a:blipFill>
                <a:blip r:embed="rId3"/>
                <a:stretch>
                  <a:fillRect l="-997" t="-550"/>
                </a:stretch>
              </a:blipFill>
            </p:spPr>
            <p:txBody>
              <a:bodyPr/>
              <a:lstStyle/>
              <a:p>
                <a:r>
                  <a:rPr lang="en-US">
                    <a:noFill/>
                  </a:rPr>
                  <a:t> </a:t>
                </a:r>
              </a:p>
            </p:txBody>
          </p:sp>
        </mc:Fallback>
      </mc:AlternateContent>
    </p:spTree>
    <p:extLst>
      <p:ext uri="{BB962C8B-B14F-4D97-AF65-F5344CB8AC3E}">
        <p14:creationId xmlns:p14="http://schemas.microsoft.com/office/powerpoint/2010/main" val="2924057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Bayesian State-Space Surplus Production Model (BSPM)</a:t>
            </a:r>
          </a:p>
        </p:txBody>
      </p:sp>
      <p:pic>
        <p:nvPicPr>
          <p:cNvPr id="5" name="Picture 4">
            <a:extLst>
              <a:ext uri="{FF2B5EF4-FFF2-40B4-BE49-F238E27FC236}">
                <a16:creationId xmlns:a16="http://schemas.microsoft.com/office/drawing/2014/main" id="{2050AFE5-A3E4-4793-83C6-914F91FD750D}"/>
              </a:ext>
            </a:extLst>
          </p:cNvPr>
          <p:cNvPicPr>
            <a:picLocks noChangeAspect="1"/>
          </p:cNvPicPr>
          <p:nvPr/>
        </p:nvPicPr>
        <p:blipFill rotWithShape="1">
          <a:blip r:embed="rId2"/>
          <a:srcRect l="8846" r="6482"/>
          <a:stretch/>
        </p:blipFill>
        <p:spPr>
          <a:xfrm>
            <a:off x="5437632" y="1899562"/>
            <a:ext cx="6824861" cy="2577188"/>
          </a:xfrm>
          <a:prstGeom prst="rect">
            <a:avLst/>
          </a:prstGeom>
        </p:spPr>
      </p:pic>
      <p:sp>
        <p:nvSpPr>
          <p:cNvPr id="16" name="Rectangle: Rounded Corners 15">
            <a:extLst>
              <a:ext uri="{FF2B5EF4-FFF2-40B4-BE49-F238E27FC236}">
                <a16:creationId xmlns:a16="http://schemas.microsoft.com/office/drawing/2014/main" id="{55F2A542-5200-4634-A9B9-392DA20AA081}"/>
              </a:ext>
            </a:extLst>
          </p:cNvPr>
          <p:cNvSpPr/>
          <p:nvPr/>
        </p:nvSpPr>
        <p:spPr>
          <a:xfrm>
            <a:off x="6748675" y="4165727"/>
            <a:ext cx="4023946" cy="5327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Fletcher-Schaefer hybrid; random-effects formulation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9726947-B322-4C15-ABC2-58BE87F6F0CC}"/>
                  </a:ext>
                </a:extLst>
              </p:cNvPr>
              <p:cNvSpPr txBox="1"/>
              <p:nvPr/>
            </p:nvSpPr>
            <p:spPr>
              <a:xfrm>
                <a:off x="309240" y="1166277"/>
                <a:ext cx="5508736" cy="654025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BSPMs were developed and implemented using the STAN probabilistic programming language.</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Briefly BSPMs are a simplified, age-aggregated representation of population dynamics where the key leading parameters are population carrying capacity (K), initial depletion (x</a:t>
                </a:r>
                <a:r>
                  <a:rPr lang="en-US" sz="2000" baseline="-25000" dirty="0">
                    <a:latin typeface="Calibri Light" panose="020F0302020204030204" pitchFamily="34" charset="0"/>
                    <a:cs typeface="Calibri Light" panose="020F0302020204030204" pitchFamily="34" charset="0"/>
                  </a:rPr>
                  <a:t>0</a:t>
                </a:r>
                <a:r>
                  <a:rPr lang="en-US" sz="2000" dirty="0">
                    <a:latin typeface="Calibri Light" panose="020F0302020204030204" pitchFamily="34" charset="0"/>
                    <a:cs typeface="Calibri Light" panose="020F0302020204030204" pitchFamily="34" charset="0"/>
                  </a:rPr>
                  <a:t>), maximum intrinsic rate of increase (</a:t>
                </a:r>
                <a:r>
                  <a:rPr lang="en-US" sz="2000" dirty="0" err="1">
                    <a:latin typeface="Calibri Light" panose="020F0302020204030204" pitchFamily="34" charset="0"/>
                    <a:cs typeface="Calibri Light" panose="020F0302020204030204" pitchFamily="34" charset="0"/>
                  </a:rPr>
                  <a:t>R</a:t>
                </a:r>
                <a:r>
                  <a:rPr lang="en-US" sz="2000" baseline="-25000" dirty="0" err="1">
                    <a:latin typeface="Calibri Light" panose="020F0302020204030204" pitchFamily="34" charset="0"/>
                    <a:cs typeface="Calibri Light" panose="020F0302020204030204" pitchFamily="34" charset="0"/>
                  </a:rPr>
                  <a:t>Max</a:t>
                </a:r>
                <a:r>
                  <a:rPr lang="en-US" sz="2000" dirty="0">
                    <a:latin typeface="Calibri Light" panose="020F0302020204030204" pitchFamily="34" charset="0"/>
                    <a:cs typeface="Calibri Light" panose="020F0302020204030204" pitchFamily="34" charset="0"/>
                  </a:rPr>
                  <a:t>), and shape of the production function (n).</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Additional variance parameters related to process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𝑃</m:t>
                        </m:r>
                      </m:sub>
                    </m:sSub>
                  </m:oMath>
                </a14:m>
                <a:r>
                  <a:rPr lang="en-US" sz="2000" dirty="0">
                    <a:latin typeface="Calibri Light" panose="020F0302020204030204" pitchFamily="34" charset="0"/>
                    <a:cs typeface="Calibri Light" panose="020F0302020204030204" pitchFamily="34" charset="0"/>
                  </a:rPr>
                  <a:t>, observation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𝑂</m:t>
                        </m:r>
                      </m:sub>
                    </m:sSub>
                  </m:oMath>
                </a14:m>
                <a:r>
                  <a:rPr lang="en-US" sz="2000" dirty="0">
                    <a:latin typeface="Calibri Light" panose="020F0302020204030204" pitchFamily="34" charset="0"/>
                    <a:cs typeface="Calibri Light" panose="020F0302020204030204" pitchFamily="34" charset="0"/>
                  </a:rPr>
                  <a:t>, and fishing mortality variability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𝐹</m:t>
                        </m:r>
                      </m:sub>
                    </m:sSub>
                  </m:oMath>
                </a14:m>
                <a:r>
                  <a:rPr lang="en-US" sz="2000" dirty="0">
                    <a:latin typeface="Calibri Light" panose="020F0302020204030204" pitchFamily="34" charset="0"/>
                    <a:cs typeface="Calibri Light" panose="020F0302020204030204" pitchFamily="34" charset="0"/>
                  </a:rPr>
                  <a:t> are also estimated.</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Informative priors were developed using numerical prior-pushforward simulations and filtering of simulated population trajectories.</a:t>
                </a: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17" name="TextBox 16">
                <a:extLst>
                  <a:ext uri="{FF2B5EF4-FFF2-40B4-BE49-F238E27FC236}">
                    <a16:creationId xmlns:a16="http://schemas.microsoft.com/office/drawing/2014/main" id="{29726947-B322-4C15-ABC2-58BE87F6F0CC}"/>
                  </a:ext>
                </a:extLst>
              </p:cNvPr>
              <p:cNvSpPr txBox="1">
                <a:spLocks noRot="1" noChangeAspect="1" noMove="1" noResize="1" noEditPoints="1" noAdjustHandles="1" noChangeArrowheads="1" noChangeShapeType="1" noTextEdit="1"/>
              </p:cNvSpPr>
              <p:nvPr/>
            </p:nvSpPr>
            <p:spPr>
              <a:xfrm>
                <a:off x="309240" y="1166277"/>
                <a:ext cx="5508736" cy="6540252"/>
              </a:xfrm>
              <a:prstGeom prst="rect">
                <a:avLst/>
              </a:prstGeom>
              <a:blipFill>
                <a:blip r:embed="rId3"/>
                <a:stretch>
                  <a:fillRect l="-997" t="-466"/>
                </a:stretch>
              </a:blipFill>
            </p:spPr>
            <p:txBody>
              <a:bodyPr/>
              <a:lstStyle/>
              <a:p>
                <a:r>
                  <a:rPr lang="en-US">
                    <a:noFill/>
                  </a:rPr>
                  <a:t> </a:t>
                </a:r>
              </a:p>
            </p:txBody>
          </p:sp>
        </mc:Fallback>
      </mc:AlternateContent>
    </p:spTree>
    <p:extLst>
      <p:ext uri="{BB962C8B-B14F-4D97-AF65-F5344CB8AC3E}">
        <p14:creationId xmlns:p14="http://schemas.microsoft.com/office/powerpoint/2010/main" val="2953244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9C9F38-26D8-4467-9237-551B7871B7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946"/>
          <a:stretch/>
        </p:blipFill>
        <p:spPr>
          <a:xfrm>
            <a:off x="6533321" y="1166277"/>
            <a:ext cx="5612464" cy="2921870"/>
          </a:xfrm>
          <a:prstGeom prst="rect">
            <a:avLst/>
          </a:prstGeom>
        </p:spPr>
      </p:pic>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Bayesian State-Space Surplus Production Model (BSPM)</a:t>
            </a:r>
          </a:p>
        </p:txBody>
      </p:sp>
      <mc:AlternateContent xmlns:mc="http://schemas.openxmlformats.org/markup-compatibility/2006" xmlns:a14="http://schemas.microsoft.com/office/drawing/2010/main">
        <mc:Choice Requires="a14">
          <p:sp>
            <p:nvSpPr>
              <p:cNvPr id="8" name="TextBox 7"/>
              <p:cNvSpPr txBox="1"/>
              <p:nvPr/>
            </p:nvSpPr>
            <p:spPr>
              <a:xfrm>
                <a:off x="309240" y="1166277"/>
                <a:ext cx="5508736" cy="654025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BSPMs were developed and implemented using the STAN probabilistic programming language.</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Briefly BSPMs are a simplified, age-aggregated representation of population dynamics where the key leading parameters are population carrying capacity (K), initial depletion (x</a:t>
                </a:r>
                <a:r>
                  <a:rPr lang="en-US" sz="2000" baseline="-25000" dirty="0">
                    <a:latin typeface="Calibri Light" panose="020F0302020204030204" pitchFamily="34" charset="0"/>
                    <a:cs typeface="Calibri Light" panose="020F0302020204030204" pitchFamily="34" charset="0"/>
                  </a:rPr>
                  <a:t>0</a:t>
                </a:r>
                <a:r>
                  <a:rPr lang="en-US" sz="2000" dirty="0">
                    <a:latin typeface="Calibri Light" panose="020F0302020204030204" pitchFamily="34" charset="0"/>
                    <a:cs typeface="Calibri Light" panose="020F0302020204030204" pitchFamily="34" charset="0"/>
                  </a:rPr>
                  <a:t>), maximum intrinsic rate of increase (</a:t>
                </a:r>
                <a:r>
                  <a:rPr lang="en-US" sz="2000" dirty="0" err="1">
                    <a:latin typeface="Calibri Light" panose="020F0302020204030204" pitchFamily="34" charset="0"/>
                    <a:cs typeface="Calibri Light" panose="020F0302020204030204" pitchFamily="34" charset="0"/>
                  </a:rPr>
                  <a:t>R</a:t>
                </a:r>
                <a:r>
                  <a:rPr lang="en-US" sz="2000" baseline="-25000" dirty="0" err="1">
                    <a:latin typeface="Calibri Light" panose="020F0302020204030204" pitchFamily="34" charset="0"/>
                    <a:cs typeface="Calibri Light" panose="020F0302020204030204" pitchFamily="34" charset="0"/>
                  </a:rPr>
                  <a:t>Max</a:t>
                </a:r>
                <a:r>
                  <a:rPr lang="en-US" sz="2000" dirty="0">
                    <a:latin typeface="Calibri Light" panose="020F0302020204030204" pitchFamily="34" charset="0"/>
                    <a:cs typeface="Calibri Light" panose="020F0302020204030204" pitchFamily="34" charset="0"/>
                  </a:rPr>
                  <a:t>), and shape of the production function (n).</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Additional variance parameters related to process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𝑃</m:t>
                        </m:r>
                      </m:sub>
                    </m:sSub>
                  </m:oMath>
                </a14:m>
                <a:r>
                  <a:rPr lang="en-US" sz="2000" dirty="0">
                    <a:latin typeface="Calibri Light" panose="020F0302020204030204" pitchFamily="34" charset="0"/>
                    <a:cs typeface="Calibri Light" panose="020F0302020204030204" pitchFamily="34" charset="0"/>
                  </a:rPr>
                  <a:t>, observation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𝑂</m:t>
                        </m:r>
                      </m:sub>
                    </m:sSub>
                  </m:oMath>
                </a14:m>
                <a:r>
                  <a:rPr lang="en-US" sz="2000" dirty="0">
                    <a:latin typeface="Calibri Light" panose="020F0302020204030204" pitchFamily="34" charset="0"/>
                    <a:cs typeface="Calibri Light" panose="020F0302020204030204" pitchFamily="34" charset="0"/>
                  </a:rPr>
                  <a:t>, and fishing mortality variability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𝐹</m:t>
                        </m:r>
                      </m:sub>
                    </m:sSub>
                  </m:oMath>
                </a14:m>
                <a:r>
                  <a:rPr lang="en-US" sz="2000" dirty="0">
                    <a:latin typeface="Calibri Light" panose="020F0302020204030204" pitchFamily="34" charset="0"/>
                    <a:cs typeface="Calibri Light" panose="020F0302020204030204" pitchFamily="34" charset="0"/>
                  </a:rPr>
                  <a:t> are also estimated.</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Informative priors were developed using numerical prior-pushforward simulations and filtering of simulated population trajectories.</a:t>
                </a: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40" y="1166277"/>
                <a:ext cx="5508736" cy="6540252"/>
              </a:xfrm>
              <a:prstGeom prst="rect">
                <a:avLst/>
              </a:prstGeom>
              <a:blipFill>
                <a:blip r:embed="rId3"/>
                <a:stretch>
                  <a:fillRect l="-997" t="-46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4F6B7CE-54DC-462C-9C77-45F58E5A4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4189135"/>
            <a:ext cx="5364071" cy="1342434"/>
          </a:xfrm>
          <a:prstGeom prst="rect">
            <a:avLst/>
          </a:prstGeom>
          <a:ln>
            <a:solidFill>
              <a:schemeClr val="tx1"/>
            </a:solidFill>
          </a:ln>
        </p:spPr>
      </p:pic>
      <p:sp>
        <p:nvSpPr>
          <p:cNvPr id="11" name="Rectangle: Rounded Corners 10">
            <a:extLst>
              <a:ext uri="{FF2B5EF4-FFF2-40B4-BE49-F238E27FC236}">
                <a16:creationId xmlns:a16="http://schemas.microsoft.com/office/drawing/2014/main" id="{B749E032-1647-4CB4-9683-83A4D3438BB7}"/>
              </a:ext>
            </a:extLst>
          </p:cNvPr>
          <p:cNvSpPr/>
          <p:nvPr/>
        </p:nvSpPr>
        <p:spPr>
          <a:xfrm>
            <a:off x="331324" y="1166277"/>
            <a:ext cx="5508735" cy="3906655"/>
          </a:xfrm>
          <a:prstGeom prst="roundRect">
            <a:avLst>
              <a:gd name="adj" fmla="val 750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a:solidFill>
                  <a:schemeClr val="tx1"/>
                </a:solidFill>
                <a:latin typeface="+mj-lt"/>
              </a:rPr>
              <a:t>Prior development workflow</a:t>
            </a:r>
          </a:p>
          <a:p>
            <a:pPr marL="342900" indent="-342900" algn="ctr">
              <a:spcAft>
                <a:spcPts val="600"/>
              </a:spcAft>
              <a:buFont typeface="+mj-lt"/>
              <a:buAutoNum type="arabicPeriod"/>
            </a:pPr>
            <a:r>
              <a:rPr lang="en-US" sz="1600" dirty="0">
                <a:solidFill>
                  <a:schemeClr val="tx1"/>
                </a:solidFill>
                <a:latin typeface="+mj-lt"/>
              </a:rPr>
              <a:t>Use a stochastic numerical simulation based on NPO SMA biology to develop a prior for the intrinsic rate of increase </a:t>
            </a:r>
            <a:r>
              <a:rPr lang="en-US" sz="1600" dirty="0" err="1">
                <a:solidFill>
                  <a:schemeClr val="tx1"/>
                </a:solidFill>
                <a:latin typeface="+mj-lt"/>
              </a:rPr>
              <a:t>R</a:t>
            </a:r>
            <a:r>
              <a:rPr lang="en-US" sz="1600" baseline="-25000" dirty="0" err="1">
                <a:solidFill>
                  <a:schemeClr val="tx1"/>
                </a:solidFill>
                <a:latin typeface="+mj-lt"/>
              </a:rPr>
              <a:t>Max</a:t>
            </a:r>
            <a:r>
              <a:rPr lang="en-US" sz="1600" baseline="-25000" dirty="0">
                <a:solidFill>
                  <a:schemeClr val="tx1"/>
                </a:solidFill>
                <a:latin typeface="+mj-lt"/>
              </a:rPr>
              <a:t> </a:t>
            </a:r>
            <a:r>
              <a:rPr lang="en-US" sz="1600" dirty="0">
                <a:solidFill>
                  <a:schemeClr val="tx1"/>
                </a:solidFill>
                <a:latin typeface="+mj-lt"/>
              </a:rPr>
              <a:t>(Pardo et al. 2016, 2018).</a:t>
            </a:r>
          </a:p>
        </p:txBody>
      </p:sp>
      <p:sp>
        <p:nvSpPr>
          <p:cNvPr id="14" name="Rectangle 13">
            <a:extLst>
              <a:ext uri="{FF2B5EF4-FFF2-40B4-BE49-F238E27FC236}">
                <a16:creationId xmlns:a16="http://schemas.microsoft.com/office/drawing/2014/main" id="{C020410F-3D64-4E14-A991-E0B125A550E4}"/>
              </a:ext>
            </a:extLst>
          </p:cNvPr>
          <p:cNvSpPr/>
          <p:nvPr/>
        </p:nvSpPr>
        <p:spPr>
          <a:xfrm>
            <a:off x="6342006" y="1166277"/>
            <a:ext cx="1537737" cy="1502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333296D-D3BC-41B2-BE94-6387EF46F5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69" t="506" r="76175" b="67245"/>
          <a:stretch/>
        </p:blipFill>
        <p:spPr>
          <a:xfrm>
            <a:off x="6261964" y="985778"/>
            <a:ext cx="1170519" cy="1426551"/>
          </a:xfrm>
          <a:prstGeom prst="rect">
            <a:avLst/>
          </a:prstGeom>
        </p:spPr>
      </p:pic>
      <p:sp>
        <p:nvSpPr>
          <p:cNvPr id="12" name="Rectangle 11">
            <a:extLst>
              <a:ext uri="{FF2B5EF4-FFF2-40B4-BE49-F238E27FC236}">
                <a16:creationId xmlns:a16="http://schemas.microsoft.com/office/drawing/2014/main" id="{625B963B-5273-496A-B05E-481106EE2934}"/>
              </a:ext>
            </a:extLst>
          </p:cNvPr>
          <p:cNvSpPr/>
          <p:nvPr/>
        </p:nvSpPr>
        <p:spPr>
          <a:xfrm>
            <a:off x="6243343" y="990823"/>
            <a:ext cx="1232452" cy="1474666"/>
          </a:xfrm>
          <a:prstGeom prst="rect">
            <a:avLst/>
          </a:prstGeom>
          <a:noFill/>
          <a:ln w="38100">
            <a:solidFill>
              <a:srgbClr val="FF0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F52ED18-9B1F-47CA-9C6D-8875CBF1D5FC}"/>
              </a:ext>
            </a:extLst>
          </p:cNvPr>
          <p:cNvSpPr/>
          <p:nvPr/>
        </p:nvSpPr>
        <p:spPr>
          <a:xfrm rot="14016299">
            <a:off x="7475327" y="2518013"/>
            <a:ext cx="415239" cy="424192"/>
          </a:xfrm>
          <a:prstGeom prst="rightArrow">
            <a:avLst/>
          </a:prstGeom>
          <a:solidFill>
            <a:srgbClr val="FF01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DE2B45B-7024-4FF0-BF39-76130F76D27A}"/>
              </a:ext>
            </a:extLst>
          </p:cNvPr>
          <p:cNvSpPr/>
          <p:nvPr/>
        </p:nvSpPr>
        <p:spPr>
          <a:xfrm rot="10800000">
            <a:off x="7538041" y="1047692"/>
            <a:ext cx="415239" cy="424192"/>
          </a:xfrm>
          <a:prstGeom prst="rightArrow">
            <a:avLst/>
          </a:prstGeom>
          <a:solidFill>
            <a:srgbClr val="FF01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12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Bayesian State-Space Surplus Production Model (BSPM)</a:t>
            </a:r>
          </a:p>
        </p:txBody>
      </p:sp>
      <mc:AlternateContent xmlns:mc="http://schemas.openxmlformats.org/markup-compatibility/2006" xmlns:a14="http://schemas.microsoft.com/office/drawing/2010/main">
        <mc:Choice Requires="a14">
          <p:sp>
            <p:nvSpPr>
              <p:cNvPr id="8" name="TextBox 7"/>
              <p:cNvSpPr txBox="1"/>
              <p:nvPr/>
            </p:nvSpPr>
            <p:spPr>
              <a:xfrm>
                <a:off x="309240" y="1166277"/>
                <a:ext cx="5508736" cy="654025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BSPMs were developed and implemented using the STAN probabilistic programming language.</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Briefly BSPMs are a simplified, age-aggregated representation of population dynamics where the key leading parameters are population carrying capacity (K), initial depletion (x</a:t>
                </a:r>
                <a:r>
                  <a:rPr lang="en-US" sz="2000" baseline="-25000" dirty="0">
                    <a:latin typeface="Calibri Light" panose="020F0302020204030204" pitchFamily="34" charset="0"/>
                    <a:cs typeface="Calibri Light" panose="020F0302020204030204" pitchFamily="34" charset="0"/>
                  </a:rPr>
                  <a:t>0</a:t>
                </a:r>
                <a:r>
                  <a:rPr lang="en-US" sz="2000" dirty="0">
                    <a:latin typeface="Calibri Light" panose="020F0302020204030204" pitchFamily="34" charset="0"/>
                    <a:cs typeface="Calibri Light" panose="020F0302020204030204" pitchFamily="34" charset="0"/>
                  </a:rPr>
                  <a:t>), maximum intrinsic rate of increase (</a:t>
                </a:r>
                <a:r>
                  <a:rPr lang="en-US" sz="2000" dirty="0" err="1">
                    <a:latin typeface="Calibri Light" panose="020F0302020204030204" pitchFamily="34" charset="0"/>
                    <a:cs typeface="Calibri Light" panose="020F0302020204030204" pitchFamily="34" charset="0"/>
                  </a:rPr>
                  <a:t>R</a:t>
                </a:r>
                <a:r>
                  <a:rPr lang="en-US" sz="2000" baseline="-25000" dirty="0" err="1">
                    <a:latin typeface="Calibri Light" panose="020F0302020204030204" pitchFamily="34" charset="0"/>
                    <a:cs typeface="Calibri Light" panose="020F0302020204030204" pitchFamily="34" charset="0"/>
                  </a:rPr>
                  <a:t>Max</a:t>
                </a:r>
                <a:r>
                  <a:rPr lang="en-US" sz="2000" dirty="0">
                    <a:latin typeface="Calibri Light" panose="020F0302020204030204" pitchFamily="34" charset="0"/>
                    <a:cs typeface="Calibri Light" panose="020F0302020204030204" pitchFamily="34" charset="0"/>
                  </a:rPr>
                  <a:t>), and shape of the production function (n).</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Additional variance parameters related to process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𝑃</m:t>
                        </m:r>
                      </m:sub>
                    </m:sSub>
                  </m:oMath>
                </a14:m>
                <a:r>
                  <a:rPr lang="en-US" sz="2000" dirty="0">
                    <a:latin typeface="Calibri Light" panose="020F0302020204030204" pitchFamily="34" charset="0"/>
                    <a:cs typeface="Calibri Light" panose="020F0302020204030204" pitchFamily="34" charset="0"/>
                  </a:rPr>
                  <a:t>, observation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𝑂</m:t>
                        </m:r>
                      </m:sub>
                    </m:sSub>
                  </m:oMath>
                </a14:m>
                <a:r>
                  <a:rPr lang="en-US" sz="2000" dirty="0">
                    <a:latin typeface="Calibri Light" panose="020F0302020204030204" pitchFamily="34" charset="0"/>
                    <a:cs typeface="Calibri Light" panose="020F0302020204030204" pitchFamily="34" charset="0"/>
                  </a:rPr>
                  <a:t>, and fishing mortality variability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𝐹</m:t>
                        </m:r>
                      </m:sub>
                    </m:sSub>
                  </m:oMath>
                </a14:m>
                <a:r>
                  <a:rPr lang="en-US" sz="2000" dirty="0">
                    <a:latin typeface="Calibri Light" panose="020F0302020204030204" pitchFamily="34" charset="0"/>
                    <a:cs typeface="Calibri Light" panose="020F0302020204030204" pitchFamily="34" charset="0"/>
                  </a:rPr>
                  <a:t> are also estimated.</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Informative priors were developed using numerical prior-pushforward simulations and filtering of simulated population trajectories.</a:t>
                </a: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40" y="1166277"/>
                <a:ext cx="5508736" cy="6540252"/>
              </a:xfrm>
              <a:prstGeom prst="rect">
                <a:avLst/>
              </a:prstGeom>
              <a:blipFill>
                <a:blip r:embed="rId2"/>
                <a:stretch>
                  <a:fillRect l="-997" t="-46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DD23A8C-BCDC-452F-A494-59AD0909E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976" y="1595534"/>
            <a:ext cx="6205860" cy="3102930"/>
          </a:xfrm>
          <a:prstGeom prst="rect">
            <a:avLst/>
          </a:prstGeom>
        </p:spPr>
      </p:pic>
      <p:sp>
        <p:nvSpPr>
          <p:cNvPr id="6" name="Rectangle: Rounded Corners 5">
            <a:extLst>
              <a:ext uri="{FF2B5EF4-FFF2-40B4-BE49-F238E27FC236}">
                <a16:creationId xmlns:a16="http://schemas.microsoft.com/office/drawing/2014/main" id="{579B822C-25DF-42C0-9090-74AD8D94C5C3}"/>
              </a:ext>
            </a:extLst>
          </p:cNvPr>
          <p:cNvSpPr/>
          <p:nvPr/>
        </p:nvSpPr>
        <p:spPr>
          <a:xfrm>
            <a:off x="331324" y="1166277"/>
            <a:ext cx="5508735" cy="3906655"/>
          </a:xfrm>
          <a:prstGeom prst="roundRect">
            <a:avLst>
              <a:gd name="adj" fmla="val 750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a:solidFill>
                  <a:schemeClr val="tx1"/>
                </a:solidFill>
                <a:latin typeface="+mj-lt"/>
              </a:rPr>
              <a:t>Prior development workflow</a:t>
            </a:r>
          </a:p>
          <a:p>
            <a:pPr marL="342900" indent="-342900" algn="ctr">
              <a:spcAft>
                <a:spcPts val="600"/>
              </a:spcAft>
              <a:buFont typeface="+mj-lt"/>
              <a:buAutoNum type="arabicPeriod"/>
            </a:pPr>
            <a:r>
              <a:rPr lang="en-US" sz="1600" dirty="0">
                <a:solidFill>
                  <a:schemeClr val="tx1"/>
                </a:solidFill>
                <a:latin typeface="+mj-lt"/>
              </a:rPr>
              <a:t>Use a stochastic numerical simulation based on NPO SMA biology to develop a prior for the intrinsic rate of increase </a:t>
            </a:r>
            <a:r>
              <a:rPr lang="en-US" sz="1600" dirty="0" err="1">
                <a:solidFill>
                  <a:schemeClr val="tx1"/>
                </a:solidFill>
                <a:latin typeface="+mj-lt"/>
              </a:rPr>
              <a:t>R</a:t>
            </a:r>
            <a:r>
              <a:rPr lang="en-US" sz="1600" baseline="-25000" dirty="0" err="1">
                <a:solidFill>
                  <a:schemeClr val="tx1"/>
                </a:solidFill>
                <a:latin typeface="+mj-lt"/>
              </a:rPr>
              <a:t>Max</a:t>
            </a:r>
            <a:r>
              <a:rPr lang="en-US" sz="1600" baseline="-25000" dirty="0">
                <a:solidFill>
                  <a:schemeClr val="tx1"/>
                </a:solidFill>
                <a:latin typeface="+mj-lt"/>
              </a:rPr>
              <a:t> </a:t>
            </a:r>
            <a:r>
              <a:rPr lang="en-US" sz="1600" dirty="0">
                <a:solidFill>
                  <a:schemeClr val="tx1"/>
                </a:solidFill>
                <a:latin typeface="+mj-lt"/>
              </a:rPr>
              <a:t>(Pardo et al. 2016, 2018).</a:t>
            </a:r>
          </a:p>
          <a:p>
            <a:pPr marL="342900" indent="-342900" algn="ctr">
              <a:spcAft>
                <a:spcPts val="600"/>
              </a:spcAft>
              <a:buFont typeface="+mj-lt"/>
              <a:buAutoNum type="arabicPeriod"/>
            </a:pPr>
            <a:r>
              <a:rPr lang="en-US" sz="1600" dirty="0">
                <a:solidFill>
                  <a:schemeClr val="tx1"/>
                </a:solidFill>
                <a:latin typeface="+mj-lt"/>
              </a:rPr>
              <a:t>Use the </a:t>
            </a:r>
            <a:r>
              <a:rPr lang="en-US" sz="1600" dirty="0" err="1">
                <a:solidFill>
                  <a:schemeClr val="tx1"/>
                </a:solidFill>
                <a:latin typeface="+mj-lt"/>
              </a:rPr>
              <a:t>R</a:t>
            </a:r>
            <a:r>
              <a:rPr lang="en-US" sz="1600" baseline="-25000" dirty="0" err="1">
                <a:solidFill>
                  <a:schemeClr val="tx1"/>
                </a:solidFill>
                <a:latin typeface="+mj-lt"/>
              </a:rPr>
              <a:t>Max</a:t>
            </a:r>
            <a:r>
              <a:rPr lang="en-US" sz="1600" baseline="-25000" dirty="0">
                <a:solidFill>
                  <a:schemeClr val="tx1"/>
                </a:solidFill>
                <a:latin typeface="+mj-lt"/>
              </a:rPr>
              <a:t> </a:t>
            </a:r>
            <a:r>
              <a:rPr lang="en-US" sz="1600" dirty="0">
                <a:solidFill>
                  <a:schemeClr val="tx1"/>
                </a:solidFill>
                <a:latin typeface="+mj-lt"/>
              </a:rPr>
              <a:t>prior (along with priors for </a:t>
            </a:r>
            <a:r>
              <a:rPr lang="en-US" sz="1600" dirty="0">
                <a:solidFill>
                  <a:schemeClr val="tx1"/>
                </a:solidFill>
                <a:latin typeface="+mj-lt"/>
                <a:cs typeface="Calibri Light" panose="020F0302020204030204" pitchFamily="34" charset="0"/>
              </a:rPr>
              <a:t>carrying capacity K and initial depletion x</a:t>
            </a:r>
            <a:r>
              <a:rPr lang="en-US" sz="1600" baseline="-25000" dirty="0">
                <a:solidFill>
                  <a:schemeClr val="tx1"/>
                </a:solidFill>
                <a:latin typeface="+mj-lt"/>
                <a:cs typeface="Calibri Light" panose="020F0302020204030204" pitchFamily="34" charset="0"/>
              </a:rPr>
              <a:t>0</a:t>
            </a:r>
            <a:r>
              <a:rPr lang="en-US" sz="1600" dirty="0">
                <a:solidFill>
                  <a:schemeClr val="tx1"/>
                </a:solidFill>
                <a:latin typeface="+mj-lt"/>
                <a:cs typeface="Calibri Light" panose="020F0302020204030204" pitchFamily="34" charset="0"/>
              </a:rPr>
              <a:t>) to simulate population trajectories conditioned on observed catch.</a:t>
            </a:r>
          </a:p>
          <a:p>
            <a:pPr algn="ctr">
              <a:spcAft>
                <a:spcPts val="600"/>
              </a:spcAft>
            </a:pPr>
            <a:endParaRPr lang="en-US" sz="1600" dirty="0">
              <a:solidFill>
                <a:schemeClr val="tx1"/>
              </a:solidFill>
              <a:latin typeface="+mj-lt"/>
            </a:endParaRPr>
          </a:p>
        </p:txBody>
      </p:sp>
      <p:sp>
        <p:nvSpPr>
          <p:cNvPr id="2" name="Rectangle 1">
            <a:extLst>
              <a:ext uri="{FF2B5EF4-FFF2-40B4-BE49-F238E27FC236}">
                <a16:creationId xmlns:a16="http://schemas.microsoft.com/office/drawing/2014/main" id="{E9583496-F0B0-4684-8531-5F3949828E43}"/>
              </a:ext>
            </a:extLst>
          </p:cNvPr>
          <p:cNvSpPr/>
          <p:nvPr/>
        </p:nvSpPr>
        <p:spPr>
          <a:xfrm>
            <a:off x="7911548" y="1450056"/>
            <a:ext cx="3697356" cy="346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457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Bayesian State-Space Surplus Production Model (BSPM)</a:t>
            </a:r>
          </a:p>
        </p:txBody>
      </p:sp>
      <mc:AlternateContent xmlns:mc="http://schemas.openxmlformats.org/markup-compatibility/2006" xmlns:a14="http://schemas.microsoft.com/office/drawing/2010/main">
        <mc:Choice Requires="a14">
          <p:sp>
            <p:nvSpPr>
              <p:cNvPr id="8" name="TextBox 7"/>
              <p:cNvSpPr txBox="1"/>
              <p:nvPr/>
            </p:nvSpPr>
            <p:spPr>
              <a:xfrm>
                <a:off x="309240" y="1166277"/>
                <a:ext cx="5508736" cy="654025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BSPMs were developed and implemented using the STAN probabilistic programming language.</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Briefly BSPMs are a simplified, age-aggregated representation of population dynamics where the key leading parameters are population carrying capacity (K), initial depletion (x</a:t>
                </a:r>
                <a:r>
                  <a:rPr lang="en-US" sz="2000" baseline="-25000" dirty="0">
                    <a:latin typeface="Calibri Light" panose="020F0302020204030204" pitchFamily="34" charset="0"/>
                    <a:cs typeface="Calibri Light" panose="020F0302020204030204" pitchFamily="34" charset="0"/>
                  </a:rPr>
                  <a:t>0</a:t>
                </a:r>
                <a:r>
                  <a:rPr lang="en-US" sz="2000" dirty="0">
                    <a:latin typeface="Calibri Light" panose="020F0302020204030204" pitchFamily="34" charset="0"/>
                    <a:cs typeface="Calibri Light" panose="020F0302020204030204" pitchFamily="34" charset="0"/>
                  </a:rPr>
                  <a:t>), maximum intrinsic rate of increase (</a:t>
                </a:r>
                <a:r>
                  <a:rPr lang="en-US" sz="2000" dirty="0" err="1">
                    <a:latin typeface="Calibri Light" panose="020F0302020204030204" pitchFamily="34" charset="0"/>
                    <a:cs typeface="Calibri Light" panose="020F0302020204030204" pitchFamily="34" charset="0"/>
                  </a:rPr>
                  <a:t>R</a:t>
                </a:r>
                <a:r>
                  <a:rPr lang="en-US" sz="2000" baseline="-25000" dirty="0" err="1">
                    <a:latin typeface="Calibri Light" panose="020F0302020204030204" pitchFamily="34" charset="0"/>
                    <a:cs typeface="Calibri Light" panose="020F0302020204030204" pitchFamily="34" charset="0"/>
                  </a:rPr>
                  <a:t>Max</a:t>
                </a:r>
                <a:r>
                  <a:rPr lang="en-US" sz="2000" dirty="0">
                    <a:latin typeface="Calibri Light" panose="020F0302020204030204" pitchFamily="34" charset="0"/>
                    <a:cs typeface="Calibri Light" panose="020F0302020204030204" pitchFamily="34" charset="0"/>
                  </a:rPr>
                  <a:t>), and shape of the production function (n).</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Additional variance parameters related to process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𝑃</m:t>
                        </m:r>
                      </m:sub>
                    </m:sSub>
                  </m:oMath>
                </a14:m>
                <a:r>
                  <a:rPr lang="en-US" sz="2000" dirty="0">
                    <a:latin typeface="Calibri Light" panose="020F0302020204030204" pitchFamily="34" charset="0"/>
                    <a:cs typeface="Calibri Light" panose="020F0302020204030204" pitchFamily="34" charset="0"/>
                  </a:rPr>
                  <a:t>, observation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𝑂</m:t>
                        </m:r>
                      </m:sub>
                    </m:sSub>
                  </m:oMath>
                </a14:m>
                <a:r>
                  <a:rPr lang="en-US" sz="2000" dirty="0">
                    <a:latin typeface="Calibri Light" panose="020F0302020204030204" pitchFamily="34" charset="0"/>
                    <a:cs typeface="Calibri Light" panose="020F0302020204030204" pitchFamily="34" charset="0"/>
                  </a:rPr>
                  <a:t>, and fishing mortality variability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𝐹</m:t>
                        </m:r>
                      </m:sub>
                    </m:sSub>
                  </m:oMath>
                </a14:m>
                <a:r>
                  <a:rPr lang="en-US" sz="2000" dirty="0">
                    <a:latin typeface="Calibri Light" panose="020F0302020204030204" pitchFamily="34" charset="0"/>
                    <a:cs typeface="Calibri Light" panose="020F0302020204030204" pitchFamily="34" charset="0"/>
                  </a:rPr>
                  <a:t> are also estimated.</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Informative priors were developed using numerical prior-pushforward simulations and filtering of simulated population trajectories.</a:t>
                </a: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40" y="1166277"/>
                <a:ext cx="5508736" cy="6540252"/>
              </a:xfrm>
              <a:prstGeom prst="rect">
                <a:avLst/>
              </a:prstGeom>
              <a:blipFill>
                <a:blip r:embed="rId2"/>
                <a:stretch>
                  <a:fillRect l="-997" t="-46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DD23A8C-BCDC-452F-A494-59AD0909E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976" y="1595534"/>
            <a:ext cx="6205860" cy="3102930"/>
          </a:xfrm>
          <a:prstGeom prst="rect">
            <a:avLst/>
          </a:prstGeom>
        </p:spPr>
      </p:pic>
      <p:sp>
        <p:nvSpPr>
          <p:cNvPr id="6" name="Rectangle: Rounded Corners 5">
            <a:extLst>
              <a:ext uri="{FF2B5EF4-FFF2-40B4-BE49-F238E27FC236}">
                <a16:creationId xmlns:a16="http://schemas.microsoft.com/office/drawing/2014/main" id="{579B822C-25DF-42C0-9090-74AD8D94C5C3}"/>
              </a:ext>
            </a:extLst>
          </p:cNvPr>
          <p:cNvSpPr/>
          <p:nvPr/>
        </p:nvSpPr>
        <p:spPr>
          <a:xfrm>
            <a:off x="331324" y="1166277"/>
            <a:ext cx="5508735" cy="3906655"/>
          </a:xfrm>
          <a:prstGeom prst="roundRect">
            <a:avLst>
              <a:gd name="adj" fmla="val 750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a:solidFill>
                  <a:schemeClr val="tx1"/>
                </a:solidFill>
                <a:latin typeface="+mj-lt"/>
              </a:rPr>
              <a:t>Prior development workflow</a:t>
            </a:r>
          </a:p>
          <a:p>
            <a:pPr marL="342900" indent="-342900" algn="ctr">
              <a:spcAft>
                <a:spcPts val="600"/>
              </a:spcAft>
              <a:buFont typeface="+mj-lt"/>
              <a:buAutoNum type="arabicPeriod"/>
            </a:pPr>
            <a:r>
              <a:rPr lang="en-US" sz="1600" dirty="0">
                <a:solidFill>
                  <a:schemeClr val="tx1"/>
                </a:solidFill>
                <a:latin typeface="+mj-lt"/>
              </a:rPr>
              <a:t>Use a stochastic numerical simulation based on NPO SMA biology to develop a prior for the intrinsic rate of increase </a:t>
            </a:r>
            <a:r>
              <a:rPr lang="en-US" sz="1600" dirty="0" err="1">
                <a:solidFill>
                  <a:schemeClr val="tx1"/>
                </a:solidFill>
                <a:latin typeface="+mj-lt"/>
              </a:rPr>
              <a:t>R</a:t>
            </a:r>
            <a:r>
              <a:rPr lang="en-US" sz="1600" baseline="-25000" dirty="0" err="1">
                <a:solidFill>
                  <a:schemeClr val="tx1"/>
                </a:solidFill>
                <a:latin typeface="+mj-lt"/>
              </a:rPr>
              <a:t>Max</a:t>
            </a:r>
            <a:r>
              <a:rPr lang="en-US" sz="1600" baseline="-25000" dirty="0">
                <a:solidFill>
                  <a:schemeClr val="tx1"/>
                </a:solidFill>
                <a:latin typeface="+mj-lt"/>
              </a:rPr>
              <a:t> </a:t>
            </a:r>
            <a:r>
              <a:rPr lang="en-US" sz="1600" dirty="0">
                <a:solidFill>
                  <a:schemeClr val="tx1"/>
                </a:solidFill>
                <a:latin typeface="+mj-lt"/>
              </a:rPr>
              <a:t>(Pardo et al. 2016, 2018).</a:t>
            </a:r>
          </a:p>
          <a:p>
            <a:pPr marL="342900" indent="-342900" algn="ctr">
              <a:spcAft>
                <a:spcPts val="600"/>
              </a:spcAft>
              <a:buFont typeface="+mj-lt"/>
              <a:buAutoNum type="arabicPeriod"/>
            </a:pPr>
            <a:r>
              <a:rPr lang="en-US" sz="1600" dirty="0">
                <a:solidFill>
                  <a:schemeClr val="tx1"/>
                </a:solidFill>
                <a:latin typeface="+mj-lt"/>
              </a:rPr>
              <a:t>Use the </a:t>
            </a:r>
            <a:r>
              <a:rPr lang="en-US" sz="1600" dirty="0" err="1">
                <a:solidFill>
                  <a:schemeClr val="tx1"/>
                </a:solidFill>
                <a:latin typeface="+mj-lt"/>
              </a:rPr>
              <a:t>R</a:t>
            </a:r>
            <a:r>
              <a:rPr lang="en-US" sz="1600" baseline="-25000" dirty="0" err="1">
                <a:solidFill>
                  <a:schemeClr val="tx1"/>
                </a:solidFill>
                <a:latin typeface="+mj-lt"/>
              </a:rPr>
              <a:t>Max</a:t>
            </a:r>
            <a:r>
              <a:rPr lang="en-US" sz="1600" baseline="-25000" dirty="0">
                <a:solidFill>
                  <a:schemeClr val="tx1"/>
                </a:solidFill>
                <a:latin typeface="+mj-lt"/>
              </a:rPr>
              <a:t> </a:t>
            </a:r>
            <a:r>
              <a:rPr lang="en-US" sz="1600" dirty="0">
                <a:solidFill>
                  <a:schemeClr val="tx1"/>
                </a:solidFill>
                <a:latin typeface="+mj-lt"/>
              </a:rPr>
              <a:t>prior (along with priors for </a:t>
            </a:r>
            <a:r>
              <a:rPr lang="en-US" sz="1600" dirty="0">
                <a:solidFill>
                  <a:schemeClr val="tx1"/>
                </a:solidFill>
                <a:latin typeface="+mj-lt"/>
                <a:cs typeface="Calibri Light" panose="020F0302020204030204" pitchFamily="34" charset="0"/>
              </a:rPr>
              <a:t>carrying capacity K and initial depletion x</a:t>
            </a:r>
            <a:r>
              <a:rPr lang="en-US" sz="1600" baseline="-25000" dirty="0">
                <a:solidFill>
                  <a:schemeClr val="tx1"/>
                </a:solidFill>
                <a:latin typeface="+mj-lt"/>
                <a:cs typeface="Calibri Light" panose="020F0302020204030204" pitchFamily="34" charset="0"/>
              </a:rPr>
              <a:t>0</a:t>
            </a:r>
            <a:r>
              <a:rPr lang="en-US" sz="1600" dirty="0">
                <a:solidFill>
                  <a:schemeClr val="tx1"/>
                </a:solidFill>
                <a:latin typeface="+mj-lt"/>
                <a:cs typeface="Calibri Light" panose="020F0302020204030204" pitchFamily="34" charset="0"/>
              </a:rPr>
              <a:t>) to simulate population trajectories conditioned on observed catch.</a:t>
            </a:r>
          </a:p>
          <a:p>
            <a:pPr marL="342900" indent="-342900" algn="ctr">
              <a:spcAft>
                <a:spcPts val="600"/>
              </a:spcAft>
              <a:buFont typeface="+mj-lt"/>
              <a:buAutoNum type="arabicPeriod"/>
            </a:pPr>
            <a:r>
              <a:rPr lang="en-US" sz="1600" dirty="0">
                <a:solidFill>
                  <a:schemeClr val="tx1"/>
                </a:solidFill>
                <a:latin typeface="+mj-lt"/>
              </a:rPr>
              <a:t> Filter simulated population trajectories based on baseline (at least ~20% increase in population) and extreme (at least ~200% increase in population) levels.</a:t>
            </a:r>
          </a:p>
        </p:txBody>
      </p:sp>
      <p:sp>
        <p:nvSpPr>
          <p:cNvPr id="9" name="TextBox 8">
            <a:extLst>
              <a:ext uri="{FF2B5EF4-FFF2-40B4-BE49-F238E27FC236}">
                <a16:creationId xmlns:a16="http://schemas.microsoft.com/office/drawing/2014/main" id="{A37F0769-B08A-4A73-B90E-692B80C487A8}"/>
              </a:ext>
            </a:extLst>
          </p:cNvPr>
          <p:cNvSpPr txBox="1"/>
          <p:nvPr/>
        </p:nvSpPr>
        <p:spPr>
          <a:xfrm>
            <a:off x="7927572" y="1753829"/>
            <a:ext cx="1004375" cy="369332"/>
          </a:xfrm>
          <a:prstGeom prst="rect">
            <a:avLst/>
          </a:prstGeom>
          <a:noFill/>
        </p:spPr>
        <p:txBody>
          <a:bodyPr wrap="square">
            <a:spAutoFit/>
          </a:bodyPr>
          <a:lstStyle/>
          <a:p>
            <a:r>
              <a:rPr lang="en-US" b="1" dirty="0">
                <a:latin typeface="+mj-lt"/>
              </a:rPr>
              <a:t>B</a:t>
            </a:r>
            <a:r>
              <a:rPr lang="en-US" sz="1800" b="1" dirty="0">
                <a:solidFill>
                  <a:schemeClr val="tx1"/>
                </a:solidFill>
                <a:latin typeface="+mj-lt"/>
              </a:rPr>
              <a:t>aseline</a:t>
            </a:r>
            <a:endParaRPr lang="en-US" b="1" dirty="0"/>
          </a:p>
        </p:txBody>
      </p:sp>
      <p:sp>
        <p:nvSpPr>
          <p:cNvPr id="11" name="TextBox 10">
            <a:extLst>
              <a:ext uri="{FF2B5EF4-FFF2-40B4-BE49-F238E27FC236}">
                <a16:creationId xmlns:a16="http://schemas.microsoft.com/office/drawing/2014/main" id="{A076EE70-72EB-4585-B229-C53801D4AD68}"/>
              </a:ext>
            </a:extLst>
          </p:cNvPr>
          <p:cNvSpPr txBox="1"/>
          <p:nvPr/>
        </p:nvSpPr>
        <p:spPr>
          <a:xfrm>
            <a:off x="9741795" y="1753829"/>
            <a:ext cx="1004375" cy="369332"/>
          </a:xfrm>
          <a:prstGeom prst="rect">
            <a:avLst/>
          </a:prstGeom>
          <a:noFill/>
        </p:spPr>
        <p:txBody>
          <a:bodyPr wrap="square">
            <a:spAutoFit/>
          </a:bodyPr>
          <a:lstStyle/>
          <a:p>
            <a:r>
              <a:rPr lang="en-US" b="1" dirty="0">
                <a:latin typeface="+mj-lt"/>
              </a:rPr>
              <a:t>Extreme</a:t>
            </a:r>
            <a:endParaRPr lang="en-US" b="1" dirty="0"/>
          </a:p>
        </p:txBody>
      </p:sp>
    </p:spTree>
    <p:extLst>
      <p:ext uri="{BB962C8B-B14F-4D97-AF65-F5344CB8AC3E}">
        <p14:creationId xmlns:p14="http://schemas.microsoft.com/office/powerpoint/2010/main" val="43513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Bayesian State-Space Surplus Production Model (BSPM)</a:t>
            </a:r>
          </a:p>
        </p:txBody>
      </p:sp>
      <mc:AlternateContent xmlns:mc="http://schemas.openxmlformats.org/markup-compatibility/2006" xmlns:a14="http://schemas.microsoft.com/office/drawing/2010/main">
        <mc:Choice Requires="a14">
          <p:sp>
            <p:nvSpPr>
              <p:cNvPr id="8" name="TextBox 7"/>
              <p:cNvSpPr txBox="1"/>
              <p:nvPr/>
            </p:nvSpPr>
            <p:spPr>
              <a:xfrm>
                <a:off x="309240" y="1166277"/>
                <a:ext cx="5508736" cy="654025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BSPMs were developed and implemented using the STAN probabilistic programming language.</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Briefly BSPMs are a simplified, age-aggregated representation of population dynamics where the key leading parameters are population carrying capacity (K), initial depletion (x</a:t>
                </a:r>
                <a:r>
                  <a:rPr lang="en-US" sz="2000" baseline="-25000" dirty="0">
                    <a:latin typeface="Calibri Light" panose="020F0302020204030204" pitchFamily="34" charset="0"/>
                    <a:cs typeface="Calibri Light" panose="020F0302020204030204" pitchFamily="34" charset="0"/>
                  </a:rPr>
                  <a:t>0</a:t>
                </a:r>
                <a:r>
                  <a:rPr lang="en-US" sz="2000" dirty="0">
                    <a:latin typeface="Calibri Light" panose="020F0302020204030204" pitchFamily="34" charset="0"/>
                    <a:cs typeface="Calibri Light" panose="020F0302020204030204" pitchFamily="34" charset="0"/>
                  </a:rPr>
                  <a:t>), maximum intrinsic rate of increase (</a:t>
                </a:r>
                <a:r>
                  <a:rPr lang="en-US" sz="2000" dirty="0" err="1">
                    <a:latin typeface="Calibri Light" panose="020F0302020204030204" pitchFamily="34" charset="0"/>
                    <a:cs typeface="Calibri Light" panose="020F0302020204030204" pitchFamily="34" charset="0"/>
                  </a:rPr>
                  <a:t>R</a:t>
                </a:r>
                <a:r>
                  <a:rPr lang="en-US" sz="2000" baseline="-25000" dirty="0" err="1">
                    <a:latin typeface="Calibri Light" panose="020F0302020204030204" pitchFamily="34" charset="0"/>
                    <a:cs typeface="Calibri Light" panose="020F0302020204030204" pitchFamily="34" charset="0"/>
                  </a:rPr>
                  <a:t>Max</a:t>
                </a:r>
                <a:r>
                  <a:rPr lang="en-US" sz="2000" dirty="0">
                    <a:latin typeface="Calibri Light" panose="020F0302020204030204" pitchFamily="34" charset="0"/>
                    <a:cs typeface="Calibri Light" panose="020F0302020204030204" pitchFamily="34" charset="0"/>
                  </a:rPr>
                  <a:t>), and shape of the production function (n).</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Additional variance parameters related to process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𝑃</m:t>
                        </m:r>
                      </m:sub>
                    </m:sSub>
                  </m:oMath>
                </a14:m>
                <a:r>
                  <a:rPr lang="en-US" sz="2000" dirty="0">
                    <a:latin typeface="Calibri Light" panose="020F0302020204030204" pitchFamily="34" charset="0"/>
                    <a:cs typeface="Calibri Light" panose="020F0302020204030204" pitchFamily="34" charset="0"/>
                  </a:rPr>
                  <a:t>, observation error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𝑂</m:t>
                        </m:r>
                      </m:sub>
                    </m:sSub>
                  </m:oMath>
                </a14:m>
                <a:r>
                  <a:rPr lang="en-US" sz="2000" dirty="0">
                    <a:latin typeface="Calibri Light" panose="020F0302020204030204" pitchFamily="34" charset="0"/>
                    <a:cs typeface="Calibri Light" panose="020F0302020204030204" pitchFamily="34" charset="0"/>
                  </a:rPr>
                  <a:t>, and fishing mortality variability </a:t>
                </a:r>
                <a14:m>
                  <m:oMath xmlns:m="http://schemas.openxmlformats.org/officeDocument/2006/math">
                    <m:sSub>
                      <m:sSubPr>
                        <m:ctrlPr>
                          <a:rPr lang="en-US" sz="2000" b="0" i="1" smtClean="0">
                            <a:latin typeface="Cambria Math" panose="02040503050406030204" pitchFamily="18" charset="0"/>
                            <a:cs typeface="Calibri Light" panose="020F0302020204030204" pitchFamily="34" charset="0"/>
                          </a:rPr>
                        </m:ctrlPr>
                      </m:sSubPr>
                      <m:e>
                        <m:r>
                          <a:rPr lang="en-US" sz="2000" b="0" i="1" smtClean="0">
                            <a:latin typeface="Cambria Math" panose="02040503050406030204" pitchFamily="18" charset="0"/>
                            <a:cs typeface="Calibri Light" panose="020F0302020204030204" pitchFamily="34" charset="0"/>
                          </a:rPr>
                          <m:t>𝜎</m:t>
                        </m:r>
                      </m:e>
                      <m:sub>
                        <m:r>
                          <a:rPr lang="en-US" sz="2000" b="0" i="1" smtClean="0">
                            <a:latin typeface="Cambria Math" panose="02040503050406030204" pitchFamily="18" charset="0"/>
                            <a:cs typeface="Calibri Light" panose="020F0302020204030204" pitchFamily="34" charset="0"/>
                          </a:rPr>
                          <m:t>𝐹</m:t>
                        </m:r>
                      </m:sub>
                    </m:sSub>
                  </m:oMath>
                </a14:m>
                <a:r>
                  <a:rPr lang="en-US" sz="2000" dirty="0">
                    <a:latin typeface="Calibri Light" panose="020F0302020204030204" pitchFamily="34" charset="0"/>
                    <a:cs typeface="Calibri Light" panose="020F0302020204030204" pitchFamily="34" charset="0"/>
                  </a:rPr>
                  <a:t> are also estimated.</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Informative priors were developed using numerical prior-pushforward simulations and filtering of simulated population trajectories.</a:t>
                </a: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40" y="1166277"/>
                <a:ext cx="5508736" cy="6540252"/>
              </a:xfrm>
              <a:prstGeom prst="rect">
                <a:avLst/>
              </a:prstGeom>
              <a:blipFill>
                <a:blip r:embed="rId2"/>
                <a:stretch>
                  <a:fillRect l="-997" t="-46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012DED8B-E404-4FDF-83F0-AFE9AD8F9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240221"/>
            <a:ext cx="4646229" cy="4646229"/>
          </a:xfrm>
          <a:prstGeom prst="rect">
            <a:avLst/>
          </a:prstGeom>
        </p:spPr>
      </p:pic>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01788C8C-49E1-40E5-AD41-7B5B9F66E557}"/>
                  </a:ext>
                </a:extLst>
              </p:cNvPr>
              <p:cNvSpPr/>
              <p:nvPr/>
            </p:nvSpPr>
            <p:spPr>
              <a:xfrm>
                <a:off x="331324" y="1166277"/>
                <a:ext cx="5508735" cy="3906655"/>
              </a:xfrm>
              <a:prstGeom prst="roundRect">
                <a:avLst>
                  <a:gd name="adj" fmla="val 750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a:solidFill>
                      <a:schemeClr val="tx1"/>
                    </a:solidFill>
                    <a:latin typeface="+mj-lt"/>
                  </a:rPr>
                  <a:t>Prior development workflow</a:t>
                </a:r>
              </a:p>
              <a:p>
                <a:pPr marL="342900" indent="-342900" algn="ctr">
                  <a:spcAft>
                    <a:spcPts val="600"/>
                  </a:spcAft>
                  <a:buFont typeface="+mj-lt"/>
                  <a:buAutoNum type="arabicPeriod"/>
                </a:pPr>
                <a:r>
                  <a:rPr lang="en-US" sz="1600" dirty="0">
                    <a:solidFill>
                      <a:schemeClr val="tx1"/>
                    </a:solidFill>
                    <a:latin typeface="+mj-lt"/>
                  </a:rPr>
                  <a:t>Use a stochastic numerical simulation based on NPO SMA biology to develop a prior for the intrinsic rate of increase </a:t>
                </a:r>
                <a:r>
                  <a:rPr lang="en-US" sz="1600" dirty="0" err="1">
                    <a:solidFill>
                      <a:schemeClr val="tx1"/>
                    </a:solidFill>
                    <a:latin typeface="+mj-lt"/>
                  </a:rPr>
                  <a:t>R</a:t>
                </a:r>
                <a:r>
                  <a:rPr lang="en-US" sz="1600" baseline="-25000" dirty="0" err="1">
                    <a:solidFill>
                      <a:schemeClr val="tx1"/>
                    </a:solidFill>
                    <a:latin typeface="+mj-lt"/>
                  </a:rPr>
                  <a:t>Max</a:t>
                </a:r>
                <a:r>
                  <a:rPr lang="en-US" sz="1600" baseline="-25000" dirty="0">
                    <a:solidFill>
                      <a:schemeClr val="tx1"/>
                    </a:solidFill>
                    <a:latin typeface="+mj-lt"/>
                  </a:rPr>
                  <a:t> </a:t>
                </a:r>
                <a:r>
                  <a:rPr lang="en-US" sz="1600" dirty="0">
                    <a:solidFill>
                      <a:schemeClr val="tx1"/>
                    </a:solidFill>
                    <a:latin typeface="+mj-lt"/>
                  </a:rPr>
                  <a:t>(Pardo et al. 2016, 2018).</a:t>
                </a:r>
              </a:p>
              <a:p>
                <a:pPr marL="342900" indent="-342900" algn="ctr">
                  <a:spcAft>
                    <a:spcPts val="600"/>
                  </a:spcAft>
                  <a:buFont typeface="+mj-lt"/>
                  <a:buAutoNum type="arabicPeriod"/>
                </a:pPr>
                <a:r>
                  <a:rPr lang="en-US" sz="1600" dirty="0">
                    <a:solidFill>
                      <a:schemeClr val="tx1"/>
                    </a:solidFill>
                    <a:latin typeface="+mj-lt"/>
                  </a:rPr>
                  <a:t>Use the </a:t>
                </a:r>
                <a:r>
                  <a:rPr lang="en-US" sz="1600" dirty="0" err="1">
                    <a:solidFill>
                      <a:schemeClr val="tx1"/>
                    </a:solidFill>
                    <a:latin typeface="+mj-lt"/>
                  </a:rPr>
                  <a:t>R</a:t>
                </a:r>
                <a:r>
                  <a:rPr lang="en-US" sz="1600" baseline="-25000" dirty="0" err="1">
                    <a:solidFill>
                      <a:schemeClr val="tx1"/>
                    </a:solidFill>
                    <a:latin typeface="+mj-lt"/>
                  </a:rPr>
                  <a:t>Max</a:t>
                </a:r>
                <a:r>
                  <a:rPr lang="en-US" sz="1600" baseline="-25000" dirty="0">
                    <a:solidFill>
                      <a:schemeClr val="tx1"/>
                    </a:solidFill>
                    <a:latin typeface="+mj-lt"/>
                  </a:rPr>
                  <a:t> </a:t>
                </a:r>
                <a:r>
                  <a:rPr lang="en-US" sz="1600" dirty="0">
                    <a:solidFill>
                      <a:schemeClr val="tx1"/>
                    </a:solidFill>
                    <a:latin typeface="+mj-lt"/>
                  </a:rPr>
                  <a:t>prior (along with priors for </a:t>
                </a:r>
                <a:r>
                  <a:rPr lang="en-US" sz="1600" dirty="0">
                    <a:solidFill>
                      <a:schemeClr val="tx1"/>
                    </a:solidFill>
                    <a:latin typeface="+mj-lt"/>
                    <a:cs typeface="Calibri Light" panose="020F0302020204030204" pitchFamily="34" charset="0"/>
                  </a:rPr>
                  <a:t>carrying capacity K and initial depletion x</a:t>
                </a:r>
                <a:r>
                  <a:rPr lang="en-US" sz="1600" baseline="-25000" dirty="0">
                    <a:solidFill>
                      <a:schemeClr val="tx1"/>
                    </a:solidFill>
                    <a:latin typeface="+mj-lt"/>
                    <a:cs typeface="Calibri Light" panose="020F0302020204030204" pitchFamily="34" charset="0"/>
                  </a:rPr>
                  <a:t>0</a:t>
                </a:r>
                <a:r>
                  <a:rPr lang="en-US" sz="1600" dirty="0">
                    <a:solidFill>
                      <a:schemeClr val="tx1"/>
                    </a:solidFill>
                    <a:latin typeface="+mj-lt"/>
                    <a:cs typeface="Calibri Light" panose="020F0302020204030204" pitchFamily="34" charset="0"/>
                  </a:rPr>
                  <a:t>) to simulate population trajectories conditioned on observed catch.</a:t>
                </a:r>
              </a:p>
              <a:p>
                <a:pPr marL="342900" indent="-342900" algn="ctr">
                  <a:spcAft>
                    <a:spcPts val="600"/>
                  </a:spcAft>
                  <a:buFont typeface="+mj-lt"/>
                  <a:buAutoNum type="arabicPeriod"/>
                </a:pPr>
                <a:r>
                  <a:rPr lang="en-US" sz="1600" dirty="0">
                    <a:solidFill>
                      <a:schemeClr val="tx1"/>
                    </a:solidFill>
                    <a:latin typeface="+mj-lt"/>
                  </a:rPr>
                  <a:t> Filter simulated population trajectories based on baseline (at least ~20% increase in population) and extreme (at least ~200% increase in population) levels.</a:t>
                </a:r>
              </a:p>
              <a:p>
                <a:pPr marL="342900" indent="-342900" algn="ctr">
                  <a:spcAft>
                    <a:spcPts val="600"/>
                  </a:spcAft>
                  <a:buFont typeface="+mj-lt"/>
                  <a:buAutoNum type="arabicPeriod"/>
                </a:pPr>
                <a:r>
                  <a:rPr lang="en-US" sz="1600" dirty="0">
                    <a:solidFill>
                      <a:schemeClr val="tx1"/>
                    </a:solidFill>
                    <a:latin typeface="+mj-lt"/>
                  </a:rPr>
                  <a:t>Develop parametrized prior distributions based on parameter distributions corresponding to filtered, simulated population trajectories (e.g., </a:t>
                </a:r>
                <a14:m>
                  <m:oMath xmlns:m="http://schemas.openxmlformats.org/officeDocument/2006/math">
                    <m:sSub>
                      <m:sSubPr>
                        <m:ctrlPr>
                          <a:rPr lang="en-US" sz="1600" i="1" kern="0" smtClean="0">
                            <a:solidFill>
                              <a:schemeClr val="tx1"/>
                            </a:solidFill>
                            <a:effectLst/>
                            <a:latin typeface="Cambria Math" panose="02040503050406030204" pitchFamily="18" charset="0"/>
                            <a:ea typeface="Times New Roman" panose="02020603050405020304" pitchFamily="18" charset="0"/>
                            <a:cs typeface="Calibri Light" panose="020F0302020204030204" pitchFamily="34" charset="0"/>
                          </a:rPr>
                        </m:ctrlPr>
                      </m:sSubPr>
                      <m:e>
                        <m:r>
                          <a:rPr lang="en-US" sz="1600" i="1">
                            <a:solidFill>
                              <a:schemeClr val="tx1"/>
                            </a:solidFill>
                            <a:effectLst/>
                            <a:latin typeface="Cambria Math" panose="02040503050406030204" pitchFamily="18" charset="0"/>
                            <a:ea typeface="MS Mincho"/>
                            <a:cs typeface="Times New Roman" panose="02020603050405020304" pitchFamily="18" charset="0"/>
                          </a:rPr>
                          <m:t>𝑅</m:t>
                        </m:r>
                      </m:e>
                      <m:sub>
                        <m:r>
                          <a:rPr lang="en-US" sz="1600" i="1">
                            <a:solidFill>
                              <a:schemeClr val="tx1"/>
                            </a:solidFill>
                            <a:effectLst/>
                            <a:latin typeface="Cambria Math" panose="02040503050406030204" pitchFamily="18" charset="0"/>
                            <a:ea typeface="MS Mincho"/>
                            <a:cs typeface="Times New Roman" panose="02020603050405020304" pitchFamily="18" charset="0"/>
                          </a:rPr>
                          <m:t>𝑀𝑎𝑥</m:t>
                        </m:r>
                      </m:sub>
                    </m:sSub>
                    <m:r>
                      <a:rPr lang="en-US" sz="1600" i="1" kern="0">
                        <a:solidFill>
                          <a:schemeClr val="tx1"/>
                        </a:solidFill>
                        <a:effectLst/>
                        <a:latin typeface="Cambria Math" panose="02040503050406030204" pitchFamily="18" charset="0"/>
                        <a:ea typeface="Times New Roman" panose="02020603050405020304" pitchFamily="18" charset="0"/>
                        <a:cs typeface="Calibri Light" panose="020F0302020204030204" pitchFamily="34" charset="0"/>
                      </a:rPr>
                      <m:t>~</m:t>
                    </m:r>
                    <m:r>
                      <m:rPr>
                        <m:nor/>
                      </m:rPr>
                      <a:rPr lang="en-US" sz="1600" kern="0">
                        <a:solidFill>
                          <a:schemeClr val="tx1"/>
                        </a:solidFill>
                        <a:effectLst/>
                        <a:latin typeface="+mj-lt"/>
                        <a:ea typeface="Times New Roman" panose="02020603050405020304" pitchFamily="18" charset="0"/>
                        <a:cs typeface="Calibri Light" panose="020F0302020204030204" pitchFamily="34" charset="0"/>
                      </a:rPr>
                      <m:t>Lognormal</m:t>
                    </m:r>
                    <m:r>
                      <a:rPr lang="en-US" sz="1600" i="1" kern="0">
                        <a:solidFill>
                          <a:schemeClr val="tx1"/>
                        </a:solidFill>
                        <a:effectLst/>
                        <a:latin typeface="Cambria Math" panose="02040503050406030204" pitchFamily="18" charset="0"/>
                        <a:ea typeface="Times New Roman" panose="02020603050405020304" pitchFamily="18" charset="0"/>
                        <a:cs typeface="Calibri Light" panose="020F0302020204030204" pitchFamily="34" charset="0"/>
                      </a:rPr>
                      <m:t>(−2.52, 0.41)</m:t>
                    </m:r>
                  </m:oMath>
                </a14:m>
                <a:r>
                  <a:rPr lang="en-US" sz="1600" kern="0" dirty="0">
                    <a:solidFill>
                      <a:schemeClr val="tx1"/>
                    </a:solidFill>
                    <a:effectLst/>
                    <a:latin typeface="+mj-lt"/>
                    <a:ea typeface="MS Mincho"/>
                  </a:rPr>
                  <a:t>). </a:t>
                </a:r>
                <a:endParaRPr lang="en-US" sz="1600" dirty="0">
                  <a:solidFill>
                    <a:schemeClr val="tx1"/>
                  </a:solidFill>
                  <a:latin typeface="+mj-lt"/>
                </a:endParaRPr>
              </a:p>
            </p:txBody>
          </p:sp>
        </mc:Choice>
        <mc:Fallback xmlns="">
          <p:sp>
            <p:nvSpPr>
              <p:cNvPr id="7" name="Rectangle: Rounded Corners 6">
                <a:extLst>
                  <a:ext uri="{FF2B5EF4-FFF2-40B4-BE49-F238E27FC236}">
                    <a16:creationId xmlns:a16="http://schemas.microsoft.com/office/drawing/2014/main" id="{01788C8C-49E1-40E5-AD41-7B5B9F66E557}"/>
                  </a:ext>
                </a:extLst>
              </p:cNvPr>
              <p:cNvSpPr>
                <a:spLocks noRot="1" noChangeAspect="1" noMove="1" noResize="1" noEditPoints="1" noAdjustHandles="1" noChangeArrowheads="1" noChangeShapeType="1" noTextEdit="1"/>
              </p:cNvSpPr>
              <p:nvPr/>
            </p:nvSpPr>
            <p:spPr>
              <a:xfrm>
                <a:off x="331324" y="1166277"/>
                <a:ext cx="5508735" cy="3906655"/>
              </a:xfrm>
              <a:prstGeom prst="roundRect">
                <a:avLst>
                  <a:gd name="adj" fmla="val 7508"/>
                </a:avLst>
              </a:prstGeom>
              <a:blipFill>
                <a:blip r:embed="rId4"/>
                <a:stretch>
                  <a:fillRect b="-467"/>
                </a:stretch>
              </a:blipFill>
            </p:spPr>
            <p:txBody>
              <a:bodyPr/>
              <a:lstStyle/>
              <a:p>
                <a:r>
                  <a:rPr lang="en-US">
                    <a:noFill/>
                  </a:rPr>
                  <a:t> </a:t>
                </a:r>
              </a:p>
            </p:txBody>
          </p:sp>
        </mc:Fallback>
      </mc:AlternateContent>
    </p:spTree>
    <p:extLst>
      <p:ext uri="{BB962C8B-B14F-4D97-AF65-F5344CB8AC3E}">
        <p14:creationId xmlns:p14="http://schemas.microsoft.com/office/powerpoint/2010/main" val="2540408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Bayesian State-Space Surplus Production Model (BSPM)</a:t>
            </a:r>
          </a:p>
        </p:txBody>
      </p:sp>
      <p:sp>
        <p:nvSpPr>
          <p:cNvPr id="8" name="TextBox 7"/>
          <p:cNvSpPr txBox="1"/>
          <p:nvPr/>
        </p:nvSpPr>
        <p:spPr>
          <a:xfrm>
            <a:off x="309239" y="1166277"/>
            <a:ext cx="4682025" cy="313932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 single index was fit (</a:t>
            </a:r>
            <a:r>
              <a:rPr lang="en-US" sz="2000" i="1" dirty="0">
                <a:latin typeface="Calibri Light" panose="020F0302020204030204" pitchFamily="34" charset="0"/>
                <a:cs typeface="Calibri Light" panose="020F0302020204030204" pitchFamily="34" charset="0"/>
              </a:rPr>
              <a:t>Lognormal</a:t>
            </a:r>
            <a:r>
              <a:rPr lang="en-US" sz="2000" dirty="0">
                <a:latin typeface="Calibri Light" panose="020F0302020204030204" pitchFamily="34" charset="0"/>
                <a:cs typeface="Calibri Light" panose="020F0302020204030204" pitchFamily="34" charset="0"/>
              </a:rPr>
              <a:t> likelihood) within each BSPM and model results were sensitive to the </a:t>
            </a:r>
            <a:r>
              <a:rPr lang="en-US" sz="2000" b="1" dirty="0">
                <a:latin typeface="Calibri Light" panose="020F0302020204030204" pitchFamily="34" charset="0"/>
                <a:cs typeface="Calibri Light" panose="020F0302020204030204" pitchFamily="34" charset="0"/>
              </a:rPr>
              <a:t>choice of index</a:t>
            </a:r>
            <a:r>
              <a:rPr lang="en-US" sz="2000" dirty="0">
                <a:latin typeface="Calibri Light" panose="020F0302020204030204" pitchFamily="34" charset="0"/>
                <a:cs typeface="Calibri Light" panose="020F0302020204030204" pitchFamily="34" charset="0"/>
              </a:rPr>
              <a:t>, treatment of the catch, and level of filtering used to define informative priors.</a:t>
            </a: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sp>
        <p:nvSpPr>
          <p:cNvPr id="2" name="Rectangle: Rounded Corners 1">
            <a:extLst>
              <a:ext uri="{FF2B5EF4-FFF2-40B4-BE49-F238E27FC236}">
                <a16:creationId xmlns:a16="http://schemas.microsoft.com/office/drawing/2014/main" id="{4360E9E2-3784-48B6-8D04-0E6608D60A7E}"/>
              </a:ext>
            </a:extLst>
          </p:cNvPr>
          <p:cNvSpPr/>
          <p:nvPr/>
        </p:nvSpPr>
        <p:spPr>
          <a:xfrm>
            <a:off x="5240063" y="1460800"/>
            <a:ext cx="2667000" cy="15826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CPUE</a:t>
            </a:r>
          </a:p>
          <a:p>
            <a:pPr marL="285750" indent="-285750">
              <a:buFont typeface="Arial" panose="020B0604020202020204" pitchFamily="34" charset="0"/>
              <a:buChar char="•"/>
            </a:pPr>
            <a:r>
              <a:rPr lang="en-US" dirty="0"/>
              <a:t>US HI all </a:t>
            </a:r>
          </a:p>
          <a:p>
            <a:pPr marL="285750" indent="-285750">
              <a:buFont typeface="Arial" panose="020B0604020202020204" pitchFamily="34" charset="0"/>
              <a:buChar char="•"/>
            </a:pPr>
            <a:r>
              <a:rPr lang="en-US" dirty="0"/>
              <a:t>US HI core </a:t>
            </a:r>
          </a:p>
          <a:p>
            <a:pPr marL="285750" indent="-285750">
              <a:buFont typeface="Arial" panose="020B0604020202020204" pitchFamily="34" charset="0"/>
              <a:buChar char="•"/>
            </a:pPr>
            <a:r>
              <a:rPr lang="en-US" dirty="0"/>
              <a:t>TW </a:t>
            </a:r>
          </a:p>
          <a:p>
            <a:pPr marL="285750" indent="-285750">
              <a:buFont typeface="Arial" panose="020B0604020202020204" pitchFamily="34" charset="0"/>
              <a:buChar char="•"/>
            </a:pPr>
            <a:r>
              <a:rPr lang="en-US" dirty="0"/>
              <a:t>JP </a:t>
            </a:r>
          </a:p>
        </p:txBody>
      </p:sp>
    </p:spTree>
    <p:extLst>
      <p:ext uri="{BB962C8B-B14F-4D97-AF65-F5344CB8AC3E}">
        <p14:creationId xmlns:p14="http://schemas.microsoft.com/office/powerpoint/2010/main" val="1340883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Bayesian State-Space Surplus Production Model (BSPM)</a:t>
            </a:r>
          </a:p>
        </p:txBody>
      </p:sp>
      <p:sp>
        <p:nvSpPr>
          <p:cNvPr id="8" name="TextBox 7"/>
          <p:cNvSpPr txBox="1"/>
          <p:nvPr/>
        </p:nvSpPr>
        <p:spPr>
          <a:xfrm>
            <a:off x="309239" y="1166277"/>
            <a:ext cx="4682025" cy="313932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 single index was fit (</a:t>
            </a:r>
            <a:r>
              <a:rPr lang="en-US" sz="2000" i="1" dirty="0">
                <a:latin typeface="Calibri Light" panose="020F0302020204030204" pitchFamily="34" charset="0"/>
                <a:cs typeface="Calibri Light" panose="020F0302020204030204" pitchFamily="34" charset="0"/>
              </a:rPr>
              <a:t>Lognormal</a:t>
            </a:r>
            <a:r>
              <a:rPr lang="en-US" sz="2000" dirty="0">
                <a:latin typeface="Calibri Light" panose="020F0302020204030204" pitchFamily="34" charset="0"/>
                <a:cs typeface="Calibri Light" panose="020F0302020204030204" pitchFamily="34" charset="0"/>
              </a:rPr>
              <a:t> likelihood) within each BSPM and model results were sensitive to the choice of index, </a:t>
            </a:r>
            <a:r>
              <a:rPr lang="en-US" sz="2000" b="1" dirty="0">
                <a:latin typeface="Calibri Light" panose="020F0302020204030204" pitchFamily="34" charset="0"/>
                <a:cs typeface="Calibri Light" panose="020F0302020204030204" pitchFamily="34" charset="0"/>
              </a:rPr>
              <a:t>treatment of the catch</a:t>
            </a:r>
            <a:r>
              <a:rPr lang="en-US" sz="2000" dirty="0">
                <a:latin typeface="Calibri Light" panose="020F0302020204030204" pitchFamily="34" charset="0"/>
                <a:cs typeface="Calibri Light" panose="020F0302020204030204" pitchFamily="34" charset="0"/>
              </a:rPr>
              <a:t>, and level of filtering used to define informative priors.</a:t>
            </a: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sp>
        <p:nvSpPr>
          <p:cNvPr id="2" name="Rectangle: Rounded Corners 1">
            <a:extLst>
              <a:ext uri="{FF2B5EF4-FFF2-40B4-BE49-F238E27FC236}">
                <a16:creationId xmlns:a16="http://schemas.microsoft.com/office/drawing/2014/main" id="{4360E9E2-3784-48B6-8D04-0E6608D60A7E}"/>
              </a:ext>
            </a:extLst>
          </p:cNvPr>
          <p:cNvSpPr/>
          <p:nvPr/>
        </p:nvSpPr>
        <p:spPr>
          <a:xfrm>
            <a:off x="5240063" y="1460800"/>
            <a:ext cx="2667000" cy="15826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CPUE</a:t>
            </a:r>
          </a:p>
          <a:p>
            <a:pPr marL="285750" indent="-285750">
              <a:buFont typeface="Arial" panose="020B0604020202020204" pitchFamily="34" charset="0"/>
              <a:buChar char="•"/>
            </a:pPr>
            <a:r>
              <a:rPr lang="en-US" dirty="0"/>
              <a:t>US HI all </a:t>
            </a:r>
          </a:p>
          <a:p>
            <a:pPr marL="285750" indent="-285750">
              <a:buFont typeface="Arial" panose="020B0604020202020204" pitchFamily="34" charset="0"/>
              <a:buChar char="•"/>
            </a:pPr>
            <a:r>
              <a:rPr lang="en-US" dirty="0"/>
              <a:t>US HI core </a:t>
            </a:r>
          </a:p>
          <a:p>
            <a:pPr marL="285750" indent="-285750">
              <a:buFont typeface="Arial" panose="020B0604020202020204" pitchFamily="34" charset="0"/>
              <a:buChar char="•"/>
            </a:pPr>
            <a:r>
              <a:rPr lang="en-US" dirty="0"/>
              <a:t>TW </a:t>
            </a:r>
          </a:p>
          <a:p>
            <a:pPr marL="285750" indent="-285750">
              <a:buFont typeface="Arial" panose="020B0604020202020204" pitchFamily="34" charset="0"/>
              <a:buChar char="•"/>
            </a:pPr>
            <a:r>
              <a:rPr lang="en-US" dirty="0"/>
              <a:t>JP </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7C059AC-93CA-46B0-9788-18D41DD1C1CD}"/>
                  </a:ext>
                </a:extLst>
              </p:cNvPr>
              <p:cNvSpPr/>
              <p:nvPr/>
            </p:nvSpPr>
            <p:spPr>
              <a:xfrm>
                <a:off x="8364754" y="1833297"/>
                <a:ext cx="3486150" cy="319140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Catch</a:t>
                </a:r>
              </a:p>
              <a:p>
                <a:pPr marL="285750" indent="-285750">
                  <a:buFont typeface="Arial" panose="020B0604020202020204" pitchFamily="34" charset="0"/>
                  <a:buChar char="•"/>
                </a:pPr>
                <a:r>
                  <a:rPr lang="en-US" dirty="0"/>
                  <a:t>Estimated using LL effort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 directly estimated: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m:t>
                        </m:r>
                      </m:sup>
                    </m:sSup>
                    <m:r>
                      <a:rPr lang="en-US" b="0" i="1" smtClean="0">
                        <a:latin typeface="Cambria Math" panose="02040503050406030204" pitchFamily="18" charset="0"/>
                      </a:rPr>
                      <m:t>(0, 0.0125)</m:t>
                    </m:r>
                  </m:oMath>
                </a14:m>
                <a:endParaRPr lang="en-US" dirty="0"/>
              </a:p>
              <a:p>
                <a:pPr marL="285750" indent="-285750">
                  <a:buFont typeface="Arial" panose="020B0604020202020204" pitchFamily="34" charset="0"/>
                  <a:buChar char="•"/>
                </a:pPr>
                <a:r>
                  <a:rPr lang="en-US" dirty="0"/>
                  <a:t>F directly estimated: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m:t>
                        </m:r>
                      </m:sup>
                    </m:sSup>
                    <m:r>
                      <a:rPr lang="en-US" b="0" i="1" smtClean="0">
                        <a:latin typeface="Cambria Math" panose="02040503050406030204" pitchFamily="18" charset="0"/>
                      </a:rPr>
                      <m:t>(0, 0.025)</m:t>
                    </m:r>
                  </m:oMath>
                </a14:m>
                <a:r>
                  <a:rPr lang="en-US" dirty="0"/>
                  <a:t> </a:t>
                </a:r>
              </a:p>
              <a:p>
                <a:pPr marL="285750" indent="-285750">
                  <a:buFont typeface="Arial" panose="020B0604020202020204" pitchFamily="34" charset="0"/>
                  <a:buChar char="•"/>
                </a:pPr>
                <a:r>
                  <a:rPr lang="en-US" dirty="0"/>
                  <a:t>F directly estimated: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m:t>
                        </m:r>
                      </m:sup>
                    </m:sSup>
                    <m:r>
                      <a:rPr lang="en-US" b="0" i="1" smtClean="0">
                        <a:latin typeface="Cambria Math" panose="02040503050406030204" pitchFamily="18" charset="0"/>
                      </a:rPr>
                      <m:t>(0, 0.05)</m:t>
                    </m:r>
                  </m:oMath>
                </a14:m>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7" name="Rectangle: Rounded Corners 6">
                <a:extLst>
                  <a:ext uri="{FF2B5EF4-FFF2-40B4-BE49-F238E27FC236}">
                    <a16:creationId xmlns:a16="http://schemas.microsoft.com/office/drawing/2014/main" id="{A7C059AC-93CA-46B0-9788-18D41DD1C1CD}"/>
                  </a:ext>
                </a:extLst>
              </p:cNvPr>
              <p:cNvSpPr>
                <a:spLocks noRot="1" noChangeAspect="1" noMove="1" noResize="1" noEditPoints="1" noAdjustHandles="1" noChangeArrowheads="1" noChangeShapeType="1" noTextEdit="1"/>
              </p:cNvSpPr>
              <p:nvPr/>
            </p:nvSpPr>
            <p:spPr>
              <a:xfrm>
                <a:off x="8364754" y="1833297"/>
                <a:ext cx="3486150" cy="3191406"/>
              </a:xfrm>
              <a:prstGeom prst="roundRect">
                <a:avLst/>
              </a:prstGeom>
              <a:blipFill>
                <a:blip r:embed="rId2"/>
                <a:stretch>
                  <a:fillRect r="-8885"/>
                </a:stretch>
              </a:blipFill>
            </p:spPr>
            <p:txBody>
              <a:bodyPr/>
              <a:lstStyle/>
              <a:p>
                <a:r>
                  <a:rPr lang="en-US">
                    <a:noFill/>
                  </a:rPr>
                  <a:t> </a:t>
                </a:r>
              </a:p>
            </p:txBody>
          </p:sp>
        </mc:Fallback>
      </mc:AlternateContent>
    </p:spTree>
    <p:extLst>
      <p:ext uri="{BB962C8B-B14F-4D97-AF65-F5344CB8AC3E}">
        <p14:creationId xmlns:p14="http://schemas.microsoft.com/office/powerpoint/2010/main" val="3651213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Bayesian State-Space Surplus Production Model (BSPM)</a:t>
            </a:r>
          </a:p>
        </p:txBody>
      </p:sp>
      <p:sp>
        <p:nvSpPr>
          <p:cNvPr id="8" name="TextBox 7"/>
          <p:cNvSpPr txBox="1"/>
          <p:nvPr/>
        </p:nvSpPr>
        <p:spPr>
          <a:xfrm>
            <a:off x="309239" y="1166277"/>
            <a:ext cx="4682025" cy="313932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 single index was fit (</a:t>
            </a:r>
            <a:r>
              <a:rPr lang="en-US" sz="2000" i="1" dirty="0">
                <a:latin typeface="Calibri Light" panose="020F0302020204030204" pitchFamily="34" charset="0"/>
                <a:cs typeface="Calibri Light" panose="020F0302020204030204" pitchFamily="34" charset="0"/>
              </a:rPr>
              <a:t>Lognormal</a:t>
            </a:r>
            <a:r>
              <a:rPr lang="en-US" sz="2000" dirty="0">
                <a:latin typeface="Calibri Light" panose="020F0302020204030204" pitchFamily="34" charset="0"/>
                <a:cs typeface="Calibri Light" panose="020F0302020204030204" pitchFamily="34" charset="0"/>
              </a:rPr>
              <a:t> likelihood) within each BSPM and model results were sensitive to the choice of index, treatment of the catch, and </a:t>
            </a:r>
            <a:r>
              <a:rPr lang="en-US" sz="2000" b="1" dirty="0">
                <a:latin typeface="Calibri Light" panose="020F0302020204030204" pitchFamily="34" charset="0"/>
                <a:cs typeface="Calibri Light" panose="020F0302020204030204" pitchFamily="34" charset="0"/>
              </a:rPr>
              <a:t>level of filtering used to define informative priors</a:t>
            </a:r>
            <a:r>
              <a:rPr lang="en-US" sz="2000" dirty="0">
                <a:latin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sp>
        <p:nvSpPr>
          <p:cNvPr id="2" name="Rectangle: Rounded Corners 1">
            <a:extLst>
              <a:ext uri="{FF2B5EF4-FFF2-40B4-BE49-F238E27FC236}">
                <a16:creationId xmlns:a16="http://schemas.microsoft.com/office/drawing/2014/main" id="{4360E9E2-3784-48B6-8D04-0E6608D60A7E}"/>
              </a:ext>
            </a:extLst>
          </p:cNvPr>
          <p:cNvSpPr/>
          <p:nvPr/>
        </p:nvSpPr>
        <p:spPr>
          <a:xfrm>
            <a:off x="5240063" y="1460800"/>
            <a:ext cx="2667000" cy="15826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CPUE</a:t>
            </a:r>
          </a:p>
          <a:p>
            <a:pPr marL="285750" indent="-285750">
              <a:buFont typeface="Arial" panose="020B0604020202020204" pitchFamily="34" charset="0"/>
              <a:buChar char="•"/>
            </a:pPr>
            <a:r>
              <a:rPr lang="en-US" dirty="0"/>
              <a:t>US HI all </a:t>
            </a:r>
          </a:p>
          <a:p>
            <a:pPr marL="285750" indent="-285750">
              <a:buFont typeface="Arial" panose="020B0604020202020204" pitchFamily="34" charset="0"/>
              <a:buChar char="•"/>
            </a:pPr>
            <a:r>
              <a:rPr lang="en-US" dirty="0"/>
              <a:t>US HI core </a:t>
            </a:r>
          </a:p>
          <a:p>
            <a:pPr marL="285750" indent="-285750">
              <a:buFont typeface="Arial" panose="020B0604020202020204" pitchFamily="34" charset="0"/>
              <a:buChar char="•"/>
            </a:pPr>
            <a:r>
              <a:rPr lang="en-US" dirty="0"/>
              <a:t>TW </a:t>
            </a:r>
          </a:p>
          <a:p>
            <a:pPr marL="285750" indent="-285750">
              <a:buFont typeface="Arial" panose="020B0604020202020204" pitchFamily="34" charset="0"/>
              <a:buChar char="•"/>
            </a:pPr>
            <a:r>
              <a:rPr lang="en-US" dirty="0"/>
              <a:t>JP </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7C059AC-93CA-46B0-9788-18D41DD1C1CD}"/>
                  </a:ext>
                </a:extLst>
              </p:cNvPr>
              <p:cNvSpPr/>
              <p:nvPr/>
            </p:nvSpPr>
            <p:spPr>
              <a:xfrm>
                <a:off x="8364754" y="1833297"/>
                <a:ext cx="3486150" cy="319140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Catch</a:t>
                </a:r>
              </a:p>
              <a:p>
                <a:pPr marL="285750" indent="-285750">
                  <a:buFont typeface="Arial" panose="020B0604020202020204" pitchFamily="34" charset="0"/>
                  <a:buChar char="•"/>
                </a:pPr>
                <a:r>
                  <a:rPr lang="en-US" dirty="0"/>
                  <a:t>Estimated using LL effort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 directly estimated: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m:t>
                        </m:r>
                      </m:sup>
                    </m:sSup>
                    <m:r>
                      <a:rPr lang="en-US" b="0" i="1" smtClean="0">
                        <a:latin typeface="Cambria Math" panose="02040503050406030204" pitchFamily="18" charset="0"/>
                      </a:rPr>
                      <m:t>(0, 0.0125)</m:t>
                    </m:r>
                  </m:oMath>
                </a14:m>
                <a:r>
                  <a:rPr lang="en-US" dirty="0"/>
                  <a:t> </a:t>
                </a:r>
              </a:p>
              <a:p>
                <a:pPr marL="285750" indent="-285750">
                  <a:buFont typeface="Arial" panose="020B0604020202020204" pitchFamily="34" charset="0"/>
                  <a:buChar char="•"/>
                </a:pPr>
                <a:r>
                  <a:rPr lang="en-US" dirty="0"/>
                  <a:t>F directly estimated: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m:t>
                        </m:r>
                      </m:sup>
                    </m:sSup>
                    <m:r>
                      <a:rPr lang="en-US" b="0" i="1" smtClean="0">
                        <a:latin typeface="Cambria Math" panose="02040503050406030204" pitchFamily="18" charset="0"/>
                      </a:rPr>
                      <m:t>(0, 0.025)</m:t>
                    </m:r>
                  </m:oMath>
                </a14:m>
                <a:endParaRPr lang="en-US" dirty="0"/>
              </a:p>
              <a:p>
                <a:pPr marL="285750" indent="-285750">
                  <a:buFont typeface="Arial" panose="020B0604020202020204" pitchFamily="34" charset="0"/>
                  <a:buChar char="•"/>
                </a:pPr>
                <a:r>
                  <a:rPr lang="en-US" dirty="0"/>
                  <a:t>F directly estimated: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m:t>
                        </m:r>
                      </m:sup>
                    </m:sSup>
                    <m:r>
                      <a:rPr lang="en-US" b="0" i="1" smtClean="0">
                        <a:latin typeface="Cambria Math" panose="02040503050406030204" pitchFamily="18" charset="0"/>
                      </a:rPr>
                      <m:t>(0, 0.05)</m:t>
                    </m:r>
                  </m:oMath>
                </a14:m>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7" name="Rectangle: Rounded Corners 6">
                <a:extLst>
                  <a:ext uri="{FF2B5EF4-FFF2-40B4-BE49-F238E27FC236}">
                    <a16:creationId xmlns:a16="http://schemas.microsoft.com/office/drawing/2014/main" id="{A7C059AC-93CA-46B0-9788-18D41DD1C1CD}"/>
                  </a:ext>
                </a:extLst>
              </p:cNvPr>
              <p:cNvSpPr>
                <a:spLocks noRot="1" noChangeAspect="1" noMove="1" noResize="1" noEditPoints="1" noAdjustHandles="1" noChangeArrowheads="1" noChangeShapeType="1" noTextEdit="1"/>
              </p:cNvSpPr>
              <p:nvPr/>
            </p:nvSpPr>
            <p:spPr>
              <a:xfrm>
                <a:off x="8364754" y="1833297"/>
                <a:ext cx="3486150" cy="3191406"/>
              </a:xfrm>
              <a:prstGeom prst="roundRect">
                <a:avLst/>
              </a:prstGeom>
              <a:blipFill>
                <a:blip r:embed="rId2"/>
                <a:stretch>
                  <a:fillRect/>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EC354C3D-31BC-4D68-B5FE-73DB3DE5542E}"/>
              </a:ext>
            </a:extLst>
          </p:cNvPr>
          <p:cNvSpPr/>
          <p:nvPr/>
        </p:nvSpPr>
        <p:spPr>
          <a:xfrm>
            <a:off x="5448956" y="3950080"/>
            <a:ext cx="2667000" cy="194609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Prior filtering</a:t>
            </a:r>
          </a:p>
          <a:p>
            <a:pPr marL="285750" indent="-285750">
              <a:buFont typeface="Arial" panose="020B0604020202020204" pitchFamily="34" charset="0"/>
              <a:buChar char="•"/>
            </a:pPr>
            <a:r>
              <a:rPr lang="en-US" dirty="0"/>
              <a:t>Baseline: 20% increase in simulated populations </a:t>
            </a:r>
          </a:p>
          <a:p>
            <a:pPr marL="285750" indent="-285750">
              <a:buFont typeface="Arial" panose="020B0604020202020204" pitchFamily="34" charset="0"/>
              <a:buChar char="•"/>
            </a:pPr>
            <a:r>
              <a:rPr lang="en-US" dirty="0"/>
              <a:t>Extreme: 200% increase in simulated populations </a:t>
            </a:r>
          </a:p>
        </p:txBody>
      </p:sp>
    </p:spTree>
    <p:extLst>
      <p:ext uri="{BB962C8B-B14F-4D97-AF65-F5344CB8AC3E}">
        <p14:creationId xmlns:p14="http://schemas.microsoft.com/office/powerpoint/2010/main" val="3701727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Overview of the 2018 stock assessment</a:t>
            </a:r>
          </a:p>
        </p:txBody>
      </p:sp>
      <mc:AlternateContent xmlns:mc="http://schemas.openxmlformats.org/markup-compatibility/2006" xmlns:a14="http://schemas.microsoft.com/office/drawing/2010/main">
        <mc:Choice Requires="a14">
          <p:sp>
            <p:nvSpPr>
              <p:cNvPr id="8" name="TextBox 7"/>
              <p:cNvSpPr txBox="1"/>
              <p:nvPr/>
            </p:nvSpPr>
            <p:spPr>
              <a:xfrm>
                <a:off x="309240" y="1166277"/>
                <a:ext cx="5177159" cy="5914248"/>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rPr>
                  <a:t>Stock Synthesis 3.24U (ISC 2018)</a:t>
                </a:r>
              </a:p>
              <a:p>
                <a:pPr marL="285750" indent="-285750">
                  <a:buFont typeface="Arial" panose="020B0604020202020204" pitchFamily="34" charset="0"/>
                  <a:buChar char="•"/>
                </a:pPr>
                <a:r>
                  <a:rPr lang="en-US" sz="2600" dirty="0">
                    <a:latin typeface="+mj-lt"/>
                  </a:rPr>
                  <a:t>SA</a:t>
                </a:r>
                <a:r>
                  <a:rPr lang="en-US" sz="2600" baseline="-25000" dirty="0">
                    <a:latin typeface="+mj-lt"/>
                  </a:rPr>
                  <a:t>2016</a:t>
                </a:r>
                <a:r>
                  <a:rPr lang="en-US" sz="2600" dirty="0">
                    <a:latin typeface="+mj-lt"/>
                  </a:rPr>
                  <a:t> / SA</a:t>
                </a:r>
                <a:r>
                  <a:rPr lang="en-US" sz="2600" baseline="-25000" dirty="0">
                    <a:latin typeface="+mj-lt"/>
                  </a:rPr>
                  <a:t>MSY </a:t>
                </a:r>
                <a:r>
                  <a:rPr lang="en-US" sz="2600" dirty="0">
                    <a:latin typeface="+mj-lt"/>
                  </a:rPr>
                  <a:t>= 1.36</a:t>
                </a:r>
              </a:p>
              <a:p>
                <a:pPr marL="285750" lvl="0" indent="-285750">
                  <a:buFont typeface="Arial" panose="020B0604020202020204" pitchFamily="34" charset="0"/>
                  <a:buChar char="•"/>
                </a:pPr>
                <a14:m>
                  <m:oMath xmlns:m="http://schemas.openxmlformats.org/officeDocument/2006/math">
                    <m:f>
                      <m:fPr>
                        <m:ctrlPr>
                          <a:rPr lang="en-US" sz="2600" i="1" smtClean="0">
                            <a:solidFill>
                              <a:prstClr val="black"/>
                            </a:solidFill>
                            <a:latin typeface="Cambria Math" panose="02040503050406030204" pitchFamily="18" charset="0"/>
                          </a:rPr>
                        </m:ctrlPr>
                      </m:fPr>
                      <m:num>
                        <m:r>
                          <a:rPr lang="en-US" sz="2600" b="0" i="1" smtClean="0">
                            <a:solidFill>
                              <a:prstClr val="black"/>
                            </a:solidFill>
                            <a:latin typeface="Cambria Math" panose="02040503050406030204" pitchFamily="18" charset="0"/>
                          </a:rPr>
                          <m:t>1−</m:t>
                        </m:r>
                        <m:r>
                          <a:rPr lang="en-US" sz="2600" b="0" i="1" smtClean="0">
                            <a:solidFill>
                              <a:prstClr val="black"/>
                            </a:solidFill>
                            <a:latin typeface="Cambria Math" panose="02040503050406030204" pitchFamily="18" charset="0"/>
                          </a:rPr>
                          <m:t>𝑆𝑃</m:t>
                        </m:r>
                        <m:sSub>
                          <m:sSubPr>
                            <m:ctrlPr>
                              <a:rPr lang="en-US" sz="2600" b="0" i="1" smtClean="0">
                                <a:solidFill>
                                  <a:prstClr val="black"/>
                                </a:solidFill>
                                <a:latin typeface="Cambria Math" panose="02040503050406030204" pitchFamily="18" charset="0"/>
                              </a:rPr>
                            </m:ctrlPr>
                          </m:sSubPr>
                          <m:e>
                            <m:r>
                              <a:rPr lang="en-US" sz="2600" b="0" i="1" smtClean="0">
                                <a:solidFill>
                                  <a:prstClr val="black"/>
                                </a:solidFill>
                                <a:latin typeface="Cambria Math" panose="02040503050406030204" pitchFamily="18" charset="0"/>
                              </a:rPr>
                              <m:t>𝑅</m:t>
                            </m:r>
                          </m:e>
                          <m:sub>
                            <m:r>
                              <a:rPr lang="en-US" sz="2600" b="0" i="1" smtClean="0">
                                <a:solidFill>
                                  <a:prstClr val="black"/>
                                </a:solidFill>
                                <a:latin typeface="Cambria Math" panose="02040503050406030204" pitchFamily="18" charset="0"/>
                              </a:rPr>
                              <m:t>2013−2015</m:t>
                            </m:r>
                          </m:sub>
                        </m:sSub>
                      </m:num>
                      <m:den>
                        <m:r>
                          <a:rPr lang="en-US" sz="2600" b="0" i="1" smtClean="0">
                            <a:solidFill>
                              <a:prstClr val="black"/>
                            </a:solidFill>
                            <a:latin typeface="Cambria Math" panose="02040503050406030204" pitchFamily="18" charset="0"/>
                          </a:rPr>
                          <m:t>1−</m:t>
                        </m:r>
                        <m:r>
                          <a:rPr lang="en-US" sz="2600" b="0" i="1" smtClean="0">
                            <a:solidFill>
                              <a:prstClr val="black"/>
                            </a:solidFill>
                            <a:latin typeface="Cambria Math" panose="02040503050406030204" pitchFamily="18" charset="0"/>
                          </a:rPr>
                          <m:t>𝑆𝑃</m:t>
                        </m:r>
                        <m:sSub>
                          <m:sSubPr>
                            <m:ctrlPr>
                              <a:rPr lang="en-US" sz="2600" b="0" i="1" smtClean="0">
                                <a:solidFill>
                                  <a:prstClr val="black"/>
                                </a:solidFill>
                                <a:latin typeface="Cambria Math" panose="02040503050406030204" pitchFamily="18" charset="0"/>
                              </a:rPr>
                            </m:ctrlPr>
                          </m:sSubPr>
                          <m:e>
                            <m:r>
                              <a:rPr lang="en-US" sz="2600" b="0" i="1" smtClean="0">
                                <a:solidFill>
                                  <a:prstClr val="black"/>
                                </a:solidFill>
                                <a:latin typeface="Cambria Math" panose="02040503050406030204" pitchFamily="18" charset="0"/>
                              </a:rPr>
                              <m:t>𝑅</m:t>
                            </m:r>
                          </m:e>
                          <m:sub>
                            <m:r>
                              <a:rPr lang="en-US" sz="2600" b="0" i="1" smtClean="0">
                                <a:solidFill>
                                  <a:prstClr val="black"/>
                                </a:solidFill>
                                <a:latin typeface="Cambria Math" panose="02040503050406030204" pitchFamily="18" charset="0"/>
                              </a:rPr>
                              <m:t>𝑀𝑆𝑌</m:t>
                            </m:r>
                          </m:sub>
                        </m:sSub>
                      </m:den>
                    </m:f>
                  </m:oMath>
                </a14:m>
                <a:r>
                  <a:rPr lang="en-US" sz="2600" dirty="0">
                    <a:solidFill>
                      <a:prstClr val="black"/>
                    </a:solidFill>
                    <a:latin typeface="Calibri Light" panose="020F0302020204030204"/>
                  </a:rPr>
                  <a:t>= 0.62</a:t>
                </a:r>
              </a:p>
              <a:p>
                <a:pPr marL="285750" lvl="0" indent="-285750">
                  <a:buFont typeface="Arial" panose="020B0604020202020204" pitchFamily="34" charset="0"/>
                  <a:buChar char="•"/>
                </a:pPr>
                <a:endParaRPr lang="en-US" sz="2600" dirty="0">
                  <a:solidFill>
                    <a:prstClr val="black"/>
                  </a:solidFill>
                  <a:latin typeface="Calibri Light" panose="020F0302020204030204"/>
                </a:endParaRPr>
              </a:p>
              <a:p>
                <a:pPr lvl="0"/>
                <a:r>
                  <a:rPr lang="en-US" sz="2600" dirty="0">
                    <a:solidFill>
                      <a:prstClr val="black"/>
                    </a:solidFill>
                    <a:latin typeface="Calibri Light" panose="020F0302020204030204"/>
                  </a:rPr>
                  <a:t>North Pacific Ocean (NPO) shortfin mako shark (SMA) was </a:t>
                </a:r>
                <a:r>
                  <a:rPr lang="en-US" sz="2600" b="1" dirty="0">
                    <a:solidFill>
                      <a:prstClr val="black"/>
                    </a:solidFill>
                    <a:latin typeface="Calibri Light" panose="020F0302020204030204"/>
                  </a:rPr>
                  <a:t>not experiencing overfishing </a:t>
                </a:r>
                <a:r>
                  <a:rPr lang="en-US" sz="2600" dirty="0">
                    <a:solidFill>
                      <a:prstClr val="black"/>
                    </a:solidFill>
                    <a:latin typeface="Calibri Light" panose="020F0302020204030204"/>
                  </a:rPr>
                  <a:t>and </a:t>
                </a:r>
                <a:r>
                  <a:rPr lang="en-US" sz="2600" b="1" dirty="0">
                    <a:solidFill>
                      <a:prstClr val="black"/>
                    </a:solidFill>
                    <a:latin typeface="Calibri Light" panose="020F0302020204030204"/>
                  </a:rPr>
                  <a:t>not overfished </a:t>
                </a:r>
                <a:r>
                  <a:rPr lang="en-US" sz="2600" dirty="0">
                    <a:solidFill>
                      <a:prstClr val="black"/>
                    </a:solidFill>
                    <a:latin typeface="Calibri Light" panose="020F0302020204030204"/>
                  </a:rPr>
                  <a:t>relative to MSY-based reference points</a:t>
                </a: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40" y="1166277"/>
                <a:ext cx="5177159" cy="5914248"/>
              </a:xfrm>
              <a:prstGeom prst="rect">
                <a:avLst/>
              </a:prstGeom>
              <a:blipFill>
                <a:blip r:embed="rId2"/>
                <a:stretch>
                  <a:fillRect l="-2120" t="-82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BE11BC7-40CA-42F4-A317-D49DBEED2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226" y="1077517"/>
            <a:ext cx="5243881" cy="4702965"/>
          </a:xfrm>
          <a:prstGeom prst="rect">
            <a:avLst/>
          </a:prstGeom>
        </p:spPr>
      </p:pic>
    </p:spTree>
    <p:extLst>
      <p:ext uri="{BB962C8B-B14F-4D97-AF65-F5344CB8AC3E}">
        <p14:creationId xmlns:p14="http://schemas.microsoft.com/office/powerpoint/2010/main" val="806805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Bayesian State-Space Surplus Production Model (BSPM)</a:t>
            </a:r>
          </a:p>
        </p:txBody>
      </p:sp>
      <p:sp>
        <p:nvSpPr>
          <p:cNvPr id="8" name="TextBox 7"/>
          <p:cNvSpPr txBox="1"/>
          <p:nvPr/>
        </p:nvSpPr>
        <p:spPr>
          <a:xfrm>
            <a:off x="309239" y="1166277"/>
            <a:ext cx="4682025" cy="614014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 single index was fit (</a:t>
            </a:r>
            <a:r>
              <a:rPr lang="en-US" sz="2000" i="1" dirty="0">
                <a:latin typeface="Calibri Light" panose="020F0302020204030204" pitchFamily="34" charset="0"/>
                <a:cs typeface="Calibri Light" panose="020F0302020204030204" pitchFamily="34" charset="0"/>
              </a:rPr>
              <a:t>Lognormal</a:t>
            </a:r>
            <a:r>
              <a:rPr lang="en-US" sz="2000" dirty="0">
                <a:latin typeface="Calibri Light" panose="020F0302020204030204" pitchFamily="34" charset="0"/>
                <a:cs typeface="Calibri Light" panose="020F0302020204030204" pitchFamily="34" charset="0"/>
              </a:rPr>
              <a:t> likelihood) within each BSPM and model results were sensitive to the choice of index, treatment of the catch, and level of filtering used to define informative priors.</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Key uncertainties were dealt with using a 32 model, full-factorial ensemble with unequal weighting </a:t>
            </a:r>
            <a:r>
              <a:rPr lang="en-US" sz="2000" b="1" dirty="0">
                <a:solidFill>
                  <a:srgbClr val="FF01DB"/>
                </a:solidFill>
                <a:latin typeface="Calibri Light" panose="020F0302020204030204" pitchFamily="34" charset="0"/>
                <a:cs typeface="Calibri Light" panose="020F0302020204030204" pitchFamily="34" charset="0"/>
              </a:rPr>
              <a:t>(relative weight)</a:t>
            </a:r>
            <a:r>
              <a:rPr lang="en-US" sz="2000" dirty="0">
                <a:latin typeface="Calibri Light" panose="020F0302020204030204" pitchFamily="34" charset="0"/>
                <a:cs typeface="Calibri Light" panose="020F0302020204030204" pitchFamily="34" charset="0"/>
              </a:rPr>
              <a:t>:</a:t>
            </a:r>
          </a:p>
          <a:p>
            <a:pPr marL="800100" lvl="1"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US indices were down-weighted to not over-represent this data source</a:t>
            </a:r>
          </a:p>
          <a:p>
            <a:pPr marL="800100" lvl="1"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Estimated catch using longline (LL) effort down-weighted given that this represented an outlier scenario in terms of catch magnitude.</a:t>
            </a: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sp>
        <p:nvSpPr>
          <p:cNvPr id="2" name="Rectangle: Rounded Corners 1">
            <a:extLst>
              <a:ext uri="{FF2B5EF4-FFF2-40B4-BE49-F238E27FC236}">
                <a16:creationId xmlns:a16="http://schemas.microsoft.com/office/drawing/2014/main" id="{4360E9E2-3784-48B6-8D04-0E6608D60A7E}"/>
              </a:ext>
            </a:extLst>
          </p:cNvPr>
          <p:cNvSpPr/>
          <p:nvPr/>
        </p:nvSpPr>
        <p:spPr>
          <a:xfrm>
            <a:off x="5240063" y="1460800"/>
            <a:ext cx="2667000" cy="15826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CPUE</a:t>
            </a:r>
          </a:p>
          <a:p>
            <a:pPr marL="285750" indent="-285750">
              <a:buFont typeface="Arial" panose="020B0604020202020204" pitchFamily="34" charset="0"/>
              <a:buChar char="•"/>
            </a:pPr>
            <a:r>
              <a:rPr lang="en-US" dirty="0"/>
              <a:t>US HI all </a:t>
            </a:r>
            <a:r>
              <a:rPr lang="en-US" b="1" dirty="0">
                <a:solidFill>
                  <a:srgbClr val="FF01DB"/>
                </a:solidFill>
              </a:rPr>
              <a:t>(~16.6%)</a:t>
            </a:r>
          </a:p>
          <a:p>
            <a:pPr marL="285750" indent="-285750">
              <a:buFont typeface="Arial" panose="020B0604020202020204" pitchFamily="34" charset="0"/>
              <a:buChar char="•"/>
            </a:pPr>
            <a:r>
              <a:rPr lang="en-US" dirty="0"/>
              <a:t>US HI core </a:t>
            </a:r>
            <a:r>
              <a:rPr lang="en-US" b="1" dirty="0">
                <a:solidFill>
                  <a:srgbClr val="FF01DB"/>
                </a:solidFill>
              </a:rPr>
              <a:t>(~16.6%)</a:t>
            </a:r>
          </a:p>
          <a:p>
            <a:pPr marL="285750" indent="-285750">
              <a:buFont typeface="Arial" panose="020B0604020202020204" pitchFamily="34" charset="0"/>
              <a:buChar char="•"/>
            </a:pPr>
            <a:r>
              <a:rPr lang="en-US" dirty="0"/>
              <a:t>TW </a:t>
            </a:r>
            <a:r>
              <a:rPr lang="en-US" b="1" dirty="0">
                <a:solidFill>
                  <a:srgbClr val="FF01DB"/>
                </a:solidFill>
              </a:rPr>
              <a:t>(33%)</a:t>
            </a:r>
          </a:p>
          <a:p>
            <a:pPr marL="285750" indent="-285750">
              <a:buFont typeface="Arial" panose="020B0604020202020204" pitchFamily="34" charset="0"/>
              <a:buChar char="•"/>
            </a:pPr>
            <a:r>
              <a:rPr lang="en-US" dirty="0"/>
              <a:t>JP </a:t>
            </a:r>
            <a:r>
              <a:rPr lang="en-US" b="1" dirty="0">
                <a:solidFill>
                  <a:srgbClr val="FF01DB"/>
                </a:solidFill>
              </a:rPr>
              <a:t>(33%)</a:t>
            </a: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A7C059AC-93CA-46B0-9788-18D41DD1C1CD}"/>
                  </a:ext>
                </a:extLst>
              </p:cNvPr>
              <p:cNvSpPr/>
              <p:nvPr/>
            </p:nvSpPr>
            <p:spPr>
              <a:xfrm>
                <a:off x="8364754" y="1833297"/>
                <a:ext cx="3486150" cy="319140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Catch</a:t>
                </a:r>
              </a:p>
              <a:p>
                <a:pPr marL="285750" indent="-285750">
                  <a:buFont typeface="Arial" panose="020B0604020202020204" pitchFamily="34" charset="0"/>
                  <a:buChar char="•"/>
                </a:pPr>
                <a:r>
                  <a:rPr lang="en-US" dirty="0"/>
                  <a:t>Estimated using LL effort </a:t>
                </a:r>
                <a:r>
                  <a:rPr lang="en-US" b="1" dirty="0">
                    <a:solidFill>
                      <a:srgbClr val="FF01DB"/>
                    </a:solidFill>
                  </a:rPr>
                  <a:t>(5%)</a:t>
                </a:r>
              </a:p>
              <a:p>
                <a:pPr marL="285750" indent="-285750">
                  <a:buFont typeface="Arial" panose="020B0604020202020204" pitchFamily="34" charset="0"/>
                  <a:buChar char="•"/>
                </a:pPr>
                <a:r>
                  <a:rPr lang="en-US" dirty="0"/>
                  <a:t>F directly estimated: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m:t>
                        </m:r>
                      </m:sup>
                    </m:sSup>
                    <m:r>
                      <a:rPr lang="en-US" b="0" i="1" smtClean="0">
                        <a:latin typeface="Cambria Math" panose="02040503050406030204" pitchFamily="18" charset="0"/>
                      </a:rPr>
                      <m:t>(0, 0.0125)</m:t>
                    </m:r>
                  </m:oMath>
                </a14:m>
                <a:r>
                  <a:rPr lang="en-US" dirty="0"/>
                  <a:t> </a:t>
                </a:r>
                <a:r>
                  <a:rPr lang="en-US" b="1" dirty="0">
                    <a:solidFill>
                      <a:srgbClr val="FF01DB"/>
                    </a:solidFill>
                  </a:rPr>
                  <a:t>(~31.6%)</a:t>
                </a:r>
              </a:p>
              <a:p>
                <a:pPr marL="285750" indent="-285750">
                  <a:buFont typeface="Arial" panose="020B0604020202020204" pitchFamily="34" charset="0"/>
                  <a:buChar char="•"/>
                </a:pPr>
                <a:r>
                  <a:rPr lang="en-US" dirty="0"/>
                  <a:t>F directly estimated: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m:t>
                        </m:r>
                      </m:sup>
                    </m:sSup>
                    <m:r>
                      <a:rPr lang="en-US" b="0" i="1" smtClean="0">
                        <a:latin typeface="Cambria Math" panose="02040503050406030204" pitchFamily="18" charset="0"/>
                      </a:rPr>
                      <m:t>(0, 0.025)</m:t>
                    </m:r>
                  </m:oMath>
                </a14:m>
                <a:r>
                  <a:rPr lang="en-US" dirty="0"/>
                  <a:t> </a:t>
                </a:r>
                <a:r>
                  <a:rPr lang="en-US" b="1" dirty="0">
                    <a:solidFill>
                      <a:srgbClr val="FF01DB"/>
                    </a:solidFill>
                  </a:rPr>
                  <a:t>(~31.6%)</a:t>
                </a:r>
              </a:p>
              <a:p>
                <a:pPr marL="285750" indent="-285750">
                  <a:buFont typeface="Arial" panose="020B0604020202020204" pitchFamily="34" charset="0"/>
                  <a:buChar char="•"/>
                </a:pPr>
                <a:r>
                  <a:rPr lang="en-US" dirty="0"/>
                  <a:t>F directly estimated: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𝐹</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m:t>
                        </m:r>
                      </m:sup>
                    </m:sSup>
                    <m:r>
                      <a:rPr lang="en-US" b="0" i="1" smtClean="0">
                        <a:latin typeface="Cambria Math" panose="02040503050406030204" pitchFamily="18" charset="0"/>
                      </a:rPr>
                      <m:t>(0, 0.05)</m:t>
                    </m:r>
                  </m:oMath>
                </a14:m>
                <a:r>
                  <a:rPr lang="en-US" dirty="0"/>
                  <a:t> </a:t>
                </a:r>
                <a:r>
                  <a:rPr lang="en-US" b="1" dirty="0">
                    <a:solidFill>
                      <a:srgbClr val="FF01DB"/>
                    </a:solidFill>
                  </a:rPr>
                  <a:t>(~31.6%)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7" name="Rectangle: Rounded Corners 6">
                <a:extLst>
                  <a:ext uri="{FF2B5EF4-FFF2-40B4-BE49-F238E27FC236}">
                    <a16:creationId xmlns:a16="http://schemas.microsoft.com/office/drawing/2014/main" id="{A7C059AC-93CA-46B0-9788-18D41DD1C1CD}"/>
                  </a:ext>
                </a:extLst>
              </p:cNvPr>
              <p:cNvSpPr>
                <a:spLocks noRot="1" noChangeAspect="1" noMove="1" noResize="1" noEditPoints="1" noAdjustHandles="1" noChangeArrowheads="1" noChangeShapeType="1" noTextEdit="1"/>
              </p:cNvSpPr>
              <p:nvPr/>
            </p:nvSpPr>
            <p:spPr>
              <a:xfrm>
                <a:off x="8364754" y="1833297"/>
                <a:ext cx="3486150" cy="3191406"/>
              </a:xfrm>
              <a:prstGeom prst="roundRect">
                <a:avLst/>
              </a:prstGeom>
              <a:blipFill>
                <a:blip r:embed="rId2"/>
                <a:stretch>
                  <a:fillRect/>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EC354C3D-31BC-4D68-B5FE-73DB3DE5542E}"/>
              </a:ext>
            </a:extLst>
          </p:cNvPr>
          <p:cNvSpPr/>
          <p:nvPr/>
        </p:nvSpPr>
        <p:spPr>
          <a:xfrm>
            <a:off x="5448956" y="3950080"/>
            <a:ext cx="2667000" cy="194609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Prior filtering</a:t>
            </a:r>
          </a:p>
          <a:p>
            <a:pPr marL="285750" indent="-285750">
              <a:buFont typeface="Arial" panose="020B0604020202020204" pitchFamily="34" charset="0"/>
              <a:buChar char="•"/>
            </a:pPr>
            <a:r>
              <a:rPr lang="en-US" dirty="0"/>
              <a:t>Baseline: 20% increase in simulated populations </a:t>
            </a:r>
            <a:r>
              <a:rPr lang="en-US" b="1" dirty="0">
                <a:solidFill>
                  <a:srgbClr val="FF01DB"/>
                </a:solidFill>
              </a:rPr>
              <a:t>(50%)</a:t>
            </a:r>
          </a:p>
          <a:p>
            <a:pPr marL="285750" indent="-285750">
              <a:buFont typeface="Arial" panose="020B0604020202020204" pitchFamily="34" charset="0"/>
              <a:buChar char="•"/>
            </a:pPr>
            <a:r>
              <a:rPr lang="en-US" dirty="0"/>
              <a:t>Extreme: 200% increase in simulated populations </a:t>
            </a:r>
            <a:r>
              <a:rPr lang="en-US" b="1" dirty="0">
                <a:solidFill>
                  <a:srgbClr val="FF01DB"/>
                </a:solidFill>
              </a:rPr>
              <a:t>(50%)</a:t>
            </a:r>
          </a:p>
        </p:txBody>
      </p:sp>
    </p:spTree>
    <p:extLst>
      <p:ext uri="{BB962C8B-B14F-4D97-AF65-F5344CB8AC3E}">
        <p14:creationId xmlns:p14="http://schemas.microsoft.com/office/powerpoint/2010/main" val="1736028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diagnostics</a:t>
            </a:r>
          </a:p>
        </p:txBody>
      </p:sp>
      <mc:AlternateContent xmlns:mc="http://schemas.openxmlformats.org/markup-compatibility/2006" xmlns:a14="http://schemas.microsoft.com/office/drawing/2010/main">
        <mc:Choice Requires="a14">
          <p:sp>
            <p:nvSpPr>
              <p:cNvPr id="8" name="TextBox 7"/>
              <p:cNvSpPr txBox="1"/>
              <p:nvPr/>
            </p:nvSpPr>
            <p:spPr>
              <a:xfrm>
                <a:off x="309239" y="1166277"/>
                <a:ext cx="4682025" cy="414793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Diagnostics across the ensemble were good with only 4 of 32 models failing convergence criteria (0 divergent transitions, ESS &gt; 500 and </a:t>
                </a:r>
                <a14:m>
                  <m:oMath xmlns:m="http://schemas.openxmlformats.org/officeDocument/2006/math">
                    <m:acc>
                      <m:accPr>
                        <m:chr m:val="̂"/>
                        <m:ctrlPr>
                          <a:rPr lang="en-US" sz="2000" i="1" smtClean="0">
                            <a:latin typeface="Cambria Math" panose="02040503050406030204" pitchFamily="18" charset="0"/>
                            <a:cs typeface="Calibri Light" panose="020F0302020204030204" pitchFamily="34" charset="0"/>
                          </a:rPr>
                        </m:ctrlPr>
                      </m:accPr>
                      <m:e>
                        <m:r>
                          <a:rPr lang="en-US" sz="2000" b="0" i="1" smtClean="0">
                            <a:latin typeface="Cambria Math" panose="02040503050406030204" pitchFamily="18" charset="0"/>
                            <a:cs typeface="Calibri Light" panose="020F0302020204030204" pitchFamily="34" charset="0"/>
                          </a:rPr>
                          <m:t>𝑅</m:t>
                        </m:r>
                      </m:e>
                    </m:acc>
                  </m:oMath>
                </a14:m>
                <a:r>
                  <a:rPr lang="en-US" sz="2000" dirty="0">
                    <a:latin typeface="+mj-lt"/>
                  </a:rPr>
                  <a:t>&lt;1.01).</a:t>
                </a:r>
              </a:p>
              <a:p>
                <a:pPr marL="342900" indent="-342900">
                  <a:spcBef>
                    <a:spcPts val="600"/>
                  </a:spcBef>
                  <a:buFont typeface="Arial" panose="020B0604020202020204" pitchFamily="34" charset="0"/>
                  <a:buChar char="•"/>
                </a:pPr>
                <a:r>
                  <a:rPr lang="en-US" sz="2000" dirty="0">
                    <a:latin typeface="+mj-lt"/>
                  </a:rPr>
                  <a:t>Model fits to indices were good (relative to estimated observation error), and posterior predictive checks indicated that the BSPMs were able to replicate the observed indices.</a:t>
                </a:r>
              </a:p>
              <a:p>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39" y="1166277"/>
                <a:ext cx="4682025" cy="4147930"/>
              </a:xfrm>
              <a:prstGeom prst="rect">
                <a:avLst/>
              </a:prstGeom>
              <a:blipFill>
                <a:blip r:embed="rId3"/>
                <a:stretch>
                  <a:fillRect l="-1172" t="-734" r="-1042"/>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8392993F-47FD-411A-9D23-F206237993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39" b="2293"/>
          <a:stretch/>
        </p:blipFill>
        <p:spPr>
          <a:xfrm>
            <a:off x="5551342" y="75998"/>
            <a:ext cx="4411808" cy="6229639"/>
          </a:xfrm>
          <a:prstGeom prst="rect">
            <a:avLst/>
          </a:prstGeom>
        </p:spPr>
      </p:pic>
      <p:pic>
        <p:nvPicPr>
          <p:cNvPr id="11" name="Picture 10">
            <a:extLst>
              <a:ext uri="{FF2B5EF4-FFF2-40B4-BE49-F238E27FC236}">
                <a16:creationId xmlns:a16="http://schemas.microsoft.com/office/drawing/2014/main" id="{4715FB90-B0A1-4C46-99CA-8B2808ED43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073" t="42308" r="-786" b="45020"/>
          <a:stretch/>
        </p:blipFill>
        <p:spPr>
          <a:xfrm>
            <a:off x="10051661" y="2288815"/>
            <a:ext cx="1037069" cy="1804003"/>
          </a:xfrm>
          <a:prstGeom prst="rect">
            <a:avLst/>
          </a:prstGeom>
        </p:spPr>
      </p:pic>
      <p:sp>
        <p:nvSpPr>
          <p:cNvPr id="12" name="TextBox 11">
            <a:extLst>
              <a:ext uri="{FF2B5EF4-FFF2-40B4-BE49-F238E27FC236}">
                <a16:creationId xmlns:a16="http://schemas.microsoft.com/office/drawing/2014/main" id="{70034037-9AEB-4C40-B7AD-15CE8F0F5A06}"/>
              </a:ext>
            </a:extLst>
          </p:cNvPr>
          <p:cNvSpPr txBox="1"/>
          <p:nvPr/>
        </p:nvSpPr>
        <p:spPr>
          <a:xfrm>
            <a:off x="10667459" y="2907684"/>
            <a:ext cx="1019564" cy="369332"/>
          </a:xfrm>
          <a:prstGeom prst="rect">
            <a:avLst/>
          </a:prstGeom>
          <a:noFill/>
        </p:spPr>
        <p:txBody>
          <a:bodyPr wrap="square">
            <a:spAutoFit/>
          </a:bodyPr>
          <a:lstStyle/>
          <a:p>
            <a:r>
              <a:rPr lang="en-US" dirty="0">
                <a:latin typeface="+mj-lt"/>
              </a:rPr>
              <a:t>US HI all</a:t>
            </a:r>
          </a:p>
        </p:txBody>
      </p:sp>
      <p:sp>
        <p:nvSpPr>
          <p:cNvPr id="13" name="TextBox 12">
            <a:extLst>
              <a:ext uri="{FF2B5EF4-FFF2-40B4-BE49-F238E27FC236}">
                <a16:creationId xmlns:a16="http://schemas.microsoft.com/office/drawing/2014/main" id="{9D959953-FD55-4AFB-BA6B-6B36B3C32282}"/>
              </a:ext>
            </a:extLst>
          </p:cNvPr>
          <p:cNvSpPr txBox="1"/>
          <p:nvPr/>
        </p:nvSpPr>
        <p:spPr>
          <a:xfrm>
            <a:off x="10665240" y="3125895"/>
            <a:ext cx="1217519" cy="369332"/>
          </a:xfrm>
          <a:prstGeom prst="rect">
            <a:avLst/>
          </a:prstGeom>
          <a:noFill/>
        </p:spPr>
        <p:txBody>
          <a:bodyPr wrap="square">
            <a:spAutoFit/>
          </a:bodyPr>
          <a:lstStyle/>
          <a:p>
            <a:r>
              <a:rPr lang="en-US" dirty="0">
                <a:latin typeface="+mj-lt"/>
              </a:rPr>
              <a:t>US HI core</a:t>
            </a:r>
          </a:p>
        </p:txBody>
      </p:sp>
      <p:sp>
        <p:nvSpPr>
          <p:cNvPr id="14" name="TextBox 13">
            <a:extLst>
              <a:ext uri="{FF2B5EF4-FFF2-40B4-BE49-F238E27FC236}">
                <a16:creationId xmlns:a16="http://schemas.microsoft.com/office/drawing/2014/main" id="{1A626BE6-8955-4D93-8EB4-0ACEE839B3BD}"/>
              </a:ext>
            </a:extLst>
          </p:cNvPr>
          <p:cNvSpPr txBox="1"/>
          <p:nvPr/>
        </p:nvSpPr>
        <p:spPr>
          <a:xfrm>
            <a:off x="10665239" y="3376223"/>
            <a:ext cx="1217519" cy="369332"/>
          </a:xfrm>
          <a:prstGeom prst="rect">
            <a:avLst/>
          </a:prstGeom>
          <a:noFill/>
        </p:spPr>
        <p:txBody>
          <a:bodyPr wrap="square">
            <a:spAutoFit/>
          </a:bodyPr>
          <a:lstStyle/>
          <a:p>
            <a:r>
              <a:rPr lang="en-US" dirty="0">
                <a:latin typeface="+mj-lt"/>
              </a:rPr>
              <a:t>TW</a:t>
            </a:r>
          </a:p>
        </p:txBody>
      </p:sp>
      <p:sp>
        <p:nvSpPr>
          <p:cNvPr id="15" name="TextBox 14">
            <a:extLst>
              <a:ext uri="{FF2B5EF4-FFF2-40B4-BE49-F238E27FC236}">
                <a16:creationId xmlns:a16="http://schemas.microsoft.com/office/drawing/2014/main" id="{7D097401-77BD-46E8-9666-3F286CDDC674}"/>
              </a:ext>
            </a:extLst>
          </p:cNvPr>
          <p:cNvSpPr txBox="1"/>
          <p:nvPr/>
        </p:nvSpPr>
        <p:spPr>
          <a:xfrm>
            <a:off x="10665239" y="3594434"/>
            <a:ext cx="1217519" cy="369332"/>
          </a:xfrm>
          <a:prstGeom prst="rect">
            <a:avLst/>
          </a:prstGeom>
          <a:noFill/>
        </p:spPr>
        <p:txBody>
          <a:bodyPr wrap="square">
            <a:spAutoFit/>
          </a:bodyPr>
          <a:lstStyle/>
          <a:p>
            <a:r>
              <a:rPr lang="en-US" dirty="0">
                <a:latin typeface="+mj-lt"/>
              </a:rPr>
              <a:t>JP</a:t>
            </a:r>
          </a:p>
        </p:txBody>
      </p:sp>
      <p:sp>
        <p:nvSpPr>
          <p:cNvPr id="5" name="&quot;Not Allowed&quot; Symbol 4">
            <a:extLst>
              <a:ext uri="{FF2B5EF4-FFF2-40B4-BE49-F238E27FC236}">
                <a16:creationId xmlns:a16="http://schemas.microsoft.com/office/drawing/2014/main" id="{D50DD8DD-84DC-472A-9829-A6BA3F706EE5}"/>
              </a:ext>
            </a:extLst>
          </p:cNvPr>
          <p:cNvSpPr/>
          <p:nvPr/>
        </p:nvSpPr>
        <p:spPr>
          <a:xfrm>
            <a:off x="6050853" y="1090608"/>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quot;Not Allowed&quot; Symbol 15">
            <a:extLst>
              <a:ext uri="{FF2B5EF4-FFF2-40B4-BE49-F238E27FC236}">
                <a16:creationId xmlns:a16="http://schemas.microsoft.com/office/drawing/2014/main" id="{30E4C07A-79B6-4627-9A1F-825FA8B6A938}"/>
              </a:ext>
            </a:extLst>
          </p:cNvPr>
          <p:cNvSpPr/>
          <p:nvPr/>
        </p:nvSpPr>
        <p:spPr>
          <a:xfrm>
            <a:off x="9151170" y="1071629"/>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quot;Not Allowed&quot; Symbol 16">
            <a:extLst>
              <a:ext uri="{FF2B5EF4-FFF2-40B4-BE49-F238E27FC236}">
                <a16:creationId xmlns:a16="http://schemas.microsoft.com/office/drawing/2014/main" id="{BF94FA66-0078-478F-8109-0B3798D555DD}"/>
              </a:ext>
            </a:extLst>
          </p:cNvPr>
          <p:cNvSpPr/>
          <p:nvPr/>
        </p:nvSpPr>
        <p:spPr>
          <a:xfrm>
            <a:off x="9151170" y="1831615"/>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quot;Not Allowed&quot; Symbol 17">
            <a:extLst>
              <a:ext uri="{FF2B5EF4-FFF2-40B4-BE49-F238E27FC236}">
                <a16:creationId xmlns:a16="http://schemas.microsoft.com/office/drawing/2014/main" id="{4853D756-F41D-483D-AD05-FC5A8FF922F7}"/>
              </a:ext>
            </a:extLst>
          </p:cNvPr>
          <p:cNvSpPr/>
          <p:nvPr/>
        </p:nvSpPr>
        <p:spPr>
          <a:xfrm>
            <a:off x="7092633" y="5659224"/>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9766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diagnostics</a:t>
            </a:r>
          </a:p>
        </p:txBody>
      </p:sp>
      <mc:AlternateContent xmlns:mc="http://schemas.openxmlformats.org/markup-compatibility/2006" xmlns:a14="http://schemas.microsoft.com/office/drawing/2010/main">
        <mc:Choice Requires="a14">
          <p:sp>
            <p:nvSpPr>
              <p:cNvPr id="8" name="TextBox 7"/>
              <p:cNvSpPr txBox="1"/>
              <p:nvPr/>
            </p:nvSpPr>
            <p:spPr>
              <a:xfrm>
                <a:off x="309239" y="1166277"/>
                <a:ext cx="4682025" cy="414793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Diagnostics across the ensemble were good with only 4 of 32 models failing convergence criteria (0 divergent transitions, ESS &gt; 500 and </a:t>
                </a:r>
                <a14:m>
                  <m:oMath xmlns:m="http://schemas.openxmlformats.org/officeDocument/2006/math">
                    <m:acc>
                      <m:accPr>
                        <m:chr m:val="̂"/>
                        <m:ctrlPr>
                          <a:rPr lang="en-US" sz="2000" i="1" smtClean="0">
                            <a:latin typeface="Cambria Math" panose="02040503050406030204" pitchFamily="18" charset="0"/>
                            <a:cs typeface="Calibri Light" panose="020F0302020204030204" pitchFamily="34" charset="0"/>
                          </a:rPr>
                        </m:ctrlPr>
                      </m:accPr>
                      <m:e>
                        <m:r>
                          <a:rPr lang="en-US" sz="2000" b="0" i="1" smtClean="0">
                            <a:latin typeface="Cambria Math" panose="02040503050406030204" pitchFamily="18" charset="0"/>
                            <a:cs typeface="Calibri Light" panose="020F0302020204030204" pitchFamily="34" charset="0"/>
                          </a:rPr>
                          <m:t>𝑅</m:t>
                        </m:r>
                      </m:e>
                    </m:acc>
                  </m:oMath>
                </a14:m>
                <a:r>
                  <a:rPr lang="en-US" sz="2000" dirty="0">
                    <a:latin typeface="+mj-lt"/>
                  </a:rPr>
                  <a:t>&lt;1.01).</a:t>
                </a:r>
              </a:p>
              <a:p>
                <a:pPr marL="342900" indent="-342900">
                  <a:spcBef>
                    <a:spcPts val="600"/>
                  </a:spcBef>
                  <a:buFont typeface="Arial" panose="020B0604020202020204" pitchFamily="34" charset="0"/>
                  <a:buChar char="•"/>
                </a:pPr>
                <a:r>
                  <a:rPr lang="en-US" sz="2000" dirty="0">
                    <a:latin typeface="+mj-lt"/>
                  </a:rPr>
                  <a:t>Model fits to indices were good (relative to estimated observation error), and posterior predictive checks indicated that the BSPMs were able to replicate the observed indices.</a:t>
                </a:r>
              </a:p>
              <a:p>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39" y="1166277"/>
                <a:ext cx="4682025" cy="4147930"/>
              </a:xfrm>
              <a:prstGeom prst="rect">
                <a:avLst/>
              </a:prstGeom>
              <a:blipFill>
                <a:blip r:embed="rId3"/>
                <a:stretch>
                  <a:fillRect l="-1172" t="-734" r="-1042"/>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8392993F-47FD-411A-9D23-F206237993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39" b="2293"/>
          <a:stretch/>
        </p:blipFill>
        <p:spPr>
          <a:xfrm>
            <a:off x="5551342" y="75998"/>
            <a:ext cx="4411808" cy="6229639"/>
          </a:xfrm>
          <a:prstGeom prst="rect">
            <a:avLst/>
          </a:prstGeom>
        </p:spPr>
      </p:pic>
      <p:pic>
        <p:nvPicPr>
          <p:cNvPr id="11" name="Picture 10">
            <a:extLst>
              <a:ext uri="{FF2B5EF4-FFF2-40B4-BE49-F238E27FC236}">
                <a16:creationId xmlns:a16="http://schemas.microsoft.com/office/drawing/2014/main" id="{4715FB90-B0A1-4C46-99CA-8B2808ED43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073" t="42308" r="-786" b="45020"/>
          <a:stretch/>
        </p:blipFill>
        <p:spPr>
          <a:xfrm>
            <a:off x="10051661" y="2288815"/>
            <a:ext cx="1037069" cy="1804003"/>
          </a:xfrm>
          <a:prstGeom prst="rect">
            <a:avLst/>
          </a:prstGeom>
        </p:spPr>
      </p:pic>
      <p:sp>
        <p:nvSpPr>
          <p:cNvPr id="12" name="TextBox 11">
            <a:extLst>
              <a:ext uri="{FF2B5EF4-FFF2-40B4-BE49-F238E27FC236}">
                <a16:creationId xmlns:a16="http://schemas.microsoft.com/office/drawing/2014/main" id="{70034037-9AEB-4C40-B7AD-15CE8F0F5A06}"/>
              </a:ext>
            </a:extLst>
          </p:cNvPr>
          <p:cNvSpPr txBox="1"/>
          <p:nvPr/>
        </p:nvSpPr>
        <p:spPr>
          <a:xfrm>
            <a:off x="10667459" y="2907684"/>
            <a:ext cx="1019564" cy="369332"/>
          </a:xfrm>
          <a:prstGeom prst="rect">
            <a:avLst/>
          </a:prstGeom>
          <a:noFill/>
        </p:spPr>
        <p:txBody>
          <a:bodyPr wrap="square">
            <a:spAutoFit/>
          </a:bodyPr>
          <a:lstStyle/>
          <a:p>
            <a:r>
              <a:rPr lang="en-US" dirty="0">
                <a:latin typeface="+mj-lt"/>
              </a:rPr>
              <a:t>US HI all</a:t>
            </a:r>
          </a:p>
        </p:txBody>
      </p:sp>
      <p:sp>
        <p:nvSpPr>
          <p:cNvPr id="13" name="TextBox 12">
            <a:extLst>
              <a:ext uri="{FF2B5EF4-FFF2-40B4-BE49-F238E27FC236}">
                <a16:creationId xmlns:a16="http://schemas.microsoft.com/office/drawing/2014/main" id="{9D959953-FD55-4AFB-BA6B-6B36B3C32282}"/>
              </a:ext>
            </a:extLst>
          </p:cNvPr>
          <p:cNvSpPr txBox="1"/>
          <p:nvPr/>
        </p:nvSpPr>
        <p:spPr>
          <a:xfrm>
            <a:off x="10665240" y="3125895"/>
            <a:ext cx="1217519" cy="369332"/>
          </a:xfrm>
          <a:prstGeom prst="rect">
            <a:avLst/>
          </a:prstGeom>
          <a:noFill/>
        </p:spPr>
        <p:txBody>
          <a:bodyPr wrap="square">
            <a:spAutoFit/>
          </a:bodyPr>
          <a:lstStyle/>
          <a:p>
            <a:r>
              <a:rPr lang="en-US" dirty="0">
                <a:latin typeface="+mj-lt"/>
              </a:rPr>
              <a:t>US HI core</a:t>
            </a:r>
          </a:p>
        </p:txBody>
      </p:sp>
      <p:sp>
        <p:nvSpPr>
          <p:cNvPr id="14" name="TextBox 13">
            <a:extLst>
              <a:ext uri="{FF2B5EF4-FFF2-40B4-BE49-F238E27FC236}">
                <a16:creationId xmlns:a16="http://schemas.microsoft.com/office/drawing/2014/main" id="{1A626BE6-8955-4D93-8EB4-0ACEE839B3BD}"/>
              </a:ext>
            </a:extLst>
          </p:cNvPr>
          <p:cNvSpPr txBox="1"/>
          <p:nvPr/>
        </p:nvSpPr>
        <p:spPr>
          <a:xfrm>
            <a:off x="10665239" y="3376223"/>
            <a:ext cx="1217519" cy="369332"/>
          </a:xfrm>
          <a:prstGeom prst="rect">
            <a:avLst/>
          </a:prstGeom>
          <a:noFill/>
        </p:spPr>
        <p:txBody>
          <a:bodyPr wrap="square">
            <a:spAutoFit/>
          </a:bodyPr>
          <a:lstStyle/>
          <a:p>
            <a:r>
              <a:rPr lang="en-US" dirty="0">
                <a:latin typeface="+mj-lt"/>
              </a:rPr>
              <a:t>TW</a:t>
            </a:r>
          </a:p>
        </p:txBody>
      </p:sp>
      <p:sp>
        <p:nvSpPr>
          <p:cNvPr id="15" name="TextBox 14">
            <a:extLst>
              <a:ext uri="{FF2B5EF4-FFF2-40B4-BE49-F238E27FC236}">
                <a16:creationId xmlns:a16="http://schemas.microsoft.com/office/drawing/2014/main" id="{7D097401-77BD-46E8-9666-3F286CDDC674}"/>
              </a:ext>
            </a:extLst>
          </p:cNvPr>
          <p:cNvSpPr txBox="1"/>
          <p:nvPr/>
        </p:nvSpPr>
        <p:spPr>
          <a:xfrm>
            <a:off x="10665239" y="3594434"/>
            <a:ext cx="1217519" cy="369332"/>
          </a:xfrm>
          <a:prstGeom prst="rect">
            <a:avLst/>
          </a:prstGeom>
          <a:noFill/>
        </p:spPr>
        <p:txBody>
          <a:bodyPr wrap="square">
            <a:spAutoFit/>
          </a:bodyPr>
          <a:lstStyle/>
          <a:p>
            <a:r>
              <a:rPr lang="en-US" dirty="0">
                <a:latin typeface="+mj-lt"/>
              </a:rPr>
              <a:t>JP</a:t>
            </a:r>
          </a:p>
        </p:txBody>
      </p:sp>
      <p:sp>
        <p:nvSpPr>
          <p:cNvPr id="5" name="&quot;Not Allowed&quot; Symbol 4">
            <a:extLst>
              <a:ext uri="{FF2B5EF4-FFF2-40B4-BE49-F238E27FC236}">
                <a16:creationId xmlns:a16="http://schemas.microsoft.com/office/drawing/2014/main" id="{D50DD8DD-84DC-472A-9829-A6BA3F706EE5}"/>
              </a:ext>
            </a:extLst>
          </p:cNvPr>
          <p:cNvSpPr/>
          <p:nvPr/>
        </p:nvSpPr>
        <p:spPr>
          <a:xfrm>
            <a:off x="6050853" y="1090608"/>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quot;Not Allowed&quot; Symbol 15">
            <a:extLst>
              <a:ext uri="{FF2B5EF4-FFF2-40B4-BE49-F238E27FC236}">
                <a16:creationId xmlns:a16="http://schemas.microsoft.com/office/drawing/2014/main" id="{30E4C07A-79B6-4627-9A1F-825FA8B6A938}"/>
              </a:ext>
            </a:extLst>
          </p:cNvPr>
          <p:cNvSpPr/>
          <p:nvPr/>
        </p:nvSpPr>
        <p:spPr>
          <a:xfrm>
            <a:off x="9151170" y="1071629"/>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quot;Not Allowed&quot; Symbol 16">
            <a:extLst>
              <a:ext uri="{FF2B5EF4-FFF2-40B4-BE49-F238E27FC236}">
                <a16:creationId xmlns:a16="http://schemas.microsoft.com/office/drawing/2014/main" id="{BF94FA66-0078-478F-8109-0B3798D555DD}"/>
              </a:ext>
            </a:extLst>
          </p:cNvPr>
          <p:cNvSpPr/>
          <p:nvPr/>
        </p:nvSpPr>
        <p:spPr>
          <a:xfrm>
            <a:off x="9151170" y="1831615"/>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quot;Not Allowed&quot; Symbol 17">
            <a:extLst>
              <a:ext uri="{FF2B5EF4-FFF2-40B4-BE49-F238E27FC236}">
                <a16:creationId xmlns:a16="http://schemas.microsoft.com/office/drawing/2014/main" id="{4853D756-F41D-483D-AD05-FC5A8FF922F7}"/>
              </a:ext>
            </a:extLst>
          </p:cNvPr>
          <p:cNvSpPr/>
          <p:nvPr/>
        </p:nvSpPr>
        <p:spPr>
          <a:xfrm>
            <a:off x="7092633" y="5659224"/>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0CA55897-C798-480A-A671-C170867FAA3D}"/>
              </a:ext>
            </a:extLst>
          </p:cNvPr>
          <p:cNvSpPr/>
          <p:nvPr/>
        </p:nvSpPr>
        <p:spPr>
          <a:xfrm>
            <a:off x="5686696" y="3125894"/>
            <a:ext cx="4276453" cy="768195"/>
          </a:xfrm>
          <a:prstGeom prst="rect">
            <a:avLst/>
          </a:prstGeom>
          <a:noFill/>
          <a:ln w="38100">
            <a:solidFill>
              <a:srgbClr val="FF0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544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diagnostics</a:t>
            </a:r>
          </a:p>
        </p:txBody>
      </p:sp>
      <mc:AlternateContent xmlns:mc="http://schemas.openxmlformats.org/markup-compatibility/2006" xmlns:a14="http://schemas.microsoft.com/office/drawing/2010/main">
        <mc:Choice Requires="a14">
          <p:sp>
            <p:nvSpPr>
              <p:cNvPr id="8" name="TextBox 7"/>
              <p:cNvSpPr txBox="1"/>
              <p:nvPr/>
            </p:nvSpPr>
            <p:spPr>
              <a:xfrm>
                <a:off x="309239" y="1166277"/>
                <a:ext cx="4682025" cy="545598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Diagnostics across the ensemble were good with only 4 of 32 models failing convergence criteria (0 divergent transitions, ESS &gt; 500 and </a:t>
                </a:r>
                <a14:m>
                  <m:oMath xmlns:m="http://schemas.openxmlformats.org/officeDocument/2006/math">
                    <m:acc>
                      <m:accPr>
                        <m:chr m:val="̂"/>
                        <m:ctrlPr>
                          <a:rPr lang="en-US" sz="2000" i="1" smtClean="0">
                            <a:latin typeface="Cambria Math" panose="02040503050406030204" pitchFamily="18" charset="0"/>
                            <a:cs typeface="Calibri Light" panose="020F0302020204030204" pitchFamily="34" charset="0"/>
                          </a:rPr>
                        </m:ctrlPr>
                      </m:accPr>
                      <m:e>
                        <m:r>
                          <a:rPr lang="en-US" sz="2000" b="0" i="1" smtClean="0">
                            <a:latin typeface="Cambria Math" panose="02040503050406030204" pitchFamily="18" charset="0"/>
                            <a:cs typeface="Calibri Light" panose="020F0302020204030204" pitchFamily="34" charset="0"/>
                          </a:rPr>
                          <m:t>𝑅</m:t>
                        </m:r>
                      </m:e>
                    </m:acc>
                  </m:oMath>
                </a14:m>
                <a:r>
                  <a:rPr lang="en-US" sz="2000" dirty="0">
                    <a:latin typeface="+mj-lt"/>
                  </a:rPr>
                  <a:t>&lt;1.01).</a:t>
                </a:r>
              </a:p>
              <a:p>
                <a:pPr marL="342900" indent="-342900">
                  <a:spcBef>
                    <a:spcPts val="600"/>
                  </a:spcBef>
                  <a:buFont typeface="Arial" panose="020B0604020202020204" pitchFamily="34" charset="0"/>
                  <a:buChar char="•"/>
                </a:pPr>
                <a:r>
                  <a:rPr lang="en-US" sz="2000" dirty="0">
                    <a:latin typeface="+mj-lt"/>
                  </a:rPr>
                  <a:t>Model fits to indices were good (relative to estimated observation error), and posterior predictive checks indicated that the BSPMs were able to replicate the observed indices.</a:t>
                </a:r>
              </a:p>
              <a:p>
                <a:pPr marL="342900" indent="-342900">
                  <a:spcBef>
                    <a:spcPts val="600"/>
                  </a:spcBef>
                  <a:buFont typeface="Arial" panose="020B0604020202020204" pitchFamily="34" charset="0"/>
                  <a:buChar char="•"/>
                </a:pPr>
                <a:r>
                  <a:rPr lang="en-US" sz="2000" dirty="0">
                    <a:latin typeface="+mj-lt"/>
                  </a:rPr>
                  <a:t>Overall retrospective bias was low and estimates of management quantities relative to MSY were consistently within the credible intervals of the full model.</a:t>
                </a: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39" y="1166277"/>
                <a:ext cx="4682025" cy="5455981"/>
              </a:xfrm>
              <a:prstGeom prst="rect">
                <a:avLst/>
              </a:prstGeom>
              <a:blipFill>
                <a:blip r:embed="rId3"/>
                <a:stretch>
                  <a:fillRect l="-1172" t="-559" r="-1042"/>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05183A7C-3785-4F09-9BC0-5F0E911A1DD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29300" y="124493"/>
            <a:ext cx="4457700" cy="5943600"/>
          </a:xfrm>
          <a:prstGeom prst="rect">
            <a:avLst/>
          </a:prstGeom>
        </p:spPr>
      </p:pic>
      <p:sp>
        <p:nvSpPr>
          <p:cNvPr id="21" name="TextBox 20">
            <a:extLst>
              <a:ext uri="{FF2B5EF4-FFF2-40B4-BE49-F238E27FC236}">
                <a16:creationId xmlns:a16="http://schemas.microsoft.com/office/drawing/2014/main" id="{4104658A-C995-4C4C-86FD-1288CA2A76F4}"/>
              </a:ext>
            </a:extLst>
          </p:cNvPr>
          <p:cNvSpPr txBox="1"/>
          <p:nvPr/>
        </p:nvSpPr>
        <p:spPr>
          <a:xfrm>
            <a:off x="6096000" y="276053"/>
            <a:ext cx="1019564" cy="369332"/>
          </a:xfrm>
          <a:prstGeom prst="rect">
            <a:avLst/>
          </a:prstGeom>
          <a:noFill/>
        </p:spPr>
        <p:txBody>
          <a:bodyPr wrap="square">
            <a:spAutoFit/>
          </a:bodyPr>
          <a:lstStyle/>
          <a:p>
            <a:r>
              <a:rPr lang="en-US" dirty="0">
                <a:latin typeface="+mj-lt"/>
              </a:rPr>
              <a:t>US all</a:t>
            </a:r>
          </a:p>
        </p:txBody>
      </p:sp>
      <p:sp>
        <p:nvSpPr>
          <p:cNvPr id="22" name="TextBox 21">
            <a:extLst>
              <a:ext uri="{FF2B5EF4-FFF2-40B4-BE49-F238E27FC236}">
                <a16:creationId xmlns:a16="http://schemas.microsoft.com/office/drawing/2014/main" id="{74F93E3E-755B-46E5-B3E9-1AF43B2897A1}"/>
              </a:ext>
            </a:extLst>
          </p:cNvPr>
          <p:cNvSpPr txBox="1"/>
          <p:nvPr/>
        </p:nvSpPr>
        <p:spPr>
          <a:xfrm>
            <a:off x="6946680" y="276053"/>
            <a:ext cx="1217519" cy="369332"/>
          </a:xfrm>
          <a:prstGeom prst="rect">
            <a:avLst/>
          </a:prstGeom>
          <a:noFill/>
        </p:spPr>
        <p:txBody>
          <a:bodyPr wrap="square">
            <a:spAutoFit/>
          </a:bodyPr>
          <a:lstStyle/>
          <a:p>
            <a:r>
              <a:rPr lang="en-US" dirty="0">
                <a:latin typeface="+mj-lt"/>
              </a:rPr>
              <a:t>US core</a:t>
            </a:r>
          </a:p>
        </p:txBody>
      </p:sp>
      <p:sp>
        <p:nvSpPr>
          <p:cNvPr id="23" name="TextBox 22">
            <a:extLst>
              <a:ext uri="{FF2B5EF4-FFF2-40B4-BE49-F238E27FC236}">
                <a16:creationId xmlns:a16="http://schemas.microsoft.com/office/drawing/2014/main" id="{031C75EF-7E9B-4F51-B850-939FA697858C}"/>
              </a:ext>
            </a:extLst>
          </p:cNvPr>
          <p:cNvSpPr txBox="1"/>
          <p:nvPr/>
        </p:nvSpPr>
        <p:spPr>
          <a:xfrm>
            <a:off x="8061374" y="276053"/>
            <a:ext cx="1217519" cy="369332"/>
          </a:xfrm>
          <a:prstGeom prst="rect">
            <a:avLst/>
          </a:prstGeom>
          <a:noFill/>
        </p:spPr>
        <p:txBody>
          <a:bodyPr wrap="square">
            <a:spAutoFit/>
          </a:bodyPr>
          <a:lstStyle/>
          <a:p>
            <a:r>
              <a:rPr lang="en-US" dirty="0">
                <a:latin typeface="+mj-lt"/>
              </a:rPr>
              <a:t>TW</a:t>
            </a:r>
          </a:p>
        </p:txBody>
      </p:sp>
      <p:sp>
        <p:nvSpPr>
          <p:cNvPr id="24" name="TextBox 23">
            <a:extLst>
              <a:ext uri="{FF2B5EF4-FFF2-40B4-BE49-F238E27FC236}">
                <a16:creationId xmlns:a16="http://schemas.microsoft.com/office/drawing/2014/main" id="{7E289085-EA0F-4B96-89CD-F3D8744DFDB1}"/>
              </a:ext>
            </a:extLst>
          </p:cNvPr>
          <p:cNvSpPr txBox="1"/>
          <p:nvPr/>
        </p:nvSpPr>
        <p:spPr>
          <a:xfrm>
            <a:off x="8819590" y="276053"/>
            <a:ext cx="1217519" cy="369332"/>
          </a:xfrm>
          <a:prstGeom prst="rect">
            <a:avLst/>
          </a:prstGeom>
          <a:noFill/>
        </p:spPr>
        <p:txBody>
          <a:bodyPr wrap="square">
            <a:spAutoFit/>
          </a:bodyPr>
          <a:lstStyle/>
          <a:p>
            <a:r>
              <a:rPr lang="en-US" dirty="0">
                <a:latin typeface="+mj-lt"/>
              </a:rPr>
              <a:t>JP</a:t>
            </a:r>
          </a:p>
        </p:txBody>
      </p:sp>
    </p:spTree>
    <p:extLst>
      <p:ext uri="{BB962C8B-B14F-4D97-AF65-F5344CB8AC3E}">
        <p14:creationId xmlns:p14="http://schemas.microsoft.com/office/powerpoint/2010/main" val="3401635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diagnostics</a:t>
            </a:r>
          </a:p>
        </p:txBody>
      </p:sp>
      <mc:AlternateContent xmlns:mc="http://schemas.openxmlformats.org/markup-compatibility/2006" xmlns:a14="http://schemas.microsoft.com/office/drawing/2010/main">
        <mc:Choice Requires="a14">
          <p:sp>
            <p:nvSpPr>
              <p:cNvPr id="8" name="TextBox 7"/>
              <p:cNvSpPr txBox="1"/>
              <p:nvPr/>
            </p:nvSpPr>
            <p:spPr>
              <a:xfrm>
                <a:off x="309239" y="1166277"/>
                <a:ext cx="4682025" cy="584070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Diagnostics across the ensemble were good with only 4 of 32 models failing convergence criteria (0 divergent transitions, ESS &gt; 500 and </a:t>
                </a:r>
                <a14:m>
                  <m:oMath xmlns:m="http://schemas.openxmlformats.org/officeDocument/2006/math">
                    <m:acc>
                      <m:accPr>
                        <m:chr m:val="̂"/>
                        <m:ctrlPr>
                          <a:rPr lang="en-US" sz="2000" i="1" smtClean="0">
                            <a:latin typeface="Cambria Math" panose="02040503050406030204" pitchFamily="18" charset="0"/>
                            <a:cs typeface="Calibri Light" panose="020F0302020204030204" pitchFamily="34" charset="0"/>
                          </a:rPr>
                        </m:ctrlPr>
                      </m:accPr>
                      <m:e>
                        <m:r>
                          <a:rPr lang="en-US" sz="2000" b="0" i="1" smtClean="0">
                            <a:latin typeface="Cambria Math" panose="02040503050406030204" pitchFamily="18" charset="0"/>
                            <a:cs typeface="Calibri Light" panose="020F0302020204030204" pitchFamily="34" charset="0"/>
                          </a:rPr>
                          <m:t>𝑅</m:t>
                        </m:r>
                      </m:e>
                    </m:acc>
                  </m:oMath>
                </a14:m>
                <a:r>
                  <a:rPr lang="en-US" sz="2000" dirty="0">
                    <a:latin typeface="+mj-lt"/>
                  </a:rPr>
                  <a:t>&lt;1.01).</a:t>
                </a:r>
              </a:p>
              <a:p>
                <a:pPr marL="342900" indent="-342900">
                  <a:spcBef>
                    <a:spcPts val="600"/>
                  </a:spcBef>
                  <a:buFont typeface="Arial" panose="020B0604020202020204" pitchFamily="34" charset="0"/>
                  <a:buChar char="•"/>
                </a:pPr>
                <a:r>
                  <a:rPr lang="en-US" sz="2000" dirty="0">
                    <a:latin typeface="+mj-lt"/>
                  </a:rPr>
                  <a:t>Model fits to indices were good (relative to estimated observation error), and posterior predictive checks indicated that the BSPMs were able to replicate the observed indices.</a:t>
                </a:r>
              </a:p>
              <a:p>
                <a:pPr marL="342900" indent="-342900">
                  <a:spcBef>
                    <a:spcPts val="600"/>
                  </a:spcBef>
                  <a:buFont typeface="Arial" panose="020B0604020202020204" pitchFamily="34" charset="0"/>
                  <a:buChar char="•"/>
                </a:pPr>
                <a:r>
                  <a:rPr lang="en-US" sz="2000" dirty="0">
                    <a:latin typeface="+mj-lt"/>
                  </a:rPr>
                  <a:t>Overall retrospective bias was low and estimates of management quantities relative to MSY were consistently within the credible intervals of the full model.</a:t>
                </a:r>
              </a:p>
              <a:p>
                <a:pPr marL="342900" indent="-342900">
                  <a:spcBef>
                    <a:spcPts val="600"/>
                  </a:spcBef>
                  <a:buFont typeface="Arial" panose="020B0604020202020204" pitchFamily="34" charset="0"/>
                  <a:buChar char="•"/>
                </a:pPr>
                <a:r>
                  <a:rPr lang="en-US" sz="2000" dirty="0">
                    <a:latin typeface="+mj-lt"/>
                  </a:rPr>
                  <a:t>Hindcast cross-validation was poor.</a:t>
                </a: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39" y="1166277"/>
                <a:ext cx="4682025" cy="5840701"/>
              </a:xfrm>
              <a:prstGeom prst="rect">
                <a:avLst/>
              </a:prstGeom>
              <a:blipFill>
                <a:blip r:embed="rId3"/>
                <a:stretch>
                  <a:fillRect l="-1172" t="-522" r="-1042"/>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A55FD547-1CDF-418F-9B1C-95F6110775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24493"/>
            <a:ext cx="3143250" cy="6286500"/>
          </a:xfrm>
          <a:prstGeom prst="rect">
            <a:avLst/>
          </a:prstGeom>
        </p:spPr>
      </p:pic>
      <p:sp>
        <p:nvSpPr>
          <p:cNvPr id="20" name="TextBox 19">
            <a:extLst>
              <a:ext uri="{FF2B5EF4-FFF2-40B4-BE49-F238E27FC236}">
                <a16:creationId xmlns:a16="http://schemas.microsoft.com/office/drawing/2014/main" id="{C8E34BCE-1F84-4ECC-A8D0-E254CDC23F48}"/>
              </a:ext>
            </a:extLst>
          </p:cNvPr>
          <p:cNvSpPr txBox="1"/>
          <p:nvPr/>
        </p:nvSpPr>
        <p:spPr>
          <a:xfrm>
            <a:off x="6450104" y="342060"/>
            <a:ext cx="1019564" cy="369332"/>
          </a:xfrm>
          <a:prstGeom prst="rect">
            <a:avLst/>
          </a:prstGeom>
          <a:noFill/>
        </p:spPr>
        <p:txBody>
          <a:bodyPr wrap="square">
            <a:spAutoFit/>
          </a:bodyPr>
          <a:lstStyle/>
          <a:p>
            <a:r>
              <a:rPr lang="en-US" dirty="0">
                <a:latin typeface="+mj-lt"/>
              </a:rPr>
              <a:t>US all</a:t>
            </a:r>
          </a:p>
        </p:txBody>
      </p:sp>
      <p:sp>
        <p:nvSpPr>
          <p:cNvPr id="21" name="TextBox 20">
            <a:extLst>
              <a:ext uri="{FF2B5EF4-FFF2-40B4-BE49-F238E27FC236}">
                <a16:creationId xmlns:a16="http://schemas.microsoft.com/office/drawing/2014/main" id="{7967BE7B-F964-4F7D-8BD6-09D58C21B602}"/>
              </a:ext>
            </a:extLst>
          </p:cNvPr>
          <p:cNvSpPr txBox="1"/>
          <p:nvPr/>
        </p:nvSpPr>
        <p:spPr>
          <a:xfrm>
            <a:off x="6450104" y="1815980"/>
            <a:ext cx="1217519" cy="369332"/>
          </a:xfrm>
          <a:prstGeom prst="rect">
            <a:avLst/>
          </a:prstGeom>
          <a:noFill/>
        </p:spPr>
        <p:txBody>
          <a:bodyPr wrap="square">
            <a:spAutoFit/>
          </a:bodyPr>
          <a:lstStyle/>
          <a:p>
            <a:r>
              <a:rPr lang="en-US" dirty="0">
                <a:latin typeface="+mj-lt"/>
              </a:rPr>
              <a:t>US core</a:t>
            </a:r>
          </a:p>
        </p:txBody>
      </p:sp>
      <p:sp>
        <p:nvSpPr>
          <p:cNvPr id="22" name="TextBox 21">
            <a:extLst>
              <a:ext uri="{FF2B5EF4-FFF2-40B4-BE49-F238E27FC236}">
                <a16:creationId xmlns:a16="http://schemas.microsoft.com/office/drawing/2014/main" id="{356E55DA-611B-41C5-BAED-C21EA0AA8753}"/>
              </a:ext>
            </a:extLst>
          </p:cNvPr>
          <p:cNvSpPr txBox="1"/>
          <p:nvPr/>
        </p:nvSpPr>
        <p:spPr>
          <a:xfrm>
            <a:off x="6450105" y="3289900"/>
            <a:ext cx="1217519" cy="369332"/>
          </a:xfrm>
          <a:prstGeom prst="rect">
            <a:avLst/>
          </a:prstGeom>
          <a:noFill/>
        </p:spPr>
        <p:txBody>
          <a:bodyPr wrap="square">
            <a:spAutoFit/>
          </a:bodyPr>
          <a:lstStyle/>
          <a:p>
            <a:r>
              <a:rPr lang="en-US" dirty="0">
                <a:latin typeface="+mj-lt"/>
              </a:rPr>
              <a:t>TW</a:t>
            </a:r>
          </a:p>
        </p:txBody>
      </p:sp>
      <p:sp>
        <p:nvSpPr>
          <p:cNvPr id="23" name="TextBox 22">
            <a:extLst>
              <a:ext uri="{FF2B5EF4-FFF2-40B4-BE49-F238E27FC236}">
                <a16:creationId xmlns:a16="http://schemas.microsoft.com/office/drawing/2014/main" id="{13DCD507-B4C1-4462-AF30-0B6449AA68C7}"/>
              </a:ext>
            </a:extLst>
          </p:cNvPr>
          <p:cNvSpPr txBox="1"/>
          <p:nvPr/>
        </p:nvSpPr>
        <p:spPr>
          <a:xfrm>
            <a:off x="6450106" y="4847403"/>
            <a:ext cx="1217519" cy="369332"/>
          </a:xfrm>
          <a:prstGeom prst="rect">
            <a:avLst/>
          </a:prstGeom>
          <a:noFill/>
        </p:spPr>
        <p:txBody>
          <a:bodyPr wrap="square">
            <a:spAutoFit/>
          </a:bodyPr>
          <a:lstStyle/>
          <a:p>
            <a:r>
              <a:rPr lang="en-US" dirty="0">
                <a:latin typeface="+mj-lt"/>
              </a:rPr>
              <a:t>JP</a:t>
            </a:r>
          </a:p>
        </p:txBody>
      </p:sp>
    </p:spTree>
    <p:extLst>
      <p:ext uri="{BB962C8B-B14F-4D97-AF65-F5344CB8AC3E}">
        <p14:creationId xmlns:p14="http://schemas.microsoft.com/office/powerpoint/2010/main" val="3336127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DE18EE-E893-4C87-811A-DDF1A1FE6E7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1226" y="240764"/>
            <a:ext cx="5943600" cy="4457700"/>
          </a:xfrm>
          <a:prstGeom prst="rect">
            <a:avLst/>
          </a:prstGeom>
        </p:spPr>
      </p:pic>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results</a:t>
            </a:r>
          </a:p>
        </p:txBody>
      </p:sp>
      <p:sp>
        <p:nvSpPr>
          <p:cNvPr id="8" name="TextBox 7"/>
          <p:cNvSpPr txBox="1"/>
          <p:nvPr/>
        </p:nvSpPr>
        <p:spPr>
          <a:xfrm>
            <a:off x="309239" y="1166277"/>
            <a:ext cx="5345603" cy="2893100"/>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rPr>
              <a:t>Excluding non-converged models (4 of 32) did not change distributions of management reference points</a:t>
            </a:r>
          </a:p>
          <a:p>
            <a:pPr marL="285750" indent="-285750">
              <a:buFont typeface="Arial" panose="020B0604020202020204" pitchFamily="34" charset="0"/>
              <a:buChar char="•"/>
            </a:pPr>
            <a:r>
              <a:rPr lang="en-US" sz="2600" dirty="0">
                <a:latin typeface="+mj-lt"/>
              </a:rPr>
              <a:t>Models fitting to the Japanese index (5) were most optimistic</a:t>
            </a: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spTree>
    <p:extLst>
      <p:ext uri="{BB962C8B-B14F-4D97-AF65-F5344CB8AC3E}">
        <p14:creationId xmlns:p14="http://schemas.microsoft.com/office/powerpoint/2010/main" val="386083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9E66C9-304E-464E-A296-FDE2614EEC7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1226" y="240764"/>
            <a:ext cx="5943600" cy="4457700"/>
          </a:xfrm>
          <a:prstGeom prst="rect">
            <a:avLst/>
          </a:prstGeom>
        </p:spPr>
      </p:pic>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results</a:t>
            </a:r>
          </a:p>
        </p:txBody>
      </p:sp>
      <p:sp>
        <p:nvSpPr>
          <p:cNvPr id="8" name="TextBox 7"/>
          <p:cNvSpPr txBox="1"/>
          <p:nvPr/>
        </p:nvSpPr>
        <p:spPr>
          <a:xfrm>
            <a:off x="309239" y="1166277"/>
            <a:ext cx="5345603" cy="3693319"/>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rPr>
              <a:t>Excluding non-converged models (4 of 32) did not change distributions of management reference points</a:t>
            </a:r>
          </a:p>
          <a:p>
            <a:pPr marL="285750" indent="-285750">
              <a:buFont typeface="Arial" panose="020B0604020202020204" pitchFamily="34" charset="0"/>
              <a:buChar char="•"/>
            </a:pPr>
            <a:r>
              <a:rPr lang="en-US" sz="2600" dirty="0">
                <a:latin typeface="+mj-lt"/>
              </a:rPr>
              <a:t>Models fitting to the Japanese index (5) were most optimistic</a:t>
            </a:r>
          </a:p>
          <a:p>
            <a:pPr marL="285750" indent="-285750">
              <a:buFont typeface="Arial" panose="020B0604020202020204" pitchFamily="34" charset="0"/>
              <a:buChar char="•"/>
            </a:pPr>
            <a:r>
              <a:rPr lang="en-US" sz="2600" dirty="0">
                <a:latin typeface="+mj-lt"/>
              </a:rPr>
              <a:t>Models assuming the “extreme” prior were more pessimistic</a:t>
            </a: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spTree>
    <p:extLst>
      <p:ext uri="{BB962C8B-B14F-4D97-AF65-F5344CB8AC3E}">
        <p14:creationId xmlns:p14="http://schemas.microsoft.com/office/powerpoint/2010/main" val="3037241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D619ED-5B19-4A24-AB3C-14BB1D25912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1226" y="240764"/>
            <a:ext cx="5943600" cy="4457700"/>
          </a:xfrm>
          <a:prstGeom prst="rect">
            <a:avLst/>
          </a:prstGeom>
        </p:spPr>
      </p:pic>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results</a:t>
            </a:r>
          </a:p>
        </p:txBody>
      </p:sp>
      <mc:AlternateContent xmlns:mc="http://schemas.openxmlformats.org/markup-compatibility/2006">
        <mc:Choice xmlns:a14="http://schemas.microsoft.com/office/drawing/2010/main" Requires="a14">
          <p:sp>
            <p:nvSpPr>
              <p:cNvPr id="8" name="TextBox 7"/>
              <p:cNvSpPr txBox="1"/>
              <p:nvPr/>
            </p:nvSpPr>
            <p:spPr>
              <a:xfrm>
                <a:off x="309239" y="1166277"/>
                <a:ext cx="5345603" cy="4964821"/>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rPr>
                  <a:t>Excluding non-converged models (4 of 32) did not change distributions of management reference points</a:t>
                </a:r>
              </a:p>
              <a:p>
                <a:pPr marL="285750" indent="-285750">
                  <a:buFont typeface="Arial" panose="020B0604020202020204" pitchFamily="34" charset="0"/>
                  <a:buChar char="•"/>
                </a:pPr>
                <a:r>
                  <a:rPr lang="en-US" sz="2600" dirty="0">
                    <a:latin typeface="+mj-lt"/>
                  </a:rPr>
                  <a:t>Models fitting to the Japanese index (5) were most optimistic</a:t>
                </a:r>
              </a:p>
              <a:p>
                <a:pPr marL="285750" indent="-285750">
                  <a:buFont typeface="Arial" panose="020B0604020202020204" pitchFamily="34" charset="0"/>
                  <a:buChar char="•"/>
                </a:pPr>
                <a:r>
                  <a:rPr lang="en-US" sz="2600" dirty="0">
                    <a:latin typeface="+mj-lt"/>
                  </a:rPr>
                  <a:t>Models assuming the “extreme” prior were more pessimistic</a:t>
                </a:r>
              </a:p>
              <a:p>
                <a:pPr marL="285750" indent="-285750">
                  <a:buFont typeface="Arial" panose="020B0604020202020204" pitchFamily="34" charset="0"/>
                  <a:buChar char="•"/>
                </a:pPr>
                <a:r>
                  <a:rPr lang="en-US" sz="2600" dirty="0">
                    <a:latin typeface="+mj-lt"/>
                  </a:rPr>
                  <a:t>Estimating removals using longline effort was more pessimistic, as were models that assumed broader priors for </a:t>
                </a:r>
                <a14:m>
                  <m:oMath xmlns:m="http://schemas.openxmlformats.org/officeDocument/2006/math">
                    <m:sSub>
                      <m:sSubPr>
                        <m:ctrlPr>
                          <a:rPr lang="en-US" sz="2800" b="0" i="1" smtClean="0">
                            <a:effectLst/>
                            <a:latin typeface="Cambria Math" panose="02040503050406030204" pitchFamily="18" charset="0"/>
                            <a:ea typeface="MS Mincho"/>
                            <a:cs typeface="Times New Roman" panose="02020603050405020304" pitchFamily="18" charset="0"/>
                          </a:rPr>
                        </m:ctrlPr>
                      </m:sSubPr>
                      <m:e>
                        <m:r>
                          <a:rPr lang="en-US" sz="2800" b="0" i="1" smtClean="0">
                            <a:effectLst/>
                            <a:latin typeface="Cambria Math" panose="02040503050406030204" pitchFamily="18" charset="0"/>
                            <a:ea typeface="MS Mincho"/>
                            <a:cs typeface="Times New Roman" panose="02020603050405020304" pitchFamily="18" charset="0"/>
                          </a:rPr>
                          <m:t>𝜎</m:t>
                        </m:r>
                      </m:e>
                      <m:sub>
                        <m:r>
                          <a:rPr lang="en-US" sz="2800" b="0" i="1" smtClean="0">
                            <a:effectLst/>
                            <a:latin typeface="Cambria Math" panose="02040503050406030204" pitchFamily="18" charset="0"/>
                            <a:ea typeface="MS Mincho"/>
                            <a:cs typeface="Times New Roman" panose="02020603050405020304" pitchFamily="18" charset="0"/>
                          </a:rPr>
                          <m:t>𝐹</m:t>
                        </m:r>
                      </m:sub>
                    </m:sSub>
                  </m:oMath>
                </a14:m>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p:sp>
            <p:nvSpPr>
              <p:cNvPr id="8" name="TextBox 7"/>
              <p:cNvSpPr txBox="1">
                <a:spLocks noRot="1" noChangeAspect="1" noMove="1" noResize="1" noEditPoints="1" noAdjustHandles="1" noChangeArrowheads="1" noChangeShapeType="1" noTextEdit="1"/>
              </p:cNvSpPr>
              <p:nvPr/>
            </p:nvSpPr>
            <p:spPr>
              <a:xfrm>
                <a:off x="309239" y="1166277"/>
                <a:ext cx="5345603" cy="4964821"/>
              </a:xfrm>
              <a:prstGeom prst="rect">
                <a:avLst/>
              </a:prstGeom>
              <a:blipFill>
                <a:blip r:embed="rId4"/>
                <a:stretch>
                  <a:fillRect l="-1824" t="-982" r="-2052"/>
                </a:stretch>
              </a:blipFill>
            </p:spPr>
            <p:txBody>
              <a:bodyPr/>
              <a:lstStyle/>
              <a:p>
                <a:r>
                  <a:rPr lang="en-US">
                    <a:noFill/>
                  </a:rPr>
                  <a:t> </a:t>
                </a:r>
              </a:p>
            </p:txBody>
          </p:sp>
        </mc:Fallback>
      </mc:AlternateContent>
    </p:spTree>
    <p:extLst>
      <p:ext uri="{BB962C8B-B14F-4D97-AF65-F5344CB8AC3E}">
        <p14:creationId xmlns:p14="http://schemas.microsoft.com/office/powerpoint/2010/main" val="285879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5178314" y="124493"/>
            <a:ext cx="12347685" cy="1325563"/>
          </a:xfrm>
        </p:spPr>
        <p:txBody>
          <a:bodyPr>
            <a:normAutofit/>
          </a:bodyPr>
          <a:lstStyle/>
          <a:p>
            <a:r>
              <a:rPr lang="en-US" sz="3900" dirty="0"/>
              <a:t>Stock status</a:t>
            </a:r>
          </a:p>
        </p:txBody>
      </p:sp>
      <p:pic>
        <p:nvPicPr>
          <p:cNvPr id="5" name="Picture 4">
            <a:extLst>
              <a:ext uri="{FF2B5EF4-FFF2-40B4-BE49-F238E27FC236}">
                <a16:creationId xmlns:a16="http://schemas.microsoft.com/office/drawing/2014/main" id="{CE8C1DA7-86A4-47B2-B6B0-1A0E2DD98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4950" y="0"/>
            <a:ext cx="3209925" cy="6419850"/>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77584E8-271E-4F80-81FE-DCB9D8272E6D}"/>
                  </a:ext>
                </a:extLst>
              </p:cNvPr>
              <p:cNvSpPr txBox="1"/>
              <p:nvPr/>
            </p:nvSpPr>
            <p:spPr>
              <a:xfrm>
                <a:off x="4572768" y="1348458"/>
                <a:ext cx="6995117" cy="4555093"/>
              </a:xfrm>
              <a:prstGeom prst="rect">
                <a:avLst/>
              </a:prstGeom>
              <a:noFill/>
            </p:spPr>
            <p:txBody>
              <a:bodyPr wrap="square">
                <a:spAutoFit/>
              </a:bodyPr>
              <a:lstStyle/>
              <a:p>
                <a:pPr marL="819150" marR="0" indent="-285750">
                  <a:spcBef>
                    <a:spcPts val="0"/>
                  </a:spcBef>
                  <a:spcAft>
                    <a:spcPts val="600"/>
                  </a:spcAft>
                  <a:buFont typeface="Arial" panose="020B0604020202020204" pitchFamily="34" charset="0"/>
                  <a:buChar char="•"/>
                </a:pPr>
                <a:r>
                  <a:rPr lang="en-US" sz="2000" kern="100" dirty="0">
                    <a:effectLst/>
                    <a:latin typeface="+mj-lt"/>
                    <a:ea typeface="MS Mincho" panose="02020609040205080304" pitchFamily="49" charset="-128"/>
                    <a:cs typeface="Times New Roman" panose="02020603050405020304" pitchFamily="18" charset="0"/>
                  </a:rPr>
                  <a:t>No biomass-based or fishing mortality-based limit or target reference points have been established for NPO SMA by the IATTC or WCPFC;</a:t>
                </a:r>
              </a:p>
              <a:p>
                <a:pPr marL="819150" marR="0" indent="-285750">
                  <a:spcBef>
                    <a:spcPts val="0"/>
                  </a:spcBef>
                  <a:spcAft>
                    <a:spcPts val="600"/>
                  </a:spcAft>
                  <a:buFont typeface="Arial" panose="020B0604020202020204" pitchFamily="34" charset="0"/>
                  <a:buChar char="•"/>
                </a:pPr>
                <a:r>
                  <a:rPr lang="en-US" sz="2000" kern="100" dirty="0">
                    <a:effectLst/>
                    <a:latin typeface="+mj-lt"/>
                    <a:ea typeface="MS Mincho" panose="02020609040205080304" pitchFamily="49" charset="-128"/>
                    <a:cs typeface="Times New Roman" panose="02020603050405020304" pitchFamily="18" charset="0"/>
                  </a:rPr>
                  <a:t>Recent median D (</a:t>
                </a:r>
                <a14:m>
                  <m:oMath xmlns:m="http://schemas.openxmlformats.org/officeDocument/2006/math">
                    <m:sSub>
                      <m:sSubPr>
                        <m:ctrlPr>
                          <a:rPr lang="en-US" sz="2000" i="1" kern="100">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𝐷</m:t>
                        </m:r>
                      </m:e>
                      <m:sub>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2019−2022</m:t>
                        </m:r>
                      </m:sub>
                    </m:sSub>
                  </m:oMath>
                </a14:m>
                <a:r>
                  <a:rPr lang="en-US" sz="2000" kern="100" dirty="0">
                    <a:effectLst/>
                    <a:latin typeface="+mj-lt"/>
                    <a:ea typeface="MS Mincho" panose="02020609040205080304" pitchFamily="49" charset="-128"/>
                    <a:cs typeface="Times New Roman" panose="02020603050405020304" pitchFamily="18" charset="0"/>
                  </a:rPr>
                  <a:t>) is estimated from the model ensemble to be 0.60 (95% CI = 0.23-1.00). The recent median </a:t>
                </a:r>
                <a14:m>
                  <m:oMath xmlns:m="http://schemas.openxmlformats.org/officeDocument/2006/math">
                    <m:sSub>
                      <m:sSubPr>
                        <m:ctrlPr>
                          <a:rPr lang="en-US" sz="2000" i="1" kern="100">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𝐷</m:t>
                        </m:r>
                      </m:e>
                      <m:sub>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2019−2022</m:t>
                        </m:r>
                      </m:sub>
                    </m:sSub>
                  </m:oMath>
                </a14:m>
                <a:r>
                  <a:rPr lang="en-US" sz="2000" kern="100" dirty="0">
                    <a:effectLst/>
                    <a:latin typeface="+mj-lt"/>
                    <a:ea typeface="MS Mincho" panose="02020609040205080304" pitchFamily="49" charset="-128"/>
                    <a:cs typeface="Times New Roman" panose="02020603050405020304" pitchFamily="18" charset="0"/>
                  </a:rPr>
                  <a:t> is 1.17 times </a:t>
                </a:r>
                <a14:m>
                  <m:oMath xmlns:m="http://schemas.openxmlformats.org/officeDocument/2006/math">
                    <m:sSub>
                      <m:sSubPr>
                        <m:ctrlPr>
                          <a:rPr lang="en-US" sz="2000" i="1" kern="100">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𝐷</m:t>
                        </m:r>
                      </m:e>
                      <m:sub>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𝑀𝑆𝑌</m:t>
                        </m:r>
                      </m:sub>
                    </m:sSub>
                  </m:oMath>
                </a14:m>
                <a:r>
                  <a:rPr lang="en-US" sz="2000" kern="100" dirty="0">
                    <a:effectLst/>
                    <a:latin typeface="+mj-lt"/>
                    <a:ea typeface="MS Mincho" panose="02020609040205080304" pitchFamily="49" charset="-128"/>
                    <a:cs typeface="Times New Roman" panose="02020603050405020304" pitchFamily="18" charset="0"/>
                  </a:rPr>
                  <a:t> (95% CI = 0.46-1.92) and the stock is likely (66% probability) not in an overfished condition relative to MSY-based reference points. </a:t>
                </a:r>
              </a:p>
              <a:p>
                <a:pPr marL="819150" marR="0" indent="-285750">
                  <a:spcBef>
                    <a:spcPts val="0"/>
                  </a:spcBef>
                  <a:spcAft>
                    <a:spcPts val="600"/>
                  </a:spcAft>
                  <a:buFont typeface="Arial" panose="020B0604020202020204" pitchFamily="34" charset="0"/>
                  <a:buChar char="•"/>
                </a:pPr>
                <a:r>
                  <a:rPr lang="en-US" sz="2000" kern="100" dirty="0">
                    <a:effectLst/>
                    <a:latin typeface="+mj-lt"/>
                    <a:ea typeface="MS Mincho" panose="02020609040205080304" pitchFamily="49" charset="-128"/>
                    <a:cs typeface="Times New Roman" panose="02020603050405020304" pitchFamily="18" charset="0"/>
                  </a:rPr>
                  <a:t>Recent U (</a:t>
                </a:r>
                <a14:m>
                  <m:oMath xmlns:m="http://schemas.openxmlformats.org/officeDocument/2006/math">
                    <m:sSub>
                      <m:sSubPr>
                        <m:ctrlPr>
                          <a:rPr lang="en-US" sz="2000" i="1" kern="100">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𝑈</m:t>
                        </m:r>
                      </m:e>
                      <m:sub>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2018−2021</m:t>
                        </m:r>
                      </m:sub>
                    </m:sSub>
                  </m:oMath>
                </a14:m>
                <a:r>
                  <a:rPr lang="en-US" sz="2000" kern="100" dirty="0">
                    <a:effectLst/>
                    <a:latin typeface="+mj-lt"/>
                    <a:ea typeface="MS Mincho" panose="02020609040205080304" pitchFamily="49" charset="-128"/>
                    <a:cs typeface="Times New Roman" panose="02020603050405020304" pitchFamily="18" charset="0"/>
                  </a:rPr>
                  <a:t>) is estimated from the model ensemble to be 0.018 (95% CI = 0.004-0.07). </a:t>
                </a:r>
                <a14:m>
                  <m:oMath xmlns:m="http://schemas.openxmlformats.org/officeDocument/2006/math">
                    <m:sSub>
                      <m:sSubPr>
                        <m:ctrlPr>
                          <a:rPr lang="en-US" sz="2000" i="1" kern="100">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𝑈</m:t>
                        </m:r>
                      </m:e>
                      <m:sub>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2018−2021</m:t>
                        </m:r>
                      </m:sub>
                    </m:sSub>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 </m:t>
                    </m:r>
                  </m:oMath>
                </a14:m>
                <a:r>
                  <a:rPr lang="en-US" sz="2000" kern="100" dirty="0">
                    <a:effectLst/>
                    <a:latin typeface="+mj-lt"/>
                    <a:ea typeface="MS Mincho" panose="02020609040205080304" pitchFamily="49" charset="-128"/>
                    <a:cs typeface="Times New Roman" panose="02020603050405020304" pitchFamily="18" charset="0"/>
                  </a:rPr>
                  <a:t>is 0.34 times (95% CI = 0.07-1.20) </a:t>
                </a:r>
                <a14:m>
                  <m:oMath xmlns:m="http://schemas.openxmlformats.org/officeDocument/2006/math">
                    <m:sSub>
                      <m:sSubPr>
                        <m:ctrlPr>
                          <a:rPr lang="en-US" sz="2000" i="1" kern="100">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𝑈</m:t>
                        </m:r>
                      </m:e>
                      <m:sub>
                        <m:r>
                          <a:rPr lang="en-US" sz="2000" b="0" i="1" kern="100" smtClean="0">
                            <a:effectLst/>
                            <a:latin typeface="Cambria Math" panose="02040503050406030204" pitchFamily="18" charset="0"/>
                            <a:ea typeface="MS Mincho" panose="02020609040205080304" pitchFamily="49" charset="-128"/>
                            <a:cs typeface="Times New Roman" panose="02020603050405020304" pitchFamily="18" charset="0"/>
                          </a:rPr>
                          <m:t>𝑀𝑆𝑌</m:t>
                        </m:r>
                      </m:sub>
                    </m:sSub>
                  </m:oMath>
                </a14:m>
                <a:r>
                  <a:rPr lang="en-US" sz="2000" kern="100" dirty="0">
                    <a:effectLst/>
                    <a:latin typeface="+mj-lt"/>
                    <a:ea typeface="MS Mincho" panose="02020609040205080304" pitchFamily="49" charset="-128"/>
                    <a:cs typeface="Times New Roman" panose="02020603050405020304" pitchFamily="18" charset="0"/>
                  </a:rPr>
                  <a:t> and overfishing of the stock is likely not occurring (95% probability) relative to MSY-based reference points. </a:t>
                </a:r>
              </a:p>
            </p:txBody>
          </p:sp>
        </mc:Choice>
        <mc:Fallback>
          <p:sp>
            <p:nvSpPr>
              <p:cNvPr id="7" name="TextBox 6">
                <a:extLst>
                  <a:ext uri="{FF2B5EF4-FFF2-40B4-BE49-F238E27FC236}">
                    <a16:creationId xmlns:a16="http://schemas.microsoft.com/office/drawing/2014/main" id="{677584E8-271E-4F80-81FE-DCB9D8272E6D}"/>
                  </a:ext>
                </a:extLst>
              </p:cNvPr>
              <p:cNvSpPr txBox="1">
                <a:spLocks noRot="1" noChangeAspect="1" noMove="1" noResize="1" noEditPoints="1" noAdjustHandles="1" noChangeArrowheads="1" noChangeShapeType="1" noTextEdit="1"/>
              </p:cNvSpPr>
              <p:nvPr/>
            </p:nvSpPr>
            <p:spPr>
              <a:xfrm>
                <a:off x="4572768" y="1348458"/>
                <a:ext cx="6995117" cy="4555093"/>
              </a:xfrm>
              <a:prstGeom prst="rect">
                <a:avLst/>
              </a:prstGeom>
              <a:blipFill>
                <a:blip r:embed="rId4"/>
                <a:stretch>
                  <a:fillRect t="-669" r="-1220" b="-1473"/>
                </a:stretch>
              </a:blipFill>
            </p:spPr>
            <p:txBody>
              <a:bodyPr/>
              <a:lstStyle/>
              <a:p>
                <a:r>
                  <a:rPr lang="en-US">
                    <a:noFill/>
                  </a:rPr>
                  <a:t> </a:t>
                </a:r>
              </a:p>
            </p:txBody>
          </p:sp>
        </mc:Fallback>
      </mc:AlternateContent>
    </p:spTree>
    <p:extLst>
      <p:ext uri="{BB962C8B-B14F-4D97-AF65-F5344CB8AC3E}">
        <p14:creationId xmlns:p14="http://schemas.microsoft.com/office/powerpoint/2010/main" val="3215501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492014" y="1057943"/>
            <a:ext cx="12347685" cy="1325563"/>
          </a:xfrm>
        </p:spPr>
        <p:txBody>
          <a:bodyPr>
            <a:normAutofit/>
          </a:bodyPr>
          <a:lstStyle/>
          <a:p>
            <a:r>
              <a:rPr lang="en-US" sz="3900" dirty="0"/>
              <a:t>Stock status</a:t>
            </a:r>
          </a:p>
        </p:txBody>
      </p:sp>
      <p:pic>
        <p:nvPicPr>
          <p:cNvPr id="5" name="Picture 4">
            <a:extLst>
              <a:ext uri="{FF2B5EF4-FFF2-40B4-BE49-F238E27FC236}">
                <a16:creationId xmlns:a16="http://schemas.microsoft.com/office/drawing/2014/main" id="{9D41C500-3D7A-444A-97C0-2FF1CFBF46B8}"/>
              </a:ext>
            </a:extLst>
          </p:cNvPr>
          <p:cNvPicPr/>
          <p:nvPr/>
        </p:nvPicPr>
        <p:blipFill rotWithShape="1">
          <a:blip r:embed="rId3" cstate="print">
            <a:extLst>
              <a:ext uri="{28A0092B-C50C-407E-A947-70E740481C1C}">
                <a14:useLocalDpi xmlns:a14="http://schemas.microsoft.com/office/drawing/2010/main" val="0"/>
              </a:ext>
            </a:extLst>
          </a:blip>
          <a:srcRect t="5918" b="6332"/>
          <a:stretch/>
        </p:blipFill>
        <p:spPr>
          <a:xfrm>
            <a:off x="5654842" y="124493"/>
            <a:ext cx="5943600" cy="5215473"/>
          </a:xfrm>
          <a:prstGeom prst="rect">
            <a:avLst/>
          </a:prstGeom>
        </p:spPr>
      </p:pic>
      <p:sp>
        <p:nvSpPr>
          <p:cNvPr id="7" name="TextBox 6">
            <a:extLst>
              <a:ext uri="{FF2B5EF4-FFF2-40B4-BE49-F238E27FC236}">
                <a16:creationId xmlns:a16="http://schemas.microsoft.com/office/drawing/2014/main" id="{E053B88C-35C6-43F6-8B05-5380E3CD4E04}"/>
              </a:ext>
            </a:extLst>
          </p:cNvPr>
          <p:cNvSpPr txBox="1"/>
          <p:nvPr/>
        </p:nvSpPr>
        <p:spPr>
          <a:xfrm>
            <a:off x="0" y="2081017"/>
            <a:ext cx="5449613" cy="4170372"/>
          </a:xfrm>
          <a:prstGeom prst="rect">
            <a:avLst/>
          </a:prstGeom>
          <a:noFill/>
        </p:spPr>
        <p:txBody>
          <a:bodyPr wrap="square">
            <a:spAutoFit/>
          </a:bodyPr>
          <a:lstStyle/>
          <a:p>
            <a:pPr marL="819150" marR="0" indent="-285750">
              <a:spcBef>
                <a:spcPts val="0"/>
              </a:spcBef>
              <a:spcAft>
                <a:spcPts val="600"/>
              </a:spcAft>
              <a:buFont typeface="Arial" panose="020B0604020202020204" pitchFamily="34" charset="0"/>
              <a:buChar char="•"/>
            </a:pPr>
            <a:r>
              <a:rPr lang="en-US" sz="2000" kern="100" dirty="0">
                <a:effectLst/>
                <a:latin typeface="+mj-lt"/>
                <a:ea typeface="MS Mincho" panose="02020609040205080304" pitchFamily="49" charset="-128"/>
                <a:cs typeface="Times New Roman" panose="02020603050405020304" pitchFamily="18" charset="0"/>
              </a:rPr>
              <a:t>The model ensemble results show that there is a 65% joint probability that the North Pacific SMA stock is not in an overfished condition and that overfishing is not occurring relative to MSY based reference points.</a:t>
            </a:r>
          </a:p>
          <a:p>
            <a:pPr marL="819150" marR="0" indent="-285750">
              <a:spcBef>
                <a:spcPts val="0"/>
              </a:spcBef>
              <a:spcAft>
                <a:spcPts val="600"/>
              </a:spcAft>
              <a:buFont typeface="Arial" panose="020B0604020202020204" pitchFamily="34" charset="0"/>
              <a:buChar char="•"/>
            </a:pPr>
            <a:r>
              <a:rPr lang="en-US" sz="2000" kern="100" dirty="0">
                <a:effectLst/>
                <a:latin typeface="+mj-lt"/>
                <a:ea typeface="MS Mincho" panose="02020609040205080304" pitchFamily="49" charset="-128"/>
                <a:cs typeface="Times New Roman" panose="02020603050405020304" pitchFamily="18" charset="0"/>
              </a:rPr>
              <a:t>Several uncertainties may limit the interpretation of the assessment results including uncertainty in catch (historical and modeled period) and the biology and reproductive dynamics of the stock, and the lack of CPUE indices that fully index the stock.  </a:t>
            </a:r>
          </a:p>
        </p:txBody>
      </p:sp>
    </p:spTree>
    <p:extLst>
      <p:ext uri="{BB962C8B-B14F-4D97-AF65-F5344CB8AC3E}">
        <p14:creationId xmlns:p14="http://schemas.microsoft.com/office/powerpoint/2010/main" val="4056714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2018 stock assessment: background</a:t>
            </a:r>
          </a:p>
        </p:txBody>
      </p:sp>
      <p:sp>
        <p:nvSpPr>
          <p:cNvPr id="8" name="TextBox 7"/>
          <p:cNvSpPr txBox="1"/>
          <p:nvPr/>
        </p:nvSpPr>
        <p:spPr>
          <a:xfrm>
            <a:off x="309240" y="1166277"/>
            <a:ext cx="5710901" cy="409342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Initially intended to begin the model in 1994 given the lack of species-specific catch/CPUE in the Japanese data for sharks prior to 1994</a:t>
            </a:r>
          </a:p>
          <a:p>
            <a:pPr marL="342900" indent="-342900">
              <a:spcAft>
                <a:spcPts val="600"/>
              </a:spcAft>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However, models beginning in 1994 were unable to converge to reasonable estimates </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pic>
        <p:nvPicPr>
          <p:cNvPr id="5" name="Picture 4">
            <a:extLst>
              <a:ext uri="{FF2B5EF4-FFF2-40B4-BE49-F238E27FC236}">
                <a16:creationId xmlns:a16="http://schemas.microsoft.com/office/drawing/2014/main" id="{B2B10122-5CB1-4A74-9F00-E7DC1873A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589" y="1166277"/>
            <a:ext cx="5153171" cy="3532187"/>
          </a:xfrm>
          <a:prstGeom prst="rect">
            <a:avLst/>
          </a:prstGeom>
        </p:spPr>
      </p:pic>
      <p:sp>
        <p:nvSpPr>
          <p:cNvPr id="7" name="Rectangle 6">
            <a:extLst>
              <a:ext uri="{FF2B5EF4-FFF2-40B4-BE49-F238E27FC236}">
                <a16:creationId xmlns:a16="http://schemas.microsoft.com/office/drawing/2014/main" id="{6AE4BAC8-6A64-40C8-9F21-54A1B0A67818}"/>
              </a:ext>
            </a:extLst>
          </p:cNvPr>
          <p:cNvSpPr/>
          <p:nvPr/>
        </p:nvSpPr>
        <p:spPr>
          <a:xfrm>
            <a:off x="7433187" y="1961535"/>
            <a:ext cx="1932039" cy="132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689D09C-085B-4704-8FB4-BE27F404E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154069"/>
            <a:ext cx="3122627" cy="3088790"/>
          </a:xfrm>
          <a:prstGeom prst="rect">
            <a:avLst/>
          </a:prstGeom>
        </p:spPr>
      </p:pic>
      <p:sp>
        <p:nvSpPr>
          <p:cNvPr id="11" name="Rectangle 10">
            <a:extLst>
              <a:ext uri="{FF2B5EF4-FFF2-40B4-BE49-F238E27FC236}">
                <a16:creationId xmlns:a16="http://schemas.microsoft.com/office/drawing/2014/main" id="{C0C9908C-3439-4845-82F2-7900D3F96034}"/>
              </a:ext>
            </a:extLst>
          </p:cNvPr>
          <p:cNvSpPr/>
          <p:nvPr/>
        </p:nvSpPr>
        <p:spPr>
          <a:xfrm>
            <a:off x="6256366" y="3176631"/>
            <a:ext cx="1409127" cy="2914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282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Projections</a:t>
            </a:r>
          </a:p>
        </p:txBody>
      </p:sp>
      <mc:AlternateContent xmlns:mc="http://schemas.openxmlformats.org/markup-compatibility/2006">
        <mc:Choice xmlns:a14="http://schemas.microsoft.com/office/drawing/2010/main" Requires="a14">
          <p:sp>
            <p:nvSpPr>
              <p:cNvPr id="8" name="TextBox 7"/>
              <p:cNvSpPr txBox="1"/>
              <p:nvPr/>
            </p:nvSpPr>
            <p:spPr>
              <a:xfrm>
                <a:off x="309239" y="1166277"/>
                <a:ext cx="4491361" cy="255454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effectLst/>
                    <a:latin typeface="+mj-lt"/>
                    <a:ea typeface="MS Mincho"/>
                  </a:rPr>
                  <a:t>4 exploitation </a:t>
                </a:r>
                <a14:m>
                  <m:oMath xmlns:m="http://schemas.openxmlformats.org/officeDocument/2006/math">
                    <m:r>
                      <a:rPr lang="en-US" sz="2000" i="1">
                        <a:effectLst/>
                        <a:latin typeface="Cambria Math" panose="02040503050406030204" pitchFamily="18" charset="0"/>
                        <a:ea typeface="MS Mincho"/>
                        <a:cs typeface="Times New Roman" panose="02020603050405020304" pitchFamily="18" charset="0"/>
                      </a:rPr>
                      <m:t>𝑈</m:t>
                    </m:r>
                    <m:r>
                      <a:rPr lang="en-US" sz="2000" i="1">
                        <a:effectLst/>
                        <a:latin typeface="Cambria Math" panose="02040503050406030204" pitchFamily="18" charset="0"/>
                        <a:ea typeface="MS Mincho"/>
                        <a:cs typeface="Times New Roman" panose="02020603050405020304" pitchFamily="18" charset="0"/>
                      </a:rPr>
                      <m:t> </m:t>
                    </m:r>
                  </m:oMath>
                </a14:m>
                <a:r>
                  <a:rPr lang="en-US" sz="2000" dirty="0">
                    <a:effectLst/>
                    <a:latin typeface="+mj-lt"/>
                    <a:ea typeface="MS Mincho"/>
                  </a:rPr>
                  <a:t>based scenarios to conduct 10-year stochastic future projections for NPO SMA: the average exploitation rate from 2018-2021 </a:t>
                </a:r>
                <a14:m>
                  <m:oMath xmlns:m="http://schemas.openxmlformats.org/officeDocument/2006/math">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MS Mincho"/>
                            <a:cs typeface="Times New Roman" panose="02020603050405020304" pitchFamily="18" charset="0"/>
                          </a:rPr>
                          <m:t>𝑈</m:t>
                        </m:r>
                      </m:e>
                      <m:sub>
                        <m:r>
                          <a:rPr lang="en-US" sz="2000" i="1">
                            <a:effectLst/>
                            <a:latin typeface="Cambria Math" panose="02040503050406030204" pitchFamily="18" charset="0"/>
                            <a:ea typeface="MS Mincho"/>
                            <a:cs typeface="Times New Roman" panose="02020603050405020304" pitchFamily="18" charset="0"/>
                          </a:rPr>
                          <m:t>2018−2021</m:t>
                        </m:r>
                      </m:sub>
                    </m:sSub>
                  </m:oMath>
                </a14:m>
                <a:r>
                  <a:rPr lang="en-US" sz="2000" dirty="0">
                    <a:effectLst/>
                    <a:latin typeface="+mj-lt"/>
                    <a:ea typeface="MS Mincho"/>
                  </a:rPr>
                  <a:t>, </a:t>
                </a:r>
                <a14:m>
                  <m:oMath xmlns:m="http://schemas.openxmlformats.org/officeDocument/2006/math">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MS Mincho"/>
                            <a:cs typeface="Times New Roman" panose="02020603050405020304" pitchFamily="18" charset="0"/>
                          </a:rPr>
                          <m:t>𝑈</m:t>
                        </m:r>
                      </m:e>
                      <m:sub>
                        <m:r>
                          <a:rPr lang="en-US" sz="2000" i="1">
                            <a:effectLst/>
                            <a:latin typeface="Cambria Math" panose="02040503050406030204" pitchFamily="18" charset="0"/>
                            <a:ea typeface="MS Mincho"/>
                            <a:cs typeface="Times New Roman" panose="02020603050405020304" pitchFamily="18" charset="0"/>
                          </a:rPr>
                          <m:t>2018−2021</m:t>
                        </m:r>
                      </m:sub>
                    </m:sSub>
                    <m:r>
                      <a:rPr lang="en-US" sz="2000" i="1">
                        <a:effectLst/>
                        <a:latin typeface="Cambria Math" panose="02040503050406030204" pitchFamily="18" charset="0"/>
                        <a:ea typeface="MS Mincho"/>
                        <a:cs typeface="Times New Roman" panose="02020603050405020304" pitchFamily="18" charset="0"/>
                      </a:rPr>
                      <m:t>+20%</m:t>
                    </m:r>
                  </m:oMath>
                </a14:m>
                <a:r>
                  <a:rPr lang="en-US" sz="2000" dirty="0">
                    <a:effectLst/>
                    <a:latin typeface="+mj-lt"/>
                    <a:ea typeface="MS Mincho"/>
                  </a:rPr>
                  <a:t>, </a:t>
                </a:r>
                <a14:m>
                  <m:oMath xmlns:m="http://schemas.openxmlformats.org/officeDocument/2006/math">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MS Mincho"/>
                            <a:cs typeface="Times New Roman" panose="02020603050405020304" pitchFamily="18" charset="0"/>
                          </a:rPr>
                          <m:t>𝑈</m:t>
                        </m:r>
                      </m:e>
                      <m:sub>
                        <m:r>
                          <a:rPr lang="en-US" sz="2000" i="1">
                            <a:effectLst/>
                            <a:latin typeface="Cambria Math" panose="02040503050406030204" pitchFamily="18" charset="0"/>
                            <a:ea typeface="MS Mincho"/>
                            <a:cs typeface="Times New Roman" panose="02020603050405020304" pitchFamily="18" charset="0"/>
                          </a:rPr>
                          <m:t>2018−2021</m:t>
                        </m:r>
                      </m:sub>
                    </m:sSub>
                    <m:r>
                      <a:rPr lang="en-US" sz="2000" i="1">
                        <a:effectLst/>
                        <a:latin typeface="Cambria Math" panose="02040503050406030204" pitchFamily="18" charset="0"/>
                        <a:ea typeface="MS Mincho"/>
                        <a:cs typeface="Times New Roman" panose="02020603050405020304" pitchFamily="18" charset="0"/>
                      </a:rPr>
                      <m:t>−20%</m:t>
                    </m:r>
                  </m:oMath>
                </a14:m>
                <a:r>
                  <a:rPr lang="en-US" sz="2000" dirty="0">
                    <a:effectLst/>
                    <a:latin typeface="+mj-lt"/>
                    <a:ea typeface="MS Mincho"/>
                  </a:rPr>
                  <a:t>, and the exploitation rate that produces maximum sustainable yield </a:t>
                </a:r>
                <a14:m>
                  <m:oMath xmlns:m="http://schemas.openxmlformats.org/officeDocument/2006/math">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MS Mincho"/>
                            <a:cs typeface="Times New Roman" panose="02020603050405020304" pitchFamily="18" charset="0"/>
                          </a:rPr>
                          <m:t>𝑈</m:t>
                        </m:r>
                      </m:e>
                      <m:sub>
                        <m:r>
                          <a:rPr lang="en-US" sz="2000" i="1">
                            <a:effectLst/>
                            <a:latin typeface="Cambria Math" panose="02040503050406030204" pitchFamily="18" charset="0"/>
                            <a:ea typeface="MS Mincho"/>
                            <a:cs typeface="Times New Roman" panose="02020603050405020304" pitchFamily="18" charset="0"/>
                          </a:rPr>
                          <m:t>𝑀𝑆𝑌</m:t>
                        </m:r>
                      </m:sub>
                    </m:sSub>
                  </m:oMath>
                </a14:m>
                <a:r>
                  <a:rPr lang="en-US" sz="2000" dirty="0">
                    <a:effectLst/>
                    <a:latin typeface="+mj-lt"/>
                    <a:ea typeface="MS Mincho"/>
                  </a:rPr>
                  <a:t>.</a:t>
                </a:r>
              </a:p>
            </p:txBody>
          </p:sp>
        </mc:Choice>
        <mc:Fallback>
          <p:sp>
            <p:nvSpPr>
              <p:cNvPr id="8" name="TextBox 7"/>
              <p:cNvSpPr txBox="1">
                <a:spLocks noRot="1" noChangeAspect="1" noMove="1" noResize="1" noEditPoints="1" noAdjustHandles="1" noChangeArrowheads="1" noChangeShapeType="1" noTextEdit="1"/>
              </p:cNvSpPr>
              <p:nvPr/>
            </p:nvSpPr>
            <p:spPr>
              <a:xfrm>
                <a:off x="309239" y="1166277"/>
                <a:ext cx="4491361" cy="2554545"/>
              </a:xfrm>
              <a:prstGeom prst="rect">
                <a:avLst/>
              </a:prstGeom>
              <a:blipFill>
                <a:blip r:embed="rId3"/>
                <a:stretch>
                  <a:fillRect l="-1221" t="-1193" b="-334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C474888-B663-4D8D-A818-FE1279856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9995" y="124493"/>
            <a:ext cx="6483826" cy="4862870"/>
          </a:xfrm>
          <a:prstGeom prst="rect">
            <a:avLst/>
          </a:prstGeom>
        </p:spPr>
      </p:pic>
    </p:spTree>
    <p:extLst>
      <p:ext uri="{BB962C8B-B14F-4D97-AF65-F5344CB8AC3E}">
        <p14:creationId xmlns:p14="http://schemas.microsoft.com/office/powerpoint/2010/main" val="2798745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165" y="124493"/>
            <a:ext cx="4632436" cy="1325563"/>
          </a:xfrm>
        </p:spPr>
        <p:txBody>
          <a:bodyPr>
            <a:normAutofit/>
          </a:bodyPr>
          <a:lstStyle/>
          <a:p>
            <a:r>
              <a:rPr lang="en-US" sz="3900" dirty="0"/>
              <a:t>Conservation information</a:t>
            </a:r>
          </a:p>
        </p:txBody>
      </p:sp>
      <p:pic>
        <p:nvPicPr>
          <p:cNvPr id="5" name="Picture 4">
            <a:extLst>
              <a:ext uri="{FF2B5EF4-FFF2-40B4-BE49-F238E27FC236}">
                <a16:creationId xmlns:a16="http://schemas.microsoft.com/office/drawing/2014/main" id="{9F19266D-95F6-4C49-9BD1-2E68E52B2E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9995" y="124493"/>
            <a:ext cx="6483826" cy="4862870"/>
          </a:xfrm>
          <a:prstGeom prst="rect">
            <a:avLst/>
          </a:prstGeom>
        </p:spPr>
      </p:pic>
      <p:sp>
        <p:nvSpPr>
          <p:cNvPr id="2" name="Rectangle 1">
            <a:extLst>
              <a:ext uri="{FF2B5EF4-FFF2-40B4-BE49-F238E27FC236}">
                <a16:creationId xmlns:a16="http://schemas.microsoft.com/office/drawing/2014/main" id="{7BA083DF-BFF1-4DAE-979E-0E14E32C446C}"/>
              </a:ext>
            </a:extLst>
          </p:cNvPr>
          <p:cNvSpPr>
            <a:spLocks noChangeArrowheads="1"/>
          </p:cNvSpPr>
          <p:nvPr/>
        </p:nvSpPr>
        <p:spPr bwMode="auto">
          <a:xfrm>
            <a:off x="209959" y="1452312"/>
            <a:ext cx="5140036"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00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Future projections in three of the four harvest scenarios (</a:t>
            </a:r>
            <a:r>
              <a:rPr kumimoji="0" lang="en-US" altLang="ja-JP" sz="200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U</a:t>
            </a:r>
            <a:r>
              <a:rPr kumimoji="0" lang="en-US" altLang="ja-JP" sz="2000" i="1" u="none" strike="noStrike" cap="none" normalizeH="0" baseline="-25000" dirty="0">
                <a:ln>
                  <a:noFill/>
                </a:ln>
                <a:solidFill>
                  <a:schemeClr val="tx1"/>
                </a:solidFill>
                <a:effectLst/>
                <a:latin typeface="+mj-lt"/>
                <a:ea typeface="MS Mincho" panose="02020609040205080304" pitchFamily="49" charset="-128"/>
                <a:cs typeface="Times New Roman" panose="02020603050405020304" pitchFamily="18" charset="0"/>
              </a:rPr>
              <a:t>2018-2021</a:t>
            </a:r>
            <a:r>
              <a:rPr kumimoji="0" lang="en-US" altLang="ja-JP" sz="200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 </a:t>
            </a:r>
            <a:r>
              <a:rPr kumimoji="0" lang="en-US" altLang="ja-JP" sz="200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U</a:t>
            </a:r>
            <a:r>
              <a:rPr kumimoji="0" lang="en-US" altLang="ja-JP" sz="2000" i="1" u="none" strike="noStrike" cap="none" normalizeH="0" baseline="-25000" dirty="0">
                <a:ln>
                  <a:noFill/>
                </a:ln>
                <a:solidFill>
                  <a:schemeClr val="tx1"/>
                </a:solidFill>
                <a:effectLst/>
                <a:latin typeface="+mj-lt"/>
                <a:ea typeface="MS Mincho" panose="02020609040205080304" pitchFamily="49" charset="-128"/>
                <a:cs typeface="Times New Roman" panose="02020603050405020304" pitchFamily="18" charset="0"/>
              </a:rPr>
              <a:t>2018-2021</a:t>
            </a:r>
            <a:r>
              <a:rPr kumimoji="0" lang="en-US" altLang="ja-JP" sz="200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+20%</a:t>
            </a:r>
            <a:r>
              <a:rPr kumimoji="0" lang="en-US" altLang="ja-JP" sz="200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 and </a:t>
            </a:r>
            <a:r>
              <a:rPr kumimoji="0" lang="en-US" altLang="ja-JP" sz="200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U</a:t>
            </a:r>
            <a:r>
              <a:rPr kumimoji="0" lang="en-US" altLang="ja-JP" sz="2000" i="1" u="none" strike="noStrike" cap="none" normalizeH="0" baseline="-25000" dirty="0">
                <a:ln>
                  <a:noFill/>
                </a:ln>
                <a:solidFill>
                  <a:schemeClr val="tx1"/>
                </a:solidFill>
                <a:effectLst/>
                <a:latin typeface="+mj-lt"/>
                <a:ea typeface="MS Mincho" panose="02020609040205080304" pitchFamily="49" charset="-128"/>
                <a:cs typeface="Times New Roman" panose="02020603050405020304" pitchFamily="18" charset="0"/>
              </a:rPr>
              <a:t>2018-2021</a:t>
            </a:r>
            <a:r>
              <a:rPr kumimoji="0" lang="en-US" altLang="ja-JP" sz="200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-20%</a:t>
            </a:r>
            <a:r>
              <a:rPr kumimoji="0" lang="en-US" altLang="ja-JP" sz="200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 showed that median D in the North Pacific Ocean will likely (&gt;50% probability) increase; only the U</a:t>
            </a:r>
            <a:r>
              <a:rPr kumimoji="0" lang="en-US" altLang="ja-JP" sz="2000" i="0" u="none" strike="noStrike" cap="none" normalizeH="0" baseline="-30000" dirty="0">
                <a:ln>
                  <a:noFill/>
                </a:ln>
                <a:solidFill>
                  <a:srgbClr val="000000"/>
                </a:solidFill>
                <a:effectLst/>
                <a:latin typeface="+mj-lt"/>
                <a:ea typeface="Times New Roman" panose="02020603050405020304" pitchFamily="18" charset="0"/>
                <a:cs typeface="Times New Roman" panose="02020603050405020304" pitchFamily="18" charset="0"/>
              </a:rPr>
              <a:t>MSY</a:t>
            </a:r>
            <a:r>
              <a:rPr kumimoji="0" lang="en-US" altLang="ja-JP" sz="200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 harvest scenario led to a decrease in median D.</a:t>
            </a:r>
            <a:endParaRPr kumimoji="0" lang="en-US" altLang="ja-JP" sz="2000" i="0" u="none" strike="noStrike" cap="none" normalizeH="0" baseline="0" dirty="0">
              <a:ln>
                <a:noFill/>
              </a:ln>
              <a:solidFill>
                <a:schemeClr val="tx1"/>
              </a:solidFill>
              <a:effectLst/>
              <a:latin typeface="+mj-lt"/>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ja-JP" sz="200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Median estimated D of SMA in the North Pacific Ocean will likely (&gt;50% probability) remain above </a:t>
            </a:r>
            <a:r>
              <a:rPr kumimoji="0" lang="en-US" altLang="ja-JP" sz="200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D</a:t>
            </a:r>
            <a:r>
              <a:rPr kumimoji="0" lang="en-US" altLang="ja-JP" sz="2000" i="1" u="none" strike="noStrike" cap="none" normalizeH="0" baseline="-25000" dirty="0">
                <a:ln>
                  <a:noFill/>
                </a:ln>
                <a:solidFill>
                  <a:schemeClr val="tx1"/>
                </a:solidFill>
                <a:effectLst/>
                <a:latin typeface="+mj-lt"/>
                <a:ea typeface="MS Mincho" panose="02020609040205080304" pitchFamily="49" charset="-128"/>
                <a:cs typeface="Times New Roman" panose="02020603050405020304" pitchFamily="18" charset="0"/>
              </a:rPr>
              <a:t>MSY</a:t>
            </a:r>
            <a:r>
              <a:rPr kumimoji="0" lang="en-US" altLang="ja-JP" sz="200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in the next ten years for all scenarios except </a:t>
            </a:r>
            <a:r>
              <a:rPr kumimoji="0" lang="en-US" altLang="ja-JP" sz="200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U</a:t>
            </a:r>
            <a:r>
              <a:rPr kumimoji="0" lang="en-US" altLang="ja-JP" sz="2000" i="1" u="none" strike="noStrike" cap="none" normalizeH="0" baseline="-25000" dirty="0">
                <a:ln>
                  <a:noFill/>
                </a:ln>
                <a:solidFill>
                  <a:schemeClr val="tx1"/>
                </a:solidFill>
                <a:effectLst/>
                <a:latin typeface="+mj-lt"/>
                <a:ea typeface="MS Mincho" panose="02020609040205080304" pitchFamily="49" charset="-128"/>
                <a:cs typeface="Times New Roman" panose="02020603050405020304" pitchFamily="18" charset="0"/>
              </a:rPr>
              <a:t>MSY</a:t>
            </a:r>
            <a:r>
              <a:rPr kumimoji="0" lang="en-US" altLang="ja-JP" sz="200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harvesting at </a:t>
            </a:r>
            <a:r>
              <a:rPr kumimoji="0" lang="en-US" altLang="ja-JP" sz="200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U</a:t>
            </a:r>
            <a:r>
              <a:rPr kumimoji="0" lang="en-US" altLang="ja-JP" sz="2000" i="1" u="none" strike="noStrike" cap="none" normalizeH="0" baseline="-25000" dirty="0">
                <a:ln>
                  <a:noFill/>
                </a:ln>
                <a:solidFill>
                  <a:schemeClr val="tx1"/>
                </a:solidFill>
                <a:effectLst/>
                <a:latin typeface="+mj-lt"/>
                <a:ea typeface="MS Mincho" panose="02020609040205080304" pitchFamily="49" charset="-128"/>
                <a:cs typeface="Times New Roman" panose="02020603050405020304" pitchFamily="18" charset="0"/>
              </a:rPr>
              <a:t>MSY</a:t>
            </a:r>
            <a:r>
              <a:rPr kumimoji="0" lang="en-US" altLang="ja-JP" sz="200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decreases D towards </a:t>
            </a:r>
            <a:r>
              <a:rPr kumimoji="0" lang="en-US" altLang="ja-JP" sz="2000" i="1"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D</a:t>
            </a:r>
            <a:r>
              <a:rPr kumimoji="0" lang="en-US" altLang="ja-JP" sz="2000" i="1" u="none" strike="noStrike" cap="none" normalizeH="0" baseline="-25000" dirty="0">
                <a:ln>
                  <a:noFill/>
                </a:ln>
                <a:solidFill>
                  <a:schemeClr val="tx1"/>
                </a:solidFill>
                <a:effectLst/>
                <a:latin typeface="+mj-lt"/>
                <a:ea typeface="MS Mincho" panose="02020609040205080304" pitchFamily="49" charset="-128"/>
                <a:cs typeface="Times New Roman" panose="02020603050405020304" pitchFamily="18" charset="0"/>
              </a:rPr>
              <a:t>MSY</a:t>
            </a:r>
            <a:r>
              <a:rPr kumimoji="0" lang="en-US" altLang="ja-JP" sz="200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 .</a:t>
            </a:r>
            <a:endParaRPr kumimoji="0" lang="en-US" altLang="ja-JP" sz="2000" i="0" u="none" strike="noStrike" cap="none" normalizeH="0" baseline="0" dirty="0">
              <a:ln>
                <a:noFill/>
              </a:ln>
              <a:solidFill>
                <a:schemeClr val="tx1"/>
              </a:solidFill>
              <a:effectLst/>
              <a:latin typeface="+mj-lt"/>
            </a:endParaRP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ja-JP" sz="200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rPr>
              <a:t>Model projections using a surplus-production model may over simplify the age-structured population dynamics and as a result could be overly optimistic.</a:t>
            </a:r>
            <a:endParaRPr kumimoji="0" lang="en-US" altLang="ja-JP" sz="200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238379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Discussion: General remarks</a:t>
            </a:r>
          </a:p>
        </p:txBody>
      </p:sp>
      <p:sp>
        <p:nvSpPr>
          <p:cNvPr id="8" name="TextBox 7"/>
          <p:cNvSpPr txBox="1"/>
          <p:nvPr/>
        </p:nvSpPr>
        <p:spPr>
          <a:xfrm>
            <a:off x="309239" y="1166277"/>
            <a:ext cx="11225050" cy="53707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600" dirty="0">
                <a:latin typeface="+mj-lt"/>
              </a:rPr>
              <a:t>Stock status is trending upwards, however understanding of status relative to MSY is based on aggregated population dynamics. Moving back into an age-structured modeling approach for the next assessment can more appropriately characterize the stock and population dynamics given the important age-structured dynamics observed for NPO SMA.</a:t>
            </a:r>
          </a:p>
          <a:p>
            <a:pPr marL="285750" indent="-285750">
              <a:buFont typeface="Arial" panose="020B0604020202020204" pitchFamily="34" charset="0"/>
              <a:buChar char="•"/>
            </a:pPr>
            <a:r>
              <a:rPr lang="en-US" sz="2600" dirty="0">
                <a:latin typeface="+mj-lt"/>
              </a:rPr>
              <a:t>Data availability for shark assessments is a concern going into the future. Conservation measures and adoption of electronic monitoring may reduce the number of observed interactions and impact the ability to take biological samples. The CITES Appendix II listing also impedes sharing of biological samples between institutes. This all may impact the quality of data going into future assessments, and the ISC SHARKWG should adjust and plan accordingly in order to continue to provide stock status information.</a:t>
            </a:r>
          </a:p>
          <a:p>
            <a:pPr marL="285750" indent="-285750">
              <a:buFont typeface="Arial" panose="020B0604020202020204" pitchFamily="34" charset="0"/>
              <a:buChar char="•"/>
            </a:pPr>
            <a:endParaRPr lang="en-US" sz="2600" dirty="0">
              <a:latin typeface="+mj-lt"/>
            </a:endParaRPr>
          </a:p>
        </p:txBody>
      </p:sp>
    </p:spTree>
    <p:extLst>
      <p:ext uri="{BB962C8B-B14F-4D97-AF65-F5344CB8AC3E}">
        <p14:creationId xmlns:p14="http://schemas.microsoft.com/office/powerpoint/2010/main" val="308260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Discussion: Challenges, limitations &amp; uncertainties</a:t>
            </a:r>
          </a:p>
        </p:txBody>
      </p:sp>
      <p:sp>
        <p:nvSpPr>
          <p:cNvPr id="8" name="TextBox 7"/>
          <p:cNvSpPr txBox="1"/>
          <p:nvPr/>
        </p:nvSpPr>
        <p:spPr>
          <a:xfrm>
            <a:off x="309239" y="1166277"/>
            <a:ext cx="11225050" cy="552458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600" dirty="0">
                <a:latin typeface="+mj-lt"/>
              </a:rPr>
              <a:t>As mentioned previously, the lack of age-structure is a limitation to the assessment given the important age-structured dynamics &amp; the length of the model period relative to the population generation time.</a:t>
            </a:r>
          </a:p>
          <a:p>
            <a:pPr marL="285750" indent="-285750">
              <a:spcAft>
                <a:spcPts val="600"/>
              </a:spcAft>
              <a:buFont typeface="Arial" panose="020B0604020202020204" pitchFamily="34" charset="0"/>
              <a:buChar char="•"/>
            </a:pPr>
            <a:r>
              <a:rPr lang="en-US" sz="2600" dirty="0">
                <a:latin typeface="+mj-lt"/>
              </a:rPr>
              <a:t>There appears to be little information in the available data to estimate total population scale. Incorporating size composition information (in an integrated age-structured model) may not necessarily improve this given the strong likelihood of dome-shaped selectivity.</a:t>
            </a:r>
          </a:p>
          <a:p>
            <a:pPr marL="285750" indent="-285750">
              <a:spcAft>
                <a:spcPts val="600"/>
              </a:spcAft>
              <a:buFont typeface="Arial" panose="020B0604020202020204" pitchFamily="34" charset="0"/>
              <a:buChar char="•"/>
            </a:pPr>
            <a:r>
              <a:rPr lang="en-US" sz="2600" dirty="0">
                <a:latin typeface="+mj-lt"/>
              </a:rPr>
              <a:t>Catch is highly uncertain both historically (lack of species-specific data for sharks) and in the recent period (uncertainty in level of reporting of discards &amp; associated mortality). Additionally, the Mexican artisanal catches make up an important component of recent catches and this is a challenging fishery to collect data from.</a:t>
            </a:r>
          </a:p>
          <a:p>
            <a:pPr marL="285750" indent="-285750">
              <a:buFont typeface="Arial" panose="020B0604020202020204" pitchFamily="34" charset="0"/>
              <a:buChar char="•"/>
            </a:pPr>
            <a:endParaRPr lang="en-US" sz="2600" dirty="0">
              <a:latin typeface="+mj-lt"/>
            </a:endParaRPr>
          </a:p>
        </p:txBody>
      </p:sp>
    </p:spTree>
    <p:extLst>
      <p:ext uri="{BB962C8B-B14F-4D97-AF65-F5344CB8AC3E}">
        <p14:creationId xmlns:p14="http://schemas.microsoft.com/office/powerpoint/2010/main" val="105195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Discussion: Challenges, limitations &amp; uncertainties</a:t>
            </a:r>
          </a:p>
        </p:txBody>
      </p:sp>
      <p:sp>
        <p:nvSpPr>
          <p:cNvPr id="8" name="TextBox 7"/>
          <p:cNvSpPr txBox="1"/>
          <p:nvPr/>
        </p:nvSpPr>
        <p:spPr>
          <a:xfrm>
            <a:off x="309239" y="1166277"/>
            <a:ext cx="11225050" cy="512448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600" dirty="0">
                <a:latin typeface="+mj-lt"/>
              </a:rPr>
              <a:t>Model results are conditioned on the assumption that the indices are representative of the stock dynamics. However, there are reasons (lack of complete spatial coverage &amp; lack of samples for the reproductive component of the population; likely due to dome-shaped selectivity) why that assumption may be violated.</a:t>
            </a:r>
          </a:p>
          <a:p>
            <a:pPr marL="285750" indent="-285750">
              <a:spcAft>
                <a:spcPts val="600"/>
              </a:spcAft>
              <a:buFont typeface="Arial" panose="020B0604020202020204" pitchFamily="34" charset="0"/>
              <a:buChar char="•"/>
            </a:pPr>
            <a:r>
              <a:rPr lang="en-US" sz="2600" dirty="0">
                <a:latin typeface="+mj-lt"/>
              </a:rPr>
              <a:t>Stock structure is uncertain in the NPO (is it a single well-mixed stock or do the distinct parturition sites engender more complex regional dynamics?) as is understanding of basic biological functions (age, growth and reproduction). Failing to properly account for uncertainty in these components could bias assessment outcomes and limit our understanding of the stocks productivity.</a:t>
            </a:r>
          </a:p>
          <a:p>
            <a:pPr marL="285750" indent="-285750">
              <a:spcAft>
                <a:spcPts val="600"/>
              </a:spcAft>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spTree>
    <p:extLst>
      <p:ext uri="{BB962C8B-B14F-4D97-AF65-F5344CB8AC3E}">
        <p14:creationId xmlns:p14="http://schemas.microsoft.com/office/powerpoint/2010/main" val="3076045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Discussion: Research recommendations</a:t>
            </a:r>
          </a:p>
        </p:txBody>
      </p:sp>
      <p:sp>
        <p:nvSpPr>
          <p:cNvPr id="8" name="TextBox 7"/>
          <p:cNvSpPr txBox="1"/>
          <p:nvPr/>
        </p:nvSpPr>
        <p:spPr>
          <a:xfrm>
            <a:off x="309239" y="1166277"/>
            <a:ext cx="11225050" cy="5770811"/>
          </a:xfrm>
          <a:prstGeom prst="rect">
            <a:avLst/>
          </a:prstGeom>
          <a:noFill/>
        </p:spPr>
        <p:txBody>
          <a:bodyPr wrap="square" rtlCol="0">
            <a:spAutoFit/>
          </a:bodyPr>
          <a:lstStyle/>
          <a:p>
            <a:pPr marL="0" marR="0" algn="just">
              <a:spcBef>
                <a:spcPts val="0"/>
              </a:spcBef>
              <a:spcAft>
                <a:spcPts val="0"/>
              </a:spcAft>
            </a:pPr>
            <a:r>
              <a:rPr lang="en-US" sz="2400" kern="100" dirty="0">
                <a:effectLst/>
                <a:latin typeface="+mj-lt"/>
                <a:ea typeface="MS Mincho"/>
                <a:cs typeface="Times New Roman" panose="02020603050405020304" pitchFamily="18" charset="0"/>
              </a:rPr>
              <a:t>Future research is needed to resolve many of the highlighted uncertainties with the model and the input data. Research priorities include:</a:t>
            </a:r>
          </a:p>
          <a:p>
            <a:pPr marL="342900" marR="0" lvl="0" indent="-342900" algn="just">
              <a:spcBef>
                <a:spcPts val="0"/>
              </a:spcBef>
              <a:spcAft>
                <a:spcPts val="0"/>
              </a:spcAft>
              <a:buFont typeface="Symbol" panose="05050102010706020507" pitchFamily="18" charset="2"/>
              <a:buChar char=""/>
            </a:pPr>
            <a:r>
              <a:rPr lang="en-US" sz="2400" kern="100" dirty="0">
                <a:effectLst/>
                <a:latin typeface="+mj-lt"/>
                <a:ea typeface="MS Mincho"/>
                <a:cs typeface="Times New Roman" panose="02020603050405020304" pitchFamily="18" charset="0"/>
              </a:rPr>
              <a:t>Scoping study to develop and evaluate a genetic sampling plan for close-kin mark-recapture (CKMR). CKMR could help resolve many issues related to population scale, information about the reproductive component of the population and stock structure. </a:t>
            </a:r>
          </a:p>
          <a:p>
            <a:pPr marL="342900" marR="0" lvl="0" indent="-342900" algn="just">
              <a:spcBef>
                <a:spcPts val="0"/>
              </a:spcBef>
              <a:spcAft>
                <a:spcPts val="0"/>
              </a:spcAft>
              <a:buFont typeface="Symbol" panose="05050102010706020507" pitchFamily="18" charset="2"/>
              <a:buChar char=""/>
            </a:pPr>
            <a:r>
              <a:rPr lang="en-US" sz="2400" kern="100" dirty="0">
                <a:effectLst/>
                <a:latin typeface="+mj-lt"/>
                <a:ea typeface="MS Mincho"/>
                <a:cs typeface="Times New Roman" panose="02020603050405020304" pitchFamily="18" charset="0"/>
              </a:rPr>
              <a:t>Improving aging estimates and methods used for determining age</a:t>
            </a:r>
          </a:p>
          <a:p>
            <a:pPr marL="342900" marR="0" lvl="0" indent="-342900" algn="just">
              <a:spcBef>
                <a:spcPts val="0"/>
              </a:spcBef>
              <a:spcAft>
                <a:spcPts val="0"/>
              </a:spcAft>
              <a:buFont typeface="Symbol" panose="05050102010706020507" pitchFamily="18" charset="2"/>
              <a:buChar char=""/>
            </a:pPr>
            <a:r>
              <a:rPr lang="en-US" sz="2400" kern="100" dirty="0">
                <a:effectLst/>
                <a:latin typeface="+mj-lt"/>
                <a:ea typeface="MS Mincho"/>
                <a:cs typeface="Times New Roman" panose="02020603050405020304" pitchFamily="18" charset="0"/>
              </a:rPr>
              <a:t>Improving catch estimates</a:t>
            </a:r>
          </a:p>
          <a:p>
            <a:pPr marL="342900" marR="0" lvl="0" indent="-342900" algn="just">
              <a:spcBef>
                <a:spcPts val="0"/>
              </a:spcBef>
              <a:spcAft>
                <a:spcPts val="0"/>
              </a:spcAft>
              <a:buFont typeface="Symbol" panose="05050102010706020507" pitchFamily="18" charset="2"/>
              <a:buChar char=""/>
            </a:pPr>
            <a:r>
              <a:rPr lang="en-US" sz="2400" kern="100" dirty="0">
                <a:latin typeface="+mj-lt"/>
                <a:ea typeface="MS Mincho"/>
                <a:cs typeface="Times New Roman" panose="02020603050405020304" pitchFamily="18" charset="0"/>
              </a:rPr>
              <a:t>Improve the spatial representativeness of the index (</a:t>
            </a:r>
            <a:r>
              <a:rPr lang="en-US" sz="2400" kern="100" dirty="0">
                <a:effectLst/>
                <a:latin typeface="+mj-lt"/>
                <a:ea typeface="MS Mincho"/>
                <a:cs typeface="Times New Roman" panose="02020603050405020304" pitchFamily="18" charset="0"/>
              </a:rPr>
              <a:t>a joint spatiotemporal analysis of operational longline data)</a:t>
            </a:r>
          </a:p>
          <a:p>
            <a:pPr marL="342900" marR="0" lvl="0" indent="-342900" algn="just">
              <a:spcBef>
                <a:spcPts val="0"/>
              </a:spcBef>
              <a:spcAft>
                <a:spcPts val="0"/>
              </a:spcAft>
              <a:buFont typeface="Symbol" panose="05050102010706020507" pitchFamily="18" charset="2"/>
              <a:buChar char=""/>
            </a:pPr>
            <a:r>
              <a:rPr lang="en-US" sz="2400" kern="100" dirty="0">
                <a:effectLst/>
                <a:latin typeface="+mj-lt"/>
                <a:ea typeface="MS Mincho"/>
                <a:cs typeface="Times New Roman" panose="02020603050405020304" pitchFamily="18" charset="0"/>
              </a:rPr>
              <a:t>Building on the BSPM and age-structured simulation by developing a Bayesian age-structured estimation model.</a:t>
            </a:r>
          </a:p>
          <a:p>
            <a:pPr marL="800100" lvl="1" indent="-342900" algn="just">
              <a:buFont typeface="Symbol" panose="05050102010706020507" pitchFamily="18" charset="2"/>
              <a:buChar char=""/>
            </a:pPr>
            <a:r>
              <a:rPr lang="en-US" sz="2400" kern="100" dirty="0">
                <a:effectLst/>
                <a:latin typeface="+mj-lt"/>
                <a:ea typeface="MS Mincho"/>
                <a:cs typeface="Times New Roman" panose="02020603050405020304" pitchFamily="18" charset="0"/>
              </a:rPr>
              <a:t>If using an age-structured approach, standardize size composition data</a:t>
            </a:r>
          </a:p>
          <a:p>
            <a:pPr marL="342900" marR="0" lvl="0" indent="-342900" algn="just">
              <a:spcBef>
                <a:spcPts val="0"/>
              </a:spcBef>
              <a:spcAft>
                <a:spcPts val="0"/>
              </a:spcAft>
              <a:buFont typeface="Symbol" panose="05050102010706020507" pitchFamily="18" charset="2"/>
              <a:buChar char=""/>
            </a:pPr>
            <a:endParaRPr lang="en-US" sz="2400" kern="100" dirty="0">
              <a:effectLst/>
              <a:latin typeface="+mj-lt"/>
              <a:ea typeface="MS Mincho"/>
              <a:cs typeface="Times New Roman" panose="02020603050405020304" pitchFamily="18" charset="0"/>
            </a:endParaRPr>
          </a:p>
          <a:p>
            <a:pPr marL="285750" indent="-285750">
              <a:spcAft>
                <a:spcPts val="600"/>
              </a:spcAft>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spTree>
    <p:extLst>
      <p:ext uri="{BB962C8B-B14F-4D97-AF65-F5344CB8AC3E}">
        <p14:creationId xmlns:p14="http://schemas.microsoft.com/office/powerpoint/2010/main" val="227998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Acknowledgements</a:t>
            </a:r>
          </a:p>
        </p:txBody>
      </p:sp>
      <p:sp>
        <p:nvSpPr>
          <p:cNvPr id="8" name="TextBox 7"/>
          <p:cNvSpPr txBox="1"/>
          <p:nvPr/>
        </p:nvSpPr>
        <p:spPr>
          <a:xfrm>
            <a:off x="309239" y="1166277"/>
            <a:ext cx="11225050" cy="4893647"/>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altLang="ja-JP" sz="2400" kern="0" dirty="0">
                <a:effectLst/>
                <a:latin typeface="+mj-lt"/>
                <a:ea typeface="CMR10"/>
              </a:rPr>
              <a:t>Thank you to members of the of the SHARKWG for the collaboration that made this stock assessment possible.</a:t>
            </a:r>
          </a:p>
          <a:p>
            <a:pPr marL="457200" indent="-457200">
              <a:spcAft>
                <a:spcPts val="600"/>
              </a:spcAft>
              <a:buFont typeface="Arial" panose="020B0604020202020204" pitchFamily="34" charset="0"/>
              <a:buChar char="•"/>
            </a:pPr>
            <a:r>
              <a:rPr lang="en-US" altLang="ja-JP" sz="2400" kern="0" dirty="0">
                <a:latin typeface="+mj-lt"/>
                <a:ea typeface="CMR10"/>
              </a:rPr>
              <a:t>Thank you also to non-working group members including Davies, </a:t>
            </a:r>
            <a:r>
              <a:rPr lang="en-US" altLang="ja-JP" sz="2400" kern="0">
                <a:latin typeface="+mj-lt"/>
                <a:ea typeface="CMR10"/>
              </a:rPr>
              <a:t>N., Kim</a:t>
            </a:r>
            <a:r>
              <a:rPr lang="en-US" altLang="ja-JP" sz="2400" kern="0" dirty="0">
                <a:latin typeface="+mj-lt"/>
                <a:ea typeface="CMR10"/>
              </a:rPr>
              <a:t>, K., Neubauer, P., and Soto, E.A for their valuable insights and contributions to discussions.</a:t>
            </a:r>
            <a:endParaRPr lang="en-US" altLang="ja-JP" sz="2400" kern="0" dirty="0">
              <a:effectLst/>
              <a:latin typeface="+mj-lt"/>
              <a:ea typeface="CMR10"/>
            </a:endParaRPr>
          </a:p>
          <a:p>
            <a:pPr marL="457200" indent="-457200">
              <a:spcAft>
                <a:spcPts val="600"/>
              </a:spcAft>
              <a:buFont typeface="Arial" panose="020B0604020202020204" pitchFamily="34" charset="0"/>
              <a:buChar char="•"/>
            </a:pPr>
            <a:r>
              <a:rPr lang="en-US" altLang="ja-JP" sz="2400" kern="0" dirty="0">
                <a:latin typeface="+mj-lt"/>
                <a:ea typeface="CMR10"/>
              </a:rPr>
              <a:t>Thank you to the fisheries agencies and observers of ISC and non-ISC member countries for collecting and providing the data used in the current stock assessment.</a:t>
            </a:r>
          </a:p>
          <a:p>
            <a:pPr marL="457200" indent="-457200">
              <a:spcAft>
                <a:spcPts val="600"/>
              </a:spcAft>
              <a:buFont typeface="Arial" panose="020B0604020202020204" pitchFamily="34" charset="0"/>
              <a:buChar char="•"/>
            </a:pPr>
            <a:r>
              <a:rPr lang="en-US" altLang="ja-JP" sz="2400" kern="0" dirty="0">
                <a:effectLst/>
                <a:latin typeface="+mj-lt"/>
                <a:ea typeface="CMR10"/>
              </a:rPr>
              <a:t>Research to develop the age-structured simulation model, and estimation of bias correction was greatly facilitated using services provided by the OSG Consortium, which is supported by the National Science Foundation awards #2030508 and #1836650.</a:t>
            </a: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spTree>
    <p:extLst>
      <p:ext uri="{BB962C8B-B14F-4D97-AF65-F5344CB8AC3E}">
        <p14:creationId xmlns:p14="http://schemas.microsoft.com/office/powerpoint/2010/main" val="407491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GitHub repositories</a:t>
            </a:r>
          </a:p>
        </p:txBody>
      </p:sp>
      <p:sp>
        <p:nvSpPr>
          <p:cNvPr id="8" name="TextBox 7"/>
          <p:cNvSpPr txBox="1"/>
          <p:nvPr/>
        </p:nvSpPr>
        <p:spPr>
          <a:xfrm>
            <a:off x="309240" y="1166277"/>
            <a:ext cx="4405636" cy="4478149"/>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altLang="ja-JP" sz="2000" kern="0" dirty="0">
                <a:effectLst/>
                <a:latin typeface="+mj-lt"/>
                <a:ea typeface="CMR10"/>
              </a:rPr>
              <a:t>Model code and input data for replicating the model ensemble can be found at the </a:t>
            </a:r>
            <a:r>
              <a:rPr lang="en-US" altLang="ja-JP" sz="2000" kern="0" dirty="0">
                <a:solidFill>
                  <a:srgbClr val="0070C0"/>
                </a:solidFill>
                <a:effectLst/>
                <a:latin typeface="+mj-lt"/>
                <a:ea typeface="CMR10"/>
                <a:hlinkClick r:id="rId3">
                  <a:extLst>
                    <a:ext uri="{A12FA001-AC4F-418D-AE19-62706E023703}">
                      <ahyp:hlinkClr xmlns:ahyp="http://schemas.microsoft.com/office/drawing/2018/hyperlinkcolor" val="tx"/>
                    </a:ext>
                  </a:extLst>
                </a:hlinkClick>
              </a:rPr>
              <a:t>2024-npo-sma-taf</a:t>
            </a:r>
            <a:r>
              <a:rPr lang="en-US" altLang="ja-JP" sz="2000" kern="0" dirty="0">
                <a:effectLst/>
                <a:latin typeface="+mj-lt"/>
                <a:ea typeface="CMR10"/>
              </a:rPr>
              <a:t> GitHub repository: </a:t>
            </a:r>
            <a:r>
              <a:rPr lang="en-US" altLang="ja-JP" sz="2000" kern="0" dirty="0">
                <a:solidFill>
                  <a:srgbClr val="0070C0"/>
                </a:solidFill>
                <a:effectLst/>
                <a:latin typeface="+mj-lt"/>
                <a:ea typeface="CMR10"/>
                <a:hlinkClick r:id="rId3">
                  <a:extLst>
                    <a:ext uri="{A12FA001-AC4F-418D-AE19-62706E023703}">
                      <ahyp:hlinkClr xmlns:ahyp="http://schemas.microsoft.com/office/drawing/2018/hyperlinkcolor" val="tx"/>
                    </a:ext>
                  </a:extLst>
                </a:hlinkClick>
              </a:rPr>
              <a:t>https://github.com/N-DucharmeBarth-NOAA/2024-npo-sma-taf</a:t>
            </a:r>
            <a:r>
              <a:rPr lang="en-US" altLang="ja-JP" sz="2000" kern="0" dirty="0">
                <a:solidFill>
                  <a:srgbClr val="0070C0"/>
                </a:solidFill>
                <a:effectLst/>
                <a:latin typeface="+mj-lt"/>
                <a:ea typeface="CMR10"/>
              </a:rPr>
              <a:t> </a:t>
            </a:r>
          </a:p>
          <a:p>
            <a:pPr marL="457200" indent="-457200">
              <a:spcAft>
                <a:spcPts val="600"/>
              </a:spcAft>
              <a:buFont typeface="Arial" panose="020B0604020202020204" pitchFamily="34" charset="0"/>
              <a:buChar char="•"/>
            </a:pPr>
            <a:r>
              <a:rPr lang="en-US" altLang="ja-JP" sz="2000" kern="0" dirty="0">
                <a:effectLst/>
                <a:latin typeface="+mj-lt"/>
                <a:ea typeface="CMR10"/>
              </a:rPr>
              <a:t>A </a:t>
            </a:r>
            <a:r>
              <a:rPr lang="en-US" altLang="ja-JP" sz="2000" kern="0" dirty="0">
                <a:latin typeface="+mj-lt"/>
                <a:ea typeface="CMR10"/>
              </a:rPr>
              <a:t>S</a:t>
            </a:r>
            <a:r>
              <a:rPr lang="en-US" altLang="ja-JP" sz="2000" kern="0" dirty="0">
                <a:effectLst/>
                <a:latin typeface="+mj-lt"/>
                <a:ea typeface="CMR10"/>
              </a:rPr>
              <a:t>hiny d</a:t>
            </a:r>
            <a:r>
              <a:rPr lang="en-US" altLang="ja-JP" sz="2000" kern="0" dirty="0">
                <a:latin typeface="+mj-lt"/>
                <a:ea typeface="CMR10"/>
              </a:rPr>
              <a:t>ashboard displaying full diagnostics and estimated quantities for final models can be found at the </a:t>
            </a:r>
            <a:r>
              <a:rPr lang="en-US" altLang="ja-JP" sz="2000" kern="0" dirty="0">
                <a:solidFill>
                  <a:srgbClr val="0070C0"/>
                </a:solidFill>
                <a:latin typeface="+mj-lt"/>
                <a:ea typeface="CMR10"/>
                <a:hlinkClick r:id="rId4">
                  <a:extLst>
                    <a:ext uri="{A12FA001-AC4F-418D-AE19-62706E023703}">
                      <ahyp:hlinkClr xmlns:ahyp="http://schemas.microsoft.com/office/drawing/2018/hyperlinkcolor" val="tx"/>
                    </a:ext>
                  </a:extLst>
                </a:hlinkClick>
              </a:rPr>
              <a:t>2024-npo-sma-shiny</a:t>
            </a:r>
            <a:r>
              <a:rPr lang="en-US" altLang="ja-JP" sz="2000" kern="0" dirty="0">
                <a:latin typeface="+mj-lt"/>
                <a:ea typeface="CMR10"/>
              </a:rPr>
              <a:t> GitHub repository: </a:t>
            </a:r>
            <a:r>
              <a:rPr lang="en-US" altLang="ja-JP" sz="2000" kern="0" dirty="0">
                <a:solidFill>
                  <a:srgbClr val="0070C0"/>
                </a:solidFill>
                <a:latin typeface="+mj-lt"/>
                <a:ea typeface="CMR10"/>
                <a:hlinkClick r:id="rId4">
                  <a:extLst>
                    <a:ext uri="{A12FA001-AC4F-418D-AE19-62706E023703}">
                      <ahyp:hlinkClr xmlns:ahyp="http://schemas.microsoft.com/office/drawing/2018/hyperlinkcolor" val="tx"/>
                    </a:ext>
                  </a:extLst>
                </a:hlinkClick>
              </a:rPr>
              <a:t>https://github.com/N-DucharmeBarth-NOAA/2024-npo-sma-shiny</a:t>
            </a:r>
            <a:r>
              <a:rPr lang="en-US" altLang="ja-JP" sz="2000" kern="0" dirty="0">
                <a:solidFill>
                  <a:srgbClr val="0070C0"/>
                </a:solidFill>
                <a:latin typeface="+mj-lt"/>
                <a:ea typeface="CMR10"/>
              </a:rPr>
              <a:t> </a:t>
            </a:r>
            <a:endParaRPr lang="en-US" altLang="ja-JP" sz="2000" kern="0" dirty="0">
              <a:solidFill>
                <a:srgbClr val="0070C0"/>
              </a:solidFill>
              <a:effectLst/>
              <a:latin typeface="+mj-lt"/>
              <a:ea typeface="CMR10"/>
            </a:endParaRPr>
          </a:p>
        </p:txBody>
      </p:sp>
      <p:pic>
        <p:nvPicPr>
          <p:cNvPr id="6" name="Picture 5">
            <a:extLst>
              <a:ext uri="{FF2B5EF4-FFF2-40B4-BE49-F238E27FC236}">
                <a16:creationId xmlns:a16="http://schemas.microsoft.com/office/drawing/2014/main" id="{4AC25C2F-93AA-47C1-BD5F-3EF83C6EE2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2050" y="455261"/>
            <a:ext cx="6381786" cy="3532187"/>
          </a:xfrm>
          <a:prstGeom prst="rect">
            <a:avLst/>
          </a:prstGeom>
          <a:ln>
            <a:solidFill>
              <a:schemeClr val="tx1"/>
            </a:solidFill>
          </a:ln>
        </p:spPr>
      </p:pic>
      <p:pic>
        <p:nvPicPr>
          <p:cNvPr id="10" name="Picture 9">
            <a:extLst>
              <a:ext uri="{FF2B5EF4-FFF2-40B4-BE49-F238E27FC236}">
                <a16:creationId xmlns:a16="http://schemas.microsoft.com/office/drawing/2014/main" id="{5704A56D-6CB2-42CD-9313-71635CEED3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4876" y="1213574"/>
            <a:ext cx="7149870" cy="3660217"/>
          </a:xfrm>
          <a:prstGeom prst="rect">
            <a:avLst/>
          </a:prstGeom>
          <a:ln>
            <a:solidFill>
              <a:schemeClr val="tx1"/>
            </a:solidFill>
          </a:ln>
        </p:spPr>
      </p:pic>
    </p:spTree>
    <p:extLst>
      <p:ext uri="{BB962C8B-B14F-4D97-AF65-F5344CB8AC3E}">
        <p14:creationId xmlns:p14="http://schemas.microsoft.com/office/powerpoint/2010/main" val="403660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0" y="2372393"/>
            <a:ext cx="12192001" cy="1325563"/>
          </a:xfrm>
        </p:spPr>
        <p:txBody>
          <a:bodyPr>
            <a:normAutofit/>
          </a:bodyPr>
          <a:lstStyle/>
          <a:p>
            <a:pPr algn="ctr"/>
            <a:r>
              <a:rPr lang="en-US" sz="6000" dirty="0"/>
              <a:t>Extra slides</a:t>
            </a:r>
          </a:p>
        </p:txBody>
      </p:sp>
    </p:spTree>
    <p:extLst>
      <p:ext uri="{BB962C8B-B14F-4D97-AF65-F5344CB8AC3E}">
        <p14:creationId xmlns:p14="http://schemas.microsoft.com/office/powerpoint/2010/main" val="1557600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5124451" y="124493"/>
            <a:ext cx="6724815" cy="1325563"/>
          </a:xfrm>
        </p:spPr>
        <p:txBody>
          <a:bodyPr>
            <a:normAutofit/>
          </a:bodyPr>
          <a:lstStyle/>
          <a:p>
            <a:r>
              <a:rPr lang="en-US" sz="3900" dirty="0"/>
              <a:t>BSPM posterior updates</a:t>
            </a:r>
          </a:p>
        </p:txBody>
      </p:sp>
      <mc:AlternateContent xmlns:mc="http://schemas.openxmlformats.org/markup-compatibility/2006" xmlns:a14="http://schemas.microsoft.com/office/drawing/2010/main">
        <mc:Choice Requires="a14">
          <p:sp>
            <p:nvSpPr>
              <p:cNvPr id="8" name="TextBox 7"/>
              <p:cNvSpPr txBox="1"/>
              <p:nvPr/>
            </p:nvSpPr>
            <p:spPr>
              <a:xfrm>
                <a:off x="5276849" y="1166277"/>
                <a:ext cx="6724815" cy="150810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effectLst/>
                    <a:latin typeface="+mj-lt"/>
                    <a:ea typeface="MS Mincho"/>
                  </a:rPr>
                  <a:t>Both the shape parameter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Calibri Light" panose="020F0302020204030204" pitchFamily="34" charset="0"/>
                      </a:rPr>
                      <m:t>𝑛</m:t>
                    </m:r>
                  </m:oMath>
                </a14:m>
                <a:r>
                  <a:rPr lang="en-US" sz="2000" dirty="0">
                    <a:effectLst/>
                    <a:latin typeface="+mj-lt"/>
                    <a:ea typeface="MS Mincho"/>
                  </a:rPr>
                  <a:t> and the process error variability </a:t>
                </a:r>
                <a14:m>
                  <m:oMath xmlns:m="http://schemas.openxmlformats.org/officeDocument/2006/math">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MS Mincho"/>
                            <a:cs typeface="Times New Roman" panose="02020603050405020304" pitchFamily="18" charset="0"/>
                          </a:rPr>
                          <m:t>𝜎</m:t>
                        </m:r>
                      </m:e>
                      <m:sub>
                        <m:r>
                          <a:rPr lang="en-US" sz="2000" i="1">
                            <a:effectLst/>
                            <a:latin typeface="Cambria Math" panose="02040503050406030204" pitchFamily="18" charset="0"/>
                            <a:ea typeface="MS Mincho"/>
                            <a:cs typeface="Times New Roman" panose="02020603050405020304" pitchFamily="18" charset="0"/>
                          </a:rPr>
                          <m:t>𝑃</m:t>
                        </m:r>
                      </m:sub>
                    </m:sSub>
                  </m:oMath>
                </a14:m>
                <a:r>
                  <a:rPr lang="en-US" sz="2000" dirty="0">
                    <a:effectLst/>
                    <a:latin typeface="+mj-lt"/>
                    <a:ea typeface="MS Mincho"/>
                  </a:rPr>
                  <a:t> show minimal posterior update.</a:t>
                </a: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76849" y="1166277"/>
                <a:ext cx="6724815" cy="1508105"/>
              </a:xfrm>
              <a:prstGeom prst="rect">
                <a:avLst/>
              </a:prstGeom>
              <a:blipFill>
                <a:blip r:embed="rId3"/>
                <a:stretch>
                  <a:fillRect l="-816" t="-2016" r="-12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DAA5078-D7A4-4F6F-86F7-786F30A60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40" y="95250"/>
            <a:ext cx="4815212" cy="6420283"/>
          </a:xfrm>
          <a:prstGeom prst="rect">
            <a:avLst/>
          </a:prstGeom>
        </p:spPr>
      </p:pic>
    </p:spTree>
    <p:extLst>
      <p:ext uri="{BB962C8B-B14F-4D97-AF65-F5344CB8AC3E}">
        <p14:creationId xmlns:p14="http://schemas.microsoft.com/office/powerpoint/2010/main" val="1736630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2018 stock assessment: background</a:t>
            </a:r>
          </a:p>
        </p:txBody>
      </p:sp>
      <p:sp>
        <p:nvSpPr>
          <p:cNvPr id="8" name="TextBox 7"/>
          <p:cNvSpPr txBox="1"/>
          <p:nvPr/>
        </p:nvSpPr>
        <p:spPr>
          <a:xfrm>
            <a:off x="309240" y="1166277"/>
            <a:ext cx="5710901" cy="570925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Initially intended to begin the model in 1994 given the lack of species-specific catch/CPUE in the Japanese data for sharks prior to 1994</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However, models beginning in 1994 were unable to converge to reasonable estimates </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Subsequently, catches and a CPUE index were developed for the period 1975 – 1993 by applying catch ratios of SMA from 1994 – 1999 to total shark catches for 1975 – 1993.</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The 2018 assessment was only able to achieve convergence following the inclusion of these data.</a:t>
            </a: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pic>
        <p:nvPicPr>
          <p:cNvPr id="5" name="Picture 4">
            <a:extLst>
              <a:ext uri="{FF2B5EF4-FFF2-40B4-BE49-F238E27FC236}">
                <a16:creationId xmlns:a16="http://schemas.microsoft.com/office/drawing/2014/main" id="{B2B10122-5CB1-4A74-9F00-E7DC1873A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589" y="1166277"/>
            <a:ext cx="5153171" cy="3532187"/>
          </a:xfrm>
          <a:prstGeom prst="rect">
            <a:avLst/>
          </a:prstGeom>
        </p:spPr>
      </p:pic>
      <p:pic>
        <p:nvPicPr>
          <p:cNvPr id="10" name="Picture 9">
            <a:extLst>
              <a:ext uri="{FF2B5EF4-FFF2-40B4-BE49-F238E27FC236}">
                <a16:creationId xmlns:a16="http://schemas.microsoft.com/office/drawing/2014/main" id="{E689D09C-085B-4704-8FB4-BE27F404E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154069"/>
            <a:ext cx="3122627" cy="3088790"/>
          </a:xfrm>
          <a:prstGeom prst="rect">
            <a:avLst/>
          </a:prstGeom>
        </p:spPr>
      </p:pic>
    </p:spTree>
    <p:extLst>
      <p:ext uri="{BB962C8B-B14F-4D97-AF65-F5344CB8AC3E}">
        <p14:creationId xmlns:p14="http://schemas.microsoft.com/office/powerpoint/2010/main" val="1701200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5124451" y="124493"/>
            <a:ext cx="6724815" cy="1325563"/>
          </a:xfrm>
        </p:spPr>
        <p:txBody>
          <a:bodyPr>
            <a:normAutofit/>
          </a:bodyPr>
          <a:lstStyle/>
          <a:p>
            <a:r>
              <a:rPr lang="en-US" sz="3900" dirty="0"/>
              <a:t>BSPM posterior updates</a:t>
            </a:r>
          </a:p>
        </p:txBody>
      </p:sp>
      <mc:AlternateContent xmlns:mc="http://schemas.openxmlformats.org/markup-compatibility/2006" xmlns:a14="http://schemas.microsoft.com/office/drawing/2010/main">
        <mc:Choice Requires="a14">
          <p:sp>
            <p:nvSpPr>
              <p:cNvPr id="8" name="TextBox 7"/>
              <p:cNvSpPr txBox="1"/>
              <p:nvPr/>
            </p:nvSpPr>
            <p:spPr>
              <a:xfrm>
                <a:off x="5276849" y="1166277"/>
                <a:ext cx="6724815" cy="150810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effectLst/>
                    <a:latin typeface="+mj-lt"/>
                    <a:ea typeface="MS Mincho"/>
                  </a:rPr>
                  <a:t>Both the shape parameter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Calibri Light" panose="020F0302020204030204" pitchFamily="34" charset="0"/>
                      </a:rPr>
                      <m:t>𝑛</m:t>
                    </m:r>
                  </m:oMath>
                </a14:m>
                <a:r>
                  <a:rPr lang="en-US" sz="2000" dirty="0">
                    <a:effectLst/>
                    <a:latin typeface="+mj-lt"/>
                    <a:ea typeface="MS Mincho"/>
                  </a:rPr>
                  <a:t> and the process error variability </a:t>
                </a:r>
                <a14:m>
                  <m:oMath xmlns:m="http://schemas.openxmlformats.org/officeDocument/2006/math">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MS Mincho"/>
                            <a:cs typeface="Times New Roman" panose="02020603050405020304" pitchFamily="18" charset="0"/>
                          </a:rPr>
                          <m:t>𝜎</m:t>
                        </m:r>
                      </m:e>
                      <m:sub>
                        <m:r>
                          <a:rPr lang="en-US" sz="2000" i="1">
                            <a:effectLst/>
                            <a:latin typeface="Cambria Math" panose="02040503050406030204" pitchFamily="18" charset="0"/>
                            <a:ea typeface="MS Mincho"/>
                            <a:cs typeface="Times New Roman" panose="02020603050405020304" pitchFamily="18" charset="0"/>
                          </a:rPr>
                          <m:t>𝑃</m:t>
                        </m:r>
                      </m:sub>
                    </m:sSub>
                  </m:oMath>
                </a14:m>
                <a:r>
                  <a:rPr lang="en-US" sz="2000" dirty="0">
                    <a:effectLst/>
                    <a:latin typeface="+mj-lt"/>
                    <a:ea typeface="MS Mincho"/>
                  </a:rPr>
                  <a:t> show minimal posterior update.</a:t>
                </a: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76849" y="1166277"/>
                <a:ext cx="6724815" cy="1508105"/>
              </a:xfrm>
              <a:prstGeom prst="rect">
                <a:avLst/>
              </a:prstGeom>
              <a:blipFill>
                <a:blip r:embed="rId3"/>
                <a:stretch>
                  <a:fillRect l="-816" t="-2016" r="-12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DAA5078-D7A4-4F6F-86F7-786F30A60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40" y="95250"/>
            <a:ext cx="4815212" cy="6420283"/>
          </a:xfrm>
          <a:prstGeom prst="rect">
            <a:avLst/>
          </a:prstGeom>
        </p:spPr>
      </p:pic>
      <p:sp>
        <p:nvSpPr>
          <p:cNvPr id="7" name="Rectangle 6">
            <a:extLst>
              <a:ext uri="{FF2B5EF4-FFF2-40B4-BE49-F238E27FC236}">
                <a16:creationId xmlns:a16="http://schemas.microsoft.com/office/drawing/2014/main" id="{90D20B4A-2909-4A83-9274-B4DD0F9A69F8}"/>
              </a:ext>
            </a:extLst>
          </p:cNvPr>
          <p:cNvSpPr/>
          <p:nvPr/>
        </p:nvSpPr>
        <p:spPr>
          <a:xfrm>
            <a:off x="628078" y="342467"/>
            <a:ext cx="1453206" cy="56733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CFE362-3CCB-4C68-BA63-C009F90FDB68}"/>
              </a:ext>
            </a:extLst>
          </p:cNvPr>
          <p:cNvSpPr/>
          <p:nvPr/>
        </p:nvSpPr>
        <p:spPr>
          <a:xfrm>
            <a:off x="2876264" y="342467"/>
            <a:ext cx="1453206" cy="56733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ABCEAB6-D2CE-4088-9B71-FF08B356ED6E}"/>
              </a:ext>
            </a:extLst>
          </p:cNvPr>
          <p:cNvSpPr/>
          <p:nvPr/>
        </p:nvSpPr>
        <p:spPr>
          <a:xfrm>
            <a:off x="2081282" y="914400"/>
            <a:ext cx="794981" cy="361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8AA66AE-1358-4AF3-B827-1114B65E62EA}"/>
              </a:ext>
            </a:extLst>
          </p:cNvPr>
          <p:cNvCxnSpPr>
            <a:stCxn id="2" idx="3"/>
            <a:endCxn id="10" idx="3"/>
          </p:cNvCxnSpPr>
          <p:nvPr/>
        </p:nvCxnSpPr>
        <p:spPr>
          <a:xfrm>
            <a:off x="2876263" y="1095375"/>
            <a:ext cx="6122699" cy="154430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1679725-66B6-4092-A569-91DD1BD56A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568" t="12910" r="45546" b="81542"/>
          <a:stretch/>
        </p:blipFill>
        <p:spPr>
          <a:xfrm>
            <a:off x="6390289" y="2100234"/>
            <a:ext cx="2608673" cy="1078894"/>
          </a:xfrm>
          <a:prstGeom prst="rect">
            <a:avLst/>
          </a:prstGeom>
          <a:ln>
            <a:solidFill>
              <a:schemeClr val="tx1"/>
            </a:solidFill>
          </a:ln>
        </p:spPr>
      </p:pic>
      <p:cxnSp>
        <p:nvCxnSpPr>
          <p:cNvPr id="14" name="Straight Connector 13">
            <a:extLst>
              <a:ext uri="{FF2B5EF4-FFF2-40B4-BE49-F238E27FC236}">
                <a16:creationId xmlns:a16="http://schemas.microsoft.com/office/drawing/2014/main" id="{0CC2E25D-080B-48DD-A564-08083F846435}"/>
              </a:ext>
            </a:extLst>
          </p:cNvPr>
          <p:cNvCxnSpPr>
            <a:cxnSpLocks/>
            <a:stCxn id="2" idx="1"/>
            <a:endCxn id="10" idx="1"/>
          </p:cNvCxnSpPr>
          <p:nvPr/>
        </p:nvCxnSpPr>
        <p:spPr>
          <a:xfrm>
            <a:off x="2081282" y="1095375"/>
            <a:ext cx="4309007" cy="154430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47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5124451" y="124493"/>
            <a:ext cx="6724815" cy="1325563"/>
          </a:xfrm>
        </p:spPr>
        <p:txBody>
          <a:bodyPr>
            <a:normAutofit/>
          </a:bodyPr>
          <a:lstStyle/>
          <a:p>
            <a:r>
              <a:rPr lang="en-US" sz="3900" dirty="0"/>
              <a:t>BSPM posterior updates</a:t>
            </a:r>
          </a:p>
        </p:txBody>
      </p:sp>
      <mc:AlternateContent xmlns:mc="http://schemas.openxmlformats.org/markup-compatibility/2006" xmlns:a14="http://schemas.microsoft.com/office/drawing/2010/main">
        <mc:Choice Requires="a14">
          <p:sp>
            <p:nvSpPr>
              <p:cNvPr id="8" name="TextBox 7"/>
              <p:cNvSpPr txBox="1"/>
              <p:nvPr/>
            </p:nvSpPr>
            <p:spPr>
              <a:xfrm>
                <a:off x="5276849" y="1166277"/>
                <a:ext cx="6724815" cy="220060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effectLst/>
                    <a:latin typeface="+mj-lt"/>
                    <a:ea typeface="MS Mincho"/>
                  </a:rPr>
                  <a:t>Both the shape parameter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Calibri Light" panose="020F0302020204030204" pitchFamily="34" charset="0"/>
                      </a:rPr>
                      <m:t>𝑛</m:t>
                    </m:r>
                  </m:oMath>
                </a14:m>
                <a:r>
                  <a:rPr lang="en-US" sz="2000" dirty="0">
                    <a:effectLst/>
                    <a:latin typeface="+mj-lt"/>
                    <a:ea typeface="MS Mincho"/>
                  </a:rPr>
                  <a:t> and the process error variability </a:t>
                </a:r>
                <a14:m>
                  <m:oMath xmlns:m="http://schemas.openxmlformats.org/officeDocument/2006/math">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MS Mincho"/>
                            <a:cs typeface="Times New Roman" panose="02020603050405020304" pitchFamily="18" charset="0"/>
                          </a:rPr>
                          <m:t>𝜎</m:t>
                        </m:r>
                      </m:e>
                      <m:sub>
                        <m:r>
                          <a:rPr lang="en-US" sz="2000" i="1">
                            <a:effectLst/>
                            <a:latin typeface="Cambria Math" panose="02040503050406030204" pitchFamily="18" charset="0"/>
                            <a:ea typeface="MS Mincho"/>
                            <a:cs typeface="Times New Roman" panose="02020603050405020304" pitchFamily="18" charset="0"/>
                          </a:rPr>
                          <m:t>𝑃</m:t>
                        </m:r>
                      </m:sub>
                    </m:sSub>
                  </m:oMath>
                </a14:m>
                <a:r>
                  <a:rPr lang="en-US" sz="2000" dirty="0">
                    <a:effectLst/>
                    <a:latin typeface="+mj-lt"/>
                    <a:ea typeface="MS Mincho"/>
                  </a:rPr>
                  <a:t> show minimal posterior update.</a:t>
                </a:r>
              </a:p>
              <a:p>
                <a:pPr marL="342900" indent="-342900">
                  <a:spcBef>
                    <a:spcPts val="600"/>
                  </a:spcBef>
                  <a:buFont typeface="Arial" panose="020B0604020202020204" pitchFamily="34" charset="0"/>
                  <a:buChar char="•"/>
                </a:pPr>
                <a:r>
                  <a:rPr lang="en-US" sz="2000" dirty="0">
                    <a:latin typeface="+mj-lt"/>
                    <a:ea typeface="MS Mincho"/>
                  </a:rPr>
                  <a:t>T</a:t>
                </a:r>
                <a:r>
                  <a:rPr lang="en-US" sz="2000" dirty="0">
                    <a:effectLst/>
                    <a:latin typeface="+mj-lt"/>
                    <a:ea typeface="MS Mincho"/>
                  </a:rPr>
                  <a:t>rade-off between estimated exploitation rate and estimated population scale (e.g., carrying capacity </a:t>
                </a:r>
                <a14:m>
                  <m:oMath xmlns:m="http://schemas.openxmlformats.org/officeDocument/2006/math">
                    <m:r>
                      <a:rPr lang="en-US" sz="2000" i="1">
                        <a:effectLst/>
                        <a:latin typeface="Cambria Math" panose="02040503050406030204" pitchFamily="18" charset="0"/>
                        <a:ea typeface="MS Mincho"/>
                        <a:cs typeface="Times New Roman" panose="02020603050405020304" pitchFamily="18" charset="0"/>
                      </a:rPr>
                      <m:t>𝐾</m:t>
                    </m:r>
                  </m:oMath>
                </a14:m>
                <a:r>
                  <a:rPr lang="en-US" sz="2000" dirty="0">
                    <a:effectLst/>
                    <a:latin typeface="+mj-lt"/>
                    <a:ea typeface="MS Mincho"/>
                  </a:rPr>
                  <a:t>). </a:t>
                </a:r>
                <a:endParaRPr lang="en-US" sz="20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76849" y="1166277"/>
                <a:ext cx="6724815" cy="2200602"/>
              </a:xfrm>
              <a:prstGeom prst="rect">
                <a:avLst/>
              </a:prstGeom>
              <a:blipFill>
                <a:blip r:embed="rId3"/>
                <a:stretch>
                  <a:fillRect l="-816" t="-1385" r="-163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DAA5078-D7A4-4F6F-86F7-786F30A60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40" y="95250"/>
            <a:ext cx="4815212" cy="6420283"/>
          </a:xfrm>
          <a:prstGeom prst="rect">
            <a:avLst/>
          </a:prstGeom>
        </p:spPr>
      </p:pic>
      <p:sp>
        <p:nvSpPr>
          <p:cNvPr id="7" name="Rectangle 6">
            <a:extLst>
              <a:ext uri="{FF2B5EF4-FFF2-40B4-BE49-F238E27FC236}">
                <a16:creationId xmlns:a16="http://schemas.microsoft.com/office/drawing/2014/main" id="{90D20B4A-2909-4A83-9274-B4DD0F9A69F8}"/>
              </a:ext>
            </a:extLst>
          </p:cNvPr>
          <p:cNvSpPr/>
          <p:nvPr/>
        </p:nvSpPr>
        <p:spPr>
          <a:xfrm>
            <a:off x="1227163" y="342467"/>
            <a:ext cx="3061058" cy="567332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AEB7A9F-745B-4A20-8AA0-F2B5813F624C}"/>
              </a:ext>
            </a:extLst>
          </p:cNvPr>
          <p:cNvCxnSpPr>
            <a:cxnSpLocks/>
          </p:cNvCxnSpPr>
          <p:nvPr/>
        </p:nvCxnSpPr>
        <p:spPr>
          <a:xfrm flipH="1">
            <a:off x="618712" y="472714"/>
            <a:ext cx="586031" cy="5412828"/>
          </a:xfrm>
          <a:prstGeom prst="straightConnector1">
            <a:avLst/>
          </a:prstGeom>
          <a:ln w="76200">
            <a:solidFill>
              <a:srgbClr val="FF01DB"/>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849FB21-1B26-462B-B3BB-32F7E1E337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890" t="4658" r="80568" b="92405"/>
          <a:stretch/>
        </p:blipFill>
        <p:spPr>
          <a:xfrm>
            <a:off x="6674084" y="2770580"/>
            <a:ext cx="2606040" cy="1069622"/>
          </a:xfrm>
          <a:prstGeom prst="rect">
            <a:avLst/>
          </a:prstGeom>
          <a:ln>
            <a:solidFill>
              <a:schemeClr val="tx1"/>
            </a:solidFill>
          </a:ln>
        </p:spPr>
      </p:pic>
      <p:pic>
        <p:nvPicPr>
          <p:cNvPr id="18" name="Picture 17">
            <a:extLst>
              <a:ext uri="{FF2B5EF4-FFF2-40B4-BE49-F238E27FC236}">
                <a16:creationId xmlns:a16="http://schemas.microsoft.com/office/drawing/2014/main" id="{BD452260-8067-4E5D-80DA-2E14FDCDAA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01" t="88304" r="80859" b="8916"/>
          <a:stretch/>
        </p:blipFill>
        <p:spPr>
          <a:xfrm>
            <a:off x="6674084" y="4147669"/>
            <a:ext cx="2606040" cy="1013057"/>
          </a:xfrm>
          <a:prstGeom prst="rect">
            <a:avLst/>
          </a:prstGeom>
          <a:ln>
            <a:solidFill>
              <a:schemeClr val="tx1"/>
            </a:solidFill>
          </a:ln>
        </p:spPr>
      </p:pic>
      <p:sp>
        <p:nvSpPr>
          <p:cNvPr id="19" name="Rectangle 18">
            <a:extLst>
              <a:ext uri="{FF2B5EF4-FFF2-40B4-BE49-F238E27FC236}">
                <a16:creationId xmlns:a16="http://schemas.microsoft.com/office/drawing/2014/main" id="{89E35CF1-3BBE-4B88-88E5-C01515A23B2A}"/>
              </a:ext>
            </a:extLst>
          </p:cNvPr>
          <p:cNvSpPr/>
          <p:nvPr/>
        </p:nvSpPr>
        <p:spPr>
          <a:xfrm>
            <a:off x="771110" y="396721"/>
            <a:ext cx="433633" cy="17989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2B8FBDB-8518-4FA1-8070-433ECBC2EB3A}"/>
              </a:ext>
            </a:extLst>
          </p:cNvPr>
          <p:cNvSpPr/>
          <p:nvPr/>
        </p:nvSpPr>
        <p:spPr>
          <a:xfrm>
            <a:off x="780206" y="5759128"/>
            <a:ext cx="433633" cy="17989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F4F2961E-99E8-4CDA-BF09-98E9592BBB72}"/>
              </a:ext>
            </a:extLst>
          </p:cNvPr>
          <p:cNvCxnSpPr>
            <a:stCxn id="20" idx="3"/>
            <a:endCxn id="18" idx="1"/>
          </p:cNvCxnSpPr>
          <p:nvPr/>
        </p:nvCxnSpPr>
        <p:spPr>
          <a:xfrm flipV="1">
            <a:off x="1213839" y="4654198"/>
            <a:ext cx="5460245" cy="1194879"/>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E548AB4-93BF-457D-B1B4-C73A73A7C81B}"/>
              </a:ext>
            </a:extLst>
          </p:cNvPr>
          <p:cNvSpPr/>
          <p:nvPr/>
        </p:nvSpPr>
        <p:spPr>
          <a:xfrm>
            <a:off x="1424192" y="5468020"/>
            <a:ext cx="2667000" cy="602942"/>
          </a:xfrm>
          <a:prstGeom prst="roundRect">
            <a:avLst/>
          </a:prstGeom>
          <a:solidFill>
            <a:srgbClr val="FF01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Smaller scale; larger exploitation rate</a:t>
            </a:r>
          </a:p>
        </p:txBody>
      </p:sp>
      <p:cxnSp>
        <p:nvCxnSpPr>
          <p:cNvPr id="23" name="Straight Arrow Connector 22">
            <a:extLst>
              <a:ext uri="{FF2B5EF4-FFF2-40B4-BE49-F238E27FC236}">
                <a16:creationId xmlns:a16="http://schemas.microsoft.com/office/drawing/2014/main" id="{963ADF36-569B-4C69-8A12-8E40DCB5B246}"/>
              </a:ext>
            </a:extLst>
          </p:cNvPr>
          <p:cNvCxnSpPr>
            <a:cxnSpLocks/>
            <a:endCxn id="17" idx="1"/>
          </p:cNvCxnSpPr>
          <p:nvPr/>
        </p:nvCxnSpPr>
        <p:spPr>
          <a:xfrm>
            <a:off x="1213839" y="472714"/>
            <a:ext cx="5460245" cy="2832677"/>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0C570D91-65AE-4C7F-896B-FB109524ECB9}"/>
              </a:ext>
            </a:extLst>
          </p:cNvPr>
          <p:cNvSpPr/>
          <p:nvPr/>
        </p:nvSpPr>
        <p:spPr>
          <a:xfrm>
            <a:off x="1383346" y="239269"/>
            <a:ext cx="2667000" cy="602942"/>
          </a:xfrm>
          <a:prstGeom prst="roundRect">
            <a:avLst/>
          </a:prstGeom>
          <a:solidFill>
            <a:srgbClr val="FF01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Larger scale; smaller exploitation rate</a:t>
            </a:r>
          </a:p>
        </p:txBody>
      </p:sp>
    </p:spTree>
    <p:extLst>
      <p:ext uri="{BB962C8B-B14F-4D97-AF65-F5344CB8AC3E}">
        <p14:creationId xmlns:p14="http://schemas.microsoft.com/office/powerpoint/2010/main" val="26040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5124451" y="124493"/>
            <a:ext cx="6724815" cy="1325563"/>
          </a:xfrm>
        </p:spPr>
        <p:txBody>
          <a:bodyPr>
            <a:normAutofit/>
          </a:bodyPr>
          <a:lstStyle/>
          <a:p>
            <a:r>
              <a:rPr lang="en-US" sz="3900" dirty="0"/>
              <a:t>BSPM posterior updates</a:t>
            </a:r>
          </a:p>
        </p:txBody>
      </p:sp>
      <mc:AlternateContent xmlns:mc="http://schemas.openxmlformats.org/markup-compatibility/2006" xmlns:a14="http://schemas.microsoft.com/office/drawing/2010/main">
        <mc:Choice Requires="a14">
          <p:sp>
            <p:nvSpPr>
              <p:cNvPr id="8" name="TextBox 7"/>
              <p:cNvSpPr txBox="1"/>
              <p:nvPr/>
            </p:nvSpPr>
            <p:spPr>
              <a:xfrm>
                <a:off x="5276849" y="1166277"/>
                <a:ext cx="6724815" cy="320087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effectLst/>
                    <a:latin typeface="+mj-lt"/>
                    <a:ea typeface="MS Mincho"/>
                  </a:rPr>
                  <a:t>Both the shape parameter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Calibri Light" panose="020F0302020204030204" pitchFamily="34" charset="0"/>
                      </a:rPr>
                      <m:t>𝑛</m:t>
                    </m:r>
                  </m:oMath>
                </a14:m>
                <a:r>
                  <a:rPr lang="en-US" sz="2000" dirty="0">
                    <a:effectLst/>
                    <a:latin typeface="+mj-lt"/>
                    <a:ea typeface="MS Mincho"/>
                  </a:rPr>
                  <a:t> and the process error variability </a:t>
                </a:r>
                <a14:m>
                  <m:oMath xmlns:m="http://schemas.openxmlformats.org/officeDocument/2006/math">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MS Mincho"/>
                            <a:cs typeface="Times New Roman" panose="02020603050405020304" pitchFamily="18" charset="0"/>
                          </a:rPr>
                          <m:t>𝜎</m:t>
                        </m:r>
                      </m:e>
                      <m:sub>
                        <m:r>
                          <a:rPr lang="en-US" sz="2000" i="1">
                            <a:effectLst/>
                            <a:latin typeface="Cambria Math" panose="02040503050406030204" pitchFamily="18" charset="0"/>
                            <a:ea typeface="MS Mincho"/>
                            <a:cs typeface="Times New Roman" panose="02020603050405020304" pitchFamily="18" charset="0"/>
                          </a:rPr>
                          <m:t>𝑃</m:t>
                        </m:r>
                      </m:sub>
                    </m:sSub>
                  </m:oMath>
                </a14:m>
                <a:r>
                  <a:rPr lang="en-US" sz="2000" dirty="0">
                    <a:effectLst/>
                    <a:latin typeface="+mj-lt"/>
                    <a:ea typeface="MS Mincho"/>
                  </a:rPr>
                  <a:t> show minimal posterior update.</a:t>
                </a:r>
              </a:p>
              <a:p>
                <a:pPr marL="342900" indent="-342900">
                  <a:spcBef>
                    <a:spcPts val="600"/>
                  </a:spcBef>
                  <a:buFont typeface="Arial" panose="020B0604020202020204" pitchFamily="34" charset="0"/>
                  <a:buChar char="•"/>
                </a:pPr>
                <a:r>
                  <a:rPr lang="en-US" sz="2000" dirty="0">
                    <a:latin typeface="+mj-lt"/>
                    <a:ea typeface="MS Mincho"/>
                  </a:rPr>
                  <a:t>T</a:t>
                </a:r>
                <a:r>
                  <a:rPr lang="en-US" sz="2000" dirty="0">
                    <a:effectLst/>
                    <a:latin typeface="+mj-lt"/>
                    <a:ea typeface="MS Mincho"/>
                  </a:rPr>
                  <a:t>rade-off between estimated exploitation rate and estimated population scale (e.g., carrying capacity </a:t>
                </a:r>
                <a14:m>
                  <m:oMath xmlns:m="http://schemas.openxmlformats.org/officeDocument/2006/math">
                    <m:r>
                      <a:rPr lang="en-US" sz="2000" i="1">
                        <a:effectLst/>
                        <a:latin typeface="Cambria Math" panose="02040503050406030204" pitchFamily="18" charset="0"/>
                        <a:ea typeface="MS Mincho"/>
                        <a:cs typeface="Times New Roman" panose="02020603050405020304" pitchFamily="18" charset="0"/>
                      </a:rPr>
                      <m:t>𝐾</m:t>
                    </m:r>
                  </m:oMath>
                </a14:m>
                <a:r>
                  <a:rPr lang="en-US" sz="2000" dirty="0">
                    <a:effectLst/>
                    <a:latin typeface="+mj-lt"/>
                    <a:ea typeface="MS Mincho"/>
                  </a:rPr>
                  <a:t>). </a:t>
                </a:r>
              </a:p>
              <a:p>
                <a:pPr marL="342900" indent="-342900">
                  <a:spcBef>
                    <a:spcPts val="600"/>
                  </a:spcBef>
                  <a:buFont typeface="Arial" panose="020B0604020202020204" pitchFamily="34" charset="0"/>
                  <a:buChar char="•"/>
                </a:pPr>
                <a14:m>
                  <m:oMath xmlns:m="http://schemas.openxmlformats.org/officeDocument/2006/math">
                    <m:sSub>
                      <m:sSubPr>
                        <m:ctrlPr>
                          <a:rPr lang="en-US" sz="2000" b="0" i="1" smtClean="0">
                            <a:effectLst/>
                            <a:latin typeface="Cambria Math" panose="02040503050406030204" pitchFamily="18" charset="0"/>
                            <a:ea typeface="MS Mincho"/>
                            <a:cs typeface="Times New Roman" panose="02020603050405020304" pitchFamily="18" charset="0"/>
                          </a:rPr>
                        </m:ctrlPr>
                      </m:sSubPr>
                      <m:e>
                        <m:r>
                          <a:rPr lang="en-US" sz="2000" b="0" i="1" smtClean="0">
                            <a:effectLst/>
                            <a:latin typeface="Cambria Math" panose="02040503050406030204" pitchFamily="18" charset="0"/>
                            <a:ea typeface="MS Mincho"/>
                            <a:cs typeface="Times New Roman" panose="02020603050405020304" pitchFamily="18" charset="0"/>
                          </a:rPr>
                          <m:t>𝑅</m:t>
                        </m:r>
                      </m:e>
                      <m:sub>
                        <m:r>
                          <a:rPr lang="en-US" sz="2000" b="0" i="1" smtClean="0">
                            <a:effectLst/>
                            <a:latin typeface="Cambria Math" panose="02040503050406030204" pitchFamily="18" charset="0"/>
                            <a:ea typeface="MS Mincho"/>
                            <a:cs typeface="Times New Roman" panose="02020603050405020304" pitchFamily="18" charset="0"/>
                          </a:rPr>
                          <m:t>𝑀𝑎𝑥</m:t>
                        </m:r>
                      </m:sub>
                    </m:sSub>
                  </m:oMath>
                </a14:m>
                <a:r>
                  <a:rPr lang="en-US" sz="2000" dirty="0">
                    <a:latin typeface="+mj-lt"/>
                  </a:rPr>
                  <a:t> estimated consistently with prior except for models with removals driven by longline effort and assuming the baseline level of prior filtering.</a:t>
                </a: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76849" y="1166277"/>
                <a:ext cx="6724815" cy="3200876"/>
              </a:xfrm>
              <a:prstGeom prst="rect">
                <a:avLst/>
              </a:prstGeom>
              <a:blipFill>
                <a:blip r:embed="rId3"/>
                <a:stretch>
                  <a:fillRect l="-816" t="-952" r="-163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DAA5078-D7A4-4F6F-86F7-786F30A60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40" y="95250"/>
            <a:ext cx="4815212" cy="6420283"/>
          </a:xfrm>
          <a:prstGeom prst="rect">
            <a:avLst/>
          </a:prstGeom>
        </p:spPr>
      </p:pic>
      <p:sp>
        <p:nvSpPr>
          <p:cNvPr id="7" name="Rectangle 6">
            <a:extLst>
              <a:ext uri="{FF2B5EF4-FFF2-40B4-BE49-F238E27FC236}">
                <a16:creationId xmlns:a16="http://schemas.microsoft.com/office/drawing/2014/main" id="{90D20B4A-2909-4A83-9274-B4DD0F9A69F8}"/>
              </a:ext>
            </a:extLst>
          </p:cNvPr>
          <p:cNvSpPr/>
          <p:nvPr/>
        </p:nvSpPr>
        <p:spPr>
          <a:xfrm flipH="1">
            <a:off x="641684" y="342467"/>
            <a:ext cx="585479" cy="567332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BF9455-58B3-4373-BC50-DA15C76632A3}"/>
              </a:ext>
            </a:extLst>
          </p:cNvPr>
          <p:cNvSpPr/>
          <p:nvPr/>
        </p:nvSpPr>
        <p:spPr>
          <a:xfrm flipH="1">
            <a:off x="1616205" y="342467"/>
            <a:ext cx="2618910" cy="567332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87E947F-8DB3-4A75-8494-1338DFAC6273}"/>
              </a:ext>
            </a:extLst>
          </p:cNvPr>
          <p:cNvSpPr/>
          <p:nvPr/>
        </p:nvSpPr>
        <p:spPr>
          <a:xfrm>
            <a:off x="1204868" y="5242373"/>
            <a:ext cx="433633" cy="70701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56B85635-E027-4D1C-A0DB-D71187B52AF6}"/>
              </a:ext>
            </a:extLst>
          </p:cNvPr>
          <p:cNvCxnSpPr>
            <a:cxnSpLocks/>
            <a:stCxn id="25" idx="2"/>
            <a:endCxn id="24" idx="2"/>
          </p:cNvCxnSpPr>
          <p:nvPr/>
        </p:nvCxnSpPr>
        <p:spPr>
          <a:xfrm>
            <a:off x="1421685" y="5949388"/>
            <a:ext cx="6181507" cy="322696"/>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67C9D6A-4917-466A-93F1-8232E62E9372}"/>
              </a:ext>
            </a:extLst>
          </p:cNvPr>
          <p:cNvCxnSpPr>
            <a:cxnSpLocks/>
            <a:stCxn id="25" idx="0"/>
            <a:endCxn id="24" idx="0"/>
          </p:cNvCxnSpPr>
          <p:nvPr/>
        </p:nvCxnSpPr>
        <p:spPr>
          <a:xfrm flipV="1">
            <a:off x="1421685" y="3688276"/>
            <a:ext cx="6181507" cy="1554097"/>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3170E24C-C09C-451C-9D82-456A912F8B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425" t="80056" r="76379" b="8550"/>
          <a:stretch/>
        </p:blipFill>
        <p:spPr>
          <a:xfrm>
            <a:off x="7161358" y="3688276"/>
            <a:ext cx="883667" cy="2583808"/>
          </a:xfrm>
          <a:prstGeom prst="rect">
            <a:avLst/>
          </a:prstGeom>
          <a:ln>
            <a:solidFill>
              <a:schemeClr val="tx1"/>
            </a:solidFill>
          </a:ln>
        </p:spPr>
      </p:pic>
    </p:spTree>
    <p:extLst>
      <p:ext uri="{BB962C8B-B14F-4D97-AF65-F5344CB8AC3E}">
        <p14:creationId xmlns:p14="http://schemas.microsoft.com/office/powerpoint/2010/main" val="846323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5124451" y="124493"/>
            <a:ext cx="6724815" cy="1325563"/>
          </a:xfrm>
        </p:spPr>
        <p:txBody>
          <a:bodyPr>
            <a:normAutofit/>
          </a:bodyPr>
          <a:lstStyle/>
          <a:p>
            <a:r>
              <a:rPr lang="en-US" sz="3900" dirty="0"/>
              <a:t>BSPM posterior updates</a:t>
            </a:r>
          </a:p>
        </p:txBody>
      </p:sp>
      <mc:AlternateContent xmlns:mc="http://schemas.openxmlformats.org/markup-compatibility/2006" xmlns:a14="http://schemas.microsoft.com/office/drawing/2010/main">
        <mc:Choice Requires="a14">
          <p:sp>
            <p:nvSpPr>
              <p:cNvPr id="8" name="TextBox 7"/>
              <p:cNvSpPr txBox="1"/>
              <p:nvPr/>
            </p:nvSpPr>
            <p:spPr>
              <a:xfrm>
                <a:off x="5276849" y="1166277"/>
                <a:ext cx="6724815" cy="349326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effectLst/>
                    <a:latin typeface="+mj-lt"/>
                    <a:ea typeface="MS Mincho"/>
                  </a:rPr>
                  <a:t>Both the shape parameter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Calibri Light" panose="020F0302020204030204" pitchFamily="34" charset="0"/>
                      </a:rPr>
                      <m:t>𝑛</m:t>
                    </m:r>
                  </m:oMath>
                </a14:m>
                <a:r>
                  <a:rPr lang="en-US" sz="2000" dirty="0">
                    <a:effectLst/>
                    <a:latin typeface="+mj-lt"/>
                    <a:ea typeface="MS Mincho"/>
                  </a:rPr>
                  <a:t> and the process error variability </a:t>
                </a:r>
                <a14:m>
                  <m:oMath xmlns:m="http://schemas.openxmlformats.org/officeDocument/2006/math">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MS Mincho"/>
                            <a:cs typeface="Times New Roman" panose="02020603050405020304" pitchFamily="18" charset="0"/>
                          </a:rPr>
                          <m:t>𝜎</m:t>
                        </m:r>
                      </m:e>
                      <m:sub>
                        <m:r>
                          <a:rPr lang="en-US" sz="2000" i="1">
                            <a:effectLst/>
                            <a:latin typeface="Cambria Math" panose="02040503050406030204" pitchFamily="18" charset="0"/>
                            <a:ea typeface="MS Mincho"/>
                            <a:cs typeface="Times New Roman" panose="02020603050405020304" pitchFamily="18" charset="0"/>
                          </a:rPr>
                          <m:t>𝑃</m:t>
                        </m:r>
                      </m:sub>
                    </m:sSub>
                  </m:oMath>
                </a14:m>
                <a:r>
                  <a:rPr lang="en-US" sz="2000" dirty="0">
                    <a:effectLst/>
                    <a:latin typeface="+mj-lt"/>
                    <a:ea typeface="MS Mincho"/>
                  </a:rPr>
                  <a:t> show minimal posterior update.</a:t>
                </a:r>
              </a:p>
              <a:p>
                <a:pPr marL="342900" indent="-342900">
                  <a:spcBef>
                    <a:spcPts val="600"/>
                  </a:spcBef>
                  <a:buFont typeface="Arial" panose="020B0604020202020204" pitchFamily="34" charset="0"/>
                  <a:buChar char="•"/>
                </a:pPr>
                <a:r>
                  <a:rPr lang="en-US" sz="2000" dirty="0">
                    <a:latin typeface="+mj-lt"/>
                    <a:ea typeface="MS Mincho"/>
                  </a:rPr>
                  <a:t>T</a:t>
                </a:r>
                <a:r>
                  <a:rPr lang="en-US" sz="2000" dirty="0">
                    <a:effectLst/>
                    <a:latin typeface="+mj-lt"/>
                    <a:ea typeface="MS Mincho"/>
                  </a:rPr>
                  <a:t>rade-off between estimated exploitation rate and estimated population scale (e.g., carrying capacity </a:t>
                </a:r>
                <a14:m>
                  <m:oMath xmlns:m="http://schemas.openxmlformats.org/officeDocument/2006/math">
                    <m:r>
                      <a:rPr lang="en-US" sz="2000" i="1">
                        <a:effectLst/>
                        <a:latin typeface="Cambria Math" panose="02040503050406030204" pitchFamily="18" charset="0"/>
                        <a:ea typeface="MS Mincho"/>
                        <a:cs typeface="Times New Roman" panose="02020603050405020304" pitchFamily="18" charset="0"/>
                      </a:rPr>
                      <m:t>𝐾</m:t>
                    </m:r>
                  </m:oMath>
                </a14:m>
                <a:r>
                  <a:rPr lang="en-US" sz="2000" dirty="0">
                    <a:effectLst/>
                    <a:latin typeface="+mj-lt"/>
                    <a:ea typeface="MS Mincho"/>
                  </a:rPr>
                  <a:t>). </a:t>
                </a:r>
              </a:p>
              <a:p>
                <a:pPr marL="342900" indent="-342900">
                  <a:spcBef>
                    <a:spcPts val="600"/>
                  </a:spcBef>
                  <a:buFont typeface="Arial" panose="020B0604020202020204" pitchFamily="34" charset="0"/>
                  <a:buChar char="•"/>
                </a:pPr>
                <a14:m>
                  <m:oMath xmlns:m="http://schemas.openxmlformats.org/officeDocument/2006/math">
                    <m:sSub>
                      <m:sSubPr>
                        <m:ctrlPr>
                          <a:rPr lang="en-US" sz="2000" b="0" i="1" smtClean="0">
                            <a:effectLst/>
                            <a:latin typeface="Cambria Math" panose="02040503050406030204" pitchFamily="18" charset="0"/>
                            <a:ea typeface="MS Mincho"/>
                            <a:cs typeface="Times New Roman" panose="02020603050405020304" pitchFamily="18" charset="0"/>
                          </a:rPr>
                        </m:ctrlPr>
                      </m:sSubPr>
                      <m:e>
                        <m:r>
                          <a:rPr lang="en-US" sz="2000" b="0" i="1" smtClean="0">
                            <a:effectLst/>
                            <a:latin typeface="Cambria Math" panose="02040503050406030204" pitchFamily="18" charset="0"/>
                            <a:ea typeface="MS Mincho"/>
                            <a:cs typeface="Times New Roman" panose="02020603050405020304" pitchFamily="18" charset="0"/>
                          </a:rPr>
                          <m:t>𝑅</m:t>
                        </m:r>
                      </m:e>
                      <m:sub>
                        <m:r>
                          <a:rPr lang="en-US" sz="2000" b="0" i="1" smtClean="0">
                            <a:effectLst/>
                            <a:latin typeface="Cambria Math" panose="02040503050406030204" pitchFamily="18" charset="0"/>
                            <a:ea typeface="MS Mincho"/>
                            <a:cs typeface="Times New Roman" panose="02020603050405020304" pitchFamily="18" charset="0"/>
                          </a:rPr>
                          <m:t>𝑀𝑎𝑥</m:t>
                        </m:r>
                      </m:sub>
                    </m:sSub>
                  </m:oMath>
                </a14:m>
                <a:r>
                  <a:rPr lang="en-US" sz="2000" dirty="0">
                    <a:latin typeface="+mj-lt"/>
                  </a:rPr>
                  <a:t> estimated consistently with prior except for models with removals driven by longline effort and assuming the baseline level of prior filtering.</a:t>
                </a:r>
              </a:p>
              <a:p>
                <a:pPr marL="342900" indent="-342900">
                  <a:spcBef>
                    <a:spcPts val="600"/>
                  </a:spcBef>
                  <a:buFont typeface="Arial" panose="020B0604020202020204" pitchFamily="34" charset="0"/>
                  <a:buChar char="•"/>
                </a:pPr>
                <a:r>
                  <a:rPr lang="en-US" sz="2000" dirty="0">
                    <a:latin typeface="+mj-lt"/>
                  </a:rPr>
                  <a:t>Data supports a more depleted initial condition </a:t>
                </a:r>
                <a14:m>
                  <m:oMath xmlns:m="http://schemas.openxmlformats.org/officeDocument/2006/math">
                    <m:sSub>
                      <m:sSubPr>
                        <m:ctrlPr>
                          <a:rPr lang="en-US" sz="2000" b="0" i="1" smtClean="0">
                            <a:effectLst/>
                            <a:latin typeface="Cambria Math" panose="02040503050406030204" pitchFamily="18" charset="0"/>
                            <a:ea typeface="MS Mincho"/>
                            <a:cs typeface="Times New Roman" panose="02020603050405020304" pitchFamily="18" charset="0"/>
                          </a:rPr>
                        </m:ctrlPr>
                      </m:sSubPr>
                      <m:e>
                        <m:r>
                          <a:rPr lang="en-US" sz="2000" b="0" i="1" smtClean="0">
                            <a:effectLst/>
                            <a:latin typeface="Cambria Math" panose="02040503050406030204" pitchFamily="18" charset="0"/>
                            <a:ea typeface="MS Mincho"/>
                            <a:cs typeface="Times New Roman" panose="02020603050405020304" pitchFamily="18" charset="0"/>
                          </a:rPr>
                          <m:t>𝑥</m:t>
                        </m:r>
                      </m:e>
                      <m:sub>
                        <m:r>
                          <a:rPr lang="en-US" sz="2000" b="0" i="1" smtClean="0">
                            <a:effectLst/>
                            <a:latin typeface="Cambria Math" panose="02040503050406030204" pitchFamily="18" charset="0"/>
                            <a:ea typeface="MS Mincho"/>
                            <a:cs typeface="Times New Roman" panose="02020603050405020304" pitchFamily="18" charset="0"/>
                          </a:rPr>
                          <m:t>0</m:t>
                        </m:r>
                      </m:sub>
                    </m:sSub>
                    <m:r>
                      <a:rPr lang="en-US" sz="2000" b="0" i="1" smtClean="0">
                        <a:effectLst/>
                        <a:latin typeface="Cambria Math" panose="02040503050406030204" pitchFamily="18" charset="0"/>
                        <a:ea typeface="MS Mincho"/>
                        <a:cs typeface="Times New Roman" panose="02020603050405020304" pitchFamily="18" charset="0"/>
                      </a:rPr>
                      <m:t> </m:t>
                    </m:r>
                  </m:oMath>
                </a14:m>
                <a:r>
                  <a:rPr lang="en-US" sz="2000" dirty="0">
                    <a:latin typeface="+mj-lt"/>
                  </a:rPr>
                  <a:t>relative to baseline prior.</a:t>
                </a: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76849" y="1166277"/>
                <a:ext cx="6724815" cy="3493264"/>
              </a:xfrm>
              <a:prstGeom prst="rect">
                <a:avLst/>
              </a:prstGeom>
              <a:blipFill>
                <a:blip r:embed="rId3"/>
                <a:stretch>
                  <a:fillRect l="-816" t="-873" r="-163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DAA5078-D7A4-4F6F-86F7-786F30A60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40" y="95250"/>
            <a:ext cx="4815212" cy="6420283"/>
          </a:xfrm>
          <a:prstGeom prst="rect">
            <a:avLst/>
          </a:prstGeom>
        </p:spPr>
      </p:pic>
      <p:sp>
        <p:nvSpPr>
          <p:cNvPr id="7" name="Rectangle 6">
            <a:extLst>
              <a:ext uri="{FF2B5EF4-FFF2-40B4-BE49-F238E27FC236}">
                <a16:creationId xmlns:a16="http://schemas.microsoft.com/office/drawing/2014/main" id="{90D20B4A-2909-4A83-9274-B4DD0F9A69F8}"/>
              </a:ext>
            </a:extLst>
          </p:cNvPr>
          <p:cNvSpPr/>
          <p:nvPr/>
        </p:nvSpPr>
        <p:spPr>
          <a:xfrm flipH="1">
            <a:off x="641683" y="342467"/>
            <a:ext cx="997762" cy="567332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BF9455-58B3-4373-BC50-DA15C76632A3}"/>
              </a:ext>
            </a:extLst>
          </p:cNvPr>
          <p:cNvSpPr/>
          <p:nvPr/>
        </p:nvSpPr>
        <p:spPr>
          <a:xfrm flipH="1">
            <a:off x="2095499" y="342467"/>
            <a:ext cx="2139615" cy="567332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34764B-29B9-455F-85E2-2D74F550A586}"/>
              </a:ext>
            </a:extLst>
          </p:cNvPr>
          <p:cNvSpPr/>
          <p:nvPr/>
        </p:nvSpPr>
        <p:spPr>
          <a:xfrm>
            <a:off x="1657966" y="5081061"/>
            <a:ext cx="433633" cy="3375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1328458-9ED0-4C80-A621-816B4C9013AA}"/>
              </a:ext>
            </a:extLst>
          </p:cNvPr>
          <p:cNvCxnSpPr>
            <a:cxnSpLocks/>
            <a:endCxn id="12" idx="0"/>
          </p:cNvCxnSpPr>
          <p:nvPr/>
        </p:nvCxnSpPr>
        <p:spPr>
          <a:xfrm flipV="1">
            <a:off x="1881963" y="4345577"/>
            <a:ext cx="6537301" cy="735484"/>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0F35AE6-2771-47E6-8490-EAE5A831E7D4}"/>
              </a:ext>
            </a:extLst>
          </p:cNvPr>
          <p:cNvCxnSpPr>
            <a:cxnSpLocks/>
            <a:stCxn id="13" idx="2"/>
            <a:endCxn id="12" idx="2"/>
          </p:cNvCxnSpPr>
          <p:nvPr/>
        </p:nvCxnSpPr>
        <p:spPr>
          <a:xfrm>
            <a:off x="1874783" y="5418657"/>
            <a:ext cx="6544481" cy="350834"/>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B1BE32-FD84-4C7D-8409-1D17C2961D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305" t="77614" r="62953" b="17005"/>
          <a:stretch/>
        </p:blipFill>
        <p:spPr>
          <a:xfrm>
            <a:off x="7452612" y="4345577"/>
            <a:ext cx="1933303" cy="1423914"/>
          </a:xfrm>
          <a:prstGeom prst="rect">
            <a:avLst/>
          </a:prstGeom>
          <a:ln>
            <a:solidFill>
              <a:schemeClr val="tx1"/>
            </a:solidFill>
          </a:ln>
        </p:spPr>
      </p:pic>
    </p:spTree>
    <p:extLst>
      <p:ext uri="{BB962C8B-B14F-4D97-AF65-F5344CB8AC3E}">
        <p14:creationId xmlns:p14="http://schemas.microsoft.com/office/powerpoint/2010/main" val="56312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5124451" y="124493"/>
            <a:ext cx="6724815" cy="1325563"/>
          </a:xfrm>
        </p:spPr>
        <p:txBody>
          <a:bodyPr>
            <a:normAutofit/>
          </a:bodyPr>
          <a:lstStyle/>
          <a:p>
            <a:r>
              <a:rPr lang="en-US" sz="3900" dirty="0"/>
              <a:t>BSPM posterior updates</a:t>
            </a:r>
          </a:p>
        </p:txBody>
      </p:sp>
      <mc:AlternateContent xmlns:mc="http://schemas.openxmlformats.org/markup-compatibility/2006" xmlns:a14="http://schemas.microsoft.com/office/drawing/2010/main">
        <mc:Choice Requires="a14">
          <p:sp>
            <p:nvSpPr>
              <p:cNvPr id="8" name="TextBox 7"/>
              <p:cNvSpPr txBox="1"/>
              <p:nvPr/>
            </p:nvSpPr>
            <p:spPr>
              <a:xfrm>
                <a:off x="5276849" y="1166277"/>
                <a:ext cx="6724815" cy="418576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effectLst/>
                    <a:latin typeface="+mj-lt"/>
                    <a:ea typeface="MS Mincho"/>
                  </a:rPr>
                  <a:t>Both the shape parameter </a:t>
                </a:r>
                <a14:m>
                  <m:oMath xmlns:m="http://schemas.openxmlformats.org/officeDocument/2006/math">
                    <m:r>
                      <a:rPr lang="en-US" sz="2000" i="1" kern="0">
                        <a:effectLst/>
                        <a:latin typeface="Cambria Math" panose="02040503050406030204" pitchFamily="18" charset="0"/>
                        <a:ea typeface="Times New Roman" panose="02020603050405020304" pitchFamily="18" charset="0"/>
                        <a:cs typeface="Calibri Light" panose="020F0302020204030204" pitchFamily="34" charset="0"/>
                      </a:rPr>
                      <m:t>𝑛</m:t>
                    </m:r>
                  </m:oMath>
                </a14:m>
                <a:r>
                  <a:rPr lang="en-US" sz="2000" dirty="0">
                    <a:effectLst/>
                    <a:latin typeface="+mj-lt"/>
                    <a:ea typeface="MS Mincho"/>
                  </a:rPr>
                  <a:t> and the process error variability </a:t>
                </a:r>
                <a14:m>
                  <m:oMath xmlns:m="http://schemas.openxmlformats.org/officeDocument/2006/math">
                    <m:sSub>
                      <m:sSubPr>
                        <m:ctrlPr>
                          <a:rPr lang="en-US" sz="2000" i="1">
                            <a:effectLst/>
                            <a:latin typeface="Cambria Math" panose="02040503050406030204" pitchFamily="18" charset="0"/>
                          </a:rPr>
                        </m:ctrlPr>
                      </m:sSubPr>
                      <m:e>
                        <m:r>
                          <a:rPr lang="en-US" sz="2000" i="1">
                            <a:effectLst/>
                            <a:latin typeface="Cambria Math" panose="02040503050406030204" pitchFamily="18" charset="0"/>
                            <a:ea typeface="MS Mincho"/>
                            <a:cs typeface="Times New Roman" panose="02020603050405020304" pitchFamily="18" charset="0"/>
                          </a:rPr>
                          <m:t>𝜎</m:t>
                        </m:r>
                      </m:e>
                      <m:sub>
                        <m:r>
                          <a:rPr lang="en-US" sz="2000" i="1">
                            <a:effectLst/>
                            <a:latin typeface="Cambria Math" panose="02040503050406030204" pitchFamily="18" charset="0"/>
                            <a:ea typeface="MS Mincho"/>
                            <a:cs typeface="Times New Roman" panose="02020603050405020304" pitchFamily="18" charset="0"/>
                          </a:rPr>
                          <m:t>𝑃</m:t>
                        </m:r>
                      </m:sub>
                    </m:sSub>
                  </m:oMath>
                </a14:m>
                <a:r>
                  <a:rPr lang="en-US" sz="2000" dirty="0">
                    <a:effectLst/>
                    <a:latin typeface="+mj-lt"/>
                    <a:ea typeface="MS Mincho"/>
                  </a:rPr>
                  <a:t> show minimal posterior update.</a:t>
                </a:r>
              </a:p>
              <a:p>
                <a:pPr marL="342900" indent="-342900">
                  <a:spcBef>
                    <a:spcPts val="600"/>
                  </a:spcBef>
                  <a:buFont typeface="Arial" panose="020B0604020202020204" pitchFamily="34" charset="0"/>
                  <a:buChar char="•"/>
                </a:pPr>
                <a:r>
                  <a:rPr lang="en-US" sz="2000" dirty="0">
                    <a:latin typeface="+mj-lt"/>
                    <a:ea typeface="MS Mincho"/>
                  </a:rPr>
                  <a:t>T</a:t>
                </a:r>
                <a:r>
                  <a:rPr lang="en-US" sz="2000" dirty="0">
                    <a:effectLst/>
                    <a:latin typeface="+mj-lt"/>
                    <a:ea typeface="MS Mincho"/>
                  </a:rPr>
                  <a:t>rade-off between estimated exploitation rate and estimated population scale (e.g., carrying capacity </a:t>
                </a:r>
                <a14:m>
                  <m:oMath xmlns:m="http://schemas.openxmlformats.org/officeDocument/2006/math">
                    <m:r>
                      <a:rPr lang="en-US" sz="2000" i="1">
                        <a:effectLst/>
                        <a:latin typeface="Cambria Math" panose="02040503050406030204" pitchFamily="18" charset="0"/>
                        <a:ea typeface="MS Mincho"/>
                        <a:cs typeface="Times New Roman" panose="02020603050405020304" pitchFamily="18" charset="0"/>
                      </a:rPr>
                      <m:t>𝐾</m:t>
                    </m:r>
                  </m:oMath>
                </a14:m>
                <a:r>
                  <a:rPr lang="en-US" sz="2000" dirty="0">
                    <a:effectLst/>
                    <a:latin typeface="+mj-lt"/>
                    <a:ea typeface="MS Mincho"/>
                  </a:rPr>
                  <a:t>). </a:t>
                </a:r>
              </a:p>
              <a:p>
                <a:pPr marL="342900" indent="-342900">
                  <a:spcBef>
                    <a:spcPts val="600"/>
                  </a:spcBef>
                  <a:buFont typeface="Arial" panose="020B0604020202020204" pitchFamily="34" charset="0"/>
                  <a:buChar char="•"/>
                </a:pPr>
                <a14:m>
                  <m:oMath xmlns:m="http://schemas.openxmlformats.org/officeDocument/2006/math">
                    <m:sSub>
                      <m:sSubPr>
                        <m:ctrlPr>
                          <a:rPr lang="en-US" sz="2000" b="0" i="1" smtClean="0">
                            <a:effectLst/>
                            <a:latin typeface="Cambria Math" panose="02040503050406030204" pitchFamily="18" charset="0"/>
                            <a:ea typeface="MS Mincho"/>
                            <a:cs typeface="Times New Roman" panose="02020603050405020304" pitchFamily="18" charset="0"/>
                          </a:rPr>
                        </m:ctrlPr>
                      </m:sSubPr>
                      <m:e>
                        <m:r>
                          <a:rPr lang="en-US" sz="2000" b="0" i="1" smtClean="0">
                            <a:effectLst/>
                            <a:latin typeface="Cambria Math" panose="02040503050406030204" pitchFamily="18" charset="0"/>
                            <a:ea typeface="MS Mincho"/>
                            <a:cs typeface="Times New Roman" panose="02020603050405020304" pitchFamily="18" charset="0"/>
                          </a:rPr>
                          <m:t>𝑅</m:t>
                        </m:r>
                      </m:e>
                      <m:sub>
                        <m:r>
                          <a:rPr lang="en-US" sz="2000" b="0" i="1" smtClean="0">
                            <a:effectLst/>
                            <a:latin typeface="Cambria Math" panose="02040503050406030204" pitchFamily="18" charset="0"/>
                            <a:ea typeface="MS Mincho"/>
                            <a:cs typeface="Times New Roman" panose="02020603050405020304" pitchFamily="18" charset="0"/>
                          </a:rPr>
                          <m:t>𝑀𝑎𝑥</m:t>
                        </m:r>
                      </m:sub>
                    </m:sSub>
                  </m:oMath>
                </a14:m>
                <a:r>
                  <a:rPr lang="en-US" sz="2000" dirty="0">
                    <a:latin typeface="+mj-lt"/>
                  </a:rPr>
                  <a:t> estimated consistently with prior except for models with removals driven by longline effort and assuming the baseline level of prior filtering.</a:t>
                </a:r>
              </a:p>
              <a:p>
                <a:pPr marL="342900" indent="-342900">
                  <a:spcBef>
                    <a:spcPts val="600"/>
                  </a:spcBef>
                  <a:buFont typeface="Arial" panose="020B0604020202020204" pitchFamily="34" charset="0"/>
                  <a:buChar char="•"/>
                </a:pPr>
                <a:r>
                  <a:rPr lang="en-US" sz="2000" dirty="0">
                    <a:latin typeface="+mj-lt"/>
                  </a:rPr>
                  <a:t>Data supports a more depleted initial condition </a:t>
                </a:r>
                <a14:m>
                  <m:oMath xmlns:m="http://schemas.openxmlformats.org/officeDocument/2006/math">
                    <m:sSub>
                      <m:sSubPr>
                        <m:ctrlPr>
                          <a:rPr lang="en-US" sz="2000" b="0" i="1" smtClean="0">
                            <a:effectLst/>
                            <a:latin typeface="Cambria Math" panose="02040503050406030204" pitchFamily="18" charset="0"/>
                            <a:ea typeface="MS Mincho"/>
                            <a:cs typeface="Times New Roman" panose="02020603050405020304" pitchFamily="18" charset="0"/>
                          </a:rPr>
                        </m:ctrlPr>
                      </m:sSubPr>
                      <m:e>
                        <m:r>
                          <a:rPr lang="en-US" sz="2000" b="0" i="1" smtClean="0">
                            <a:effectLst/>
                            <a:latin typeface="Cambria Math" panose="02040503050406030204" pitchFamily="18" charset="0"/>
                            <a:ea typeface="MS Mincho"/>
                            <a:cs typeface="Times New Roman" panose="02020603050405020304" pitchFamily="18" charset="0"/>
                          </a:rPr>
                          <m:t>𝑥</m:t>
                        </m:r>
                      </m:e>
                      <m:sub>
                        <m:r>
                          <a:rPr lang="en-US" sz="2000" b="0" i="1" smtClean="0">
                            <a:effectLst/>
                            <a:latin typeface="Cambria Math" panose="02040503050406030204" pitchFamily="18" charset="0"/>
                            <a:ea typeface="MS Mincho"/>
                            <a:cs typeface="Times New Roman" panose="02020603050405020304" pitchFamily="18" charset="0"/>
                          </a:rPr>
                          <m:t>0</m:t>
                        </m:r>
                      </m:sub>
                    </m:sSub>
                    <m:r>
                      <a:rPr lang="en-US" sz="2000" b="0" i="1" smtClean="0">
                        <a:effectLst/>
                        <a:latin typeface="Cambria Math" panose="02040503050406030204" pitchFamily="18" charset="0"/>
                        <a:ea typeface="MS Mincho"/>
                        <a:cs typeface="Times New Roman" panose="02020603050405020304" pitchFamily="18" charset="0"/>
                      </a:rPr>
                      <m:t> </m:t>
                    </m:r>
                  </m:oMath>
                </a14:m>
                <a:r>
                  <a:rPr lang="en-US" sz="2000" dirty="0">
                    <a:latin typeface="+mj-lt"/>
                  </a:rPr>
                  <a:t>relative to baseline prior.</a:t>
                </a:r>
              </a:p>
              <a:p>
                <a:pPr marL="342900" indent="-342900">
                  <a:spcBef>
                    <a:spcPts val="600"/>
                  </a:spcBef>
                  <a:buFont typeface="Arial" panose="020B0604020202020204" pitchFamily="34" charset="0"/>
                  <a:buChar char="•"/>
                </a:pPr>
                <a:r>
                  <a:rPr lang="en-US" sz="2000" dirty="0">
                    <a:latin typeface="+mj-lt"/>
                  </a:rPr>
                  <a:t>Substantial extra observation error </a:t>
                </a:r>
                <a14:m>
                  <m:oMath xmlns:m="http://schemas.openxmlformats.org/officeDocument/2006/math">
                    <m:sSub>
                      <m:sSubPr>
                        <m:ctrlPr>
                          <a:rPr lang="en-US" sz="2000" b="0" i="1" smtClean="0">
                            <a:effectLst/>
                            <a:latin typeface="Cambria Math" panose="02040503050406030204" pitchFamily="18" charset="0"/>
                            <a:ea typeface="MS Mincho"/>
                            <a:cs typeface="Times New Roman" panose="02020603050405020304" pitchFamily="18" charset="0"/>
                          </a:rPr>
                        </m:ctrlPr>
                      </m:sSubPr>
                      <m:e>
                        <m:r>
                          <a:rPr lang="en-US" sz="2000" b="0" i="1" smtClean="0">
                            <a:effectLst/>
                            <a:latin typeface="Cambria Math" panose="02040503050406030204" pitchFamily="18" charset="0"/>
                            <a:ea typeface="MS Mincho"/>
                            <a:cs typeface="Times New Roman" panose="02020603050405020304" pitchFamily="18" charset="0"/>
                          </a:rPr>
                          <m:t>𝜎</m:t>
                        </m:r>
                      </m:e>
                      <m:sub>
                        <m:sSub>
                          <m:sSubPr>
                            <m:ctrlPr>
                              <a:rPr lang="en-US" sz="2000" b="0" i="1" smtClean="0">
                                <a:effectLst/>
                                <a:latin typeface="Cambria Math" panose="02040503050406030204" pitchFamily="18" charset="0"/>
                                <a:ea typeface="MS Mincho"/>
                                <a:cs typeface="Times New Roman" panose="02020603050405020304" pitchFamily="18" charset="0"/>
                              </a:rPr>
                            </m:ctrlPr>
                          </m:sSubPr>
                          <m:e>
                            <m:r>
                              <a:rPr lang="en-US" sz="2000" b="0" i="1" smtClean="0">
                                <a:effectLst/>
                                <a:latin typeface="Cambria Math" panose="02040503050406030204" pitchFamily="18" charset="0"/>
                                <a:ea typeface="MS Mincho"/>
                                <a:cs typeface="Times New Roman" panose="02020603050405020304" pitchFamily="18" charset="0"/>
                              </a:rPr>
                              <m:t>𝑂</m:t>
                            </m:r>
                          </m:e>
                          <m:sub>
                            <m:r>
                              <a:rPr lang="en-US" sz="2000" b="0" i="1" smtClean="0">
                                <a:effectLst/>
                                <a:latin typeface="Cambria Math" panose="02040503050406030204" pitchFamily="18" charset="0"/>
                                <a:ea typeface="MS Mincho"/>
                                <a:cs typeface="Times New Roman" panose="02020603050405020304" pitchFamily="18" charset="0"/>
                              </a:rPr>
                              <m:t>𝐴𝑑𝑑</m:t>
                            </m:r>
                          </m:sub>
                        </m:sSub>
                      </m:sub>
                    </m:sSub>
                  </m:oMath>
                </a14:m>
                <a:r>
                  <a:rPr lang="en-US" sz="2000" dirty="0">
                    <a:latin typeface="+mj-lt"/>
                  </a:rPr>
                  <a:t> is estimated in order to fit the Chinese Taipei index.</a:t>
                </a:r>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76849" y="1166277"/>
                <a:ext cx="6724815" cy="4185761"/>
              </a:xfrm>
              <a:prstGeom prst="rect">
                <a:avLst/>
              </a:prstGeom>
              <a:blipFill>
                <a:blip r:embed="rId3"/>
                <a:stretch>
                  <a:fillRect l="-816" t="-728" r="-163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DAA5078-D7A4-4F6F-86F7-786F30A60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40" y="95250"/>
            <a:ext cx="4815212" cy="6420283"/>
          </a:xfrm>
          <a:prstGeom prst="rect">
            <a:avLst/>
          </a:prstGeom>
        </p:spPr>
      </p:pic>
      <p:sp>
        <p:nvSpPr>
          <p:cNvPr id="7" name="Rectangle 6">
            <a:extLst>
              <a:ext uri="{FF2B5EF4-FFF2-40B4-BE49-F238E27FC236}">
                <a16:creationId xmlns:a16="http://schemas.microsoft.com/office/drawing/2014/main" id="{90D20B4A-2909-4A83-9274-B4DD0F9A69F8}"/>
              </a:ext>
            </a:extLst>
          </p:cNvPr>
          <p:cNvSpPr/>
          <p:nvPr/>
        </p:nvSpPr>
        <p:spPr>
          <a:xfrm flipH="1">
            <a:off x="641681" y="342467"/>
            <a:ext cx="2274114" cy="567332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BF9455-58B3-4373-BC50-DA15C76632A3}"/>
              </a:ext>
            </a:extLst>
          </p:cNvPr>
          <p:cNvSpPr/>
          <p:nvPr/>
        </p:nvSpPr>
        <p:spPr>
          <a:xfrm flipH="1">
            <a:off x="3371849" y="342467"/>
            <a:ext cx="863264" cy="567332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F66EC9-02A6-4769-B1CD-175B3F540FBD}"/>
              </a:ext>
            </a:extLst>
          </p:cNvPr>
          <p:cNvSpPr/>
          <p:nvPr/>
        </p:nvSpPr>
        <p:spPr>
          <a:xfrm>
            <a:off x="2946128" y="5244353"/>
            <a:ext cx="425721" cy="7016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7340488-C9DA-4E8A-9B40-5939542200EE}"/>
              </a:ext>
            </a:extLst>
          </p:cNvPr>
          <p:cNvCxnSpPr>
            <a:cxnSpLocks/>
            <a:stCxn id="16" idx="0"/>
            <a:endCxn id="15" idx="0"/>
          </p:cNvCxnSpPr>
          <p:nvPr/>
        </p:nvCxnSpPr>
        <p:spPr>
          <a:xfrm flipV="1">
            <a:off x="3158989" y="5079060"/>
            <a:ext cx="3141160" cy="165293"/>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C8D4C08-160C-4626-966D-6BF3AAA71A0C}"/>
              </a:ext>
            </a:extLst>
          </p:cNvPr>
          <p:cNvCxnSpPr>
            <a:cxnSpLocks/>
            <a:stCxn id="16" idx="2"/>
            <a:endCxn id="15" idx="2"/>
          </p:cNvCxnSpPr>
          <p:nvPr/>
        </p:nvCxnSpPr>
        <p:spPr>
          <a:xfrm>
            <a:off x="3158989" y="5946045"/>
            <a:ext cx="3141160" cy="481085"/>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C763A8F-BBC6-4AA2-ACD3-DBB8A105E6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132" t="80175" r="36053" b="8772"/>
          <a:stretch/>
        </p:blipFill>
        <p:spPr>
          <a:xfrm>
            <a:off x="5851226" y="5079060"/>
            <a:ext cx="897845" cy="1348070"/>
          </a:xfrm>
          <a:prstGeom prst="rect">
            <a:avLst/>
          </a:prstGeom>
          <a:ln>
            <a:solidFill>
              <a:schemeClr val="tx1"/>
            </a:solidFill>
          </a:ln>
        </p:spPr>
      </p:pic>
      <p:pic>
        <p:nvPicPr>
          <p:cNvPr id="23" name="Picture 22">
            <a:extLst>
              <a:ext uri="{FF2B5EF4-FFF2-40B4-BE49-F238E27FC236}">
                <a16:creationId xmlns:a16="http://schemas.microsoft.com/office/drawing/2014/main" id="{203D1784-C690-44D8-8D38-B64D3C8C51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50" t="47924" r="-229" b="27664"/>
          <a:stretch/>
        </p:blipFill>
        <p:spPr>
          <a:xfrm>
            <a:off x="6865133" y="4890395"/>
            <a:ext cx="2088035" cy="1627137"/>
          </a:xfrm>
          <a:prstGeom prst="rect">
            <a:avLst/>
          </a:prstGeom>
        </p:spPr>
      </p:pic>
    </p:spTree>
    <p:extLst>
      <p:ext uri="{BB962C8B-B14F-4D97-AF65-F5344CB8AC3E}">
        <p14:creationId xmlns:p14="http://schemas.microsoft.com/office/powerpoint/2010/main" val="123024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results</a:t>
            </a:r>
          </a:p>
        </p:txBody>
      </p:sp>
      <p:sp>
        <p:nvSpPr>
          <p:cNvPr id="8" name="TextBox 7"/>
          <p:cNvSpPr txBox="1"/>
          <p:nvPr/>
        </p:nvSpPr>
        <p:spPr>
          <a:xfrm>
            <a:off x="309239" y="1166277"/>
            <a:ext cx="5345603" cy="1692771"/>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rPr>
              <a:t>Excluding non-converged models (4 of 32) did not change distributions of management reference points</a:t>
            </a:r>
          </a:p>
          <a:p>
            <a:pPr marL="285750" indent="-285750">
              <a:buFont typeface="Arial" panose="020B0604020202020204" pitchFamily="34" charset="0"/>
              <a:buChar char="•"/>
            </a:pPr>
            <a:endParaRPr lang="en-US" sz="2600" dirty="0">
              <a:latin typeface="+mj-lt"/>
            </a:endParaRPr>
          </a:p>
        </p:txBody>
      </p:sp>
      <p:pic>
        <p:nvPicPr>
          <p:cNvPr id="9" name="Picture 8">
            <a:extLst>
              <a:ext uri="{FF2B5EF4-FFF2-40B4-BE49-F238E27FC236}">
                <a16:creationId xmlns:a16="http://schemas.microsoft.com/office/drawing/2014/main" id="{7C2CDE96-1D43-4E4D-9794-3912281D008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1226" y="240764"/>
            <a:ext cx="5943600" cy="4457700"/>
          </a:xfrm>
          <a:prstGeom prst="rect">
            <a:avLst/>
          </a:prstGeom>
        </p:spPr>
      </p:pic>
    </p:spTree>
    <p:extLst>
      <p:ext uri="{BB962C8B-B14F-4D97-AF65-F5344CB8AC3E}">
        <p14:creationId xmlns:p14="http://schemas.microsoft.com/office/powerpoint/2010/main" val="2563470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sensitivities</a:t>
            </a:r>
          </a:p>
        </p:txBody>
      </p:sp>
      <p:sp>
        <p:nvSpPr>
          <p:cNvPr id="8" name="TextBox 7"/>
          <p:cNvSpPr txBox="1"/>
          <p:nvPr/>
        </p:nvSpPr>
        <p:spPr>
          <a:xfrm>
            <a:off x="309239" y="1166277"/>
            <a:ext cx="5345603" cy="1692771"/>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rPr>
              <a:t>Additional sensitivities were investigated to look at the effect of:</a:t>
            </a:r>
          </a:p>
          <a:p>
            <a:pPr marL="742950" lvl="1" indent="-285750">
              <a:buFont typeface="Arial" panose="020B0604020202020204" pitchFamily="34" charset="0"/>
              <a:buChar char="•"/>
            </a:pPr>
            <a:r>
              <a:rPr lang="en-US" sz="2600" dirty="0">
                <a:latin typeface="+mj-lt"/>
              </a:rPr>
              <a:t>Treating catch as fixed</a:t>
            </a:r>
          </a:p>
          <a:p>
            <a:pPr marL="285750" indent="-285750">
              <a:buFont typeface="Arial" panose="020B0604020202020204" pitchFamily="34" charset="0"/>
              <a:buChar char="•"/>
            </a:pPr>
            <a:endParaRPr lang="en-US" sz="2600" dirty="0">
              <a:latin typeface="+mj-lt"/>
            </a:endParaRPr>
          </a:p>
        </p:txBody>
      </p:sp>
      <p:pic>
        <p:nvPicPr>
          <p:cNvPr id="7" name="Picture 6">
            <a:extLst>
              <a:ext uri="{FF2B5EF4-FFF2-40B4-BE49-F238E27FC236}">
                <a16:creationId xmlns:a16="http://schemas.microsoft.com/office/drawing/2014/main" id="{0CE59703-F6AE-4100-92CD-1A457531863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1226" y="630198"/>
            <a:ext cx="5943600" cy="4457700"/>
          </a:xfrm>
          <a:prstGeom prst="rect">
            <a:avLst/>
          </a:prstGeom>
        </p:spPr>
      </p:pic>
      <p:sp>
        <p:nvSpPr>
          <p:cNvPr id="9" name="Rectangle: Rounded Corners 8">
            <a:extLst>
              <a:ext uri="{FF2B5EF4-FFF2-40B4-BE49-F238E27FC236}">
                <a16:creationId xmlns:a16="http://schemas.microsoft.com/office/drawing/2014/main" id="{36F0DEAD-5E6F-4A1B-BC35-F4EE1B82B68F}"/>
              </a:ext>
            </a:extLst>
          </p:cNvPr>
          <p:cNvSpPr/>
          <p:nvPr/>
        </p:nvSpPr>
        <p:spPr>
          <a:xfrm>
            <a:off x="6869744" y="5234543"/>
            <a:ext cx="3486150" cy="121597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Estimates are stable across alternative fixed catch scenarios</a:t>
            </a:r>
          </a:p>
        </p:txBody>
      </p:sp>
    </p:spTree>
    <p:extLst>
      <p:ext uri="{BB962C8B-B14F-4D97-AF65-F5344CB8AC3E}">
        <p14:creationId xmlns:p14="http://schemas.microsoft.com/office/powerpoint/2010/main" val="1410350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488965-B34C-4BE9-9EF0-24F368B1A15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1226" y="630198"/>
            <a:ext cx="5943600" cy="4457700"/>
          </a:xfrm>
          <a:prstGeom prst="rect">
            <a:avLst/>
          </a:prstGeom>
        </p:spPr>
      </p:pic>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sensitivities</a:t>
            </a:r>
          </a:p>
        </p:txBody>
      </p:sp>
      <p:sp>
        <p:nvSpPr>
          <p:cNvPr id="8" name="TextBox 7"/>
          <p:cNvSpPr txBox="1"/>
          <p:nvPr/>
        </p:nvSpPr>
        <p:spPr>
          <a:xfrm>
            <a:off x="309239" y="1166277"/>
            <a:ext cx="5345603" cy="2492990"/>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rPr>
              <a:t>Additional sensitivities were investigated to look at the effect of:</a:t>
            </a:r>
          </a:p>
          <a:p>
            <a:pPr marL="742950" lvl="1" indent="-285750">
              <a:buFont typeface="Arial" panose="020B0604020202020204" pitchFamily="34" charset="0"/>
              <a:buChar char="•"/>
            </a:pPr>
            <a:r>
              <a:rPr lang="en-US" sz="2600" dirty="0">
                <a:latin typeface="+mj-lt"/>
              </a:rPr>
              <a:t>Treating catch as fixed</a:t>
            </a:r>
          </a:p>
          <a:p>
            <a:pPr marL="742950" lvl="1" indent="-285750">
              <a:buFont typeface="Arial" panose="020B0604020202020204" pitchFamily="34" charset="0"/>
              <a:buChar char="•"/>
            </a:pPr>
            <a:r>
              <a:rPr lang="en-US" sz="2600" dirty="0">
                <a:latin typeface="+mj-lt"/>
              </a:rPr>
              <a:t>Varying the level of error in the catch likelihood</a:t>
            </a:r>
          </a:p>
          <a:p>
            <a:pPr marL="285750" indent="-285750">
              <a:buFont typeface="Arial" panose="020B0604020202020204" pitchFamily="34" charset="0"/>
              <a:buChar char="•"/>
            </a:pPr>
            <a:endParaRPr lang="en-US" sz="2600" dirty="0">
              <a:latin typeface="+mj-lt"/>
            </a:endParaRPr>
          </a:p>
        </p:txBody>
      </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2819333C-EE3F-4FBC-BB9B-A0E4FD5C4A01}"/>
                  </a:ext>
                </a:extLst>
              </p:cNvPr>
              <p:cNvSpPr/>
              <p:nvPr/>
            </p:nvSpPr>
            <p:spPr>
              <a:xfrm>
                <a:off x="6869744" y="5234543"/>
                <a:ext cx="3486150" cy="121597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Changing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𝐶</m:t>
                        </m:r>
                      </m:sub>
                    </m:sSub>
                  </m:oMath>
                </a14:m>
                <a:r>
                  <a:rPr lang="en-US" sz="2400" dirty="0">
                    <a:latin typeface="+mj-lt"/>
                  </a:rPr>
                  <a:t> has little impact on model estimates</a:t>
                </a:r>
              </a:p>
            </p:txBody>
          </p:sp>
        </mc:Choice>
        <mc:Fallback xmlns="">
          <p:sp>
            <p:nvSpPr>
              <p:cNvPr id="7" name="Rectangle: Rounded Corners 6">
                <a:extLst>
                  <a:ext uri="{FF2B5EF4-FFF2-40B4-BE49-F238E27FC236}">
                    <a16:creationId xmlns:a16="http://schemas.microsoft.com/office/drawing/2014/main" id="{2819333C-EE3F-4FBC-BB9B-A0E4FD5C4A01}"/>
                  </a:ext>
                </a:extLst>
              </p:cNvPr>
              <p:cNvSpPr>
                <a:spLocks noRot="1" noChangeAspect="1" noMove="1" noResize="1" noEditPoints="1" noAdjustHandles="1" noChangeArrowheads="1" noChangeShapeType="1" noTextEdit="1"/>
              </p:cNvSpPr>
              <p:nvPr/>
            </p:nvSpPr>
            <p:spPr>
              <a:xfrm>
                <a:off x="6869744" y="5234543"/>
                <a:ext cx="3486150" cy="1215976"/>
              </a:xfrm>
              <a:prstGeom prst="roundRect">
                <a:avLst/>
              </a:prstGeom>
              <a:blipFill>
                <a:blip r:embed="rId4"/>
                <a:stretch>
                  <a:fillRect t="-2488" b="-9950"/>
                </a:stretch>
              </a:blipFill>
            </p:spPr>
            <p:txBody>
              <a:bodyPr/>
              <a:lstStyle/>
              <a:p>
                <a:r>
                  <a:rPr lang="en-US">
                    <a:noFill/>
                  </a:rPr>
                  <a:t> </a:t>
                </a:r>
              </a:p>
            </p:txBody>
          </p:sp>
        </mc:Fallback>
      </mc:AlternateContent>
    </p:spTree>
    <p:extLst>
      <p:ext uri="{BB962C8B-B14F-4D97-AF65-F5344CB8AC3E}">
        <p14:creationId xmlns:p14="http://schemas.microsoft.com/office/powerpoint/2010/main" val="2334649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sensitivities</a:t>
            </a:r>
          </a:p>
        </p:txBody>
      </p:sp>
      <mc:AlternateContent xmlns:mc="http://schemas.openxmlformats.org/markup-compatibility/2006" xmlns:a14="http://schemas.microsoft.com/office/drawing/2010/main">
        <mc:Choice Requires="a14">
          <p:sp>
            <p:nvSpPr>
              <p:cNvPr id="8" name="TextBox 7"/>
              <p:cNvSpPr txBox="1"/>
              <p:nvPr/>
            </p:nvSpPr>
            <p:spPr>
              <a:xfrm>
                <a:off x="309239" y="1166277"/>
                <a:ext cx="5345603" cy="2923877"/>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rPr>
                  <a:t>Additional sensitivities were investigated to look at the effect of:</a:t>
                </a:r>
              </a:p>
              <a:p>
                <a:pPr marL="742950" lvl="1" indent="-285750">
                  <a:buFont typeface="Arial" panose="020B0604020202020204" pitchFamily="34" charset="0"/>
                  <a:buChar char="•"/>
                </a:pPr>
                <a:r>
                  <a:rPr lang="en-US" sz="2600" dirty="0">
                    <a:latin typeface="+mj-lt"/>
                  </a:rPr>
                  <a:t>Treating catch as fixed</a:t>
                </a:r>
              </a:p>
              <a:p>
                <a:pPr marL="742950" lvl="1" indent="-285750">
                  <a:buFont typeface="Arial" panose="020B0604020202020204" pitchFamily="34" charset="0"/>
                  <a:buChar char="•"/>
                </a:pPr>
                <a:r>
                  <a:rPr lang="en-US" sz="2600" dirty="0">
                    <a:latin typeface="+mj-lt"/>
                  </a:rPr>
                  <a:t>Varying the level of error in the catch likelihood</a:t>
                </a:r>
              </a:p>
              <a:p>
                <a:pPr marL="742950" lvl="1" indent="-285750">
                  <a:buFont typeface="Arial" panose="020B0604020202020204" pitchFamily="34" charset="0"/>
                  <a:buChar char="•"/>
                </a:pPr>
                <a:r>
                  <a:rPr lang="en-US" sz="2600" dirty="0">
                    <a:latin typeface="+mj-lt"/>
                  </a:rPr>
                  <a:t>An alternative prior for </a:t>
                </a:r>
                <a14:m>
                  <m:oMath xmlns:m="http://schemas.openxmlformats.org/officeDocument/2006/math">
                    <m:sSub>
                      <m:sSubPr>
                        <m:ctrlPr>
                          <a:rPr lang="en-US" sz="2800" b="0" i="1" smtClean="0">
                            <a:effectLst/>
                            <a:latin typeface="Cambria Math" panose="02040503050406030204" pitchFamily="18" charset="0"/>
                            <a:ea typeface="MS Mincho"/>
                            <a:cs typeface="Times New Roman" panose="02020603050405020304" pitchFamily="18" charset="0"/>
                          </a:rPr>
                        </m:ctrlPr>
                      </m:sSubPr>
                      <m:e>
                        <m:r>
                          <a:rPr lang="en-US" sz="2800" b="0" i="1" smtClean="0">
                            <a:effectLst/>
                            <a:latin typeface="Cambria Math" panose="02040503050406030204" pitchFamily="18" charset="0"/>
                            <a:ea typeface="MS Mincho"/>
                            <a:cs typeface="Times New Roman" panose="02020603050405020304" pitchFamily="18" charset="0"/>
                          </a:rPr>
                          <m:t>𝜎</m:t>
                        </m:r>
                      </m:e>
                      <m:sub>
                        <m:r>
                          <a:rPr lang="en-US" sz="2800" b="0" i="1" smtClean="0">
                            <a:effectLst/>
                            <a:latin typeface="Cambria Math" panose="02040503050406030204" pitchFamily="18" charset="0"/>
                            <a:ea typeface="MS Mincho"/>
                            <a:cs typeface="Times New Roman" panose="02020603050405020304" pitchFamily="18" charset="0"/>
                          </a:rPr>
                          <m:t>𝑃</m:t>
                        </m:r>
                      </m:sub>
                    </m:sSub>
                  </m:oMath>
                </a14:m>
                <a:endParaRPr lang="en-US" sz="2600" dirty="0">
                  <a:latin typeface="+mj-lt"/>
                </a:endParaRP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39" y="1166277"/>
                <a:ext cx="5345603" cy="2923877"/>
              </a:xfrm>
              <a:prstGeom prst="rect">
                <a:avLst/>
              </a:prstGeom>
              <a:blipFill>
                <a:blip r:embed="rId3"/>
                <a:stretch>
                  <a:fillRect l="-1824" t="-166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14AD701-9D7B-425C-BD41-502F1BA5F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722" y="3817403"/>
            <a:ext cx="4846120" cy="2423060"/>
          </a:xfrm>
          <a:prstGeom prst="rect">
            <a:avLst/>
          </a:prstGeom>
        </p:spPr>
      </p:pic>
      <p:pic>
        <p:nvPicPr>
          <p:cNvPr id="6" name="Picture 5">
            <a:extLst>
              <a:ext uri="{FF2B5EF4-FFF2-40B4-BE49-F238E27FC236}">
                <a16:creationId xmlns:a16="http://schemas.microsoft.com/office/drawing/2014/main" id="{FCD9B883-03A0-41F4-87EA-268C6927A7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6248" y="0"/>
            <a:ext cx="2180547" cy="6541640"/>
          </a:xfrm>
          <a:prstGeom prst="rect">
            <a:avLst/>
          </a:prstGeom>
        </p:spPr>
      </p:pic>
      <p:sp>
        <p:nvSpPr>
          <p:cNvPr id="7" name="Rectangle: Rounded Corners 6">
            <a:extLst>
              <a:ext uri="{FF2B5EF4-FFF2-40B4-BE49-F238E27FC236}">
                <a16:creationId xmlns:a16="http://schemas.microsoft.com/office/drawing/2014/main" id="{79CA2E85-EF1F-4F7F-AED9-4B6808B63CC7}"/>
              </a:ext>
            </a:extLst>
          </p:cNvPr>
          <p:cNvSpPr/>
          <p:nvPr/>
        </p:nvSpPr>
        <p:spPr>
          <a:xfrm>
            <a:off x="3126419" y="3696452"/>
            <a:ext cx="3486150" cy="88106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Posterior estimates with broader prior results in similar medians</a:t>
            </a:r>
          </a:p>
        </p:txBody>
      </p:sp>
      <p:sp>
        <p:nvSpPr>
          <p:cNvPr id="9" name="Rectangle: Rounded Corners 8">
            <a:extLst>
              <a:ext uri="{FF2B5EF4-FFF2-40B4-BE49-F238E27FC236}">
                <a16:creationId xmlns:a16="http://schemas.microsoft.com/office/drawing/2014/main" id="{E6AE9CEC-1B50-4093-B03D-8662CFBE3FA9}"/>
              </a:ext>
            </a:extLst>
          </p:cNvPr>
          <p:cNvSpPr/>
          <p:nvPr/>
        </p:nvSpPr>
        <p:spPr>
          <a:xfrm>
            <a:off x="8686795" y="3861751"/>
            <a:ext cx="2822151" cy="240098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Greater variability in the prior/posterior does not translate to greater variability in management quantities</a:t>
            </a:r>
          </a:p>
        </p:txBody>
      </p:sp>
    </p:spTree>
    <p:extLst>
      <p:ext uri="{BB962C8B-B14F-4D97-AF65-F5344CB8AC3E}">
        <p14:creationId xmlns:p14="http://schemas.microsoft.com/office/powerpoint/2010/main" val="1056365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sensitivities</a:t>
            </a:r>
          </a:p>
        </p:txBody>
      </p:sp>
      <mc:AlternateContent xmlns:mc="http://schemas.openxmlformats.org/markup-compatibility/2006" xmlns:a14="http://schemas.microsoft.com/office/drawing/2010/main">
        <mc:Choice Requires="a14">
          <p:sp>
            <p:nvSpPr>
              <p:cNvPr id="8" name="TextBox 7"/>
              <p:cNvSpPr txBox="1"/>
              <p:nvPr/>
            </p:nvSpPr>
            <p:spPr>
              <a:xfrm>
                <a:off x="309239" y="1166277"/>
                <a:ext cx="5345603" cy="3323987"/>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rPr>
                  <a:t>Additional sensitivities were investigated to look at the effect of:</a:t>
                </a:r>
              </a:p>
              <a:p>
                <a:pPr marL="742950" lvl="1" indent="-285750">
                  <a:buFont typeface="Arial" panose="020B0604020202020204" pitchFamily="34" charset="0"/>
                  <a:buChar char="•"/>
                </a:pPr>
                <a:r>
                  <a:rPr lang="en-US" sz="2600" dirty="0">
                    <a:latin typeface="+mj-lt"/>
                  </a:rPr>
                  <a:t>Treating catch as fixed</a:t>
                </a:r>
              </a:p>
              <a:p>
                <a:pPr marL="742950" lvl="1" indent="-285750">
                  <a:buFont typeface="Arial" panose="020B0604020202020204" pitchFamily="34" charset="0"/>
                  <a:buChar char="•"/>
                </a:pPr>
                <a:r>
                  <a:rPr lang="en-US" sz="2600" dirty="0">
                    <a:latin typeface="+mj-lt"/>
                  </a:rPr>
                  <a:t>Varying the level of error in the catch likelihood</a:t>
                </a:r>
              </a:p>
              <a:p>
                <a:pPr marL="742950" lvl="1" indent="-285750">
                  <a:buFont typeface="Arial" panose="020B0604020202020204" pitchFamily="34" charset="0"/>
                  <a:buChar char="•"/>
                </a:pPr>
                <a:r>
                  <a:rPr lang="en-US" sz="2600" dirty="0">
                    <a:latin typeface="+mj-lt"/>
                  </a:rPr>
                  <a:t>An alternative prior for </a:t>
                </a:r>
                <a14:m>
                  <m:oMath xmlns:m="http://schemas.openxmlformats.org/officeDocument/2006/math">
                    <m:sSub>
                      <m:sSubPr>
                        <m:ctrlPr>
                          <a:rPr lang="en-US" sz="2800" b="0" i="1" smtClean="0">
                            <a:effectLst/>
                            <a:latin typeface="Cambria Math" panose="02040503050406030204" pitchFamily="18" charset="0"/>
                            <a:ea typeface="MS Mincho"/>
                            <a:cs typeface="Times New Roman" panose="02020603050405020304" pitchFamily="18" charset="0"/>
                          </a:rPr>
                        </m:ctrlPr>
                      </m:sSubPr>
                      <m:e>
                        <m:r>
                          <a:rPr lang="en-US" sz="2800" b="0" i="1" smtClean="0">
                            <a:effectLst/>
                            <a:latin typeface="Cambria Math" panose="02040503050406030204" pitchFamily="18" charset="0"/>
                            <a:ea typeface="MS Mincho"/>
                            <a:cs typeface="Times New Roman" panose="02020603050405020304" pitchFamily="18" charset="0"/>
                          </a:rPr>
                          <m:t>𝜎</m:t>
                        </m:r>
                      </m:e>
                      <m:sub>
                        <m:r>
                          <a:rPr lang="en-US" sz="2800" b="0" i="1" smtClean="0">
                            <a:effectLst/>
                            <a:latin typeface="Cambria Math" panose="02040503050406030204" pitchFamily="18" charset="0"/>
                            <a:ea typeface="MS Mincho"/>
                            <a:cs typeface="Times New Roman" panose="02020603050405020304" pitchFamily="18" charset="0"/>
                          </a:rPr>
                          <m:t>𝑃</m:t>
                        </m:r>
                      </m:sub>
                    </m:sSub>
                  </m:oMath>
                </a14:m>
                <a:endParaRPr lang="en-US" sz="2600" dirty="0">
                  <a:latin typeface="+mj-lt"/>
                </a:endParaRPr>
              </a:p>
              <a:p>
                <a:pPr marL="742950" lvl="1" indent="-285750">
                  <a:buFont typeface="Arial" panose="020B0604020202020204" pitchFamily="34" charset="0"/>
                  <a:buChar char="•"/>
                </a:pPr>
                <a:r>
                  <a:rPr lang="en-US" sz="2600" dirty="0">
                    <a:latin typeface="+mj-lt"/>
                  </a:rPr>
                  <a:t>Alternative CPUE indices</a:t>
                </a: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39" y="1166277"/>
                <a:ext cx="5345603" cy="3323987"/>
              </a:xfrm>
              <a:prstGeom prst="rect">
                <a:avLst/>
              </a:prstGeom>
              <a:blipFill>
                <a:blip r:embed="rId3"/>
                <a:stretch>
                  <a:fillRect l="-1824" t="-146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CB8FF06-BBCC-4339-8A55-4A990A6AEB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0506" y="321118"/>
            <a:ext cx="4207042" cy="5609389"/>
          </a:xfrm>
          <a:prstGeom prst="rect">
            <a:avLst/>
          </a:prstGeom>
        </p:spPr>
      </p:pic>
      <p:sp>
        <p:nvSpPr>
          <p:cNvPr id="2" name="Rectangle 1">
            <a:extLst>
              <a:ext uri="{FF2B5EF4-FFF2-40B4-BE49-F238E27FC236}">
                <a16:creationId xmlns:a16="http://schemas.microsoft.com/office/drawing/2014/main" id="{85291FF5-1052-4DD0-9836-15B421D88000}"/>
              </a:ext>
            </a:extLst>
          </p:cNvPr>
          <p:cNvSpPr/>
          <p:nvPr/>
        </p:nvSpPr>
        <p:spPr>
          <a:xfrm>
            <a:off x="6577781" y="321118"/>
            <a:ext cx="2397640" cy="3572972"/>
          </a:xfrm>
          <a:prstGeom prst="rect">
            <a:avLst/>
          </a:prstGeom>
          <a:noFill/>
          <a:ln w="38100">
            <a:solidFill>
              <a:srgbClr val="FF0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DC9FD99-A247-40E8-9C09-28ADA0363D8F}"/>
              </a:ext>
            </a:extLst>
          </p:cNvPr>
          <p:cNvSpPr/>
          <p:nvPr/>
        </p:nvSpPr>
        <p:spPr>
          <a:xfrm>
            <a:off x="5293894" y="124493"/>
            <a:ext cx="1653825" cy="602942"/>
          </a:xfrm>
          <a:prstGeom prst="roundRect">
            <a:avLst/>
          </a:prstGeom>
          <a:solidFill>
            <a:srgbClr val="FF01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Used in the ensemble</a:t>
            </a:r>
          </a:p>
        </p:txBody>
      </p:sp>
    </p:spTree>
    <p:extLst>
      <p:ext uri="{BB962C8B-B14F-4D97-AF65-F5344CB8AC3E}">
        <p14:creationId xmlns:p14="http://schemas.microsoft.com/office/powerpoint/2010/main" val="817412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2018 stock assessment: background</a:t>
            </a:r>
          </a:p>
        </p:txBody>
      </p:sp>
      <p:sp>
        <p:nvSpPr>
          <p:cNvPr id="8" name="TextBox 7"/>
          <p:cNvSpPr txBox="1"/>
          <p:nvPr/>
        </p:nvSpPr>
        <p:spPr>
          <a:xfrm>
            <a:off x="309240" y="1166277"/>
            <a:ext cx="5710901" cy="770980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Initially intended to begin the model in 1994 given the lack of species-specific catch/CPUE in the Japanese data for sharks prior to 1994</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However, models beginning in 1994 were unable to converge to reasonable estimates </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Subsequently, catches and a CPUE index were developed for the period 1975 – 1993 by applying catch ratios of SMA from 1994 – 1999 to total shark catches for 1975 – 1993.</a:t>
            </a:r>
          </a:p>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The 2018 assessment was only able to achieve convergence following the inclusion of these data.</a:t>
            </a:r>
          </a:p>
          <a:p>
            <a:pPr marL="342900" indent="-342900">
              <a:spcBef>
                <a:spcPts val="600"/>
              </a:spcBef>
              <a:spcAft>
                <a:spcPts val="600"/>
              </a:spcAft>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However, it is uncertain how representative these </a:t>
            </a:r>
            <a:r>
              <a:rPr lang="en-US" sz="2000">
                <a:latin typeface="Calibri Light" panose="020F0302020204030204" pitchFamily="34" charset="0"/>
                <a:cs typeface="Calibri Light" panose="020F0302020204030204" pitchFamily="34" charset="0"/>
              </a:rPr>
              <a:t>data are </a:t>
            </a:r>
            <a:r>
              <a:rPr lang="en-US" sz="2000" dirty="0">
                <a:latin typeface="Calibri Light" panose="020F0302020204030204" pitchFamily="34" charset="0"/>
                <a:cs typeface="Calibri Light" panose="020F0302020204030204" pitchFamily="34" charset="0"/>
              </a:rPr>
              <a:t>given that SMA represented a small proportion of shark catch, and that the majority of the shark catch is blue shark, which have different life history and fishery interactions.</a:t>
            </a: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pic>
        <p:nvPicPr>
          <p:cNvPr id="5" name="Picture 4">
            <a:extLst>
              <a:ext uri="{FF2B5EF4-FFF2-40B4-BE49-F238E27FC236}">
                <a16:creationId xmlns:a16="http://schemas.microsoft.com/office/drawing/2014/main" id="{B2B10122-5CB1-4A74-9F00-E7DC1873A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589" y="1166277"/>
            <a:ext cx="5153171" cy="3532187"/>
          </a:xfrm>
          <a:prstGeom prst="rect">
            <a:avLst/>
          </a:prstGeom>
        </p:spPr>
      </p:pic>
      <p:pic>
        <p:nvPicPr>
          <p:cNvPr id="10" name="Picture 9">
            <a:extLst>
              <a:ext uri="{FF2B5EF4-FFF2-40B4-BE49-F238E27FC236}">
                <a16:creationId xmlns:a16="http://schemas.microsoft.com/office/drawing/2014/main" id="{E689D09C-085B-4704-8FB4-BE27F404E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154069"/>
            <a:ext cx="3122627" cy="3088790"/>
          </a:xfrm>
          <a:prstGeom prst="rect">
            <a:avLst/>
          </a:prstGeom>
        </p:spPr>
      </p:pic>
      <p:sp>
        <p:nvSpPr>
          <p:cNvPr id="7" name="Rectangle 6">
            <a:extLst>
              <a:ext uri="{FF2B5EF4-FFF2-40B4-BE49-F238E27FC236}">
                <a16:creationId xmlns:a16="http://schemas.microsoft.com/office/drawing/2014/main" id="{225C3363-2052-4594-AFA5-3EF810D5FF24}"/>
              </a:ext>
            </a:extLst>
          </p:cNvPr>
          <p:cNvSpPr/>
          <p:nvPr/>
        </p:nvSpPr>
        <p:spPr>
          <a:xfrm>
            <a:off x="6256366" y="3176631"/>
            <a:ext cx="1409127" cy="2914820"/>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2BFCA2-CBB8-43E6-AC71-52C0F809811D}"/>
              </a:ext>
            </a:extLst>
          </p:cNvPr>
          <p:cNvSpPr/>
          <p:nvPr/>
        </p:nvSpPr>
        <p:spPr>
          <a:xfrm>
            <a:off x="7433187" y="1961535"/>
            <a:ext cx="1932039" cy="1325563"/>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3B42480-6672-42C8-AB39-D64299D0167A}"/>
              </a:ext>
            </a:extLst>
          </p:cNvPr>
          <p:cNvSpPr txBox="1"/>
          <p:nvPr/>
        </p:nvSpPr>
        <p:spPr>
          <a:xfrm>
            <a:off x="6819945" y="4547331"/>
            <a:ext cx="574978" cy="923330"/>
          </a:xfrm>
          <a:prstGeom prst="rect">
            <a:avLst/>
          </a:prstGeom>
          <a:noFill/>
        </p:spPr>
        <p:txBody>
          <a:bodyPr wrap="square">
            <a:spAutoFit/>
          </a:bodyPr>
          <a:lstStyle/>
          <a:p>
            <a:r>
              <a:rPr lang="en-US" sz="5400" dirty="0"/>
              <a:t>?</a:t>
            </a:r>
          </a:p>
        </p:txBody>
      </p:sp>
      <p:sp>
        <p:nvSpPr>
          <p:cNvPr id="12" name="TextBox 11">
            <a:extLst>
              <a:ext uri="{FF2B5EF4-FFF2-40B4-BE49-F238E27FC236}">
                <a16:creationId xmlns:a16="http://schemas.microsoft.com/office/drawing/2014/main" id="{671C5CBE-FA49-468B-A20C-0C494883EE45}"/>
              </a:ext>
            </a:extLst>
          </p:cNvPr>
          <p:cNvSpPr txBox="1"/>
          <p:nvPr/>
        </p:nvSpPr>
        <p:spPr>
          <a:xfrm>
            <a:off x="8131162" y="2363768"/>
            <a:ext cx="574978" cy="923330"/>
          </a:xfrm>
          <a:prstGeom prst="rect">
            <a:avLst/>
          </a:prstGeom>
          <a:noFill/>
        </p:spPr>
        <p:txBody>
          <a:bodyPr wrap="square">
            <a:spAutoFit/>
          </a:bodyPr>
          <a:lstStyle/>
          <a:p>
            <a:r>
              <a:rPr lang="en-US" sz="5400" dirty="0"/>
              <a:t>?</a:t>
            </a:r>
          </a:p>
        </p:txBody>
      </p:sp>
    </p:spTree>
    <p:extLst>
      <p:ext uri="{BB962C8B-B14F-4D97-AF65-F5344CB8AC3E}">
        <p14:creationId xmlns:p14="http://schemas.microsoft.com/office/powerpoint/2010/main" val="613843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sensitivities</a:t>
            </a:r>
          </a:p>
        </p:txBody>
      </p:sp>
      <mc:AlternateContent xmlns:mc="http://schemas.openxmlformats.org/markup-compatibility/2006" xmlns:a14="http://schemas.microsoft.com/office/drawing/2010/main">
        <mc:Choice Requires="a14">
          <p:sp>
            <p:nvSpPr>
              <p:cNvPr id="8" name="TextBox 7"/>
              <p:cNvSpPr txBox="1"/>
              <p:nvPr/>
            </p:nvSpPr>
            <p:spPr>
              <a:xfrm>
                <a:off x="309239" y="1166277"/>
                <a:ext cx="5345603" cy="4924425"/>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rPr>
                  <a:t>Additional sensitivities were investigated to look at the effect of:</a:t>
                </a:r>
              </a:p>
              <a:p>
                <a:pPr marL="742950" lvl="1" indent="-285750">
                  <a:buFont typeface="Arial" panose="020B0604020202020204" pitchFamily="34" charset="0"/>
                  <a:buChar char="•"/>
                </a:pPr>
                <a:r>
                  <a:rPr lang="en-US" sz="2600" dirty="0">
                    <a:latin typeface="+mj-lt"/>
                  </a:rPr>
                  <a:t>Treating catch as fixed</a:t>
                </a:r>
              </a:p>
              <a:p>
                <a:pPr marL="742950" lvl="1" indent="-285750">
                  <a:buFont typeface="Arial" panose="020B0604020202020204" pitchFamily="34" charset="0"/>
                  <a:buChar char="•"/>
                </a:pPr>
                <a:r>
                  <a:rPr lang="en-US" sz="2600" dirty="0">
                    <a:latin typeface="+mj-lt"/>
                  </a:rPr>
                  <a:t>Varying the level of error in the catch likelihood</a:t>
                </a:r>
              </a:p>
              <a:p>
                <a:pPr marL="742950" lvl="1" indent="-285750">
                  <a:buFont typeface="Arial" panose="020B0604020202020204" pitchFamily="34" charset="0"/>
                  <a:buChar char="•"/>
                </a:pPr>
                <a:r>
                  <a:rPr lang="en-US" sz="2600" dirty="0">
                    <a:latin typeface="+mj-lt"/>
                  </a:rPr>
                  <a:t>An alternative prior for </a:t>
                </a:r>
                <a14:m>
                  <m:oMath xmlns:m="http://schemas.openxmlformats.org/officeDocument/2006/math">
                    <m:sSub>
                      <m:sSubPr>
                        <m:ctrlPr>
                          <a:rPr lang="en-US" sz="2800" b="0" i="1" smtClean="0">
                            <a:effectLst/>
                            <a:latin typeface="Cambria Math" panose="02040503050406030204" pitchFamily="18" charset="0"/>
                            <a:ea typeface="MS Mincho"/>
                            <a:cs typeface="Times New Roman" panose="02020603050405020304" pitchFamily="18" charset="0"/>
                          </a:rPr>
                        </m:ctrlPr>
                      </m:sSubPr>
                      <m:e>
                        <m:r>
                          <a:rPr lang="en-US" sz="2800" b="0" i="1" smtClean="0">
                            <a:effectLst/>
                            <a:latin typeface="Cambria Math" panose="02040503050406030204" pitchFamily="18" charset="0"/>
                            <a:ea typeface="MS Mincho"/>
                            <a:cs typeface="Times New Roman" panose="02020603050405020304" pitchFamily="18" charset="0"/>
                          </a:rPr>
                          <m:t>𝜎</m:t>
                        </m:r>
                      </m:e>
                      <m:sub>
                        <m:r>
                          <a:rPr lang="en-US" sz="2800" b="0" i="1" smtClean="0">
                            <a:effectLst/>
                            <a:latin typeface="Cambria Math" panose="02040503050406030204" pitchFamily="18" charset="0"/>
                            <a:ea typeface="MS Mincho"/>
                            <a:cs typeface="Times New Roman" panose="02020603050405020304" pitchFamily="18" charset="0"/>
                          </a:rPr>
                          <m:t>𝑃</m:t>
                        </m:r>
                      </m:sub>
                    </m:sSub>
                  </m:oMath>
                </a14:m>
                <a:endParaRPr lang="en-US" sz="2600" dirty="0">
                  <a:latin typeface="+mj-lt"/>
                </a:endParaRPr>
              </a:p>
              <a:p>
                <a:pPr marL="742950" lvl="1" indent="-285750">
                  <a:buFont typeface="Arial" panose="020B0604020202020204" pitchFamily="34" charset="0"/>
                  <a:buChar char="•"/>
                </a:pPr>
                <a:r>
                  <a:rPr lang="en-US" sz="2600" dirty="0">
                    <a:latin typeface="+mj-lt"/>
                  </a:rPr>
                  <a:t>Alternative CPUE indices</a:t>
                </a:r>
              </a:p>
              <a:p>
                <a:pPr marL="1200150" lvl="2" indent="-285750">
                  <a:buFont typeface="Arial" panose="020B0604020202020204" pitchFamily="34" charset="0"/>
                  <a:buChar char="•"/>
                </a:pPr>
                <a:r>
                  <a:rPr lang="en-US" sz="2600" dirty="0">
                    <a:latin typeface="+mj-lt"/>
                  </a:rPr>
                  <a:t>The SHARKWG did not consider indices 3, 7, 8, 9 and 10 to be representative or appropriate for the BSPM</a:t>
                </a: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39" y="1166277"/>
                <a:ext cx="5345603" cy="4924425"/>
              </a:xfrm>
              <a:prstGeom prst="rect">
                <a:avLst/>
              </a:prstGeom>
              <a:blipFill>
                <a:blip r:embed="rId3"/>
                <a:stretch>
                  <a:fillRect l="-1824" t="-990" r="-91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CB8FF06-BBCC-4339-8A55-4A990A6AEB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0506" y="321118"/>
            <a:ext cx="4207042" cy="5609389"/>
          </a:xfrm>
          <a:prstGeom prst="rect">
            <a:avLst/>
          </a:prstGeom>
        </p:spPr>
      </p:pic>
      <p:sp>
        <p:nvSpPr>
          <p:cNvPr id="6" name="&quot;Not Allowed&quot; Symbol 5">
            <a:extLst>
              <a:ext uri="{FF2B5EF4-FFF2-40B4-BE49-F238E27FC236}">
                <a16:creationId xmlns:a16="http://schemas.microsoft.com/office/drawing/2014/main" id="{A0E9A14E-3694-4445-A84E-E5EBE72FE8DE}"/>
              </a:ext>
            </a:extLst>
          </p:cNvPr>
          <p:cNvSpPr/>
          <p:nvPr/>
        </p:nvSpPr>
        <p:spPr>
          <a:xfrm>
            <a:off x="9780642" y="515098"/>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quot;Not Allowed&quot; Symbol 6">
            <a:extLst>
              <a:ext uri="{FF2B5EF4-FFF2-40B4-BE49-F238E27FC236}">
                <a16:creationId xmlns:a16="http://schemas.microsoft.com/office/drawing/2014/main" id="{2649BA02-1DFA-468E-962D-8A49A2609DF4}"/>
              </a:ext>
            </a:extLst>
          </p:cNvPr>
          <p:cNvSpPr/>
          <p:nvPr/>
        </p:nvSpPr>
        <p:spPr>
          <a:xfrm>
            <a:off x="7272664" y="4067677"/>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t Allowed&quot; Symbol 8">
            <a:extLst>
              <a:ext uri="{FF2B5EF4-FFF2-40B4-BE49-F238E27FC236}">
                <a16:creationId xmlns:a16="http://schemas.microsoft.com/office/drawing/2014/main" id="{55A763F8-2C3D-49E0-B45A-B0EB60213A7D}"/>
              </a:ext>
            </a:extLst>
          </p:cNvPr>
          <p:cNvSpPr/>
          <p:nvPr/>
        </p:nvSpPr>
        <p:spPr>
          <a:xfrm>
            <a:off x="8518221" y="4067677"/>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quot;Not Allowed&quot; Symbol 9">
            <a:extLst>
              <a:ext uri="{FF2B5EF4-FFF2-40B4-BE49-F238E27FC236}">
                <a16:creationId xmlns:a16="http://schemas.microsoft.com/office/drawing/2014/main" id="{7A8A6D08-F56A-4D0A-9530-ACDDCFDEDEB2}"/>
              </a:ext>
            </a:extLst>
          </p:cNvPr>
          <p:cNvSpPr/>
          <p:nvPr/>
        </p:nvSpPr>
        <p:spPr>
          <a:xfrm>
            <a:off x="9763778" y="4067677"/>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85291FF5-1052-4DD0-9836-15B421D88000}"/>
              </a:ext>
            </a:extLst>
          </p:cNvPr>
          <p:cNvSpPr/>
          <p:nvPr/>
        </p:nvSpPr>
        <p:spPr>
          <a:xfrm>
            <a:off x="6577781" y="321118"/>
            <a:ext cx="2397640" cy="3572972"/>
          </a:xfrm>
          <a:prstGeom prst="rect">
            <a:avLst/>
          </a:prstGeom>
          <a:noFill/>
          <a:ln w="38100">
            <a:solidFill>
              <a:srgbClr val="FF0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DC9FD99-A247-40E8-9C09-28ADA0363D8F}"/>
              </a:ext>
            </a:extLst>
          </p:cNvPr>
          <p:cNvSpPr/>
          <p:nvPr/>
        </p:nvSpPr>
        <p:spPr>
          <a:xfrm>
            <a:off x="5293894" y="124493"/>
            <a:ext cx="1653825" cy="602942"/>
          </a:xfrm>
          <a:prstGeom prst="roundRect">
            <a:avLst/>
          </a:prstGeom>
          <a:solidFill>
            <a:srgbClr val="FF01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Used in the ensemble</a:t>
            </a:r>
          </a:p>
        </p:txBody>
      </p:sp>
    </p:spTree>
    <p:extLst>
      <p:ext uri="{BB962C8B-B14F-4D97-AF65-F5344CB8AC3E}">
        <p14:creationId xmlns:p14="http://schemas.microsoft.com/office/powerpoint/2010/main" val="219028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sensitivities</a:t>
            </a:r>
          </a:p>
        </p:txBody>
      </p:sp>
      <mc:AlternateContent xmlns:mc="http://schemas.openxmlformats.org/markup-compatibility/2006" xmlns:a14="http://schemas.microsoft.com/office/drawing/2010/main">
        <mc:Choice Requires="a14">
          <p:sp>
            <p:nvSpPr>
              <p:cNvPr id="8" name="TextBox 7"/>
              <p:cNvSpPr txBox="1"/>
              <p:nvPr/>
            </p:nvSpPr>
            <p:spPr>
              <a:xfrm>
                <a:off x="309239" y="1166277"/>
                <a:ext cx="5345603" cy="4924425"/>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mj-lt"/>
                  </a:rPr>
                  <a:t>Additional sensitivities were investigated to look at the effect of:</a:t>
                </a:r>
              </a:p>
              <a:p>
                <a:pPr marL="742950" lvl="1" indent="-285750">
                  <a:buFont typeface="Arial" panose="020B0604020202020204" pitchFamily="34" charset="0"/>
                  <a:buChar char="•"/>
                </a:pPr>
                <a:r>
                  <a:rPr lang="en-US" sz="2600" dirty="0">
                    <a:latin typeface="+mj-lt"/>
                  </a:rPr>
                  <a:t>Treating catch as fixed</a:t>
                </a:r>
              </a:p>
              <a:p>
                <a:pPr marL="742950" lvl="1" indent="-285750">
                  <a:buFont typeface="Arial" panose="020B0604020202020204" pitchFamily="34" charset="0"/>
                  <a:buChar char="•"/>
                </a:pPr>
                <a:r>
                  <a:rPr lang="en-US" sz="2600" dirty="0">
                    <a:latin typeface="+mj-lt"/>
                  </a:rPr>
                  <a:t>Varying the level of error in the catch likelihood</a:t>
                </a:r>
              </a:p>
              <a:p>
                <a:pPr marL="742950" lvl="1" indent="-285750">
                  <a:buFont typeface="Arial" panose="020B0604020202020204" pitchFamily="34" charset="0"/>
                  <a:buChar char="•"/>
                </a:pPr>
                <a:r>
                  <a:rPr lang="en-US" sz="2600" dirty="0">
                    <a:latin typeface="+mj-lt"/>
                  </a:rPr>
                  <a:t>An alternative prior for </a:t>
                </a:r>
                <a14:m>
                  <m:oMath xmlns:m="http://schemas.openxmlformats.org/officeDocument/2006/math">
                    <m:sSub>
                      <m:sSubPr>
                        <m:ctrlPr>
                          <a:rPr lang="en-US" sz="2800" b="0" i="1" smtClean="0">
                            <a:effectLst/>
                            <a:latin typeface="Cambria Math" panose="02040503050406030204" pitchFamily="18" charset="0"/>
                            <a:ea typeface="MS Mincho"/>
                            <a:cs typeface="Times New Roman" panose="02020603050405020304" pitchFamily="18" charset="0"/>
                          </a:rPr>
                        </m:ctrlPr>
                      </m:sSubPr>
                      <m:e>
                        <m:r>
                          <a:rPr lang="en-US" sz="2800" b="0" i="1" smtClean="0">
                            <a:effectLst/>
                            <a:latin typeface="Cambria Math" panose="02040503050406030204" pitchFamily="18" charset="0"/>
                            <a:ea typeface="MS Mincho"/>
                            <a:cs typeface="Times New Roman" panose="02020603050405020304" pitchFamily="18" charset="0"/>
                          </a:rPr>
                          <m:t>𝜎</m:t>
                        </m:r>
                      </m:e>
                      <m:sub>
                        <m:r>
                          <a:rPr lang="en-US" sz="2800" b="0" i="1" smtClean="0">
                            <a:effectLst/>
                            <a:latin typeface="Cambria Math" panose="02040503050406030204" pitchFamily="18" charset="0"/>
                            <a:ea typeface="MS Mincho"/>
                            <a:cs typeface="Times New Roman" panose="02020603050405020304" pitchFamily="18" charset="0"/>
                          </a:rPr>
                          <m:t>𝑃</m:t>
                        </m:r>
                      </m:sub>
                    </m:sSub>
                  </m:oMath>
                </a14:m>
                <a:endParaRPr lang="en-US" sz="2600" dirty="0">
                  <a:latin typeface="+mj-lt"/>
                </a:endParaRPr>
              </a:p>
              <a:p>
                <a:pPr marL="742950" lvl="1" indent="-285750">
                  <a:buFont typeface="Arial" panose="020B0604020202020204" pitchFamily="34" charset="0"/>
                  <a:buChar char="•"/>
                </a:pPr>
                <a:r>
                  <a:rPr lang="en-US" sz="2600" dirty="0">
                    <a:latin typeface="+mj-lt"/>
                  </a:rPr>
                  <a:t>Alternative CPUE indices</a:t>
                </a:r>
              </a:p>
              <a:p>
                <a:pPr marL="1200150" lvl="2" indent="-285750">
                  <a:buFont typeface="Arial" panose="020B0604020202020204" pitchFamily="34" charset="0"/>
                  <a:buChar char="•"/>
                </a:pPr>
                <a:r>
                  <a:rPr lang="en-US" sz="2600" dirty="0">
                    <a:latin typeface="+mj-lt"/>
                  </a:rPr>
                  <a:t>The SHARKWG did not consider indices 3, 7, 8, 9 and 10 to be representative or appropriate for the BSPM</a:t>
                </a:r>
              </a:p>
              <a:p>
                <a:pPr marL="285750" indent="-285750">
                  <a:buFont typeface="Arial" panose="020B0604020202020204" pitchFamily="34" charset="0"/>
                  <a:buChar char="•"/>
                </a:pPr>
                <a:endParaRPr lang="en-US" sz="26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9239" y="1166277"/>
                <a:ext cx="5345603" cy="4924425"/>
              </a:xfrm>
              <a:prstGeom prst="rect">
                <a:avLst/>
              </a:prstGeom>
              <a:blipFill>
                <a:blip r:embed="rId3"/>
                <a:stretch>
                  <a:fillRect l="-1824" t="-990" r="-912"/>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BE136F34-E36A-4923-820A-C402070A9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1042" y="301089"/>
            <a:ext cx="6227918" cy="4670939"/>
          </a:xfrm>
          <a:prstGeom prst="rect">
            <a:avLst/>
          </a:prstGeom>
        </p:spPr>
      </p:pic>
      <p:sp>
        <p:nvSpPr>
          <p:cNvPr id="13" name="&quot;Not Allowed&quot; Symbol 12">
            <a:extLst>
              <a:ext uri="{FF2B5EF4-FFF2-40B4-BE49-F238E27FC236}">
                <a16:creationId xmlns:a16="http://schemas.microsoft.com/office/drawing/2014/main" id="{E22F0E2B-696C-4BAD-BEF4-0B78D2513624}"/>
              </a:ext>
            </a:extLst>
          </p:cNvPr>
          <p:cNvSpPr/>
          <p:nvPr/>
        </p:nvSpPr>
        <p:spPr>
          <a:xfrm>
            <a:off x="7304142" y="505083"/>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quot;Not Allowed&quot; Symbol 13">
            <a:extLst>
              <a:ext uri="{FF2B5EF4-FFF2-40B4-BE49-F238E27FC236}">
                <a16:creationId xmlns:a16="http://schemas.microsoft.com/office/drawing/2014/main" id="{944A2E86-0562-42E7-9D6D-C23BB780BF92}"/>
              </a:ext>
            </a:extLst>
          </p:cNvPr>
          <p:cNvSpPr/>
          <p:nvPr/>
        </p:nvSpPr>
        <p:spPr>
          <a:xfrm>
            <a:off x="9631551" y="497212"/>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quot;Not Allowed&quot; Symbol 14">
            <a:extLst>
              <a:ext uri="{FF2B5EF4-FFF2-40B4-BE49-F238E27FC236}">
                <a16:creationId xmlns:a16="http://schemas.microsoft.com/office/drawing/2014/main" id="{1CD7B0E0-695F-4617-B3CB-FE51114B46D5}"/>
              </a:ext>
            </a:extLst>
          </p:cNvPr>
          <p:cNvSpPr/>
          <p:nvPr/>
        </p:nvSpPr>
        <p:spPr>
          <a:xfrm>
            <a:off x="10203051" y="497212"/>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quot;Not Allowed&quot; Symbol 15">
            <a:extLst>
              <a:ext uri="{FF2B5EF4-FFF2-40B4-BE49-F238E27FC236}">
                <a16:creationId xmlns:a16="http://schemas.microsoft.com/office/drawing/2014/main" id="{E0FEDE55-D32F-4E2F-B566-29EC536BE6CB}"/>
              </a:ext>
            </a:extLst>
          </p:cNvPr>
          <p:cNvSpPr/>
          <p:nvPr/>
        </p:nvSpPr>
        <p:spPr>
          <a:xfrm>
            <a:off x="10831701" y="475525"/>
            <a:ext cx="457200" cy="457200"/>
          </a:xfrm>
          <a:prstGeom prst="noSmoking">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4F292F51-1EA9-40F4-B574-1FE0BCAC0558}"/>
              </a:ext>
            </a:extLst>
          </p:cNvPr>
          <p:cNvSpPr/>
          <p:nvPr/>
        </p:nvSpPr>
        <p:spPr>
          <a:xfrm>
            <a:off x="6096001" y="321118"/>
            <a:ext cx="1131942" cy="4650910"/>
          </a:xfrm>
          <a:prstGeom prst="rect">
            <a:avLst/>
          </a:prstGeom>
          <a:noFill/>
          <a:ln w="38100">
            <a:solidFill>
              <a:srgbClr val="FF0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31F4349-AC81-4255-B7E7-EC79FD366DF5}"/>
              </a:ext>
            </a:extLst>
          </p:cNvPr>
          <p:cNvSpPr/>
          <p:nvPr/>
        </p:nvSpPr>
        <p:spPr>
          <a:xfrm>
            <a:off x="7799442" y="321118"/>
            <a:ext cx="1131942" cy="4650910"/>
          </a:xfrm>
          <a:prstGeom prst="rect">
            <a:avLst/>
          </a:prstGeom>
          <a:noFill/>
          <a:ln w="38100">
            <a:solidFill>
              <a:srgbClr val="FF0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5C47709-24AF-4617-A4CB-DC9DC964A63D}"/>
              </a:ext>
            </a:extLst>
          </p:cNvPr>
          <p:cNvSpPr/>
          <p:nvPr/>
        </p:nvSpPr>
        <p:spPr>
          <a:xfrm>
            <a:off x="6729091" y="4847153"/>
            <a:ext cx="1653825" cy="602942"/>
          </a:xfrm>
          <a:prstGeom prst="roundRect">
            <a:avLst/>
          </a:prstGeom>
          <a:solidFill>
            <a:srgbClr val="FF01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Used in the ensemble</a:t>
            </a:r>
          </a:p>
        </p:txBody>
      </p:sp>
    </p:spTree>
    <p:extLst>
      <p:ext uri="{BB962C8B-B14F-4D97-AF65-F5344CB8AC3E}">
        <p14:creationId xmlns:p14="http://schemas.microsoft.com/office/powerpoint/2010/main" val="33909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diagnostics</a:t>
            </a:r>
          </a:p>
        </p:txBody>
      </p:sp>
      <p:sp>
        <p:nvSpPr>
          <p:cNvPr id="8" name="TextBox 7"/>
          <p:cNvSpPr txBox="1"/>
          <p:nvPr/>
        </p:nvSpPr>
        <p:spPr>
          <a:xfrm>
            <a:off x="309239" y="1166277"/>
            <a:ext cx="4682025" cy="190821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mj-lt"/>
              </a:rPr>
              <a:t>Estimates of leading parameters reasonably stable across retrospectives.</a:t>
            </a: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pic>
        <p:nvPicPr>
          <p:cNvPr id="5" name="Picture 4">
            <a:extLst>
              <a:ext uri="{FF2B5EF4-FFF2-40B4-BE49-F238E27FC236}">
                <a16:creationId xmlns:a16="http://schemas.microsoft.com/office/drawing/2014/main" id="{E6C2012F-A3C3-4BE9-9482-AF26F75B5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264" y="572552"/>
            <a:ext cx="6891496" cy="4594330"/>
          </a:xfrm>
          <a:prstGeom prst="rect">
            <a:avLst/>
          </a:prstGeom>
        </p:spPr>
      </p:pic>
    </p:spTree>
    <p:extLst>
      <p:ext uri="{BB962C8B-B14F-4D97-AF65-F5344CB8AC3E}">
        <p14:creationId xmlns:p14="http://schemas.microsoft.com/office/powerpoint/2010/main" val="64864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4644914" y="124493"/>
            <a:ext cx="12347685" cy="1325563"/>
          </a:xfrm>
        </p:spPr>
        <p:txBody>
          <a:bodyPr>
            <a:normAutofit/>
          </a:bodyPr>
          <a:lstStyle/>
          <a:p>
            <a:r>
              <a:rPr lang="en-US" sz="3900" dirty="0"/>
              <a:t>Projections</a:t>
            </a:r>
          </a:p>
        </p:txBody>
      </p:sp>
      <p:sp>
        <p:nvSpPr>
          <p:cNvPr id="8" name="TextBox 7"/>
          <p:cNvSpPr txBox="1"/>
          <p:nvPr/>
        </p:nvSpPr>
        <p:spPr>
          <a:xfrm>
            <a:off x="4709789" y="1166277"/>
            <a:ext cx="7473450" cy="417037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600" dirty="0">
                <a:latin typeface="+mj-lt"/>
              </a:rPr>
              <a:t>Retrospective projections were conducted, based on historical levels of longline fishing effort and high seas driftnet effort, to investigate likely historical trajectories of removals given estimated initial conditions in 1994.</a:t>
            </a:r>
          </a:p>
          <a:p>
            <a:pPr marL="285750" indent="-285750">
              <a:spcBef>
                <a:spcPts val="600"/>
              </a:spcBef>
              <a:buFont typeface="Arial" panose="020B0604020202020204" pitchFamily="34" charset="0"/>
              <a:buChar char="•"/>
            </a:pPr>
            <a:r>
              <a:rPr lang="en-US" sz="2600" dirty="0">
                <a:latin typeface="+mj-lt"/>
              </a:rPr>
              <a:t>Substantial levels of removals in the 1980s, most likely associated with the high-seas driftnet, were required in order to match the rebuilding trends implied by the 1994-2022 indices.</a:t>
            </a:r>
          </a:p>
          <a:p>
            <a:pPr marL="285750" indent="-285750">
              <a:buFont typeface="Arial" panose="020B0604020202020204" pitchFamily="34" charset="0"/>
              <a:buChar char="•"/>
            </a:pPr>
            <a:endParaRPr lang="en-US" sz="2600" dirty="0">
              <a:latin typeface="+mj-lt"/>
            </a:endParaRPr>
          </a:p>
        </p:txBody>
      </p:sp>
      <p:pic>
        <p:nvPicPr>
          <p:cNvPr id="5" name="Picture 4">
            <a:extLst>
              <a:ext uri="{FF2B5EF4-FFF2-40B4-BE49-F238E27FC236}">
                <a16:creationId xmlns:a16="http://schemas.microsoft.com/office/drawing/2014/main" id="{63CDAC62-7127-423F-A367-B081659A4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 y="0"/>
            <a:ext cx="4296539" cy="6444809"/>
          </a:xfrm>
          <a:prstGeom prst="rect">
            <a:avLst/>
          </a:prstGeom>
        </p:spPr>
      </p:pic>
    </p:spTree>
    <p:extLst>
      <p:ext uri="{BB962C8B-B14F-4D97-AF65-F5344CB8AC3E}">
        <p14:creationId xmlns:p14="http://schemas.microsoft.com/office/powerpoint/2010/main" val="2277821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168164" y="124493"/>
            <a:ext cx="12347685" cy="1325563"/>
          </a:xfrm>
        </p:spPr>
        <p:txBody>
          <a:bodyPr>
            <a:normAutofit/>
          </a:bodyPr>
          <a:lstStyle/>
          <a:p>
            <a:r>
              <a:rPr lang="en-US" sz="3900" dirty="0"/>
              <a:t>BSPM bias calculation</a:t>
            </a:r>
          </a:p>
        </p:txBody>
      </p:sp>
      <p:sp>
        <p:nvSpPr>
          <p:cNvPr id="8" name="TextBox 7"/>
          <p:cNvSpPr txBox="1"/>
          <p:nvPr/>
        </p:nvSpPr>
        <p:spPr>
          <a:xfrm>
            <a:off x="309239" y="1166277"/>
            <a:ext cx="5462911" cy="620169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Concerns exist that the BSPM may over simplify stock dynamics given the long lag to maturity for mako shark (age at 50% maturity is 10+ years).</a:t>
            </a:r>
          </a:p>
          <a:p>
            <a:pPr marL="285750" indent="-285750">
              <a:spcAft>
                <a:spcPts val="600"/>
              </a:spcAft>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1000 representative simulations were conducted using a fully age-structured model, and 18 BSPM estimation models were fit to the simulated fisheries data from each population.</a:t>
            </a:r>
          </a:p>
          <a:p>
            <a:pPr marL="285750" indent="-285750">
              <a:spcAft>
                <a:spcPts val="600"/>
              </a:spcAft>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140 simulations were retained as they simulated indices that increased by at least 50%.</a:t>
            </a:r>
          </a:p>
          <a:p>
            <a:pPr marL="285750" indent="-285750">
              <a:spcAft>
                <a:spcPts val="600"/>
              </a:spcAft>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935 of the 2520 estimation models fit to the 140 simulated populations converged.</a:t>
            </a:r>
          </a:p>
          <a:p>
            <a:pPr marL="285750" indent="-285750">
              <a:spcAft>
                <a:spcPts val="600"/>
              </a:spcAft>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These models indicated that the ‘true’ simulated level of depletion, in terms of spawning output, was contained in the estimation model credible interval 97.2% of the time, and that on average the BSPM over-estimated depletion by 7.3%.</a:t>
            </a: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pic>
        <p:nvPicPr>
          <p:cNvPr id="5" name="Picture 4">
            <a:extLst>
              <a:ext uri="{FF2B5EF4-FFF2-40B4-BE49-F238E27FC236}">
                <a16:creationId xmlns:a16="http://schemas.microsoft.com/office/drawing/2014/main" id="{2385AE85-932C-49CA-A0A1-04AF2345187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39160" y="297914"/>
            <a:ext cx="5943600" cy="4457700"/>
          </a:xfrm>
          <a:prstGeom prst="rect">
            <a:avLst/>
          </a:prstGeom>
        </p:spPr>
      </p:pic>
    </p:spTree>
    <p:extLst>
      <p:ext uri="{BB962C8B-B14F-4D97-AF65-F5344CB8AC3E}">
        <p14:creationId xmlns:p14="http://schemas.microsoft.com/office/powerpoint/2010/main" val="1194090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a:xfrm>
            <a:off x="838200" y="1470151"/>
            <a:ext cx="10515600" cy="1325563"/>
          </a:xfrm>
        </p:spPr>
        <p:txBody>
          <a:bodyPr>
            <a:normAutofit/>
          </a:bodyPr>
          <a:lstStyle/>
          <a:p>
            <a:r>
              <a:rPr lang="en-US" sz="4000" dirty="0"/>
              <a:t>Conceptual model</a:t>
            </a:r>
          </a:p>
        </p:txBody>
      </p:sp>
      <p:sp>
        <p:nvSpPr>
          <p:cNvPr id="8" name="TextBox 7"/>
          <p:cNvSpPr txBox="1"/>
          <p:nvPr/>
        </p:nvSpPr>
        <p:spPr>
          <a:xfrm>
            <a:off x="979275" y="2511935"/>
            <a:ext cx="5369665" cy="493981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Two online intersessional meetings of the ISC SHARKWG were held (May &amp; June 2023) to review &amp; summarize current understanding of SMA biology, life-history and fishery interactions, and explicitly define a conceptual model based on the recommendations of recent research.</a:t>
            </a:r>
          </a:p>
          <a:p>
            <a:pPr>
              <a:spcBef>
                <a:spcPts val="600"/>
              </a:spcBef>
            </a:pPr>
            <a:endParaRPr lang="en-US" sz="2000" dirty="0">
              <a:latin typeface="Calibri Light" panose="020F0302020204030204" pitchFamily="34" charset="0"/>
              <a:cs typeface="Calibri Light" panose="020F0302020204030204" pitchFamily="34" charset="0"/>
            </a:endParaRPr>
          </a:p>
          <a:p>
            <a:endParaRPr lang="en-US" sz="20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sp>
        <p:nvSpPr>
          <p:cNvPr id="19" name="Rectangle: Rounded Corners 18">
            <a:extLst>
              <a:ext uri="{FF2B5EF4-FFF2-40B4-BE49-F238E27FC236}">
                <a16:creationId xmlns:a16="http://schemas.microsoft.com/office/drawing/2014/main" id="{94781599-ED5B-412D-A7F7-95D8B18CBD82}"/>
              </a:ext>
            </a:extLst>
          </p:cNvPr>
          <p:cNvSpPr/>
          <p:nvPr/>
        </p:nvSpPr>
        <p:spPr>
          <a:xfrm>
            <a:off x="6739203" y="251877"/>
            <a:ext cx="226193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Population structure</a:t>
            </a:r>
          </a:p>
        </p:txBody>
      </p:sp>
      <p:sp>
        <p:nvSpPr>
          <p:cNvPr id="20" name="Rectangle: Rounded Corners 19">
            <a:extLst>
              <a:ext uri="{FF2B5EF4-FFF2-40B4-BE49-F238E27FC236}">
                <a16:creationId xmlns:a16="http://schemas.microsoft.com/office/drawing/2014/main" id="{8A1666A9-F277-4C5B-990A-574F342811A5}"/>
              </a:ext>
            </a:extLst>
          </p:cNvPr>
          <p:cNvSpPr/>
          <p:nvPr/>
        </p:nvSpPr>
        <p:spPr>
          <a:xfrm>
            <a:off x="8551965" y="903694"/>
            <a:ext cx="2261937"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Reproduction</a:t>
            </a:r>
          </a:p>
        </p:txBody>
      </p:sp>
      <p:sp>
        <p:nvSpPr>
          <p:cNvPr id="21" name="Rectangle: Rounded Corners 20">
            <a:extLst>
              <a:ext uri="{FF2B5EF4-FFF2-40B4-BE49-F238E27FC236}">
                <a16:creationId xmlns:a16="http://schemas.microsoft.com/office/drawing/2014/main" id="{9BFC6A7B-5268-47A9-AD02-408E1702D292}"/>
              </a:ext>
            </a:extLst>
          </p:cNvPr>
          <p:cNvSpPr/>
          <p:nvPr/>
        </p:nvSpPr>
        <p:spPr>
          <a:xfrm>
            <a:off x="6739204" y="1470151"/>
            <a:ext cx="2261937" cy="914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Growth</a:t>
            </a:r>
          </a:p>
        </p:txBody>
      </p:sp>
      <p:sp>
        <p:nvSpPr>
          <p:cNvPr id="22" name="Rectangle: Rounded Corners 21">
            <a:extLst>
              <a:ext uri="{FF2B5EF4-FFF2-40B4-BE49-F238E27FC236}">
                <a16:creationId xmlns:a16="http://schemas.microsoft.com/office/drawing/2014/main" id="{5FEEB434-E82C-4DEE-B2E8-B7084FDAC130}"/>
              </a:ext>
            </a:extLst>
          </p:cNvPr>
          <p:cNvSpPr/>
          <p:nvPr/>
        </p:nvSpPr>
        <p:spPr>
          <a:xfrm>
            <a:off x="8551965" y="2094233"/>
            <a:ext cx="2261937" cy="9144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Maximum age</a:t>
            </a:r>
          </a:p>
        </p:txBody>
      </p:sp>
      <p:sp>
        <p:nvSpPr>
          <p:cNvPr id="23" name="Rectangle: Rounded Corners 22">
            <a:extLst>
              <a:ext uri="{FF2B5EF4-FFF2-40B4-BE49-F238E27FC236}">
                <a16:creationId xmlns:a16="http://schemas.microsoft.com/office/drawing/2014/main" id="{FF8A36D7-A8F5-4E3C-9BA2-E89847BEE04F}"/>
              </a:ext>
            </a:extLst>
          </p:cNvPr>
          <p:cNvSpPr/>
          <p:nvPr/>
        </p:nvSpPr>
        <p:spPr>
          <a:xfrm>
            <a:off x="6739204" y="2739033"/>
            <a:ext cx="2261937" cy="914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Natural mortality</a:t>
            </a:r>
          </a:p>
        </p:txBody>
      </p:sp>
      <p:sp>
        <p:nvSpPr>
          <p:cNvPr id="24" name="Rectangle: Rounded Corners 23">
            <a:extLst>
              <a:ext uri="{FF2B5EF4-FFF2-40B4-BE49-F238E27FC236}">
                <a16:creationId xmlns:a16="http://schemas.microsoft.com/office/drawing/2014/main" id="{E0B0852C-BE0C-451B-8E84-E95B3350FFF1}"/>
              </a:ext>
            </a:extLst>
          </p:cNvPr>
          <p:cNvSpPr/>
          <p:nvPr/>
        </p:nvSpPr>
        <p:spPr>
          <a:xfrm>
            <a:off x="8551964" y="3330157"/>
            <a:ext cx="2261937"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Movement dynamics</a:t>
            </a:r>
          </a:p>
        </p:txBody>
      </p:sp>
      <p:sp>
        <p:nvSpPr>
          <p:cNvPr id="25" name="Rectangle: Rounded Corners 24">
            <a:extLst>
              <a:ext uri="{FF2B5EF4-FFF2-40B4-BE49-F238E27FC236}">
                <a16:creationId xmlns:a16="http://schemas.microsoft.com/office/drawing/2014/main" id="{1B307E78-B9EB-4401-B695-77FD774DF6EF}"/>
              </a:ext>
            </a:extLst>
          </p:cNvPr>
          <p:cNvSpPr/>
          <p:nvPr/>
        </p:nvSpPr>
        <p:spPr>
          <a:xfrm>
            <a:off x="6739203" y="3968067"/>
            <a:ext cx="2261937"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Environmental preferences</a:t>
            </a:r>
          </a:p>
        </p:txBody>
      </p:sp>
      <p:sp>
        <p:nvSpPr>
          <p:cNvPr id="26" name="Rectangle: Rounded Corners 25">
            <a:extLst>
              <a:ext uri="{FF2B5EF4-FFF2-40B4-BE49-F238E27FC236}">
                <a16:creationId xmlns:a16="http://schemas.microsoft.com/office/drawing/2014/main" id="{01016D4A-87A1-4F6F-B1A6-1E5A873A4126}"/>
              </a:ext>
            </a:extLst>
          </p:cNvPr>
          <p:cNvSpPr/>
          <p:nvPr/>
        </p:nvSpPr>
        <p:spPr>
          <a:xfrm>
            <a:off x="8551963" y="4583604"/>
            <a:ext cx="2261937"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Fishery interactions</a:t>
            </a:r>
          </a:p>
        </p:txBody>
      </p:sp>
      <p:sp>
        <p:nvSpPr>
          <p:cNvPr id="15" name="TextBox 14">
            <a:extLst>
              <a:ext uri="{FF2B5EF4-FFF2-40B4-BE49-F238E27FC236}">
                <a16:creationId xmlns:a16="http://schemas.microsoft.com/office/drawing/2014/main" id="{6C4FA7CB-74C0-4085-971D-9916DBEB6679}"/>
              </a:ext>
            </a:extLst>
          </p:cNvPr>
          <p:cNvSpPr txBox="1"/>
          <p:nvPr/>
        </p:nvSpPr>
        <p:spPr>
          <a:xfrm>
            <a:off x="643202" y="5498004"/>
            <a:ext cx="7329447" cy="923330"/>
          </a:xfrm>
          <a:prstGeom prst="rect">
            <a:avLst/>
          </a:prstGeom>
          <a:noFill/>
        </p:spPr>
        <p:txBody>
          <a:bodyPr wrap="square">
            <a:spAutoFit/>
          </a:bodyPr>
          <a:lstStyle/>
          <a:p>
            <a:pPr>
              <a:spcBef>
                <a:spcPts val="600"/>
              </a:spcBef>
            </a:pPr>
            <a:r>
              <a:rPr lang="en-US" sz="1800" i="1" dirty="0" err="1">
                <a:latin typeface="Calibri Light" panose="020F0302020204030204" pitchFamily="34" charset="0"/>
                <a:cs typeface="Calibri Light" panose="020F0302020204030204" pitchFamily="34" charset="0"/>
              </a:rPr>
              <a:t>Minte</a:t>
            </a:r>
            <a:r>
              <a:rPr lang="en-US" sz="1800" i="1" dirty="0">
                <a:latin typeface="Calibri Light" panose="020F0302020204030204" pitchFamily="34" charset="0"/>
                <a:cs typeface="Calibri Light" panose="020F0302020204030204" pitchFamily="34" charset="0"/>
              </a:rPr>
              <a:t>-Vera et al., 2024. The use of conceptual models to structure stock assessments: A tool for collaboration and for “modelling what to model”. Fisheries Research</a:t>
            </a:r>
          </a:p>
        </p:txBody>
      </p:sp>
    </p:spTree>
    <p:extLst>
      <p:ext uri="{BB962C8B-B14F-4D97-AF65-F5344CB8AC3E}">
        <p14:creationId xmlns:p14="http://schemas.microsoft.com/office/powerpoint/2010/main" val="4126184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sp>
        <p:nvSpPr>
          <p:cNvPr id="3" name="Title 2"/>
          <p:cNvSpPr>
            <a:spLocks noGrp="1"/>
          </p:cNvSpPr>
          <p:nvPr>
            <p:ph type="title"/>
          </p:nvPr>
        </p:nvSpPr>
        <p:spPr/>
        <p:txBody>
          <a:bodyPr>
            <a:normAutofit/>
          </a:bodyPr>
          <a:lstStyle/>
          <a:p>
            <a:r>
              <a:rPr lang="en-US" sz="4000" dirty="0"/>
              <a:t>Conceptual model</a:t>
            </a:r>
          </a:p>
        </p:txBody>
      </p:sp>
      <p:pic>
        <p:nvPicPr>
          <p:cNvPr id="5" name="Picture 4">
            <a:extLst>
              <a:ext uri="{FF2B5EF4-FFF2-40B4-BE49-F238E27FC236}">
                <a16:creationId xmlns:a16="http://schemas.microsoft.com/office/drawing/2014/main" id="{2FACC71E-4EF7-46DC-B66A-3B34EF7C3436}"/>
              </a:ext>
            </a:extLst>
          </p:cNvPr>
          <p:cNvPicPr>
            <a:picLocks noChangeAspect="1"/>
          </p:cNvPicPr>
          <p:nvPr/>
        </p:nvPicPr>
        <p:blipFill rotWithShape="1">
          <a:blip r:embed="rId2">
            <a:extLst>
              <a:ext uri="{28A0092B-C50C-407E-A947-70E740481C1C}">
                <a14:useLocalDpi xmlns:a14="http://schemas.microsoft.com/office/drawing/2010/main" val="0"/>
              </a:ext>
            </a:extLst>
          </a:blip>
          <a:srcRect t="15670" b="17948"/>
          <a:stretch/>
        </p:blipFill>
        <p:spPr bwMode="auto">
          <a:xfrm>
            <a:off x="862867" y="1162266"/>
            <a:ext cx="11019893"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5654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309240" y="1166277"/>
            <a:ext cx="11083973" cy="3532187"/>
          </a:xfrm>
          <a:prstGeom prst="rect">
            <a:avLst/>
          </a:prstGeom>
        </p:spPr>
        <p:txBody>
          <a:bodyPr/>
          <a:lst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rgbClr val="000000"/>
              </a:buClr>
              <a:buFont typeface="Arial" panose="020B0604020202020204" pitchFamily="34" charset="0"/>
              <a:buChar char="•"/>
              <a:defRPr sz="40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1pPr>
            <a:lvl2pPr marL="285750" marR="0" lvl="1" indent="-28575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2pPr>
            <a:lvl3pPr marL="1027113" marR="0" lvl="2" indent="-571500" algn="l" rtl="0">
              <a:lnSpc>
                <a:spcPct val="100000"/>
              </a:lnSpc>
              <a:spcBef>
                <a:spcPts val="0"/>
              </a:spcBef>
              <a:spcAft>
                <a:spcPts val="0"/>
              </a:spcAft>
              <a:buClr>
                <a:srgbClr val="000000"/>
              </a:buClr>
              <a:buFont typeface="Arial" panose="020B0604020202020204" pitchFamily="34" charset="0"/>
              <a:buChar char="•"/>
              <a:defRPr sz="36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3pPr>
            <a:lvl4pPr marL="1092200" marR="0" lvl="3" indent="-457200" algn="l" rtl="0">
              <a:lnSpc>
                <a:spcPct val="100000"/>
              </a:lnSpc>
              <a:spcBef>
                <a:spcPts val="0"/>
              </a:spcBef>
              <a:spcAft>
                <a:spcPts val="0"/>
              </a:spcAft>
              <a:buClr>
                <a:srgbClr val="000000"/>
              </a:buClr>
              <a:buFont typeface="Arial" panose="020B0604020202020204" pitchFamily="34" charset="0"/>
              <a:buChar char="•"/>
              <a:defRPr sz="2800" b="0" i="0" u="none" strike="noStrike" cap="none">
                <a:solidFill>
                  <a:srgbClr val="000000"/>
                </a:solidFill>
                <a:latin typeface="Calibri Light" panose="020F0302020204030204" pitchFamily="34" charset="0"/>
                <a:ea typeface="Arial"/>
                <a:cs typeface="Calibri Light" panose="020F0302020204030204" pitchFamily="34" charset="0"/>
                <a:sym typeface="Arial"/>
              </a:defRPr>
            </a:lvl4pPr>
            <a:lvl5pPr marL="0" marR="0" lvl="4"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endParaRPr lang="en-US" dirty="0"/>
          </a:p>
          <a:p>
            <a:pPr lvl="2"/>
            <a:endParaRPr lang="en-US" dirty="0"/>
          </a:p>
        </p:txBody>
      </p:sp>
      <p:pic>
        <p:nvPicPr>
          <p:cNvPr id="5" name="Picture 4">
            <a:extLst>
              <a:ext uri="{FF2B5EF4-FFF2-40B4-BE49-F238E27FC236}">
                <a16:creationId xmlns:a16="http://schemas.microsoft.com/office/drawing/2014/main" id="{2FACC71E-4EF7-46DC-B66A-3B34EF7C3436}"/>
              </a:ext>
            </a:extLst>
          </p:cNvPr>
          <p:cNvPicPr>
            <a:picLocks noChangeAspect="1"/>
          </p:cNvPicPr>
          <p:nvPr/>
        </p:nvPicPr>
        <p:blipFill rotWithShape="1">
          <a:blip r:embed="rId2">
            <a:extLst>
              <a:ext uri="{28A0092B-C50C-407E-A947-70E740481C1C}">
                <a14:useLocalDpi xmlns:a14="http://schemas.microsoft.com/office/drawing/2010/main" val="0"/>
              </a:ext>
            </a:extLst>
          </a:blip>
          <a:srcRect t="15670" b="17948"/>
          <a:stretch/>
        </p:blipFill>
        <p:spPr bwMode="auto">
          <a:xfrm>
            <a:off x="862867" y="1162266"/>
            <a:ext cx="11019893" cy="4114800"/>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8A825326-FA7C-447B-B9A3-851B95CDA39D}"/>
              </a:ext>
            </a:extLst>
          </p:cNvPr>
          <p:cNvSpPr/>
          <p:nvPr/>
        </p:nvSpPr>
        <p:spPr>
          <a:xfrm>
            <a:off x="168165" y="834189"/>
            <a:ext cx="11478403" cy="4442877"/>
          </a:xfrm>
          <a:prstGeom prst="rect">
            <a:avLst/>
          </a:prstGeom>
          <a:gradFill flip="none" rotWithShape="1">
            <a:gsLst>
              <a:gs pos="0">
                <a:schemeClr val="bg1">
                  <a:alpha val="35000"/>
                </a:schemeClr>
              </a:gs>
              <a:gs pos="41000">
                <a:schemeClr val="bg1">
                  <a:alpha val="90000"/>
                </a:schemeClr>
              </a:gs>
              <a:gs pos="74000">
                <a:schemeClr val="bg1">
                  <a:alpha val="95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4000" dirty="0"/>
              <a:t>Identified uncertainties</a:t>
            </a:r>
          </a:p>
        </p:txBody>
      </p:sp>
      <p:sp>
        <p:nvSpPr>
          <p:cNvPr id="6" name="TextBox 5">
            <a:extLst>
              <a:ext uri="{FF2B5EF4-FFF2-40B4-BE49-F238E27FC236}">
                <a16:creationId xmlns:a16="http://schemas.microsoft.com/office/drawing/2014/main" id="{32E1622F-3B81-4F1D-830C-5D27660802C7}"/>
              </a:ext>
            </a:extLst>
          </p:cNvPr>
          <p:cNvSpPr txBox="1"/>
          <p:nvPr/>
        </p:nvSpPr>
        <p:spPr>
          <a:xfrm>
            <a:off x="309240" y="1166277"/>
            <a:ext cx="6492613" cy="6540252"/>
          </a:xfrm>
          <a:prstGeom prst="rect">
            <a:avLst/>
          </a:prstGeom>
          <a:noFill/>
        </p:spPr>
        <p:txBody>
          <a:bodyPr wrap="square" rtlCol="0">
            <a:spAutoFit/>
          </a:bodyPr>
          <a:lstStyle/>
          <a:p>
            <a:pPr>
              <a:spcBef>
                <a:spcPts val="600"/>
              </a:spcBef>
            </a:pPr>
            <a:r>
              <a:rPr lang="en-US" sz="2000" dirty="0">
                <a:latin typeface="Calibri Light" panose="020F0302020204030204" pitchFamily="34" charset="0"/>
                <a:cs typeface="Calibri Light" panose="020F0302020204030204" pitchFamily="34" charset="0"/>
              </a:rPr>
              <a:t>Key uncertainties were identified in developing the conceptual model:</a:t>
            </a:r>
          </a:p>
          <a:p>
            <a:pPr marL="342900" indent="-342900">
              <a:spcBef>
                <a:spcPts val="600"/>
              </a:spcBef>
              <a:buFont typeface="Arial" panose="020B0604020202020204" pitchFamily="34" charset="0"/>
              <a:buChar char="•"/>
            </a:pPr>
            <a:r>
              <a:rPr lang="en-US" sz="2000" i="1" dirty="0">
                <a:latin typeface="Calibri Light" panose="020F0302020204030204" pitchFamily="34" charset="0"/>
                <a:cs typeface="Calibri Light" panose="020F0302020204030204" pitchFamily="34" charset="0"/>
              </a:rPr>
              <a:t>Stock structure is unknown in the NPO</a:t>
            </a:r>
            <a:r>
              <a:rPr lang="en-US" sz="2000" dirty="0">
                <a:latin typeface="Calibri Light" panose="020F0302020204030204" pitchFamily="34" charset="0"/>
                <a:cs typeface="Calibri Light" panose="020F0302020204030204" pitchFamily="34" charset="0"/>
              </a:rPr>
              <a:t>. Multiple parturition sites raises the possibility that multiple stocks exist depending on the level of genetic exchange between sites</a:t>
            </a:r>
          </a:p>
          <a:p>
            <a:pPr marL="342900" indent="-342900">
              <a:spcBef>
                <a:spcPts val="600"/>
              </a:spcBef>
              <a:buFont typeface="Arial" panose="020B0604020202020204" pitchFamily="34" charset="0"/>
              <a:buChar char="•"/>
            </a:pPr>
            <a:r>
              <a:rPr lang="en-US" sz="2000" i="1" dirty="0">
                <a:latin typeface="Calibri Light" panose="020F0302020204030204" pitchFamily="34" charset="0"/>
                <a:cs typeface="Calibri Light" panose="020F0302020204030204" pitchFamily="34" charset="0"/>
              </a:rPr>
              <a:t>Biological uncertainties exist</a:t>
            </a:r>
            <a:r>
              <a:rPr lang="en-US" sz="2000" dirty="0">
                <a:latin typeface="Calibri Light" panose="020F0302020204030204" pitchFamily="34" charset="0"/>
                <a:cs typeface="Calibri Light" panose="020F0302020204030204" pitchFamily="34" charset="0"/>
              </a:rPr>
              <a:t>. The lack of observations for large females complicates the understanding of SMA biology with regards to maximum age, growth, reproduction and natural mortality.</a:t>
            </a:r>
          </a:p>
          <a:p>
            <a:pPr marL="342900" indent="-342900">
              <a:spcBef>
                <a:spcPts val="600"/>
              </a:spcBef>
              <a:buFont typeface="Arial" panose="020B0604020202020204" pitchFamily="34" charset="0"/>
              <a:buChar char="•"/>
            </a:pPr>
            <a:r>
              <a:rPr lang="en-US" sz="2000" i="1" dirty="0">
                <a:latin typeface="Calibri Light" panose="020F0302020204030204" pitchFamily="34" charset="0"/>
                <a:cs typeface="Calibri Light" panose="020F0302020204030204" pitchFamily="34" charset="0"/>
              </a:rPr>
              <a:t>Fisheries inputs are uncertain</a:t>
            </a:r>
            <a:r>
              <a:rPr lang="en-US" sz="2000" dirty="0">
                <a:latin typeface="Calibri Light" panose="020F0302020204030204" pitchFamily="34" charset="0"/>
                <a:cs typeface="Calibri Light" panose="020F0302020204030204" pitchFamily="34" charset="0"/>
              </a:rPr>
              <a:t>. Post-1994 catch is uncertain due to unknown levels of discard reporting in logbooks, pre-1994 catch is uncertain due to lack of species-specific data for sharks. No fishery indexes the entire spatial distribution or mature females.</a:t>
            </a:r>
            <a:endParaRPr lang="en-US" sz="2600" dirty="0">
              <a:latin typeface="+mj-lt"/>
            </a:endParaRPr>
          </a:p>
          <a:p>
            <a:pPr marL="285750"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a:p>
            <a:pPr marL="742950" lvl="1" indent="-285750">
              <a:buFont typeface="Arial" panose="020B0604020202020204" pitchFamily="34" charset="0"/>
              <a:buChar char="•"/>
            </a:pPr>
            <a:endParaRPr lang="en-US" sz="2600" dirty="0">
              <a:latin typeface="+mj-lt"/>
            </a:endParaRPr>
          </a:p>
          <a:p>
            <a:pPr marL="285750" indent="-285750">
              <a:buFont typeface="Arial" panose="020B0604020202020204" pitchFamily="34" charset="0"/>
              <a:buChar char="•"/>
            </a:pPr>
            <a:endParaRPr lang="en-US" sz="2600" dirty="0">
              <a:latin typeface="+mj-lt"/>
            </a:endParaRPr>
          </a:p>
        </p:txBody>
      </p:sp>
    </p:spTree>
    <p:extLst>
      <p:ext uri="{BB962C8B-B14F-4D97-AF65-F5344CB8AC3E}">
        <p14:creationId xmlns:p14="http://schemas.microsoft.com/office/powerpoint/2010/main" val="555556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4BEE2E1B1F4C43B6D2E46C0998572E" ma:contentTypeVersion="6" ma:contentTypeDescription="Create a new document." ma:contentTypeScope="" ma:versionID="b1ce58e37d48e0a5304c2ffe3d51090f">
  <xsd:schema xmlns:xsd="http://www.w3.org/2001/XMLSchema" xmlns:xs="http://www.w3.org/2001/XMLSchema" xmlns:p="http://schemas.microsoft.com/office/2006/metadata/properties" xmlns:ns2="974cbdc0-2b99-4dd3-abe6-24d0103b4845" xmlns:ns3="b368ca45-cee1-4024-bcd2-805ef382a1f4" targetNamespace="http://schemas.microsoft.com/office/2006/metadata/properties" ma:root="true" ma:fieldsID="b6bf096d135909bc66bd3a0a8dc4c9b7" ns2:_="" ns3:_="">
    <xsd:import namespace="974cbdc0-2b99-4dd3-abe6-24d0103b4845"/>
    <xsd:import namespace="b368ca45-cee1-4024-bcd2-805ef382a1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cbdc0-2b99-4dd3-abe6-24d0103b4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a45-cee1-4024-bcd2-805ef382a1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803B12-CE22-4D00-BA78-C76D94E928F4}"/>
</file>

<file path=customXml/itemProps2.xml><?xml version="1.0" encoding="utf-8"?>
<ds:datastoreItem xmlns:ds="http://schemas.openxmlformats.org/officeDocument/2006/customXml" ds:itemID="{7C6FFB4E-0973-4DCA-B65D-E218C4DD42BE}"/>
</file>

<file path=docProps/app.xml><?xml version="1.0" encoding="utf-8"?>
<Properties xmlns="http://schemas.openxmlformats.org/officeDocument/2006/extended-properties" xmlns:vt="http://schemas.openxmlformats.org/officeDocument/2006/docPropsVTypes">
  <TotalTime>31407</TotalTime>
  <Words>5048</Words>
  <Application>Microsoft Office PowerPoint</Application>
  <PresentationFormat>Widescreen</PresentationFormat>
  <Paragraphs>500</Paragraphs>
  <Slides>64</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Arial Narrow</vt:lpstr>
      <vt:lpstr>Calibri</vt:lpstr>
      <vt:lpstr>Calibri Light</vt:lpstr>
      <vt:lpstr>Cambria</vt:lpstr>
      <vt:lpstr>Cambria Math</vt:lpstr>
      <vt:lpstr>Century Schoolbook</vt:lpstr>
      <vt:lpstr>Symbol</vt:lpstr>
      <vt:lpstr>Office Theme</vt:lpstr>
      <vt:lpstr>Western and Central Fisheries Commission  20th Regular Session of the Scientific Committee</vt:lpstr>
      <vt:lpstr>Overview</vt:lpstr>
      <vt:lpstr>Overview of the 2018 stock assessment</vt:lpstr>
      <vt:lpstr>2018 stock assessment: background</vt:lpstr>
      <vt:lpstr>2018 stock assessment: background</vt:lpstr>
      <vt:lpstr>2018 stock assessment: background</vt:lpstr>
      <vt:lpstr>Conceptual model</vt:lpstr>
      <vt:lpstr>Conceptual model</vt:lpstr>
      <vt:lpstr>Identified uncertainties</vt:lpstr>
      <vt:lpstr>Biology and life-history</vt:lpstr>
      <vt:lpstr>Fisheries</vt:lpstr>
      <vt:lpstr>Fisheries</vt:lpstr>
      <vt:lpstr>Size composition</vt:lpstr>
      <vt:lpstr>Size composition</vt:lpstr>
      <vt:lpstr>Standardized CPUE</vt:lpstr>
      <vt:lpstr>Standardized CPUE</vt:lpstr>
      <vt:lpstr>Standardized CPUE</vt:lpstr>
      <vt:lpstr>Standardized CPUE</vt:lpstr>
      <vt:lpstr>Modeling approach</vt:lpstr>
      <vt:lpstr>Bayesian State-Space Surplus Production Model (BSPM)</vt:lpstr>
      <vt:lpstr>Bayesian State-Space Surplus Production Model (BSPM)</vt:lpstr>
      <vt:lpstr>Bayesian State-Space Surplus Production Model (BSPM)</vt:lpstr>
      <vt:lpstr>Bayesian State-Space Surplus Production Model (BSPM)</vt:lpstr>
      <vt:lpstr>Bayesian State-Space Surplus Production Model (BSPM)</vt:lpstr>
      <vt:lpstr>Bayesian State-Space Surplus Production Model (BSPM)</vt:lpstr>
      <vt:lpstr>Bayesian State-Space Surplus Production Model (BSPM)</vt:lpstr>
      <vt:lpstr>Bayesian State-Space Surplus Production Model (BSPM)</vt:lpstr>
      <vt:lpstr>Bayesian State-Space Surplus Production Model (BSPM)</vt:lpstr>
      <vt:lpstr>Bayesian State-Space Surplus Production Model (BSPM)</vt:lpstr>
      <vt:lpstr>Bayesian State-Space Surplus Production Model (BSPM)</vt:lpstr>
      <vt:lpstr>BSPM diagnostics</vt:lpstr>
      <vt:lpstr>BSPM diagnostics</vt:lpstr>
      <vt:lpstr>BSPM diagnostics</vt:lpstr>
      <vt:lpstr>BSPM diagnostics</vt:lpstr>
      <vt:lpstr>BSPM results</vt:lpstr>
      <vt:lpstr>BSPM results</vt:lpstr>
      <vt:lpstr>BSPM results</vt:lpstr>
      <vt:lpstr>Stock status</vt:lpstr>
      <vt:lpstr>Stock status</vt:lpstr>
      <vt:lpstr>Projections</vt:lpstr>
      <vt:lpstr>Conservation information</vt:lpstr>
      <vt:lpstr>Discussion: General remarks</vt:lpstr>
      <vt:lpstr>Discussion: Challenges, limitations &amp; uncertainties</vt:lpstr>
      <vt:lpstr>Discussion: Challenges, limitations &amp; uncertainties</vt:lpstr>
      <vt:lpstr>Discussion: Research recommendations</vt:lpstr>
      <vt:lpstr>Acknowledgements</vt:lpstr>
      <vt:lpstr>GitHub repositories</vt:lpstr>
      <vt:lpstr>Extra slides</vt:lpstr>
      <vt:lpstr>BSPM posterior updates</vt:lpstr>
      <vt:lpstr>BSPM posterior updates</vt:lpstr>
      <vt:lpstr>BSPM posterior updates</vt:lpstr>
      <vt:lpstr>BSPM posterior updates</vt:lpstr>
      <vt:lpstr>BSPM posterior updates</vt:lpstr>
      <vt:lpstr>BSPM posterior updates</vt:lpstr>
      <vt:lpstr>BSPM results</vt:lpstr>
      <vt:lpstr>BSPM sensitivities</vt:lpstr>
      <vt:lpstr>BSPM sensitivities</vt:lpstr>
      <vt:lpstr>BSPM sensitivities</vt:lpstr>
      <vt:lpstr>BSPM sensitivities</vt:lpstr>
      <vt:lpstr>BSPM sensitivities</vt:lpstr>
      <vt:lpstr>BSPM sensitivities</vt:lpstr>
      <vt:lpstr>BSPM diagnostics</vt:lpstr>
      <vt:lpstr>Projections</vt:lpstr>
      <vt:lpstr>BSPM bias calculation</vt:lpstr>
    </vt:vector>
  </TitlesOfParts>
  <Company>National Marine Fisheries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Stock Assessment Simulation Experiment</dc:title>
  <dc:creator>Nicholas Ducharme-Barth</dc:creator>
  <cp:lastModifiedBy>Nicholas Ducharme-Barth</cp:lastModifiedBy>
  <cp:revision>255</cp:revision>
  <dcterms:created xsi:type="dcterms:W3CDTF">2021-12-22T19:22:54Z</dcterms:created>
  <dcterms:modified xsi:type="dcterms:W3CDTF">2024-08-16T00:41:42Z</dcterms:modified>
</cp:coreProperties>
</file>