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00B0CA"/>
    <a:srgbClr val="DEF3FE"/>
    <a:srgbClr val="D5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16/08/2024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8122-EE5A-ABF2-CB13-A8301986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1335505"/>
            <a:ext cx="6736080" cy="36984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Developing an estimation method for South Pacific albacore</a:t>
            </a:r>
            <a:r>
              <a:rPr lang="en-AU" sz="4900" dirty="0"/>
              <a:t> </a:t>
            </a:r>
            <a:br>
              <a:rPr lang="en-AU" sz="4900" dirty="0"/>
            </a:br>
            <a:br>
              <a:rPr lang="en-AU" sz="6000"/>
            </a:br>
            <a:r>
              <a:rPr lang="en-AU" sz="3600"/>
              <a:t>MI-WP-05</a:t>
            </a:r>
            <a:br>
              <a:rPr lang="en-AU" sz="8000" dirty="0"/>
            </a:br>
            <a:br>
              <a:rPr lang="en-AU" sz="5400" dirty="0"/>
            </a:br>
            <a:r>
              <a:rPr lang="en-AU" sz="2000" dirty="0"/>
              <a:t>Scientific Committee Meeting </a:t>
            </a:r>
            <a:br>
              <a:rPr lang="en-AU" sz="2000" dirty="0"/>
            </a:br>
            <a:r>
              <a:rPr lang="en-AU" sz="2000" dirty="0"/>
              <a:t>Manila, Philippines</a:t>
            </a:r>
            <a:br>
              <a:rPr lang="en-AU" sz="2000" dirty="0"/>
            </a:br>
            <a:r>
              <a:rPr lang="en-AU" sz="2000" dirty="0"/>
              <a:t>14-21 August 2024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SPC/OFP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CF0ED-38A6-FB0C-53F7-63C2D1B0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920948"/>
            <a:ext cx="9330488" cy="4123969"/>
          </a:xfrm>
        </p:spPr>
        <p:txBody>
          <a:bodyPr>
            <a:normAutofit/>
          </a:bodyPr>
          <a:lstStyle/>
          <a:p>
            <a:r>
              <a:rPr lang="en-AU" sz="2400" dirty="0"/>
              <a:t>Consider the results of the estimation method trials for the South Pacific albacore management procedure.</a:t>
            </a:r>
          </a:p>
          <a:p>
            <a:endParaRPr lang="en-AU" sz="2400" dirty="0"/>
          </a:p>
          <a:p>
            <a:r>
              <a:rPr lang="en-AU" sz="2400" dirty="0"/>
              <a:t>Endorse the use of the proposed ASPM as the estimation method for candidate management procedures.</a:t>
            </a:r>
          </a:p>
          <a:p>
            <a:endParaRPr lang="en-AU" sz="2400" dirty="0"/>
          </a:p>
          <a:p>
            <a:r>
              <a:rPr lang="en-AU" sz="2400" dirty="0"/>
              <a:t>Endorse the use of relative and absolute depletion metrics for input into candidate South Pacific albacore harvest control rules.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41A23-1868-ECD0-D622-6288EC83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915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AF95DA-014F-4BAD-024B-AA08079B9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500E54-B6BE-1C8A-84A8-B300D9F1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88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3F943-1A43-71A8-35F6-9B79CF69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Bonus</a:t>
            </a:r>
            <a:endParaRPr lang="en-AU" baseline="-25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A4A597B-9F76-306F-1A70-76CAB9D4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3580"/>
            <a:ext cx="24294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Absolute true SB/SB</a:t>
            </a:r>
            <a:r>
              <a:rPr lang="en-AU" sz="1800" baseline="-25000" dirty="0"/>
              <a:t>F=0</a:t>
            </a:r>
            <a:r>
              <a:rPr lang="en-AU" sz="1800" dirty="0"/>
              <a:t> against ASPM estimated relative SB/SB</a:t>
            </a:r>
            <a:r>
              <a:rPr lang="en-AU" sz="1800" baseline="-25000" dirty="0"/>
              <a:t>F=0</a:t>
            </a:r>
            <a:r>
              <a:rPr lang="en-AU" sz="1800" dirty="0"/>
              <a:t> (2017-2019)</a:t>
            </a:r>
          </a:p>
        </p:txBody>
      </p:sp>
      <p:pic>
        <p:nvPicPr>
          <p:cNvPr id="8" name="Picture 7" descr="A graph of blue and red lines&#10;&#10;Description automatically generated">
            <a:extLst>
              <a:ext uri="{FF2B5EF4-FFF2-40B4-BE49-F238E27FC236}">
                <a16:creationId xmlns:a16="http://schemas.microsoft.com/office/drawing/2014/main" id="{764AEFFF-CEDB-004B-B682-4E43A484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27" y="1371589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3F943-1A43-71A8-35F6-9B79CF69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Bonus</a:t>
            </a:r>
            <a:endParaRPr lang="en-AU" baseline="-25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A4A597B-9F76-306F-1A70-76CAB9D4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42" y="1693580"/>
            <a:ext cx="2448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Observed and predicted CPUE for the three index fisheries in the ASPM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8D480-F1F4-3AE8-6DDD-855D027F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67" y="1317457"/>
            <a:ext cx="8598569" cy="53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SC19 – presented results from testing estimation method for SPA (MI-IP-02)</a:t>
            </a:r>
          </a:p>
          <a:p>
            <a:endParaRPr lang="en-US" sz="2600" dirty="0"/>
          </a:p>
          <a:p>
            <a:r>
              <a:rPr lang="en-US" sz="2600" dirty="0"/>
              <a:t>Age-structured production model, implemented using </a:t>
            </a:r>
            <a:r>
              <a:rPr lang="en-US" sz="2600" dirty="0" err="1"/>
              <a:t>Multifan</a:t>
            </a:r>
            <a:r>
              <a:rPr lang="en-US" sz="2600" dirty="0"/>
              <a:t>-CL, (ASPM) performed better than other models</a:t>
            </a:r>
          </a:p>
          <a:p>
            <a:endParaRPr lang="en-US" sz="2600" dirty="0"/>
          </a:p>
          <a:p>
            <a:r>
              <a:rPr lang="en-US" sz="2600" dirty="0"/>
              <a:t>SC19 ASPM based on 2021 stock assessment for SPA</a:t>
            </a:r>
          </a:p>
          <a:p>
            <a:pPr lvl="1"/>
            <a:r>
              <a:rPr lang="en-US" sz="2200" dirty="0"/>
              <a:t>Concerns with the 2021 assessment</a:t>
            </a:r>
          </a:p>
          <a:p>
            <a:endParaRPr lang="en-US" sz="2600" dirty="0"/>
          </a:p>
          <a:p>
            <a:r>
              <a:rPr lang="en-US" sz="2600" dirty="0"/>
              <a:t>Updated for SC20 following 2024 stock assessment</a:t>
            </a:r>
          </a:p>
          <a:p>
            <a:pPr lvl="1"/>
            <a:r>
              <a:rPr lang="en-US" sz="2200" dirty="0"/>
              <a:t>Move to a catch-conditioned approach</a:t>
            </a:r>
          </a:p>
          <a:p>
            <a:endParaRPr lang="en-US" sz="2600" dirty="0"/>
          </a:p>
          <a:p>
            <a:r>
              <a:rPr lang="en-US" sz="2600" dirty="0"/>
              <a:t>Tested against a wide range of simulated data to evaluate performance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0171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A6E7F-5F5B-A8C9-C885-1FB6B010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5" y="1382148"/>
            <a:ext cx="4736268" cy="4662770"/>
          </a:xfrm>
        </p:spPr>
        <p:txBody>
          <a:bodyPr>
            <a:normAutofit/>
          </a:bodyPr>
          <a:lstStyle/>
          <a:p>
            <a:r>
              <a:rPr lang="en-AU" sz="1800" dirty="0"/>
              <a:t>30 year stochastic projections based on proposed OM grid (MI-WP-04).</a:t>
            </a:r>
          </a:p>
          <a:p>
            <a:r>
              <a:rPr lang="en-AU" sz="1800" dirty="0"/>
              <a:t>Future catches set as sine wave (mean 2020-2020 catches +- 25%)</a:t>
            </a:r>
          </a:p>
          <a:p>
            <a:r>
              <a:rPr lang="en-AU" sz="1800" dirty="0"/>
              <a:t>Include observation error on catch (extraction fisheries) and CPUE (index fisheries)</a:t>
            </a:r>
          </a:p>
          <a:p>
            <a:r>
              <a:rPr lang="en-AU" sz="1800" dirty="0"/>
              <a:t>800 projections across the grid (60 failed due to overfishing)</a:t>
            </a:r>
          </a:p>
          <a:p>
            <a:r>
              <a:rPr lang="en-AU" sz="1800" dirty="0"/>
              <a:t>Truncated time series to different final years in five year periods (up to 2007, 2012, 2017 … 2052)</a:t>
            </a:r>
          </a:p>
          <a:p>
            <a:r>
              <a:rPr lang="en-AU" sz="1800" dirty="0"/>
              <a:t>Gave 7400 data sets on which to fit the ASPM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9FC35-8541-1823-71AA-C10AA733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Generation of test data</a:t>
            </a:r>
          </a:p>
        </p:txBody>
      </p:sp>
      <p:pic>
        <p:nvPicPr>
          <p:cNvPr id="9" name="Picture 8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9EF2AE9-4CD3-AD75-773B-858115814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70" y="1256939"/>
            <a:ext cx="5601061" cy="56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C92E6-A23E-FC11-3307-EC317DA9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162097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Same model structure as 2024 stock assessment</a:t>
            </a:r>
          </a:p>
          <a:p>
            <a:pPr lvl="1"/>
            <a:r>
              <a:rPr lang="en-AU" sz="2000" dirty="0"/>
              <a:t>Two model regions</a:t>
            </a:r>
          </a:p>
          <a:p>
            <a:pPr lvl="1"/>
            <a:r>
              <a:rPr lang="en-AU" sz="2000" dirty="0"/>
              <a:t>17 extraction fisheries </a:t>
            </a:r>
          </a:p>
          <a:p>
            <a:pPr lvl="1"/>
            <a:r>
              <a:rPr lang="en-AU" sz="2000" dirty="0"/>
              <a:t>3 index fisheries</a:t>
            </a:r>
          </a:p>
          <a:p>
            <a:pPr lvl="1"/>
            <a:endParaRPr lang="en-AU" sz="2000" dirty="0"/>
          </a:p>
          <a:p>
            <a:r>
              <a:rPr lang="en-AU" sz="2400" dirty="0"/>
              <a:t>No size data</a:t>
            </a:r>
          </a:p>
          <a:p>
            <a:endParaRPr lang="en-AU" sz="2400" dirty="0"/>
          </a:p>
          <a:p>
            <a:r>
              <a:rPr lang="en-AU" sz="2400" dirty="0"/>
              <a:t>Fix parameters to the ‘diagnostic’ case: selectivity, stock-recruitment relationship, movement, natural mortality, growth</a:t>
            </a:r>
          </a:p>
          <a:p>
            <a:endParaRPr lang="en-AU" sz="2400" dirty="0"/>
          </a:p>
          <a:p>
            <a:r>
              <a:rPr lang="en-AU" sz="2400" dirty="0"/>
              <a:t>Out of the 7400 ASPM fits, 480 models failed  (failure rate of 6%).</a:t>
            </a:r>
          </a:p>
          <a:p>
            <a:pPr lvl="1"/>
            <a:r>
              <a:rPr lang="en-AU" sz="2000" dirty="0"/>
              <a:t>Unstable population structure</a:t>
            </a:r>
          </a:p>
          <a:p>
            <a:pPr lvl="1"/>
            <a:r>
              <a:rPr lang="en-AU" sz="2000" dirty="0"/>
              <a:t>Those that did fit converged well (max. grad. &lt; 1e7)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3B579-5E8C-2AFB-BE8E-D1D8B739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ASPM</a:t>
            </a:r>
          </a:p>
        </p:txBody>
      </p:sp>
    </p:spTree>
    <p:extLst>
      <p:ext uri="{BB962C8B-B14F-4D97-AF65-F5344CB8AC3E}">
        <p14:creationId xmlns:p14="http://schemas.microsoft.com/office/powerpoint/2010/main" val="19702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DABFC3-E6BA-EB97-E086-DAC780BF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472" y="1335972"/>
            <a:ext cx="3455076" cy="5190572"/>
          </a:xfrm>
        </p:spPr>
        <p:txBody>
          <a:bodyPr>
            <a:normAutofit/>
          </a:bodyPr>
          <a:lstStyle/>
          <a:p>
            <a:r>
              <a:rPr lang="en-AU" sz="2000" dirty="0"/>
              <a:t>Natural mortality assumptions influence population scaling</a:t>
            </a:r>
          </a:p>
          <a:p>
            <a:endParaRPr lang="en-AU" sz="2000" dirty="0"/>
          </a:p>
          <a:p>
            <a:r>
              <a:rPr lang="en-AU" sz="2000" dirty="0"/>
              <a:t>ASPM – single model, single value of M</a:t>
            </a:r>
          </a:p>
          <a:p>
            <a:endParaRPr lang="en-AU" sz="2000" dirty="0"/>
          </a:p>
          <a:p>
            <a:r>
              <a:rPr lang="en-AU" sz="2000" dirty="0"/>
              <a:t>Expressing estimated stock status as relative to 2017-2019 reduces impact of choice of M in ASPM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E499F-43D8-476C-CB66-7AB6890C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Impact of natural mortality</a:t>
            </a:r>
          </a:p>
        </p:txBody>
      </p:sp>
      <p:pic>
        <p:nvPicPr>
          <p:cNvPr id="7" name="Picture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760761BF-C90D-B35B-745E-1E66E08F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6" y="1222694"/>
            <a:ext cx="7315215" cy="54864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9DB9A8-B833-53AB-CA81-2CA0295385E1}"/>
              </a:ext>
            </a:extLst>
          </p:cNvPr>
          <p:cNvCxnSpPr>
            <a:cxnSpLocks/>
          </p:cNvCxnSpPr>
          <p:nvPr/>
        </p:nvCxnSpPr>
        <p:spPr>
          <a:xfrm>
            <a:off x="4373483" y="3367797"/>
            <a:ext cx="236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8C13D-EED5-61A3-7F45-0D95589FB829}"/>
              </a:ext>
            </a:extLst>
          </p:cNvPr>
          <p:cNvCxnSpPr>
            <a:cxnSpLocks/>
          </p:cNvCxnSpPr>
          <p:nvPr/>
        </p:nvCxnSpPr>
        <p:spPr>
          <a:xfrm>
            <a:off x="7311031" y="3931258"/>
            <a:ext cx="236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E05954-D091-6BF7-1425-7EE15E476606}"/>
              </a:ext>
            </a:extLst>
          </p:cNvPr>
          <p:cNvSpPr/>
          <p:nvPr/>
        </p:nvSpPr>
        <p:spPr>
          <a:xfrm>
            <a:off x="4500282" y="3433482"/>
            <a:ext cx="2940424" cy="1451359"/>
          </a:xfrm>
          <a:custGeom>
            <a:avLst/>
            <a:gdLst>
              <a:gd name="connsiteX0" fmla="*/ 0 w 2940424"/>
              <a:gd name="connsiteY0" fmla="*/ 0 h 1451359"/>
              <a:gd name="connsiteX1" fmla="*/ 1308847 w 2940424"/>
              <a:gd name="connsiteY1" fmla="*/ 1443318 h 1451359"/>
              <a:gd name="connsiteX2" fmla="*/ 2940424 w 2940424"/>
              <a:gd name="connsiteY2" fmla="*/ 564777 h 14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0424" h="1451359">
                <a:moveTo>
                  <a:pt x="0" y="0"/>
                </a:moveTo>
                <a:cubicBezTo>
                  <a:pt x="409388" y="674594"/>
                  <a:pt x="818776" y="1349189"/>
                  <a:pt x="1308847" y="1443318"/>
                </a:cubicBezTo>
                <a:cubicBezTo>
                  <a:pt x="1798918" y="1537447"/>
                  <a:pt x="2614706" y="778436"/>
                  <a:pt x="2940424" y="564777"/>
                </a:cubicBezTo>
              </a:path>
            </a:pathLst>
          </a:custGeom>
          <a:noFill/>
          <a:ln w="15875">
            <a:prstDash val="dash"/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1BE46B-2427-6D03-664E-914D2DFDC291}"/>
              </a:ext>
            </a:extLst>
          </p:cNvPr>
          <p:cNvCxnSpPr>
            <a:cxnSpLocks/>
          </p:cNvCxnSpPr>
          <p:nvPr/>
        </p:nvCxnSpPr>
        <p:spPr>
          <a:xfrm>
            <a:off x="4349390" y="2548647"/>
            <a:ext cx="236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4072B0-72FB-FD97-08B5-8E26DB9C3B05}"/>
              </a:ext>
            </a:extLst>
          </p:cNvPr>
          <p:cNvCxnSpPr>
            <a:cxnSpLocks/>
          </p:cNvCxnSpPr>
          <p:nvPr/>
        </p:nvCxnSpPr>
        <p:spPr>
          <a:xfrm>
            <a:off x="7340240" y="3053472"/>
            <a:ext cx="236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CAEF4-3307-D38D-5D59-E0A6273A6F79}"/>
              </a:ext>
            </a:extLst>
          </p:cNvPr>
          <p:cNvCxnSpPr/>
          <p:nvPr/>
        </p:nvCxnSpPr>
        <p:spPr>
          <a:xfrm>
            <a:off x="4464422" y="2617694"/>
            <a:ext cx="0" cy="672353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00A77C-EA60-A701-3740-B2CB02CB3F15}"/>
              </a:ext>
            </a:extLst>
          </p:cNvPr>
          <p:cNvCxnSpPr>
            <a:cxnSpLocks/>
          </p:cNvCxnSpPr>
          <p:nvPr/>
        </p:nvCxnSpPr>
        <p:spPr>
          <a:xfrm>
            <a:off x="7474322" y="3133725"/>
            <a:ext cx="0" cy="73734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909D8-2837-0154-F0C7-747E88F2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Compare ‘true’ value of stock status from projection to ASPM estimated value</a:t>
            </a:r>
          </a:p>
          <a:p>
            <a:r>
              <a:rPr lang="en-AU" dirty="0"/>
              <a:t>Only interested in generating an input to the HCR, not on how well the whole time series is estimated</a:t>
            </a:r>
          </a:p>
          <a:p>
            <a:r>
              <a:rPr lang="en-AU" dirty="0"/>
              <a:t>Different metrics calculated:</a:t>
            </a:r>
          </a:p>
          <a:p>
            <a:pPr lvl="1"/>
            <a:r>
              <a:rPr lang="en-AU" dirty="0"/>
              <a:t>Terminal year SB/SB</a:t>
            </a:r>
            <a:r>
              <a:rPr lang="en-AU" baseline="-25000" dirty="0"/>
              <a:t>F=0</a:t>
            </a:r>
          </a:p>
          <a:p>
            <a:pPr lvl="1"/>
            <a:r>
              <a:rPr lang="en-AU" dirty="0"/>
              <a:t>Mean SB/SB</a:t>
            </a:r>
            <a:r>
              <a:rPr lang="en-AU" baseline="-25000" dirty="0"/>
              <a:t>F=0</a:t>
            </a:r>
            <a:r>
              <a:rPr lang="en-AU" dirty="0"/>
              <a:t> of last three years</a:t>
            </a:r>
          </a:p>
          <a:p>
            <a:pPr lvl="1"/>
            <a:r>
              <a:rPr lang="en-AU" dirty="0"/>
              <a:t>Mean SB/SB</a:t>
            </a:r>
            <a:r>
              <a:rPr lang="en-AU" baseline="-25000" dirty="0"/>
              <a:t>F=0</a:t>
            </a:r>
            <a:r>
              <a:rPr lang="en-AU" dirty="0"/>
              <a:t> of last three years relative to 2000-2002</a:t>
            </a:r>
          </a:p>
          <a:p>
            <a:pPr lvl="1"/>
            <a:r>
              <a:rPr lang="en-AU" dirty="0"/>
              <a:t>Mean SB/SB</a:t>
            </a:r>
            <a:r>
              <a:rPr lang="en-AU" baseline="-25000" dirty="0"/>
              <a:t>F=0</a:t>
            </a:r>
            <a:r>
              <a:rPr lang="en-AU" dirty="0"/>
              <a:t> of last three years relative to 2017-2019</a:t>
            </a:r>
          </a:p>
          <a:p>
            <a:r>
              <a:rPr lang="en-AU" dirty="0"/>
              <a:t>For two calculation of SB/SB</a:t>
            </a:r>
            <a:r>
              <a:rPr lang="en-AU" baseline="-25000" dirty="0"/>
              <a:t>F=0</a:t>
            </a:r>
            <a:endParaRPr lang="en-AU" dirty="0"/>
          </a:p>
          <a:p>
            <a:pPr lvl="1"/>
            <a:r>
              <a:rPr lang="en-AU" dirty="0"/>
              <a:t>Instantaneous (</a:t>
            </a:r>
            <a:r>
              <a:rPr lang="en-AU" dirty="0" err="1"/>
              <a:t>SB</a:t>
            </a:r>
            <a:r>
              <a:rPr lang="en-AU" baseline="-25000" dirty="0" err="1"/>
              <a:t>y</a:t>
            </a:r>
            <a:r>
              <a:rPr lang="en-AU" dirty="0"/>
              <a:t>/SB</a:t>
            </a:r>
            <a:r>
              <a:rPr lang="en-AU" baseline="-25000" dirty="0"/>
              <a:t>F=0,y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Latest (</a:t>
            </a:r>
            <a:r>
              <a:rPr lang="en-AU" dirty="0" err="1"/>
              <a:t>SB</a:t>
            </a:r>
            <a:r>
              <a:rPr lang="en-AU" baseline="-25000" dirty="0" err="1"/>
              <a:t>latest</a:t>
            </a:r>
            <a:r>
              <a:rPr lang="en-AU" dirty="0"/>
              <a:t> / SB</a:t>
            </a:r>
            <a:r>
              <a:rPr lang="en-AU" baseline="-25000" dirty="0"/>
              <a:t>F=0</a:t>
            </a:r>
            <a:r>
              <a:rPr lang="en-AU" dirty="0"/>
              <a:t>)</a:t>
            </a:r>
          </a:p>
          <a:p>
            <a:r>
              <a:rPr lang="en-AU" dirty="0"/>
              <a:t>Relative metrics designed to overcome impact of uncertainty in natural mortality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55FBD-7BE0-2E83-01B2-9C53C2CA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ASPM performance</a:t>
            </a:r>
          </a:p>
        </p:txBody>
      </p:sp>
    </p:spTree>
    <p:extLst>
      <p:ext uri="{BB962C8B-B14F-4D97-AF65-F5344CB8AC3E}">
        <p14:creationId xmlns:p14="http://schemas.microsoft.com/office/powerpoint/2010/main" val="411651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941A23-1868-ECD0-D622-6288EC83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Absolute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D9704-EB22-F4BB-C62E-11DA40A1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12" y="1693580"/>
            <a:ext cx="5498352" cy="2340538"/>
          </a:xfrm>
        </p:spPr>
        <p:txBody>
          <a:bodyPr>
            <a:normAutofit/>
          </a:bodyPr>
          <a:lstStyle/>
          <a:p>
            <a:r>
              <a:rPr lang="en-AU" sz="1800" dirty="0"/>
              <a:t>Comparing ‘true’ terminal SB/SB</a:t>
            </a:r>
            <a:r>
              <a:rPr lang="en-AU" sz="1800" baseline="-25000" dirty="0"/>
              <a:t>F=0</a:t>
            </a:r>
            <a:r>
              <a:rPr lang="en-AU" sz="1800" dirty="0"/>
              <a:t> (from projections) to ASPM estimated terminal SB/SB</a:t>
            </a:r>
            <a:r>
              <a:rPr lang="en-AU" sz="1800" baseline="-25000" dirty="0"/>
              <a:t>F=0</a:t>
            </a:r>
          </a:p>
          <a:p>
            <a:r>
              <a:rPr lang="en-AU" sz="1800" dirty="0"/>
              <a:t>Solid line is from linear regression, dashed line is 1-1 </a:t>
            </a:r>
          </a:p>
          <a:p>
            <a:r>
              <a:rPr lang="en-AU" sz="1800" dirty="0"/>
              <a:t>Fairly noisy and tendency to overestimate stock status</a:t>
            </a:r>
          </a:p>
          <a:p>
            <a:r>
              <a:rPr lang="en-AU" sz="1800" dirty="0"/>
              <a:t>Possible to correct for known bias through HCR</a:t>
            </a:r>
          </a:p>
        </p:txBody>
      </p:sp>
      <p:pic>
        <p:nvPicPr>
          <p:cNvPr id="13" name="Picture 12" descr="A collage of graphs&#10;&#10;Description automatically generated">
            <a:extLst>
              <a:ext uri="{FF2B5EF4-FFF2-40B4-BE49-F238E27FC236}">
                <a16:creationId xmlns:a16="http://schemas.microsoft.com/office/drawing/2014/main" id="{C52ADD26-9CCA-566B-DA08-AA8AFB001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96" y="1241614"/>
            <a:ext cx="5602948" cy="560294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B52751-D542-A217-2B08-41262E135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70900"/>
              </p:ext>
            </p:extLst>
          </p:nvPr>
        </p:nvGraphicFramePr>
        <p:xfrm>
          <a:off x="759012" y="4144184"/>
          <a:ext cx="54983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270">
                  <a:extLst>
                    <a:ext uri="{9D8B030D-6E8A-4147-A177-3AD203B41FA5}">
                      <a16:colId xmlns:a16="http://schemas.microsoft.com/office/drawing/2014/main" val="186681837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2920318453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30537468"/>
                    </a:ext>
                  </a:extLst>
                </a:gridCol>
                <a:gridCol w="941293">
                  <a:extLst>
                    <a:ext uri="{9D8B030D-6E8A-4147-A177-3AD203B41FA5}">
                      <a16:colId xmlns:a16="http://schemas.microsoft.com/office/drawing/2014/main" val="2370168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Slope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Final inst. SB/SB</a:t>
                      </a:r>
                      <a:r>
                        <a:rPr lang="en-AU" baseline="-25000" dirty="0"/>
                        <a:t>F=0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 -0.13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 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3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inst. SB/SB</a:t>
                      </a:r>
                      <a:r>
                        <a:rPr lang="en-AU" baseline="-25000" dirty="0"/>
                        <a:t>F=0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5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Final latest SB/SB</a:t>
                      </a:r>
                      <a:r>
                        <a:rPr lang="en-AU" baseline="-25000" dirty="0"/>
                        <a:t>F=0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Mean latest SB/SB</a:t>
                      </a:r>
                      <a:r>
                        <a:rPr lang="en-AU" baseline="-25000" dirty="0"/>
                        <a:t>F=0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85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CF0ED-38A6-FB0C-53F7-63C2D1B0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60" y="1693580"/>
            <a:ext cx="5486411" cy="4351338"/>
          </a:xfrm>
        </p:spPr>
        <p:txBody>
          <a:bodyPr>
            <a:normAutofit/>
          </a:bodyPr>
          <a:lstStyle/>
          <a:p>
            <a:r>
              <a:rPr lang="en-AU" sz="1800" dirty="0"/>
              <a:t>True and ASPM estimated SB/SB</a:t>
            </a:r>
            <a:r>
              <a:rPr lang="en-AU" sz="1800" baseline="-25000" dirty="0"/>
              <a:t>F=0</a:t>
            </a:r>
            <a:r>
              <a:rPr lang="en-AU" sz="1800" dirty="0"/>
              <a:t> relative to 2000-2002 or 2017-2019</a:t>
            </a:r>
          </a:p>
          <a:p>
            <a:r>
              <a:rPr lang="en-AU" sz="1800" dirty="0"/>
              <a:t>2017-2019 has less historical data</a:t>
            </a:r>
          </a:p>
          <a:p>
            <a:r>
              <a:rPr lang="en-AU" sz="1800" dirty="0"/>
              <a:t>Solid line is from linear regression, dashed line is 1-1 </a:t>
            </a:r>
          </a:p>
          <a:p>
            <a:r>
              <a:rPr lang="en-AU" sz="1800" dirty="0"/>
              <a:t>Reduced scatter and better agreement.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41A23-1868-ECD0-D622-6288EC83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Relative results</a:t>
            </a:r>
          </a:p>
        </p:txBody>
      </p:sp>
      <p:pic>
        <p:nvPicPr>
          <p:cNvPr id="5" name="Picture 4" descr="A collage of graphs&#10;&#10;Description automatically generated">
            <a:extLst>
              <a:ext uri="{FF2B5EF4-FFF2-40B4-BE49-F238E27FC236}">
                <a16:creationId xmlns:a16="http://schemas.microsoft.com/office/drawing/2014/main" id="{BA586E58-CF1E-A91B-D246-53E4E039A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71" y="1367114"/>
            <a:ext cx="5486411" cy="54864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C1559C-6F23-9572-B922-5EB1FDEA5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82163"/>
              </p:ext>
            </p:extLst>
          </p:nvPr>
        </p:nvGraphicFramePr>
        <p:xfrm>
          <a:off x="759012" y="3794561"/>
          <a:ext cx="549835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270">
                  <a:extLst>
                    <a:ext uri="{9D8B030D-6E8A-4147-A177-3AD203B41FA5}">
                      <a16:colId xmlns:a16="http://schemas.microsoft.com/office/drawing/2014/main" val="186681837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2920318453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30537468"/>
                    </a:ext>
                  </a:extLst>
                </a:gridCol>
                <a:gridCol w="941293">
                  <a:extLst>
                    <a:ext uri="{9D8B030D-6E8A-4147-A177-3AD203B41FA5}">
                      <a16:colId xmlns:a16="http://schemas.microsoft.com/office/drawing/2014/main" val="2370168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Slope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inst. SB/SB</a:t>
                      </a:r>
                      <a:r>
                        <a:rPr lang="en-AU" baseline="-25000" dirty="0"/>
                        <a:t>F=0</a:t>
                      </a:r>
                      <a:r>
                        <a:rPr lang="en-AU" baseline="0" dirty="0"/>
                        <a:t> relative to 2000-2002</a:t>
                      </a:r>
                      <a:endParaRPr lang="en-A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3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inst. SB/SB</a:t>
                      </a:r>
                      <a:r>
                        <a:rPr lang="en-AU" baseline="-25000" dirty="0"/>
                        <a:t>F=0</a:t>
                      </a:r>
                      <a:r>
                        <a:rPr lang="en-AU" baseline="0" dirty="0"/>
                        <a:t> relative to 2017-2019</a:t>
                      </a:r>
                      <a:endParaRPr lang="en-A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5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Latest inst. SB/SB</a:t>
                      </a:r>
                      <a:r>
                        <a:rPr lang="en-AU" baseline="-25000" dirty="0"/>
                        <a:t>F=0</a:t>
                      </a:r>
                      <a:r>
                        <a:rPr lang="en-AU" baseline="0" dirty="0"/>
                        <a:t> relative to 2000-2002</a:t>
                      </a:r>
                      <a:endParaRPr lang="en-A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Latest inst. SB/SB</a:t>
                      </a:r>
                      <a:r>
                        <a:rPr lang="en-AU" baseline="-25000" dirty="0"/>
                        <a:t>F=0</a:t>
                      </a:r>
                      <a:r>
                        <a:rPr lang="en-AU" baseline="0" dirty="0"/>
                        <a:t> relative to 2017-2019</a:t>
                      </a:r>
                      <a:endParaRPr lang="en-A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85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1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CF0ED-38A6-FB0C-53F7-63C2D1B0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6743232" cy="4351338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Develop candidate MPs using estimation methods based on both absolute and relative measures of stock status.</a:t>
            </a:r>
          </a:p>
          <a:p>
            <a:r>
              <a:rPr lang="en-AU" sz="2400" dirty="0"/>
              <a:t>The shapes of the harvest control rules in the candidate MPs can be adapted from those considered at WCPFC20.</a:t>
            </a:r>
          </a:p>
          <a:p>
            <a:r>
              <a:rPr lang="en-AU" sz="2400" dirty="0"/>
              <a:t>Test the candidate MPs using an updated MSE framework, using the updated operating model grid.</a:t>
            </a:r>
          </a:p>
          <a:p>
            <a:r>
              <a:rPr lang="en-AU" sz="2400" dirty="0"/>
              <a:t>Calculate and present performance indicators so that members may evaluate the relative performance of the candidate MPs and provide feedback.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41A23-1868-ECD0-D622-6288EC83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213D2-C78C-D43D-1903-6A2D6CEE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60" y="1623235"/>
            <a:ext cx="4353861" cy="39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7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D6266FE2-2F15-2D4C-9C69-08CD112CF84C}" vid="{2C19B3E1-288E-0B47-B6F6-9F73CBD08D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55a895-6f2a-40bd-8c2d-051a907c47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4392C194C8F45BF1C8EC579A8DFF8" ma:contentTypeVersion="18" ma:contentTypeDescription="Create a new document." ma:contentTypeScope="" ma:versionID="0499678daa1c08a3f9de4df98259fdbe">
  <xsd:schema xmlns:xsd="http://www.w3.org/2001/XMLSchema" xmlns:xs="http://www.w3.org/2001/XMLSchema" xmlns:p="http://schemas.microsoft.com/office/2006/metadata/properties" xmlns:ns3="7e55a895-6f2a-40bd-8c2d-051a907c4730" xmlns:ns4="2298cdbe-3d2d-4edf-b6ee-2fadb8633e71" targetNamespace="http://schemas.microsoft.com/office/2006/metadata/properties" ma:root="true" ma:fieldsID="362a298147d2827a97b5692e6d990190" ns3:_="" ns4:_="">
    <xsd:import namespace="7e55a895-6f2a-40bd-8c2d-051a907c4730"/>
    <xsd:import namespace="2298cdbe-3d2d-4edf-b6ee-2fadb8633e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5a895-6f2a-40bd-8c2d-051a907c4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8cdbe-3d2d-4edf-b6ee-2fadb8633e7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39C41-8802-4B40-BC66-25A6D9B1EFAE}">
  <ds:schemaRefs>
    <ds:schemaRef ds:uri="2298cdbe-3d2d-4edf-b6ee-2fadb8633e7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7e55a895-6f2a-40bd-8c2d-051a907c473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620C81-5A70-406D-A2DD-6056C8C03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5a895-6f2a-40bd-8c2d-051a907c4730"/>
    <ds:schemaRef ds:uri="2298cdbe-3d2d-4edf-b6ee-2fadb8633e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SPC Presentation 2024-template</Template>
  <TotalTime>1546</TotalTime>
  <Words>779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Developing an estimation method for South Pacific albacore   MI-WP-05  Scientific Committee Meeting  Manila, Philippines 14-21 August 2024</vt:lpstr>
      <vt:lpstr>Introduction</vt:lpstr>
      <vt:lpstr>Generation of test data</vt:lpstr>
      <vt:lpstr>ASPM</vt:lpstr>
      <vt:lpstr>Impact of natural mortality</vt:lpstr>
      <vt:lpstr>ASPM performance</vt:lpstr>
      <vt:lpstr>Absolute results</vt:lpstr>
      <vt:lpstr>Relative results</vt:lpstr>
      <vt:lpstr>Next steps</vt:lpstr>
      <vt:lpstr>Recommendations</vt:lpstr>
      <vt:lpstr>PowerPoint Presentation</vt:lpstr>
      <vt:lpstr>Bonus</vt:lpstr>
      <vt:lpstr>Bonus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Finlay Scott</dc:creator>
  <cp:lastModifiedBy>WCPFC Sec</cp:lastModifiedBy>
  <cp:revision>41</cp:revision>
  <dcterms:created xsi:type="dcterms:W3CDTF">2024-08-12T00:16:53Z</dcterms:created>
  <dcterms:modified xsi:type="dcterms:W3CDTF">2024-08-16T02:51:09Z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0x0101004AF4392C194C8F45BF1C8EC579A8DFF8</vt:lpwstr>
  </property>
  <property fmtid="{D5CDD505-2E9C-101B-9397-08002B2CF9AE}" pid="3" name="MediaServiceImageTags">
    <vt:lpwstr/>
  </property>
</Properties>
</file>