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6" r:id="rId5"/>
    <p:sldId id="292" r:id="rId6"/>
    <p:sldId id="293" r:id="rId7"/>
    <p:sldId id="309" r:id="rId8"/>
    <p:sldId id="306" r:id="rId9"/>
    <p:sldId id="307" r:id="rId10"/>
    <p:sldId id="303" r:id="rId11"/>
    <p:sldId id="304" r:id="rId12"/>
    <p:sldId id="302" r:id="rId13"/>
    <p:sldId id="305" r:id="rId14"/>
    <p:sldId id="301" r:id="rId15"/>
    <p:sldId id="310" r:id="rId16"/>
    <p:sldId id="294" r:id="rId17"/>
    <p:sldId id="299" r:id="rId18"/>
    <p:sldId id="295" r:id="rId19"/>
    <p:sldId id="30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6AD"/>
    <a:srgbClr val="00B0CA"/>
    <a:srgbClr val="DEF3FE"/>
    <a:srgbClr val="D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26" autoAdjust="0"/>
  </p:normalViewPr>
  <p:slideViewPr>
    <p:cSldViewPr snapToGrid="0">
      <p:cViewPr varScale="1">
        <p:scale>
          <a:sx n="106" d="100"/>
          <a:sy n="106" d="100"/>
        </p:scale>
        <p:origin x="84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6071-01D2-4ADD-A0C1-3560CB4A66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CA93-D54D-4B0A-8D32-4D7DED202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2646363"/>
            <a:ext cx="6736080" cy="23876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E79B-66B3-4535-868E-13C4FF6E6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26038"/>
            <a:ext cx="6736080" cy="58388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767241-17BF-8AFF-B9BE-875195288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1263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847052D-DE93-DF88-3AAA-CB2675B70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EE8B-A420-482C-AA8F-161CF561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69358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B40F-0903-4B7E-8BF4-FABD7BA2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AB605-A5E2-4DE4-9DDB-979FC369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B41D-0106-4F2E-8CAF-6F6AA937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70209C-55AC-7EDB-1AE6-8DA0F85A8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6086CD8-7569-EBDF-AE07-CE93B5656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3F47F-D34D-44F8-A4C7-0859140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0783-FC5E-4A67-8104-4FB7A8D4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090D-A3EB-4FDF-A21C-83AB4FD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F3356-3FA1-4DEB-8E57-D4E7D5E62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AC3570-27DB-4DE2-AF51-4C488E57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789494"/>
            <a:ext cx="10515600" cy="392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C967CF-52DD-C426-81E5-5EACF1040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916529" y="1127557"/>
            <a:ext cx="11069826" cy="1314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1B9295-C753-E501-0DE1-970730B74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9232801-C811-253D-12D9-6846FA476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A15-9DC6-4F18-A8CA-822A6ECB3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36924-1628-4793-A109-B217B6E4E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3672-26D8-4D46-B9DE-6B2D27E6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59EA9-83A3-477E-9E11-11C501E3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8C123-B7F5-4FD2-9435-71E4F724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8A5D2-D9D8-987B-E3D9-B66316B5A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F086F6D-1869-06EA-C5D3-A51C336F8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94549-5071-4DBF-B0E3-39806E44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738" y="1592510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69AF1D-5AE6-496F-9BC9-B625966CE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569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0CBA766-0D8C-49E1-A44D-66671B54569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E880D-16D1-4539-9948-C2240ACC59CA}" type="datetimeFigureOut">
              <a:rPr lang="fr-FR" smtClean="0"/>
              <a:pPr/>
              <a:t>16/08/2024</a:t>
            </a:fld>
            <a:endParaRPr lang="fr-F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47DC72-BEB6-409B-8BDD-1A113163855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861154-064F-4AC5-84EA-549FDD985C1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DA17A-0E28-4795-BD73-A8EFAD0C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1DDBC-065E-4D49-8735-94AFFE05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239D6-49DF-40DF-A7AC-008B9C5A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A83EFD6-87FF-4AB7-8A5B-3BB13A6B5E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D7CF17-D637-6F4A-F9C5-B868228036ED}"/>
              </a:ext>
            </a:extLst>
          </p:cNvPr>
          <p:cNvSpPr txBox="1">
            <a:spLocks/>
          </p:cNvSpPr>
          <p:nvPr userDrawn="1"/>
        </p:nvSpPr>
        <p:spPr>
          <a:xfrm>
            <a:off x="1025624" y="372856"/>
            <a:ext cx="10515600" cy="1009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C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D7F7A6C-FDB7-FF7B-464B-09315DC9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D3B5-5147-4C75-982C-4343F9374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Divider Chapter Slide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C5762-9132-4ACE-8BCC-7261A3C0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38CB-A948-465D-80D8-92EA313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AB24-1757-4627-856C-81AC996D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7060-A99B-410E-B6C2-BDD91AFB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254DA3-BF0D-4FCF-BF4A-C8C9621AE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626875" y="1237014"/>
            <a:ext cx="11069826" cy="13141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E9DF43-318F-41D9-8DC9-04DEED7AC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AE8A7F8-A329-CD60-1160-45B9C9132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-certificate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D53162-33EF-4CED-99DB-E85F0CB5B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-9564"/>
            <a:ext cx="12190095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669462-A299-40A0-81EC-EF072D29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86016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D5D13C-BD49-9C79-9B97-1396072B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554600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C528C1-3695-4BCB-8100-2CA127858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313024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1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00C6B7-69E3-4CA4-A6B4-C868D0CB7DBC}"/>
              </a:ext>
            </a:extLst>
          </p:cNvPr>
          <p:cNvSpPr/>
          <p:nvPr userDrawn="1"/>
        </p:nvSpPr>
        <p:spPr>
          <a:xfrm>
            <a:off x="836611" y="457200"/>
            <a:ext cx="3935413" cy="5403850"/>
          </a:xfrm>
          <a:prstGeom prst="rect">
            <a:avLst/>
          </a:prstGeom>
          <a:solidFill>
            <a:srgbClr val="DE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845D4C9-5249-4694-9B85-C5361D6CB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r="25097" b="17760"/>
          <a:stretch/>
        </p:blipFill>
        <p:spPr>
          <a:xfrm>
            <a:off x="874911" y="1257300"/>
            <a:ext cx="3935413" cy="4603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AA1D0-8E90-44C4-9562-41C22EE9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C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141B-7A45-42CD-9FA0-FA3F57FC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6000"/>
            <a:ext cx="6172200" cy="4565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E0FD-1890-46F8-8BC3-E9516C5E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6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D326A-A223-4A66-8461-449419D2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82F8-F662-4779-8227-5303B31D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3B61E-AAF7-4610-9B1C-353FB2AD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5C6FF66-E984-4E86-BEB9-13DCCC338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23D1AAF-D0ED-CC64-94F5-6391631E0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r blue bottom tex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00C6-B419-416F-AF08-BBBA1949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D13B6-6CFA-43ED-A013-5603EF1DB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86444"/>
            <a:ext cx="6172200" cy="4374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95694-4689-49CA-92F4-A8F884B7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5D2E4-52AC-40C7-83DE-BB12D5C9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A3491-E6B6-4519-8AF0-E260E39E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53F7C-FA6A-46C2-A91A-51000F76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4F6D2-CD76-43F5-A681-3F113BDB5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DF056EE-9E5A-BC7E-9A2F-1B3E227F2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6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19846-29D1-46FA-A4B4-F5104567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294C-9B27-49AE-9128-3696CDEB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56F4-F81B-4402-9B07-9F7FD5977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CE74-D5F7-4C92-B871-71638BD5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9639-0815-4873-A2C3-3182144E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0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61" r:id="rId5"/>
    <p:sldLayoutId id="2147483651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6A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A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6A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92B86ED-6453-C4AE-D0E8-475C8BDF3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26037"/>
            <a:ext cx="6736080" cy="1231219"/>
          </a:xfrm>
        </p:spPr>
        <p:txBody>
          <a:bodyPr>
            <a:noAutofit/>
          </a:bodyPr>
          <a:lstStyle/>
          <a:p>
            <a:pPr algn="ctr"/>
            <a:r>
              <a:rPr lang="en-US" sz="1600" dirty="0"/>
              <a:t>SPC-OFP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0CCAFB-4779-48B4-1ACB-CDE33C35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1669" y="2194560"/>
            <a:ext cx="7474131" cy="283940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/>
              <a:t>South Pacific albacore Operating Models</a:t>
            </a:r>
            <a:br>
              <a:rPr lang="en-US" sz="4400" dirty="0"/>
            </a:br>
            <a:br>
              <a:rPr lang="en-US" sz="4400" dirty="0"/>
            </a:br>
            <a:r>
              <a:rPr lang="en-AU" sz="3200" dirty="0"/>
              <a:t>MI-WP-04</a:t>
            </a:r>
            <a:br>
              <a:rPr lang="en-AU" sz="4400" dirty="0"/>
            </a:br>
            <a:br>
              <a:rPr lang="en-AU" sz="2800" dirty="0"/>
            </a:br>
            <a:r>
              <a:rPr lang="en-AU" sz="2000" dirty="0"/>
              <a:t>Scientific Committee Meeting </a:t>
            </a:r>
            <a:br>
              <a:rPr lang="en-AU" sz="2000" dirty="0"/>
            </a:br>
            <a:r>
              <a:rPr lang="en-AU" sz="2000" dirty="0"/>
              <a:t>Manila, Philippines</a:t>
            </a:r>
            <a:br>
              <a:rPr lang="en-AU" sz="2000" dirty="0"/>
            </a:br>
            <a:r>
              <a:rPr lang="en-AU" sz="2000" dirty="0"/>
              <a:t>14-21 August 2024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359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337E1C-06BC-00C1-BAE3-745A74A7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SPLOM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E465E-A10F-68D8-D485-745045D50287}"/>
              </a:ext>
            </a:extLst>
          </p:cNvPr>
          <p:cNvSpPr txBox="1"/>
          <p:nvPr/>
        </p:nvSpPr>
        <p:spPr>
          <a:xfrm>
            <a:off x="935665" y="1566530"/>
            <a:ext cx="3834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Scatter plot matrix of steepness (h) and natural mortality (M12) inputs and corresponding model estimates of :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Total population scaling parameter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Terminal depletion (SB/SBF=0)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F/FMSY</a:t>
            </a:r>
          </a:p>
          <a:p>
            <a:endParaRPr lang="en-AU" dirty="0"/>
          </a:p>
          <a:p>
            <a:r>
              <a:rPr lang="en-AU" dirty="0"/>
              <a:t>Terminal depletion highly correlated with assumed value of natural mortality.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66F15-E0C6-AA81-9FA6-3CC7B520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688" y="1399734"/>
            <a:ext cx="5343122" cy="52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8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8C6EA-0B81-2047-AD60-9E11239E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Recruitment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DB7C5-D437-A027-BD17-B9901AF6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26" y="1329565"/>
            <a:ext cx="2619403" cy="2099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0AF48F-0EB7-DDD5-A66F-DB730F5C5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14" y="1382148"/>
            <a:ext cx="5414810" cy="309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A03C0-C7D6-88C0-DF84-DD3B90A9B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961" y="3429000"/>
            <a:ext cx="5040909" cy="33606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E21FB-E0E0-506E-90E1-B66868E15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951" y="1980617"/>
            <a:ext cx="2446433" cy="1324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5797CA-FA35-DDBF-88FA-90BCD2DFFB31}"/>
              </a:ext>
            </a:extLst>
          </p:cNvPr>
          <p:cNvSpPr txBox="1"/>
          <p:nvPr/>
        </p:nvSpPr>
        <p:spPr>
          <a:xfrm>
            <a:off x="7740503" y="1611285"/>
            <a:ext cx="12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1973-2020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2EF6B-A609-7D25-ADBA-0F41FC9BF7EA}"/>
              </a:ext>
            </a:extLst>
          </p:cNvPr>
          <p:cNvSpPr txBox="1"/>
          <p:nvPr/>
        </p:nvSpPr>
        <p:spPr>
          <a:xfrm>
            <a:off x="10260420" y="1611285"/>
            <a:ext cx="12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2000-2020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D56D75-9844-CF6C-0B60-422BC0CFBBC1}"/>
              </a:ext>
            </a:extLst>
          </p:cNvPr>
          <p:cNvSpPr txBox="1"/>
          <p:nvPr/>
        </p:nvSpPr>
        <p:spPr>
          <a:xfrm>
            <a:off x="1318437" y="4579088"/>
            <a:ext cx="4777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Recent recruitment above average</a:t>
            </a:r>
          </a:p>
          <a:p>
            <a:r>
              <a:rPr lang="en-AU" dirty="0"/>
              <a:t>Unclear whether high recruitment will continue</a:t>
            </a:r>
          </a:p>
          <a:p>
            <a:r>
              <a:rPr lang="en-AU" dirty="0"/>
              <a:t>Two recruitment scenarios included</a:t>
            </a:r>
          </a:p>
          <a:p>
            <a:r>
              <a:rPr lang="en-AU" dirty="0"/>
              <a:t>	1973-2020</a:t>
            </a:r>
          </a:p>
          <a:p>
            <a:r>
              <a:rPr lang="en-AU" dirty="0"/>
              <a:t>	2000-2020</a:t>
            </a:r>
          </a:p>
        </p:txBody>
      </p:sp>
    </p:spTree>
    <p:extLst>
      <p:ext uri="{BB962C8B-B14F-4D97-AF65-F5344CB8AC3E}">
        <p14:creationId xmlns:p14="http://schemas.microsoft.com/office/powerpoint/2010/main" val="397662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8C6EA-0B81-2047-AD60-9E11239E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Recruitment - autocorrelation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43356-3073-3A01-2C26-1BBF19442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071" y="1828800"/>
            <a:ext cx="3033702" cy="1714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075A6-3ACB-36C6-A9AD-F215AB56A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773" y="1828800"/>
            <a:ext cx="3151745" cy="1781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5A3BDA-2DDA-8CBC-AD7B-ACE3FDA2656D}"/>
              </a:ext>
            </a:extLst>
          </p:cNvPr>
          <p:cNvSpPr txBox="1"/>
          <p:nvPr/>
        </p:nvSpPr>
        <p:spPr>
          <a:xfrm>
            <a:off x="6797843" y="1436487"/>
            <a:ext cx="152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Pre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C6702-DD2A-38B9-6491-47B8CCBA162C}"/>
              </a:ext>
            </a:extLst>
          </p:cNvPr>
          <p:cNvSpPr txBox="1"/>
          <p:nvPr/>
        </p:nvSpPr>
        <p:spPr>
          <a:xfrm>
            <a:off x="10019230" y="1382148"/>
            <a:ext cx="152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Post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4C7D4-C263-59F1-A1DF-D8558BE4D118}"/>
              </a:ext>
            </a:extLst>
          </p:cNvPr>
          <p:cNvSpPr txBox="1"/>
          <p:nvPr/>
        </p:nvSpPr>
        <p:spPr>
          <a:xfrm>
            <a:off x="6797843" y="4236665"/>
            <a:ext cx="4427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No indication of significant autocorrelation in the residuals of the de-trended recruitment time series for the WCPO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D3F5CB-1553-82FD-6EB7-0DF5F0940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76" y="1682994"/>
            <a:ext cx="5278295" cy="29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AAC028-89D7-B7D7-F1CC-50DA1A4E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 OM Grid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A4990-E106-0397-410E-1F875F5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39" y="1717434"/>
            <a:ext cx="7186613" cy="42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2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AAC028-89D7-B7D7-F1CC-50DA1A4E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 management procedure – OMs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308A1-F94B-F4E9-EE4D-E4D17ED2C36C}"/>
              </a:ext>
            </a:extLst>
          </p:cNvPr>
          <p:cNvSpPr txBox="1"/>
          <p:nvPr/>
        </p:nvSpPr>
        <p:spPr>
          <a:xfrm>
            <a:off x="1013639" y="1531088"/>
            <a:ext cx="5748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Recruitment assumptions most influential</a:t>
            </a:r>
          </a:p>
          <a:p>
            <a:endParaRPr lang="en-AU" dirty="0"/>
          </a:p>
          <a:p>
            <a:r>
              <a:rPr lang="en-AU" dirty="0"/>
              <a:t>Impact of catch in weight conversion</a:t>
            </a:r>
          </a:p>
          <a:p>
            <a:r>
              <a:rPr lang="en-AU" dirty="0"/>
              <a:t>	small change to average terminal depletion </a:t>
            </a:r>
          </a:p>
          <a:p>
            <a:r>
              <a:rPr lang="en-AU" dirty="0"/>
              <a:t>	increased risk of falling below LRP.</a:t>
            </a:r>
          </a:p>
          <a:p>
            <a:endParaRPr lang="en-AU" dirty="0"/>
          </a:p>
          <a:p>
            <a:r>
              <a:rPr lang="en-AU" dirty="0"/>
              <a:t>Revised OMs more consistent with the stock assessment.</a:t>
            </a:r>
          </a:p>
          <a:p>
            <a:endParaRPr lang="en-AU" dirty="0"/>
          </a:p>
          <a:p>
            <a:r>
              <a:rPr lang="en-AU" dirty="0"/>
              <a:t>Updated projections show similar results to TRP analyses.</a:t>
            </a:r>
          </a:p>
          <a:p>
            <a:endParaRPr lang="en-AU" dirty="0"/>
          </a:p>
          <a:p>
            <a:r>
              <a:rPr lang="en-AU" dirty="0"/>
              <a:t>Slightly higher risk of falling below LRP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C9D3C-A9CB-A4D4-0448-8331F14AF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338" y="1216765"/>
            <a:ext cx="4050642" cy="56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0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7B6C9C-8619-3DB0-4EC5-6377154A4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>
                <a:solidFill>
                  <a:schemeClr val="tx1"/>
                </a:solidFill>
              </a:rPr>
              <a:t>Robustness set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‘Low recruitment’ scenario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Higher level of effort creep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Alternative EPO catch level assumptions</a:t>
            </a:r>
          </a:p>
          <a:p>
            <a:pPr lvl="1"/>
            <a:endParaRPr lang="en-AU" sz="20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Ongoing investigations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CPUE and hyperstability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Climate change scenarios</a:t>
            </a:r>
          </a:p>
          <a:p>
            <a:pPr lvl="1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AAC028-89D7-B7D7-F1CC-50DA1A4E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 management procedure - OMs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EE90D-2411-6F79-B882-B5FC55CB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448" y="3084850"/>
            <a:ext cx="5951928" cy="37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6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B8D73D-A4E4-DD08-A974-D3F5F3D7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618247"/>
            <a:ext cx="10515600" cy="5023185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/>
              <a:t>advise whether the sources of uncertainty included in the OM grid are sufficient and if any further scenarios should be considered</a:t>
            </a:r>
          </a:p>
          <a:p>
            <a:endParaRPr lang="en-AU" sz="2400" dirty="0"/>
          </a:p>
          <a:p>
            <a:r>
              <a:rPr lang="en-AU" sz="2400" dirty="0"/>
              <a:t>advise whether the ranges of parameter values adequately reflect our uncertainty in stock dynamics.</a:t>
            </a:r>
          </a:p>
          <a:p>
            <a:endParaRPr lang="en-AU" sz="2400" dirty="0"/>
          </a:p>
          <a:p>
            <a:r>
              <a:rPr lang="en-AU" sz="2400" dirty="0"/>
              <a:t>and to note:</a:t>
            </a:r>
          </a:p>
          <a:p>
            <a:endParaRPr lang="en-AU" sz="2400" dirty="0"/>
          </a:p>
          <a:p>
            <a:pPr lvl="1"/>
            <a:r>
              <a:rPr lang="en-AU" sz="2000" dirty="0"/>
              <a:t>OM grid represents range of plausible scenarios against which candidate MPs can be tested.</a:t>
            </a:r>
          </a:p>
          <a:p>
            <a:pPr lvl="1"/>
            <a:endParaRPr lang="en-AU" sz="2000" dirty="0"/>
          </a:p>
          <a:p>
            <a:pPr lvl="1"/>
            <a:r>
              <a:rPr lang="en-AU" sz="2000" dirty="0"/>
              <a:t>It should not always be necessary to update the suite of operating models each time a new assessment is conducted. Any changes to the OM grid should be considered as part of an agreed monitoring strategy.</a:t>
            </a:r>
          </a:p>
          <a:p>
            <a:pPr lvl="1"/>
            <a:endParaRPr lang="en-AU" sz="2000" dirty="0"/>
          </a:p>
          <a:p>
            <a:pPr lvl="1"/>
            <a:r>
              <a:rPr lang="en-AU" sz="2000" dirty="0"/>
              <a:t>The grid of models outlined in this report form the basis of the evaluations of candidate MPs for south Pacific albacore detailed in WCPFC-SC20/MI-WP-06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22C2F9-40CA-25AC-F287-1F15217F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25049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7B6C9C-8619-3DB0-4EC5-6377154A4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Under the harvest strategy approach, management action is determined by an agreed Management Procedure.</a:t>
            </a:r>
          </a:p>
          <a:p>
            <a:endParaRPr lang="en-AU" sz="2400" dirty="0"/>
          </a:p>
          <a:p>
            <a:r>
              <a:rPr lang="en-AU" sz="2400" dirty="0"/>
              <a:t>Need to test MPs beforehand to ensure they are likely to achieve objectives.</a:t>
            </a:r>
          </a:p>
          <a:p>
            <a:endParaRPr lang="en-AU" sz="2400" dirty="0"/>
          </a:p>
          <a:p>
            <a:r>
              <a:rPr lang="en-AU" sz="2400" dirty="0"/>
              <a:t>Operating Models – uncertainties against which management procedures tested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AAC028-89D7-B7D7-F1CC-50DA1A4E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Testing management procedures</a:t>
            </a:r>
          </a:p>
        </p:txBody>
      </p:sp>
    </p:spTree>
    <p:extLst>
      <p:ext uri="{BB962C8B-B14F-4D97-AF65-F5344CB8AC3E}">
        <p14:creationId xmlns:p14="http://schemas.microsoft.com/office/powerpoint/2010/main" val="313200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59265D-22D7-545A-4511-AFC19C13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15" y="2964378"/>
            <a:ext cx="6145482" cy="314578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7B6C9C-8619-3DB0-4EC5-6377154A4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81" y="1693580"/>
            <a:ext cx="10676443" cy="4351338"/>
          </a:xfrm>
        </p:spPr>
        <p:txBody>
          <a:bodyPr>
            <a:normAutofit/>
          </a:bodyPr>
          <a:lstStyle/>
          <a:p>
            <a:r>
              <a:rPr lang="en-AU" sz="2400" dirty="0"/>
              <a:t>Re-developing OMs based on 2024 assessment</a:t>
            </a:r>
          </a:p>
          <a:p>
            <a:pPr lvl="1"/>
            <a:r>
              <a:rPr lang="en-AU" sz="2000" dirty="0"/>
              <a:t>given discomfort with the original 2021 OMs and the ‘big dipper’</a:t>
            </a:r>
          </a:p>
          <a:p>
            <a:pPr lvl="1"/>
            <a:endParaRPr lang="en-AU" sz="2000" dirty="0"/>
          </a:p>
          <a:p>
            <a:r>
              <a:rPr lang="en-AU" sz="2400" dirty="0"/>
              <a:t>2024 assessment</a:t>
            </a:r>
          </a:p>
          <a:p>
            <a:pPr lvl="1"/>
            <a:r>
              <a:rPr lang="en-AU" sz="2000" dirty="0"/>
              <a:t>Catch conditioned model</a:t>
            </a:r>
          </a:p>
          <a:p>
            <a:pPr lvl="1"/>
            <a:r>
              <a:rPr lang="en-AU" sz="2000" dirty="0"/>
              <a:t>2 regions – fisheries as areas</a:t>
            </a:r>
          </a:p>
          <a:p>
            <a:pPr lvl="1"/>
            <a:r>
              <a:rPr lang="en-AU" sz="2000" dirty="0"/>
              <a:t>Similar fishery definitions</a:t>
            </a:r>
          </a:p>
          <a:p>
            <a:pPr lvl="1"/>
            <a:r>
              <a:rPr lang="en-AU" sz="2000" dirty="0"/>
              <a:t>Revised CPUE indices</a:t>
            </a:r>
          </a:p>
          <a:p>
            <a:pPr lvl="1"/>
            <a:r>
              <a:rPr lang="en-AU" sz="2000" dirty="0"/>
              <a:t>Updated biological assumptions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AAC028-89D7-B7D7-F1CC-50DA1A4E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81" y="372856"/>
            <a:ext cx="10676443" cy="1009292"/>
          </a:xfrm>
        </p:spPr>
        <p:txBody>
          <a:bodyPr/>
          <a:lstStyle/>
          <a:p>
            <a:r>
              <a:rPr lang="en-AU" sz="4000" dirty="0"/>
              <a:t>South Pacific albacore – Operating Models</a:t>
            </a:r>
          </a:p>
        </p:txBody>
      </p:sp>
    </p:spTree>
    <p:extLst>
      <p:ext uri="{BB962C8B-B14F-4D97-AF65-F5344CB8AC3E}">
        <p14:creationId xmlns:p14="http://schemas.microsoft.com/office/powerpoint/2010/main" val="384509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FC2C12-2A3B-516B-72B2-002C8036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2024 SPA stock assessment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41EA1-23CA-0B28-35BF-58A2F609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76" y="3946860"/>
            <a:ext cx="4577371" cy="2911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99428-3EFB-3AA6-BA24-313B43D82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76" y="1382148"/>
            <a:ext cx="4577371" cy="2921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EC56C4-7B07-C267-A1FB-C6EF812C2836}"/>
              </a:ext>
            </a:extLst>
          </p:cNvPr>
          <p:cNvSpPr txBox="1"/>
          <p:nvPr/>
        </p:nvSpPr>
        <p:spPr>
          <a:xfrm>
            <a:off x="6573255" y="1894974"/>
            <a:ext cx="4682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 region model</a:t>
            </a:r>
          </a:p>
          <a:p>
            <a:r>
              <a:rPr lang="en-AU" dirty="0"/>
              <a:t>17 extraction fisheries – fleets as areas</a:t>
            </a:r>
          </a:p>
          <a:p>
            <a:r>
              <a:rPr lang="en-AU" dirty="0"/>
              <a:t>3 index fisheries</a:t>
            </a:r>
          </a:p>
          <a:p>
            <a:endParaRPr lang="en-AU" dirty="0"/>
          </a:p>
          <a:p>
            <a:r>
              <a:rPr lang="en-AU" dirty="0"/>
              <a:t>Movement rates determined from SEAPODYM</a:t>
            </a:r>
          </a:p>
          <a:p>
            <a:r>
              <a:rPr lang="en-AU" dirty="0"/>
              <a:t>Recruitment distribution from SEAPODYM</a:t>
            </a:r>
          </a:p>
          <a:p>
            <a:endParaRPr lang="en-AU" dirty="0"/>
          </a:p>
          <a:p>
            <a:r>
              <a:rPr lang="en-AU" dirty="0"/>
              <a:t>Estimated growth model</a:t>
            </a:r>
          </a:p>
          <a:p>
            <a:r>
              <a:rPr lang="en-AU" dirty="0"/>
              <a:t>Fixed maturity at length (mat at age varies with growth model)</a:t>
            </a:r>
          </a:p>
          <a:p>
            <a:r>
              <a:rPr lang="en-AU" dirty="0"/>
              <a:t>Sampled natural mortality</a:t>
            </a:r>
          </a:p>
          <a:p>
            <a:r>
              <a:rPr lang="en-AU" dirty="0"/>
              <a:t>Sampled steepness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409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A8D7D1-2ED0-0675-011C-244A9988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OM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AE850-0F73-66BD-C852-60511DAEE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3620436"/>
            <a:ext cx="5456207" cy="2724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732A6-068B-83D5-C36C-152AFB6D6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243" y="2719754"/>
            <a:ext cx="4947565" cy="3535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535E8B-D1C8-58DF-15D2-23ED1BD8D2B2}"/>
              </a:ext>
            </a:extLst>
          </p:cNvPr>
          <p:cNvSpPr txBox="1"/>
          <p:nvPr/>
        </p:nvSpPr>
        <p:spPr>
          <a:xfrm>
            <a:off x="1197935" y="1715386"/>
            <a:ext cx="5008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Catch in weight instead of catch in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Quarterly time step assumed for all fisheries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Estimation of terminal catchability</a:t>
            </a:r>
          </a:p>
        </p:txBody>
      </p:sp>
    </p:spTree>
    <p:extLst>
      <p:ext uri="{BB962C8B-B14F-4D97-AF65-F5344CB8AC3E}">
        <p14:creationId xmlns:p14="http://schemas.microsoft.com/office/powerpoint/2010/main" val="60023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631F6D-FDCA-BEFA-B6B9-1937130D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OM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B99BA-9FED-554E-0E4A-C488047BB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77" y="3429000"/>
            <a:ext cx="5579047" cy="3189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60DADC-8B50-95B7-89B5-2A6FD9EFA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1" y="3429001"/>
            <a:ext cx="5579047" cy="3193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A156BD-FC7E-CC17-F3F6-F3829283DF2F}"/>
              </a:ext>
            </a:extLst>
          </p:cNvPr>
          <p:cNvSpPr txBox="1"/>
          <p:nvPr/>
        </p:nvSpPr>
        <p:spPr>
          <a:xfrm>
            <a:off x="1197935" y="1715386"/>
            <a:ext cx="7159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Catch in weight instead of catch in numbers</a:t>
            </a:r>
          </a:p>
          <a:p>
            <a:r>
              <a:rPr lang="en-AU" dirty="0"/>
              <a:t>Quarterly time step assumed for all fisheries</a:t>
            </a:r>
          </a:p>
          <a:p>
            <a:r>
              <a:rPr lang="en-AU" dirty="0" err="1"/>
              <a:t>fm</a:t>
            </a:r>
            <a:r>
              <a:rPr lang="en-AU" dirty="0"/>
              <a:t> regression pars estimated – terminal catchability</a:t>
            </a:r>
          </a:p>
          <a:p>
            <a:endParaRPr lang="en-AU" dirty="0"/>
          </a:p>
          <a:p>
            <a:r>
              <a:rPr lang="en-AU" dirty="0"/>
              <a:t>Stepwise approach – small changes in model outputs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0B7D9-F378-025A-3C22-3009FBE871E9}"/>
              </a:ext>
            </a:extLst>
          </p:cNvPr>
          <p:cNvSpPr txBox="1"/>
          <p:nvPr/>
        </p:nvSpPr>
        <p:spPr>
          <a:xfrm>
            <a:off x="1025624" y="3735572"/>
            <a:ext cx="122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WCPFC-CA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80B08-5C2C-FBD3-37E8-CA7700E34C40}"/>
              </a:ext>
            </a:extLst>
          </p:cNvPr>
          <p:cNvSpPr txBox="1"/>
          <p:nvPr/>
        </p:nvSpPr>
        <p:spPr>
          <a:xfrm>
            <a:off x="6604671" y="3757205"/>
            <a:ext cx="122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WCPFC-CA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8EC8D-E9F7-2726-5F11-802D1604D277}"/>
              </a:ext>
            </a:extLst>
          </p:cNvPr>
          <p:cNvSpPr txBox="1"/>
          <p:nvPr/>
        </p:nvSpPr>
        <p:spPr>
          <a:xfrm>
            <a:off x="10372141" y="3764662"/>
            <a:ext cx="122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EPO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40CFD-F9FF-8676-A700-B5811A816E8D}"/>
              </a:ext>
            </a:extLst>
          </p:cNvPr>
          <p:cNvSpPr txBox="1"/>
          <p:nvPr/>
        </p:nvSpPr>
        <p:spPr>
          <a:xfrm>
            <a:off x="4869711" y="3764662"/>
            <a:ext cx="122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EPO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C1EA64-45AA-9856-FBC2-F512D5060EFA}"/>
              </a:ext>
            </a:extLst>
          </p:cNvPr>
          <p:cNvSpPr txBox="1"/>
          <p:nvPr/>
        </p:nvSpPr>
        <p:spPr>
          <a:xfrm rot="16200000">
            <a:off x="237013" y="4836084"/>
            <a:ext cx="1162494" cy="375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Depletion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DEDF7-8E55-583E-C664-402AF33A1EFB}"/>
              </a:ext>
            </a:extLst>
          </p:cNvPr>
          <p:cNvSpPr txBox="1"/>
          <p:nvPr/>
        </p:nvSpPr>
        <p:spPr>
          <a:xfrm rot="16200000">
            <a:off x="5731029" y="4940637"/>
            <a:ext cx="1371600" cy="375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Recruitment</a:t>
            </a:r>
          </a:p>
        </p:txBody>
      </p:sp>
    </p:spTree>
    <p:extLst>
      <p:ext uri="{BB962C8B-B14F-4D97-AF65-F5344CB8AC3E}">
        <p14:creationId xmlns:p14="http://schemas.microsoft.com/office/powerpoint/2010/main" val="150486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C1D8CC-5D64-80E0-5F81-4AB2569D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Growth – length at 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7AFC5-08C4-FE97-BA0D-E88F7C0E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685" y="1897952"/>
            <a:ext cx="4702325" cy="3771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DAB6EC-C9E5-3F78-7DA1-4F9E39086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44" y="2030996"/>
            <a:ext cx="4552745" cy="36382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1B9FE9-1A0A-86C2-1266-1181E70D77E4}"/>
              </a:ext>
            </a:extLst>
          </p:cNvPr>
          <p:cNvSpPr txBox="1"/>
          <p:nvPr/>
        </p:nvSpPr>
        <p:spPr>
          <a:xfrm>
            <a:off x="1715386" y="1587795"/>
            <a:ext cx="4061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Fitted growth models for 2024 and previous assessments</a:t>
            </a:r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54AF2-1D07-30D7-7661-1D0D4C083CE5}"/>
              </a:ext>
            </a:extLst>
          </p:cNvPr>
          <p:cNvSpPr txBox="1"/>
          <p:nvPr/>
        </p:nvSpPr>
        <p:spPr>
          <a:xfrm>
            <a:off x="7056474" y="1587794"/>
            <a:ext cx="242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Fitted growth – OM grid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182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1F4348-FE29-C4C2-D62B-836D4409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Maturity and natural mortality at 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4849A-8F03-3522-D7EE-AD2CF398E59A}"/>
              </a:ext>
            </a:extLst>
          </p:cNvPr>
          <p:cNvSpPr txBox="1"/>
          <p:nvPr/>
        </p:nvSpPr>
        <p:spPr>
          <a:xfrm>
            <a:off x="1467292" y="1576474"/>
            <a:ext cx="4107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Reproductive potential</a:t>
            </a:r>
          </a:p>
          <a:p>
            <a:r>
              <a:rPr lang="en-AU" dirty="0"/>
              <a:t>Maturity at length fixed </a:t>
            </a:r>
          </a:p>
          <a:p>
            <a:r>
              <a:rPr lang="en-AU" dirty="0"/>
              <a:t>Dynamically converted maturity at 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74BD3-99CC-3CCE-A4B8-EDE64E946C6F}"/>
              </a:ext>
            </a:extLst>
          </p:cNvPr>
          <p:cNvSpPr txBox="1"/>
          <p:nvPr/>
        </p:nvSpPr>
        <p:spPr>
          <a:xfrm>
            <a:off x="6096000" y="1570333"/>
            <a:ext cx="410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Natural mortality</a:t>
            </a:r>
          </a:p>
          <a:p>
            <a:r>
              <a:rPr lang="en-AU" dirty="0"/>
              <a:t>Lorenzen (ages 4-12)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46AF1-1593-8B84-A7A5-1951083B6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608469"/>
            <a:ext cx="96202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1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C70BD7-F926-AE6E-98CD-A1742C08E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55" y="2050711"/>
            <a:ext cx="7393598" cy="46067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3F3E07-BBD8-6EF8-2312-CBDECF09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Natural mortality and steepness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AFEB4-F9B2-BFFC-7F28-13490E542CE5}"/>
              </a:ext>
            </a:extLst>
          </p:cNvPr>
          <p:cNvSpPr txBox="1"/>
          <p:nvPr/>
        </p:nvSpPr>
        <p:spPr>
          <a:xfrm>
            <a:off x="1197935" y="1715386"/>
            <a:ext cx="7159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200 samples of natural mortality and steepness (pairs) drawn from assumed distributions.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098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61EEC3A-12EA-4171-9AD3-C43BFD6DEEDC}" vid="{784FA4AF-0ACA-4F66-9812-712CA1A620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44aaaf-76d5-4a97-8df4-1ac44f24cfd9" xsi:nil="true"/>
    <lcf76f155ced4ddcb4097134ff3c332f xmlns="8429cdef-8c4a-4b4f-a5bd-9a657e45f834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5AAC2F25D61348B8922E59BDF82BAD" ma:contentTypeVersion="16" ma:contentTypeDescription="Create a new document." ma:contentTypeScope="" ma:versionID="fc497a70cc3de4b4baad45e0ef3fdc3b">
  <xsd:schema xmlns:xsd="http://www.w3.org/2001/XMLSchema" xmlns:xs="http://www.w3.org/2001/XMLSchema" xmlns:p="http://schemas.microsoft.com/office/2006/metadata/properties" xmlns:ns1="http://schemas.microsoft.com/sharepoint/v3" xmlns:ns2="8429cdef-8c4a-4b4f-a5bd-9a657e45f834" xmlns:ns3="fe0e20ed-f52e-4993-be80-54db2a133aca" xmlns:ns4="1644aaaf-76d5-4a97-8df4-1ac44f24cfd9" targetNamespace="http://schemas.microsoft.com/office/2006/metadata/properties" ma:root="true" ma:fieldsID="54d1022210cd15832b1e3515874fd266" ns1:_="" ns2:_="" ns3:_="" ns4:_="">
    <xsd:import namespace="http://schemas.microsoft.com/sharepoint/v3"/>
    <xsd:import namespace="8429cdef-8c4a-4b4f-a5bd-9a657e45f834"/>
    <xsd:import namespace="fe0e20ed-f52e-4993-be80-54db2a133aca"/>
    <xsd:import namespace="1644aaaf-76d5-4a97-8df4-1ac44f24cfd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9cdef-8c4a-4b4f-a5bd-9a657e45f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e002d73-fcbf-44f2-bb02-794184683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20ed-f52e-4993-be80-54db2a133a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4aaaf-76d5-4a97-8df4-1ac44f24cfd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e2f09f5-5f26-4fce-975f-9860d26050a3}" ma:internalName="TaxCatchAll" ma:showField="CatchAllData" ma:web="1644aaaf-76d5-4a97-8df4-1ac44f24cf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A39C41-8802-4B40-BC66-25A6D9B1EFAE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286ae341-454f-41ed-96c8-9fa7238e7bf6"/>
    <ds:schemaRef ds:uri="http://schemas.openxmlformats.org/package/2006/metadata/core-properties"/>
    <ds:schemaRef ds:uri="514aaa0c-ce47-45ed-9aa6-2a303c2a9fad"/>
    <ds:schemaRef ds:uri="http://purl.org/dc/terms/"/>
    <ds:schemaRef ds:uri="1644aaaf-76d5-4a97-8df4-1ac44f24cfd9"/>
    <ds:schemaRef ds:uri="8429cdef-8c4a-4b4f-a5bd-9a657e45f83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5508E41-647C-4FB4-9A86-C768FA85A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429cdef-8c4a-4b4f-a5bd-9a657e45f834"/>
    <ds:schemaRef ds:uri="fe0e20ed-f52e-4993-be80-54db2a133aca"/>
    <ds:schemaRef ds:uri="1644aaaf-76d5-4a97-8df4-1ac44f24c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D86592-F64F-4784-9AC1-23AEE8436E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15225</TotalTime>
  <Words>583</Words>
  <Application>Microsoft Office PowerPoint</Application>
  <PresentationFormat>Widescreen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South Pacific albacore Operating Models  MI-WP-04  Scientific Committee Meeting  Manila, Philippines 14-21 August 2024 </vt:lpstr>
      <vt:lpstr>Testing management procedures</vt:lpstr>
      <vt:lpstr>South Pacific albacore – Operating Models</vt:lpstr>
      <vt:lpstr>2024 SPA stock assessment</vt:lpstr>
      <vt:lpstr>OM conversion</vt:lpstr>
      <vt:lpstr>OM conversion</vt:lpstr>
      <vt:lpstr>Growth – length at age</vt:lpstr>
      <vt:lpstr>Maturity and natural mortality at age</vt:lpstr>
      <vt:lpstr>Natural mortality and steepness</vt:lpstr>
      <vt:lpstr>SPLOM</vt:lpstr>
      <vt:lpstr>Future Recruitment </vt:lpstr>
      <vt:lpstr>Future Recruitment - autocorrelation</vt:lpstr>
      <vt:lpstr>SPA OM Grid</vt:lpstr>
      <vt:lpstr>SPA management procedure – OMs </vt:lpstr>
      <vt:lpstr>SPA management procedure - OMs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Hare</dc:creator>
  <cp:lastModifiedBy>Robert Scott</cp:lastModifiedBy>
  <cp:revision>75</cp:revision>
  <dcterms:created xsi:type="dcterms:W3CDTF">2023-07-28T00:44:00Z</dcterms:created>
  <dcterms:modified xsi:type="dcterms:W3CDTF">2024-08-16T01:51:14Z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0x010100C85AAC2F25D61348B8922E59BDF82BAD</vt:lpwstr>
  </property>
  <property fmtid="{D5CDD505-2E9C-101B-9397-08002B2CF9AE}" pid="3" name="MediaServiceImageTags">
    <vt:lpwstr/>
  </property>
</Properties>
</file>