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6" r:id="rId5"/>
    <p:sldId id="277" r:id="rId6"/>
    <p:sldId id="278" r:id="rId7"/>
    <p:sldId id="279" r:id="rId8"/>
    <p:sldId id="280" r:id="rId9"/>
    <p:sldId id="283" r:id="rId10"/>
    <p:sldId id="281" r:id="rId11"/>
    <p:sldId id="28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AD"/>
    <a:srgbClr val="00B0CA"/>
    <a:srgbClr val="DEF3FE"/>
    <a:srgbClr val="D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8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071-01D2-4ADD-A0C1-3560CB4A668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CA93-D54D-4B0A-8D32-4D7DED20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16/08/2024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2B86ED-6453-C4AE-D0E8-475C8BDF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594684"/>
            <a:ext cx="6736080" cy="762572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SPC-OFP</a:t>
            </a:r>
            <a:br>
              <a:rPr lang="en-US" sz="1600" dirty="0"/>
            </a:br>
            <a:r>
              <a:rPr lang="en-US" sz="1600" dirty="0"/>
              <a:t>August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CCAFB-4779-48B4-1ACB-CDE33C35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1669" y="2194560"/>
            <a:ext cx="7474131" cy="347231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/>
              <a:t>WCPO skipjack MP estimation method: planned approach</a:t>
            </a:r>
            <a:br>
              <a:rPr lang="en-US" sz="5300" dirty="0"/>
            </a:br>
            <a:br>
              <a:rPr lang="en-US" sz="4400" dirty="0"/>
            </a:br>
            <a:r>
              <a:rPr lang="en-AU" sz="3600" dirty="0"/>
              <a:t>MI-WP-02</a:t>
            </a:r>
            <a:br>
              <a:rPr lang="en-AU" sz="4800" dirty="0"/>
            </a:br>
            <a:br>
              <a:rPr lang="en-AU" sz="3100" dirty="0"/>
            </a:br>
            <a:r>
              <a:rPr lang="en-AU" sz="2200" dirty="0"/>
              <a:t>Scientific Committee Meeting </a:t>
            </a:r>
            <a:br>
              <a:rPr lang="en-AU" sz="2200" dirty="0"/>
            </a:br>
            <a:r>
              <a:rPr lang="en-AU" sz="2200" dirty="0"/>
              <a:t>Manila, Philippines</a:t>
            </a:r>
            <a:br>
              <a:rPr lang="en-AU" sz="2200" dirty="0"/>
            </a:br>
            <a:r>
              <a:rPr lang="en-AU" sz="2200" dirty="0"/>
              <a:t>14-21 August 2024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B074E3-CFD8-7088-513C-4033CB28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Key part of the Management Procedure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Data collection</a:t>
            </a:r>
          </a:p>
          <a:p>
            <a:pPr lvl="1"/>
            <a:r>
              <a:rPr lang="en-AU" sz="2000" u="sng" dirty="0">
                <a:solidFill>
                  <a:schemeClr val="tx1"/>
                </a:solidFill>
              </a:rPr>
              <a:t>estimation method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HCR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Provides a ‘fixed’ approach to estimating stock status to feed into the HCR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WCPO skipjack EM: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fixed implementation of MULTIFAN-CL (~2019 diagnostic case model)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2023 Monitoring strategy report flagged an issue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Reduced pole and line effort in tropical regions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C1993-9828-E126-916C-C54D2621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Reminder – estimation method</a:t>
            </a:r>
          </a:p>
        </p:txBody>
      </p:sp>
    </p:spTree>
    <p:extLst>
      <p:ext uri="{BB962C8B-B14F-4D97-AF65-F5344CB8AC3E}">
        <p14:creationId xmlns:p14="http://schemas.microsoft.com/office/powerpoint/2010/main" val="343027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FE871C-2A2C-8D86-B810-F8646C2E1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780" y="1693862"/>
            <a:ext cx="10787259" cy="49396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350105-2E62-9776-A12C-43668B8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– tropical P&amp;L input 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847627-3C33-F03C-88A6-C64EB3BF8A40}"/>
              </a:ext>
            </a:extLst>
          </p:cNvPr>
          <p:cNvSpPr/>
          <p:nvPr/>
        </p:nvSpPr>
        <p:spPr>
          <a:xfrm>
            <a:off x="2294312" y="4572000"/>
            <a:ext cx="1845425" cy="6816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9BCBB2-C70D-3618-52B7-5F5549B106E4}"/>
              </a:ext>
            </a:extLst>
          </p:cNvPr>
          <p:cNvSpPr/>
          <p:nvPr/>
        </p:nvSpPr>
        <p:spPr>
          <a:xfrm>
            <a:off x="5909103" y="4590836"/>
            <a:ext cx="1845425" cy="6816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99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8B923-9E94-41E5-A1D3-8C14A027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382149"/>
            <a:ext cx="10515600" cy="4957006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2022 assessment shifted to PS-based tropical index</a:t>
            </a:r>
          </a:p>
          <a:p>
            <a:pPr lvl="1"/>
            <a:r>
              <a:rPr lang="en-AU" sz="2000" dirty="0" err="1">
                <a:solidFill>
                  <a:schemeClr val="tx1"/>
                </a:solidFill>
              </a:rPr>
              <a:t>Unassociated</a:t>
            </a:r>
            <a:r>
              <a:rPr lang="en-AU" sz="2000" dirty="0">
                <a:solidFill>
                  <a:schemeClr val="tx1"/>
                </a:solidFill>
              </a:rPr>
              <a:t> set data only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In conjunction: catch-conditioned model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Much faster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Examine alternative platforms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In past have struggled due to tagging data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Updates may have improved performance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Evaluate tag-based models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Key data for SKJ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Note recent experience that multiple data sources may be better</a:t>
            </a:r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A02250-97E3-8B5B-3DDF-25AB06C5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62435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632533-755D-0111-3125-44BC11FE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Better to ensure OMs and EM are ‘different’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Avoids overly positive performance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Updates to historical data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Routine updates of data and re-estimation of time series in CPUE series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Not as tested in the MSE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Need to detail differences more clearly, and investigate for potential exceptional circumstances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09719-FFAA-B8E3-74C7-1E43F797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notes</a:t>
            </a:r>
          </a:p>
        </p:txBody>
      </p:sp>
    </p:spTree>
    <p:extLst>
      <p:ext uri="{BB962C8B-B14F-4D97-AF65-F5344CB8AC3E}">
        <p14:creationId xmlns:p14="http://schemas.microsoft.com/office/powerpoint/2010/main" val="167153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632533-755D-0111-3125-44BC11FE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540042"/>
            <a:ext cx="10515600" cy="4504876"/>
          </a:xfrm>
        </p:spPr>
        <p:txBody>
          <a:bodyPr>
            <a:normAutofit lnSpcReduction="10000"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Investigation of alternative modelling approaches 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Focussed specifically on the estimation method 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Re-test management procedure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Data collection, estimation method, HCR    –     MP package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Ideally no change to HCR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Data inputs to the estimation method may change depending on adopted approach.</a:t>
            </a:r>
          </a:p>
          <a:p>
            <a:pPr lvl="1"/>
            <a:endParaRPr lang="en-AU" sz="20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No change to Operating Models </a:t>
            </a:r>
          </a:p>
          <a:p>
            <a:pPr lvl="1"/>
            <a:r>
              <a:rPr lang="en-AU" sz="2000" dirty="0">
                <a:solidFill>
                  <a:schemeClr val="tx1"/>
                </a:solidFill>
              </a:rPr>
              <a:t>OM grid remains as currently specified.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No change to Management Objectives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09719-FFAA-B8E3-74C7-1E43F797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 plan</a:t>
            </a:r>
          </a:p>
        </p:txBody>
      </p:sp>
    </p:spTree>
    <p:extLst>
      <p:ext uri="{BB962C8B-B14F-4D97-AF65-F5344CB8AC3E}">
        <p14:creationId xmlns:p14="http://schemas.microsoft.com/office/powerpoint/2010/main" val="350008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E210B9-D587-5535-853E-935B3E2DA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360494"/>
              </p:ext>
            </p:extLst>
          </p:nvPr>
        </p:nvGraphicFramePr>
        <p:xfrm>
          <a:off x="1025624" y="1382148"/>
          <a:ext cx="10515600" cy="5049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918">
                  <a:extLst>
                    <a:ext uri="{9D8B030D-6E8A-4147-A177-3AD203B41FA5}">
                      <a16:colId xmlns:a16="http://schemas.microsoft.com/office/drawing/2014/main" val="2403518585"/>
                    </a:ext>
                  </a:extLst>
                </a:gridCol>
                <a:gridCol w="1448656">
                  <a:extLst>
                    <a:ext uri="{9D8B030D-6E8A-4147-A177-3AD203B41FA5}">
                      <a16:colId xmlns:a16="http://schemas.microsoft.com/office/drawing/2014/main" val="1212102862"/>
                    </a:ext>
                  </a:extLst>
                </a:gridCol>
                <a:gridCol w="4787757">
                  <a:extLst>
                    <a:ext uri="{9D8B030D-6E8A-4147-A177-3AD203B41FA5}">
                      <a16:colId xmlns:a16="http://schemas.microsoft.com/office/drawing/2014/main" val="2593219688"/>
                    </a:ext>
                  </a:extLst>
                </a:gridCol>
                <a:gridCol w="3373269">
                  <a:extLst>
                    <a:ext uri="{9D8B030D-6E8A-4147-A177-3AD203B41FA5}">
                      <a16:colId xmlns:a16="http://schemas.microsoft.com/office/drawing/2014/main" val="4122670968"/>
                    </a:ext>
                  </a:extLst>
                </a:gridCol>
              </a:tblGrid>
              <a:tr h="276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effectLst/>
                        </a:rPr>
                        <a:t>Year</a:t>
                      </a:r>
                      <a:endParaRPr lang="en-A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effectLst/>
                        </a:rPr>
                        <a:t>Meeting</a:t>
                      </a:r>
                      <a:endParaRPr lang="en-A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effectLst/>
                        </a:rPr>
                        <a:t>Proposed input</a:t>
                      </a:r>
                      <a:endParaRPr lang="en-A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>
                          <a:effectLst/>
                        </a:rPr>
                        <a:t>Notes</a:t>
                      </a:r>
                      <a:endParaRPr lang="en-A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389835"/>
                  </a:ext>
                </a:extLst>
              </a:tr>
              <a:tr h="551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effectLst/>
                        </a:rPr>
                        <a:t>2024</a:t>
                      </a:r>
                      <a:endParaRPr lang="en-A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>
                          <a:effectLst/>
                        </a:rPr>
                        <a:t>SMD2</a:t>
                      </a: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Discussion of relevant SC20 outcomes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>
                          <a:effectLst/>
                        </a:rPr>
                        <a:t> </a:t>
                      </a: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589018"/>
                  </a:ext>
                </a:extLst>
              </a:tr>
              <a:tr h="81644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effectLst/>
                        </a:rPr>
                        <a:t>2025</a:t>
                      </a:r>
                      <a:endParaRPr lang="en-A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0292" marB="502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>
                          <a:effectLst/>
                        </a:rPr>
                        <a:t>SC21</a:t>
                      </a: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Performance of alternative EMs presented to SC and advice provided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>
                          <a:effectLst/>
                        </a:rPr>
                        <a:t>New SKJ assessment is scheduled for this meeting</a:t>
                      </a: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473754"/>
                  </a:ext>
                </a:extLst>
              </a:tr>
              <a:tr h="83385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>
                          <a:effectLst/>
                        </a:rPr>
                        <a:t>WCPFC22</a:t>
                      </a: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Commission agreement of updated MP and update of CMM 2022-01 Annex 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>
                          <a:effectLst/>
                        </a:rPr>
                        <a:t> </a:t>
                      </a: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677177"/>
                  </a:ext>
                </a:extLst>
              </a:tr>
              <a:tr h="79524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400" kern="100" dirty="0">
                          <a:effectLst/>
                        </a:rPr>
                        <a:t>2026</a:t>
                      </a:r>
                      <a:endParaRPr lang="en-A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0292" marB="502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SC22</a:t>
                      </a: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Implementation of 2</a:t>
                      </a:r>
                      <a:r>
                        <a:rPr lang="en-AU" sz="2000" kern="100" baseline="30000" dirty="0">
                          <a:effectLst/>
                        </a:rPr>
                        <a:t>nd</a:t>
                      </a:r>
                      <a:r>
                        <a:rPr lang="en-AU" sz="2000" kern="100" dirty="0">
                          <a:effectLst/>
                        </a:rPr>
                        <a:t> running of the MP and provision of advice.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 </a:t>
                      </a: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950393"/>
                  </a:ext>
                </a:extLst>
              </a:tr>
              <a:tr h="5517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WCPFC23</a:t>
                      </a: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Actions as per para 8 of CMM 2022-01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 </a:t>
                      </a:r>
                      <a:endParaRPr lang="en-A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7422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A466394-0CB7-AA14-D4CD-69C17A8C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72666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95E6E-9D47-59FD-79E8-9FAB3454F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Consider and provide advice on the options provided for re-examining the WCPO skipjack MP estimation method; and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Consider the proposed timeline for that re-examination.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C4F091-D5C3-8294-A8ED-D784AA3D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6152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61EEC3A-12EA-4171-9AD3-C43BFD6DEEDC}" vid="{784FA4AF-0ACA-4F66-9812-712CA1A62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AAC2F25D61348B8922E59BDF82BAD" ma:contentTypeVersion="16" ma:contentTypeDescription="Create a new document." ma:contentTypeScope="" ma:versionID="fc497a70cc3de4b4baad45e0ef3fdc3b">
  <xsd:schema xmlns:xsd="http://www.w3.org/2001/XMLSchema" xmlns:xs="http://www.w3.org/2001/XMLSchema" xmlns:p="http://schemas.microsoft.com/office/2006/metadata/properties" xmlns:ns1="http://schemas.microsoft.com/sharepoint/v3" xmlns:ns2="8429cdef-8c4a-4b4f-a5bd-9a657e45f834" xmlns:ns3="fe0e20ed-f52e-4993-be80-54db2a133aca" xmlns:ns4="1644aaaf-76d5-4a97-8df4-1ac44f24cfd9" targetNamespace="http://schemas.microsoft.com/office/2006/metadata/properties" ma:root="true" ma:fieldsID="54d1022210cd15832b1e3515874fd266" ns1:_="" ns2:_="" ns3:_="" ns4:_="">
    <xsd:import namespace="http://schemas.microsoft.com/sharepoint/v3"/>
    <xsd:import namespace="8429cdef-8c4a-4b4f-a5bd-9a657e45f834"/>
    <xsd:import namespace="fe0e20ed-f52e-4993-be80-54db2a133aca"/>
    <xsd:import namespace="1644aaaf-76d5-4a97-8df4-1ac44f24cfd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9cdef-8c4a-4b4f-a5bd-9a657e45f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20ed-f52e-4993-be80-54db2a133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4aaaf-76d5-4a97-8df4-1ac44f24cfd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e2f09f5-5f26-4fce-975f-9860d26050a3}" ma:internalName="TaxCatchAll" ma:showField="CatchAllData" ma:web="1644aaaf-76d5-4a97-8df4-1ac44f24c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44aaaf-76d5-4a97-8df4-1ac44f24cfd9" xsi:nil="true"/>
    <lcf76f155ced4ddcb4097134ff3c332f xmlns="8429cdef-8c4a-4b4f-a5bd-9a657e45f834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508E41-647C-4FB4-9A86-C768FA85A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29cdef-8c4a-4b4f-a5bd-9a657e45f834"/>
    <ds:schemaRef ds:uri="fe0e20ed-f52e-4993-be80-54db2a133aca"/>
    <ds:schemaRef ds:uri="1644aaaf-76d5-4a97-8df4-1ac44f24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39C41-8802-4B40-BC66-25A6D9B1EFAE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6ae341-454f-41ed-96c8-9fa7238e7bf6"/>
    <ds:schemaRef ds:uri="http://schemas.openxmlformats.org/package/2006/metadata/core-properties"/>
    <ds:schemaRef ds:uri="514aaa0c-ce47-45ed-9aa6-2a303c2a9fad"/>
    <ds:schemaRef ds:uri="http://purl.org/dc/terms/"/>
    <ds:schemaRef ds:uri="1644aaaf-76d5-4a97-8df4-1ac44f24cfd9"/>
    <ds:schemaRef ds:uri="8429cdef-8c4a-4b4f-a5bd-9a657e45f83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361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WCPO skipjack MP estimation method: planned approach  MI-WP-02  Scientific Committee Meeting  Manila, Philippines 14-21 August 2024 </vt:lpstr>
      <vt:lpstr>Reminder – estimation method</vt:lpstr>
      <vt:lpstr>Issue – tropical P&amp;L input data</vt:lpstr>
      <vt:lpstr>Solutions</vt:lpstr>
      <vt:lpstr>General notes</vt:lpstr>
      <vt:lpstr>Work plan</vt:lpstr>
      <vt:lpstr>Timeline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Hare</dc:creator>
  <cp:lastModifiedBy>Robert Scott</cp:lastModifiedBy>
  <cp:revision>53</cp:revision>
  <dcterms:created xsi:type="dcterms:W3CDTF">2023-07-28T00:44:00Z</dcterms:created>
  <dcterms:modified xsi:type="dcterms:W3CDTF">2024-08-16T02:14:05Z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0x010100C85AAC2F25D61348B8922E59BDF82BAD</vt:lpwstr>
  </property>
  <property fmtid="{D5CDD505-2E9C-101B-9397-08002B2CF9AE}" pid="3" name="MediaServiceImageTags">
    <vt:lpwstr/>
  </property>
</Properties>
</file>