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76" r:id="rId5"/>
    <p:sldId id="277" r:id="rId6"/>
    <p:sldId id="278" r:id="rId7"/>
    <p:sldId id="279" r:id="rId8"/>
    <p:sldId id="280" r:id="rId9"/>
    <p:sldId id="283" r:id="rId10"/>
    <p:sldId id="281" r:id="rId11"/>
    <p:sldId id="28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46AD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26" autoAdjust="0"/>
  </p:normalViewPr>
  <p:slideViewPr>
    <p:cSldViewPr snapToGrid="0">
      <p:cViewPr varScale="1">
        <p:scale>
          <a:sx n="106" d="100"/>
          <a:sy n="106" d="100"/>
        </p:scale>
        <p:origin x="84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16/08/2024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594684"/>
            <a:ext cx="6736080" cy="762572"/>
          </a:xfrm>
        </p:spPr>
        <p:txBody>
          <a:bodyPr>
            <a:noAutofit/>
          </a:bodyPr>
          <a:lstStyle/>
          <a:p>
            <a:pPr algn="ctr"/>
            <a:r>
              <a:rPr lang="en-US" sz="1600" dirty="0"/>
              <a:t>SPC-OFP</a:t>
            </a:r>
            <a:br>
              <a:rPr lang="en-US" sz="1600" dirty="0"/>
            </a:br>
            <a:r>
              <a:rPr lang="en-US" sz="1600" dirty="0"/>
              <a:t>August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669" y="2194560"/>
            <a:ext cx="7474131" cy="3472314"/>
          </a:xfrm>
        </p:spPr>
        <p:txBody>
          <a:bodyPr>
            <a:normAutofit fontScale="90000"/>
          </a:bodyPr>
          <a:lstStyle/>
          <a:p>
            <a:pPr algn="ctr"/>
            <a:r>
              <a:rPr lang="en-AU" sz="4000" dirty="0"/>
              <a:t>WCPO skipjack MP estimation method: planned approach</a:t>
            </a:r>
            <a:br>
              <a:rPr lang="en-US" sz="5300" dirty="0"/>
            </a:br>
            <a:br>
              <a:rPr lang="en-US" sz="4400" dirty="0"/>
            </a:br>
            <a:r>
              <a:rPr lang="en-AU" sz="3600" dirty="0"/>
              <a:t>MI-WP-02</a:t>
            </a:r>
            <a:br>
              <a:rPr lang="en-AU" sz="4800" dirty="0"/>
            </a:br>
            <a:br>
              <a:rPr lang="en-AU" sz="3100" dirty="0"/>
            </a:br>
            <a:r>
              <a:rPr lang="en-AU" sz="2200" dirty="0"/>
              <a:t>Scientific Committee Meeting </a:t>
            </a:r>
            <a:br>
              <a:rPr lang="en-AU" sz="2200" dirty="0"/>
            </a:br>
            <a:r>
              <a:rPr lang="en-AU" sz="2200" dirty="0"/>
              <a:t>Manila, Philippines</a:t>
            </a:r>
            <a:br>
              <a:rPr lang="en-AU" sz="2200" dirty="0"/>
            </a:br>
            <a:r>
              <a:rPr lang="en-AU" sz="2200" dirty="0"/>
              <a:t>14-21 August 2024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B074E3-CFD8-7088-513C-4033CB289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Key part of the Management Procedure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Data collection</a:t>
            </a:r>
          </a:p>
          <a:p>
            <a:pPr lvl="1"/>
            <a:r>
              <a:rPr lang="en-AU" sz="2000" u="sng" dirty="0">
                <a:solidFill>
                  <a:schemeClr val="tx1"/>
                </a:solidFill>
              </a:rPr>
              <a:t>estimation method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HCR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Provides a ‘fixed’ approach to estimating stock status to feed into the HCR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WCPO skipjack EM: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fixed implementation of MULTIFAN-CL (~2019 diagnostic case model)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2023 Monitoring strategy report flagged an issue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Reduced pole and line effort in tropical regions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FC1993-9828-E126-916C-C54D2621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Reminder – estimation method</a:t>
            </a:r>
          </a:p>
        </p:txBody>
      </p:sp>
    </p:spTree>
    <p:extLst>
      <p:ext uri="{BB962C8B-B14F-4D97-AF65-F5344CB8AC3E}">
        <p14:creationId xmlns:p14="http://schemas.microsoft.com/office/powerpoint/2010/main" val="343027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FE871C-2A2C-8D86-B810-F8646C2E1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780" y="1693862"/>
            <a:ext cx="10787259" cy="493969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350105-2E62-9776-A12C-43668B853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Issue – tropical P&amp;L input data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847627-3C33-F03C-88A6-C64EB3BF8A40}"/>
              </a:ext>
            </a:extLst>
          </p:cNvPr>
          <p:cNvSpPr/>
          <p:nvPr/>
        </p:nvSpPr>
        <p:spPr>
          <a:xfrm>
            <a:off x="2294312" y="4572000"/>
            <a:ext cx="1845425" cy="68164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09BCBB2-C70D-3618-52B7-5F5549B106E4}"/>
              </a:ext>
            </a:extLst>
          </p:cNvPr>
          <p:cNvSpPr/>
          <p:nvPr/>
        </p:nvSpPr>
        <p:spPr>
          <a:xfrm>
            <a:off x="5909103" y="4590836"/>
            <a:ext cx="1845425" cy="68164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799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88B923-9E94-41E5-A1D3-8C14A0278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382149"/>
            <a:ext cx="10515600" cy="4957006"/>
          </a:xfrm>
        </p:spPr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2022 assessment shifted to PS-based tropical index</a:t>
            </a:r>
          </a:p>
          <a:p>
            <a:pPr lvl="1"/>
            <a:r>
              <a:rPr lang="en-AU" sz="2000" dirty="0" err="1">
                <a:solidFill>
                  <a:schemeClr val="tx1"/>
                </a:solidFill>
              </a:rPr>
              <a:t>Unassociated</a:t>
            </a:r>
            <a:r>
              <a:rPr lang="en-AU" sz="2000" dirty="0">
                <a:solidFill>
                  <a:schemeClr val="tx1"/>
                </a:solidFill>
              </a:rPr>
              <a:t> set data only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In conjunction: catch-conditioned model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Much faster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Examine alternative platforms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In past have struggled due to tagging data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Updates may have improved performance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Evaluate tag-based models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Key data for SKJ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Note recent experience that multiple data sources may be better</a:t>
            </a:r>
          </a:p>
          <a:p>
            <a:pPr lvl="1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A02250-97E3-8B5B-3DDF-25AB06C57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Solutions</a:t>
            </a:r>
          </a:p>
        </p:txBody>
      </p:sp>
    </p:spTree>
    <p:extLst>
      <p:ext uri="{BB962C8B-B14F-4D97-AF65-F5344CB8AC3E}">
        <p14:creationId xmlns:p14="http://schemas.microsoft.com/office/powerpoint/2010/main" val="162435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632533-755D-0111-3125-44BC11FEC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Better to ensure OMs and EM are ‘different’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Avoids overly positive performance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Updates to historical data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Routine updates of data and re-estimation of time series in CPUE series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Not as tested in the MSE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Need to detail differences more clearly, and investigate for potential exceptional circumstances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109719-FFAA-B8E3-74C7-1E43F797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General notes</a:t>
            </a:r>
          </a:p>
        </p:txBody>
      </p:sp>
    </p:spTree>
    <p:extLst>
      <p:ext uri="{BB962C8B-B14F-4D97-AF65-F5344CB8AC3E}">
        <p14:creationId xmlns:p14="http://schemas.microsoft.com/office/powerpoint/2010/main" val="167153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632533-755D-0111-3125-44BC11FEC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540042"/>
            <a:ext cx="10515600" cy="4504876"/>
          </a:xfrm>
        </p:spPr>
        <p:txBody>
          <a:bodyPr>
            <a:normAutofit lnSpcReduction="10000"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Investigation of alternative modelling approaches 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Focussed specifically on the estimation method 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Re-test management procedure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Data collection, estimation method, HCR    –     MP package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Ideally no change to HCR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Data inputs to the estimation method may change depending on adopted approach.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No change to Operating Models 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OM grid remains as currently specified.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No change to Management Objectives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109719-FFAA-B8E3-74C7-1E43F797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Work plan</a:t>
            </a:r>
          </a:p>
        </p:txBody>
      </p:sp>
    </p:spTree>
    <p:extLst>
      <p:ext uri="{BB962C8B-B14F-4D97-AF65-F5344CB8AC3E}">
        <p14:creationId xmlns:p14="http://schemas.microsoft.com/office/powerpoint/2010/main" val="3500083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3E210B9-D587-5535-853E-935B3E2DA5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360494"/>
              </p:ext>
            </p:extLst>
          </p:nvPr>
        </p:nvGraphicFramePr>
        <p:xfrm>
          <a:off x="1025624" y="1382148"/>
          <a:ext cx="10515600" cy="5049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5918">
                  <a:extLst>
                    <a:ext uri="{9D8B030D-6E8A-4147-A177-3AD203B41FA5}">
                      <a16:colId xmlns:a16="http://schemas.microsoft.com/office/drawing/2014/main" val="2403518585"/>
                    </a:ext>
                  </a:extLst>
                </a:gridCol>
                <a:gridCol w="1448656">
                  <a:extLst>
                    <a:ext uri="{9D8B030D-6E8A-4147-A177-3AD203B41FA5}">
                      <a16:colId xmlns:a16="http://schemas.microsoft.com/office/drawing/2014/main" val="1212102862"/>
                    </a:ext>
                  </a:extLst>
                </a:gridCol>
                <a:gridCol w="4787757">
                  <a:extLst>
                    <a:ext uri="{9D8B030D-6E8A-4147-A177-3AD203B41FA5}">
                      <a16:colId xmlns:a16="http://schemas.microsoft.com/office/drawing/2014/main" val="2593219688"/>
                    </a:ext>
                  </a:extLst>
                </a:gridCol>
                <a:gridCol w="3373269">
                  <a:extLst>
                    <a:ext uri="{9D8B030D-6E8A-4147-A177-3AD203B41FA5}">
                      <a16:colId xmlns:a16="http://schemas.microsoft.com/office/drawing/2014/main" val="4122670968"/>
                    </a:ext>
                  </a:extLst>
                </a:gridCol>
              </a:tblGrid>
              <a:tr h="2761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 dirty="0">
                          <a:effectLst/>
                        </a:rPr>
                        <a:t>Year</a:t>
                      </a:r>
                      <a:endParaRPr lang="en-A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>
                          <a:effectLst/>
                        </a:rPr>
                        <a:t>Meeting</a:t>
                      </a:r>
                      <a:endParaRPr lang="en-A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>
                          <a:effectLst/>
                        </a:rPr>
                        <a:t>Proposed input</a:t>
                      </a:r>
                      <a:endParaRPr lang="en-A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>
                          <a:effectLst/>
                        </a:rPr>
                        <a:t>Notes</a:t>
                      </a:r>
                      <a:endParaRPr lang="en-A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6389835"/>
                  </a:ext>
                </a:extLst>
              </a:tr>
              <a:tr h="5517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 dirty="0">
                          <a:effectLst/>
                        </a:rPr>
                        <a:t>2024</a:t>
                      </a:r>
                      <a:endParaRPr lang="en-A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SMD2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Discussion of relevant SC20 outcomes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 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2589018"/>
                  </a:ext>
                </a:extLst>
              </a:tr>
              <a:tr h="816449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 dirty="0">
                          <a:effectLst/>
                        </a:rPr>
                        <a:t>2025</a:t>
                      </a:r>
                      <a:endParaRPr lang="en-A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0292" marB="5029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SC21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Performance of alternative EMs presented to SC and advice provided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New SKJ assessment is scheduled for this meeting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473754"/>
                  </a:ext>
                </a:extLst>
              </a:tr>
              <a:tr h="833859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WCPFC22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Commission agreement of updated MP and update of CMM 2022-01 Annex 2.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>
                          <a:effectLst/>
                        </a:rPr>
                        <a:t> </a:t>
                      </a: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0677177"/>
                  </a:ext>
                </a:extLst>
              </a:tr>
              <a:tr h="795243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400" kern="100" dirty="0">
                          <a:effectLst/>
                        </a:rPr>
                        <a:t>2026</a:t>
                      </a:r>
                      <a:endParaRPr lang="en-A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50292" marB="5029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SC22</a:t>
                      </a: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Implementation of 2</a:t>
                      </a:r>
                      <a:r>
                        <a:rPr lang="en-AU" sz="2000" kern="100" baseline="30000" dirty="0">
                          <a:effectLst/>
                        </a:rPr>
                        <a:t>nd</a:t>
                      </a:r>
                      <a:r>
                        <a:rPr lang="en-AU" sz="2000" kern="100" dirty="0">
                          <a:effectLst/>
                        </a:rPr>
                        <a:t> running of the MP and provision of advice.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 </a:t>
                      </a: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950393"/>
                  </a:ext>
                </a:extLst>
              </a:tr>
              <a:tr h="551737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WCPFC23</a:t>
                      </a: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Actions as per para 8 of CMM 2022-01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A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kern="100" dirty="0">
                          <a:effectLst/>
                        </a:rPr>
                        <a:t> </a:t>
                      </a:r>
                      <a:endParaRPr lang="en-A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574227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A466394-0CB7-AA14-D4CD-69C17A8C3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272666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895E6E-9D47-59FD-79E8-9FAB3454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Consider and provide advice on the options provided for re-examining the WCPO skipjack MP estimation method; and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Consider the proposed timeline for that re-examination.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C4F091-D5C3-8294-A8ED-D784AA3D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61522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12077</TotalTime>
  <Words>361</Words>
  <Application>Microsoft Office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WCPO skipjack MP estimation method: planned approach  MI-WP-02  Scientific Committee Meeting  Manila, Philippines 14-21 August 2024 </vt:lpstr>
      <vt:lpstr>Reminder – estimation method</vt:lpstr>
      <vt:lpstr>Issue – tropical P&amp;L input data</vt:lpstr>
      <vt:lpstr>Solutions</vt:lpstr>
      <vt:lpstr>General notes</vt:lpstr>
      <vt:lpstr>Work plan</vt:lpstr>
      <vt:lpstr>Timeline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Robert Scott</cp:lastModifiedBy>
  <cp:revision>53</cp:revision>
  <dcterms:created xsi:type="dcterms:W3CDTF">2023-07-28T00:44:00Z</dcterms:created>
  <dcterms:modified xsi:type="dcterms:W3CDTF">2024-08-16T02:14:05Z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