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57" r:id="rId3"/>
    <p:sldId id="264" r:id="rId4"/>
    <p:sldId id="265" r:id="rId5"/>
    <p:sldId id="267" r:id="rId6"/>
    <p:sldId id="268" r:id="rId7"/>
    <p:sldId id="266" r:id="rId8"/>
    <p:sldId id="270"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55"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AF8F9-444B-4458-BD16-B9D3E24BE062}" type="datetimeFigureOut">
              <a:rPr lang="en-US" smtClean="0"/>
              <a:t>8/15/24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650CE-29CE-4BAD-BC90-66AC08F2298C}" type="slidenum">
              <a:rPr lang="en-US" smtClean="0"/>
              <a:t>‹#›</a:t>
            </a:fld>
            <a:endParaRPr lang="en-US"/>
          </a:p>
        </p:txBody>
      </p:sp>
    </p:spTree>
    <p:extLst>
      <p:ext uri="{BB962C8B-B14F-4D97-AF65-F5344CB8AC3E}">
        <p14:creationId xmlns:p14="http://schemas.microsoft.com/office/powerpoint/2010/main" val="2949093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A44CA-6AA6-39CB-A885-27AE8AF99F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A43137-1AAE-D179-3156-8098AB0EC1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5A1407-A2E5-FED3-B0B1-637AF90EDFBD}"/>
              </a:ext>
            </a:extLst>
          </p:cNvPr>
          <p:cNvSpPr>
            <a:spLocks noGrp="1"/>
          </p:cNvSpPr>
          <p:nvPr>
            <p:ph type="dt" sz="half" idx="10"/>
          </p:nvPr>
        </p:nvSpPr>
        <p:spPr>
          <a:xfrm>
            <a:off x="1524000" y="6356350"/>
            <a:ext cx="2057400" cy="365125"/>
          </a:xfrm>
        </p:spPr>
        <p:txBody>
          <a:bodyPr/>
          <a:lstStyle>
            <a:lvl1pPr>
              <a:defRPr/>
            </a:lvl1pPr>
          </a:lstStyle>
          <a:p>
            <a:r>
              <a:rPr lang="en-US"/>
              <a:t>July 15-16, 2024</a:t>
            </a:r>
            <a:endParaRPr lang="en-US" dirty="0"/>
          </a:p>
        </p:txBody>
      </p:sp>
      <p:sp>
        <p:nvSpPr>
          <p:cNvPr id="5" name="Footer Placeholder 4">
            <a:extLst>
              <a:ext uri="{FF2B5EF4-FFF2-40B4-BE49-F238E27FC236}">
                <a16:creationId xmlns:a16="http://schemas.microsoft.com/office/drawing/2014/main" id="{8D3552E1-BDBF-D7DA-5688-58E54E48A767}"/>
              </a:ext>
            </a:extLst>
          </p:cNvPr>
          <p:cNvSpPr>
            <a:spLocks noGrp="1"/>
          </p:cNvSpPr>
          <p:nvPr>
            <p:ph type="ftr" sz="quarter" idx="11"/>
          </p:nvPr>
        </p:nvSpPr>
        <p:spPr/>
        <p:txBody>
          <a:bodyPr/>
          <a:lstStyle/>
          <a:p>
            <a:r>
              <a:rPr lang="en-US" dirty="0"/>
              <a:t>NC20</a:t>
            </a:r>
          </a:p>
        </p:txBody>
      </p:sp>
      <p:sp>
        <p:nvSpPr>
          <p:cNvPr id="6" name="Slide Number Placeholder 5">
            <a:extLst>
              <a:ext uri="{FF2B5EF4-FFF2-40B4-BE49-F238E27FC236}">
                <a16:creationId xmlns:a16="http://schemas.microsoft.com/office/drawing/2014/main" id="{3158D693-25BD-8F97-C508-99E39719D51F}"/>
              </a:ext>
            </a:extLst>
          </p:cNvPr>
          <p:cNvSpPr>
            <a:spLocks noGrp="1"/>
          </p:cNvSpPr>
          <p:nvPr>
            <p:ph type="sldNum" sz="quarter" idx="12"/>
          </p:nvPr>
        </p:nvSpPr>
        <p:spPr/>
        <p:txBody>
          <a:bodyPr/>
          <a:lstStyle/>
          <a:p>
            <a:fld id="{07AADA89-AA9B-45DA-B724-DB1A8CD279FD}" type="slidenum">
              <a:rPr lang="en-US" smtClean="0"/>
              <a:t>‹#›</a:t>
            </a:fld>
            <a:endParaRPr lang="en-US"/>
          </a:p>
        </p:txBody>
      </p:sp>
      <p:pic>
        <p:nvPicPr>
          <p:cNvPr id="8" name="Picture 7" descr="A group of fish with text&#10;&#10;Description automatically generated">
            <a:extLst>
              <a:ext uri="{FF2B5EF4-FFF2-40B4-BE49-F238E27FC236}">
                <a16:creationId xmlns:a16="http://schemas.microsoft.com/office/drawing/2014/main" id="{54A53598-690D-A125-8CE5-9672ECDAAA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81150" cy="1400175"/>
          </a:xfrm>
          <a:prstGeom prst="rect">
            <a:avLst/>
          </a:prstGeom>
        </p:spPr>
      </p:pic>
    </p:spTree>
    <p:extLst>
      <p:ext uri="{BB962C8B-B14F-4D97-AF65-F5344CB8AC3E}">
        <p14:creationId xmlns:p14="http://schemas.microsoft.com/office/powerpoint/2010/main" val="2213218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D2E6E-01B7-E5B8-219A-EDC64892767C}"/>
              </a:ext>
            </a:extLst>
          </p:cNvPr>
          <p:cNvSpPr>
            <a:spLocks noGrp="1"/>
          </p:cNvSpPr>
          <p:nvPr>
            <p:ph type="title"/>
          </p:nvPr>
        </p:nvSpPr>
        <p:spPr>
          <a:xfrm>
            <a:off x="1502874" y="365125"/>
            <a:ext cx="9850925"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5AB68F-EDF6-0683-3C59-328FFF3C2D3B}"/>
              </a:ext>
            </a:extLst>
          </p:cNvPr>
          <p:cNvSpPr>
            <a:spLocks noGrp="1"/>
          </p:cNvSpPr>
          <p:nvPr>
            <p:ph type="body" orient="vert" idx="1"/>
          </p:nvPr>
        </p:nvSpPr>
        <p:spPr>
          <a:xfrm>
            <a:off x="1502874" y="1825625"/>
            <a:ext cx="9850926"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D83656-652E-8077-53BE-5DB42B836B44}"/>
              </a:ext>
            </a:extLst>
          </p:cNvPr>
          <p:cNvSpPr>
            <a:spLocks noGrp="1"/>
          </p:cNvSpPr>
          <p:nvPr>
            <p:ph type="dt" sz="half" idx="10"/>
          </p:nvPr>
        </p:nvSpPr>
        <p:spPr>
          <a:xfrm>
            <a:off x="1502874" y="6356350"/>
            <a:ext cx="2078526" cy="365125"/>
          </a:xfrm>
        </p:spPr>
        <p:txBody>
          <a:bodyPr/>
          <a:lstStyle>
            <a:lvl1pPr>
              <a:defRPr/>
            </a:lvl1pPr>
          </a:lstStyle>
          <a:p>
            <a:r>
              <a:rPr lang="en-US"/>
              <a:t>July 15-16, 2024</a:t>
            </a:r>
            <a:endParaRPr lang="en-US" dirty="0"/>
          </a:p>
        </p:txBody>
      </p:sp>
      <p:sp>
        <p:nvSpPr>
          <p:cNvPr id="5" name="Footer Placeholder 4">
            <a:extLst>
              <a:ext uri="{FF2B5EF4-FFF2-40B4-BE49-F238E27FC236}">
                <a16:creationId xmlns:a16="http://schemas.microsoft.com/office/drawing/2014/main" id="{0B4D8BED-135B-F7AE-23C4-8E53EE398E82}"/>
              </a:ext>
            </a:extLst>
          </p:cNvPr>
          <p:cNvSpPr>
            <a:spLocks noGrp="1"/>
          </p:cNvSpPr>
          <p:nvPr>
            <p:ph type="ftr" sz="quarter" idx="11"/>
          </p:nvPr>
        </p:nvSpPr>
        <p:spPr/>
        <p:txBody>
          <a:bodyPr/>
          <a:lstStyle/>
          <a:p>
            <a:r>
              <a:rPr lang="en-US" dirty="0"/>
              <a:t>NC20</a:t>
            </a:r>
          </a:p>
        </p:txBody>
      </p:sp>
      <p:sp>
        <p:nvSpPr>
          <p:cNvPr id="6" name="Slide Number Placeholder 5">
            <a:extLst>
              <a:ext uri="{FF2B5EF4-FFF2-40B4-BE49-F238E27FC236}">
                <a16:creationId xmlns:a16="http://schemas.microsoft.com/office/drawing/2014/main" id="{CA93231E-09E0-BD45-A36A-300B3AA8AB83}"/>
              </a:ext>
            </a:extLst>
          </p:cNvPr>
          <p:cNvSpPr>
            <a:spLocks noGrp="1"/>
          </p:cNvSpPr>
          <p:nvPr>
            <p:ph type="sldNum" sz="quarter" idx="12"/>
          </p:nvPr>
        </p:nvSpPr>
        <p:spPr/>
        <p:txBody>
          <a:bodyPr/>
          <a:lstStyle/>
          <a:p>
            <a:fld id="{07AADA89-AA9B-45DA-B724-DB1A8CD279FD}" type="slidenum">
              <a:rPr lang="en-US" smtClean="0"/>
              <a:t>‹#›</a:t>
            </a:fld>
            <a:endParaRPr lang="en-US"/>
          </a:p>
        </p:txBody>
      </p:sp>
      <p:pic>
        <p:nvPicPr>
          <p:cNvPr id="8" name="Picture 7" descr="A group of fish with text&#10;&#10;Description automatically generated">
            <a:extLst>
              <a:ext uri="{FF2B5EF4-FFF2-40B4-BE49-F238E27FC236}">
                <a16:creationId xmlns:a16="http://schemas.microsoft.com/office/drawing/2014/main" id="{B514918F-1386-47F0-1672-032235A9C0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81150" cy="1400175"/>
          </a:xfrm>
          <a:prstGeom prst="rect">
            <a:avLst/>
          </a:prstGeom>
        </p:spPr>
      </p:pic>
    </p:spTree>
    <p:extLst>
      <p:ext uri="{BB962C8B-B14F-4D97-AF65-F5344CB8AC3E}">
        <p14:creationId xmlns:p14="http://schemas.microsoft.com/office/powerpoint/2010/main" val="724156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B73243-366A-78EB-31A5-71235C4875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14F9C4-E4A1-F2EC-AE5C-7F86FB168539}"/>
              </a:ext>
            </a:extLst>
          </p:cNvPr>
          <p:cNvSpPr>
            <a:spLocks noGrp="1"/>
          </p:cNvSpPr>
          <p:nvPr>
            <p:ph type="body" orient="vert" idx="1"/>
          </p:nvPr>
        </p:nvSpPr>
        <p:spPr>
          <a:xfrm>
            <a:off x="1484768" y="365125"/>
            <a:ext cx="708773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BF27B9-8CC0-87A3-B8C2-6857407EFE61}"/>
              </a:ext>
            </a:extLst>
          </p:cNvPr>
          <p:cNvSpPr>
            <a:spLocks noGrp="1"/>
          </p:cNvSpPr>
          <p:nvPr>
            <p:ph type="dt" sz="half" idx="10"/>
          </p:nvPr>
        </p:nvSpPr>
        <p:spPr>
          <a:xfrm>
            <a:off x="1484768" y="6356350"/>
            <a:ext cx="2096632" cy="365125"/>
          </a:xfrm>
        </p:spPr>
        <p:txBody>
          <a:bodyPr/>
          <a:lstStyle>
            <a:lvl1pPr>
              <a:defRPr/>
            </a:lvl1pPr>
          </a:lstStyle>
          <a:p>
            <a:r>
              <a:rPr lang="en-US"/>
              <a:t>July 15-16, 2024</a:t>
            </a:r>
            <a:endParaRPr lang="en-US" dirty="0"/>
          </a:p>
        </p:txBody>
      </p:sp>
      <p:sp>
        <p:nvSpPr>
          <p:cNvPr id="5" name="Footer Placeholder 4">
            <a:extLst>
              <a:ext uri="{FF2B5EF4-FFF2-40B4-BE49-F238E27FC236}">
                <a16:creationId xmlns:a16="http://schemas.microsoft.com/office/drawing/2014/main" id="{7F8F6357-C81D-14CC-D91A-D202B04F61C6}"/>
              </a:ext>
            </a:extLst>
          </p:cNvPr>
          <p:cNvSpPr>
            <a:spLocks noGrp="1"/>
          </p:cNvSpPr>
          <p:nvPr>
            <p:ph type="ftr" sz="quarter" idx="11"/>
          </p:nvPr>
        </p:nvSpPr>
        <p:spPr/>
        <p:txBody>
          <a:bodyPr/>
          <a:lstStyle/>
          <a:p>
            <a:r>
              <a:rPr lang="en-US" dirty="0"/>
              <a:t>NC20</a:t>
            </a:r>
          </a:p>
        </p:txBody>
      </p:sp>
      <p:sp>
        <p:nvSpPr>
          <p:cNvPr id="6" name="Slide Number Placeholder 5">
            <a:extLst>
              <a:ext uri="{FF2B5EF4-FFF2-40B4-BE49-F238E27FC236}">
                <a16:creationId xmlns:a16="http://schemas.microsoft.com/office/drawing/2014/main" id="{7052B7BF-BB26-64C5-864A-F16B3C15D0A5}"/>
              </a:ext>
            </a:extLst>
          </p:cNvPr>
          <p:cNvSpPr>
            <a:spLocks noGrp="1"/>
          </p:cNvSpPr>
          <p:nvPr>
            <p:ph type="sldNum" sz="quarter" idx="12"/>
          </p:nvPr>
        </p:nvSpPr>
        <p:spPr/>
        <p:txBody>
          <a:bodyPr/>
          <a:lstStyle/>
          <a:p>
            <a:fld id="{07AADA89-AA9B-45DA-B724-DB1A8CD279FD}" type="slidenum">
              <a:rPr lang="en-US" smtClean="0"/>
              <a:t>‹#›</a:t>
            </a:fld>
            <a:endParaRPr lang="en-US"/>
          </a:p>
        </p:txBody>
      </p:sp>
      <p:pic>
        <p:nvPicPr>
          <p:cNvPr id="8" name="Picture 7" descr="A group of fish with text&#10;&#10;Description automatically generated">
            <a:extLst>
              <a:ext uri="{FF2B5EF4-FFF2-40B4-BE49-F238E27FC236}">
                <a16:creationId xmlns:a16="http://schemas.microsoft.com/office/drawing/2014/main" id="{E768A565-14A2-F50A-3514-A2439104B0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81150" cy="1400175"/>
          </a:xfrm>
          <a:prstGeom prst="rect">
            <a:avLst/>
          </a:prstGeom>
        </p:spPr>
      </p:pic>
    </p:spTree>
    <p:extLst>
      <p:ext uri="{BB962C8B-B14F-4D97-AF65-F5344CB8AC3E}">
        <p14:creationId xmlns:p14="http://schemas.microsoft.com/office/powerpoint/2010/main" val="3115123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2C813-ED81-CD73-3778-E28B0A861B13}"/>
              </a:ext>
            </a:extLst>
          </p:cNvPr>
          <p:cNvSpPr>
            <a:spLocks noGrp="1"/>
          </p:cNvSpPr>
          <p:nvPr>
            <p:ph type="title"/>
          </p:nvPr>
        </p:nvSpPr>
        <p:spPr>
          <a:xfrm>
            <a:off x="1466660" y="365125"/>
            <a:ext cx="9887139"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840346D-0CBA-4176-4780-564FB6EAB7E9}"/>
              </a:ext>
            </a:extLst>
          </p:cNvPr>
          <p:cNvSpPr>
            <a:spLocks noGrp="1"/>
          </p:cNvSpPr>
          <p:nvPr>
            <p:ph idx="1"/>
          </p:nvPr>
        </p:nvSpPr>
        <p:spPr>
          <a:xfrm>
            <a:off x="1466660" y="1825625"/>
            <a:ext cx="988714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905F41-3AAF-7E7B-23C1-5769088CC9CE}"/>
              </a:ext>
            </a:extLst>
          </p:cNvPr>
          <p:cNvSpPr>
            <a:spLocks noGrp="1"/>
          </p:cNvSpPr>
          <p:nvPr>
            <p:ph type="dt" sz="half" idx="10"/>
          </p:nvPr>
        </p:nvSpPr>
        <p:spPr>
          <a:xfrm>
            <a:off x="1466660" y="6356350"/>
            <a:ext cx="2114740" cy="365125"/>
          </a:xfrm>
        </p:spPr>
        <p:txBody>
          <a:bodyPr/>
          <a:lstStyle>
            <a:lvl1pPr>
              <a:defRPr/>
            </a:lvl1pPr>
          </a:lstStyle>
          <a:p>
            <a:r>
              <a:rPr lang="en-US"/>
              <a:t>July 15-16, 2024</a:t>
            </a:r>
            <a:endParaRPr lang="en-US" dirty="0"/>
          </a:p>
        </p:txBody>
      </p:sp>
      <p:sp>
        <p:nvSpPr>
          <p:cNvPr id="5" name="Footer Placeholder 4">
            <a:extLst>
              <a:ext uri="{FF2B5EF4-FFF2-40B4-BE49-F238E27FC236}">
                <a16:creationId xmlns:a16="http://schemas.microsoft.com/office/drawing/2014/main" id="{09045BA0-7258-2021-F4AB-67CD8A74DBF2}"/>
              </a:ext>
            </a:extLst>
          </p:cNvPr>
          <p:cNvSpPr>
            <a:spLocks noGrp="1"/>
          </p:cNvSpPr>
          <p:nvPr>
            <p:ph type="ftr" sz="quarter" idx="11"/>
          </p:nvPr>
        </p:nvSpPr>
        <p:spPr/>
        <p:txBody>
          <a:bodyPr/>
          <a:lstStyle/>
          <a:p>
            <a:r>
              <a:rPr lang="en-US" dirty="0"/>
              <a:t>NC20</a:t>
            </a:r>
          </a:p>
        </p:txBody>
      </p:sp>
      <p:sp>
        <p:nvSpPr>
          <p:cNvPr id="6" name="Slide Number Placeholder 5">
            <a:extLst>
              <a:ext uri="{FF2B5EF4-FFF2-40B4-BE49-F238E27FC236}">
                <a16:creationId xmlns:a16="http://schemas.microsoft.com/office/drawing/2014/main" id="{A60AF16B-A72D-D7C2-70D9-6C070E6F33B3}"/>
              </a:ext>
            </a:extLst>
          </p:cNvPr>
          <p:cNvSpPr>
            <a:spLocks noGrp="1"/>
          </p:cNvSpPr>
          <p:nvPr>
            <p:ph type="sldNum" sz="quarter" idx="12"/>
          </p:nvPr>
        </p:nvSpPr>
        <p:spPr/>
        <p:txBody>
          <a:bodyPr/>
          <a:lstStyle/>
          <a:p>
            <a:fld id="{07AADA89-AA9B-45DA-B724-DB1A8CD279FD}" type="slidenum">
              <a:rPr lang="en-US" smtClean="0"/>
              <a:t>‹#›</a:t>
            </a:fld>
            <a:endParaRPr lang="en-US"/>
          </a:p>
        </p:txBody>
      </p:sp>
      <p:pic>
        <p:nvPicPr>
          <p:cNvPr id="8" name="Picture 7" descr="A group of fish with text&#10;&#10;Description automatically generated">
            <a:extLst>
              <a:ext uri="{FF2B5EF4-FFF2-40B4-BE49-F238E27FC236}">
                <a16:creationId xmlns:a16="http://schemas.microsoft.com/office/drawing/2014/main" id="{F43FD4E5-122C-03F9-FE83-5346BCA56B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81150" cy="1400175"/>
          </a:xfrm>
          <a:prstGeom prst="rect">
            <a:avLst/>
          </a:prstGeom>
        </p:spPr>
      </p:pic>
    </p:spTree>
    <p:extLst>
      <p:ext uri="{BB962C8B-B14F-4D97-AF65-F5344CB8AC3E}">
        <p14:creationId xmlns:p14="http://schemas.microsoft.com/office/powerpoint/2010/main" val="4232260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81B-5C7C-5484-7AF0-221282800DF4}"/>
              </a:ext>
            </a:extLst>
          </p:cNvPr>
          <p:cNvSpPr>
            <a:spLocks noGrp="1"/>
          </p:cNvSpPr>
          <p:nvPr>
            <p:ph type="title"/>
          </p:nvPr>
        </p:nvSpPr>
        <p:spPr>
          <a:xfrm>
            <a:off x="1511928" y="1736726"/>
            <a:ext cx="9852559"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72459C-09B7-698E-4F3F-F00094DBC0A1}"/>
              </a:ext>
            </a:extLst>
          </p:cNvPr>
          <p:cNvSpPr>
            <a:spLocks noGrp="1"/>
          </p:cNvSpPr>
          <p:nvPr>
            <p:ph type="body" idx="1"/>
          </p:nvPr>
        </p:nvSpPr>
        <p:spPr>
          <a:xfrm>
            <a:off x="1511928" y="4589463"/>
            <a:ext cx="983552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7599D1-E456-7ACD-6EEF-8BEA91C14D83}"/>
              </a:ext>
            </a:extLst>
          </p:cNvPr>
          <p:cNvSpPr>
            <a:spLocks noGrp="1"/>
          </p:cNvSpPr>
          <p:nvPr>
            <p:ph type="dt" sz="half" idx="10"/>
          </p:nvPr>
        </p:nvSpPr>
        <p:spPr>
          <a:xfrm>
            <a:off x="1511928" y="6356350"/>
            <a:ext cx="2069472" cy="365125"/>
          </a:xfrm>
        </p:spPr>
        <p:txBody>
          <a:bodyPr/>
          <a:lstStyle>
            <a:lvl1pPr>
              <a:defRPr/>
            </a:lvl1pPr>
          </a:lstStyle>
          <a:p>
            <a:r>
              <a:rPr lang="en-US"/>
              <a:t>July 15-16, 2024</a:t>
            </a:r>
            <a:endParaRPr lang="en-US" dirty="0"/>
          </a:p>
        </p:txBody>
      </p:sp>
      <p:sp>
        <p:nvSpPr>
          <p:cNvPr id="5" name="Footer Placeholder 4">
            <a:extLst>
              <a:ext uri="{FF2B5EF4-FFF2-40B4-BE49-F238E27FC236}">
                <a16:creationId xmlns:a16="http://schemas.microsoft.com/office/drawing/2014/main" id="{71A7BF20-17BF-3784-92B1-C942F267535D}"/>
              </a:ext>
            </a:extLst>
          </p:cNvPr>
          <p:cNvSpPr>
            <a:spLocks noGrp="1"/>
          </p:cNvSpPr>
          <p:nvPr>
            <p:ph type="ftr" sz="quarter" idx="11"/>
          </p:nvPr>
        </p:nvSpPr>
        <p:spPr/>
        <p:txBody>
          <a:bodyPr/>
          <a:lstStyle/>
          <a:p>
            <a:r>
              <a:rPr lang="en-US" dirty="0"/>
              <a:t>NC20</a:t>
            </a:r>
          </a:p>
        </p:txBody>
      </p:sp>
      <p:sp>
        <p:nvSpPr>
          <p:cNvPr id="6" name="Slide Number Placeholder 5">
            <a:extLst>
              <a:ext uri="{FF2B5EF4-FFF2-40B4-BE49-F238E27FC236}">
                <a16:creationId xmlns:a16="http://schemas.microsoft.com/office/drawing/2014/main" id="{C2F28CC4-C58E-911B-1012-B6CA9AC2CDB3}"/>
              </a:ext>
            </a:extLst>
          </p:cNvPr>
          <p:cNvSpPr>
            <a:spLocks noGrp="1"/>
          </p:cNvSpPr>
          <p:nvPr>
            <p:ph type="sldNum" sz="quarter" idx="12"/>
          </p:nvPr>
        </p:nvSpPr>
        <p:spPr/>
        <p:txBody>
          <a:bodyPr/>
          <a:lstStyle/>
          <a:p>
            <a:fld id="{07AADA89-AA9B-45DA-B724-DB1A8CD279FD}" type="slidenum">
              <a:rPr lang="en-US" smtClean="0"/>
              <a:t>‹#›</a:t>
            </a:fld>
            <a:endParaRPr lang="en-US"/>
          </a:p>
        </p:txBody>
      </p:sp>
      <p:pic>
        <p:nvPicPr>
          <p:cNvPr id="8" name="Picture 7" descr="A group of fish with text&#10;&#10;Description automatically generated">
            <a:extLst>
              <a:ext uri="{FF2B5EF4-FFF2-40B4-BE49-F238E27FC236}">
                <a16:creationId xmlns:a16="http://schemas.microsoft.com/office/drawing/2014/main" id="{8CF0F830-7A70-4CA3-A8CA-D660166FCF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81150" cy="1400175"/>
          </a:xfrm>
          <a:prstGeom prst="rect">
            <a:avLst/>
          </a:prstGeom>
        </p:spPr>
      </p:pic>
    </p:spTree>
    <p:extLst>
      <p:ext uri="{BB962C8B-B14F-4D97-AF65-F5344CB8AC3E}">
        <p14:creationId xmlns:p14="http://schemas.microsoft.com/office/powerpoint/2010/main" val="253998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95A1E-A25B-D333-A051-689308FDAB9C}"/>
              </a:ext>
            </a:extLst>
          </p:cNvPr>
          <p:cNvSpPr>
            <a:spLocks noGrp="1"/>
          </p:cNvSpPr>
          <p:nvPr>
            <p:ph type="title"/>
          </p:nvPr>
        </p:nvSpPr>
        <p:spPr>
          <a:xfrm>
            <a:off x="1484768" y="365125"/>
            <a:ext cx="986903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29A018A-AF6D-9C1A-47C7-99465A42D668}"/>
              </a:ext>
            </a:extLst>
          </p:cNvPr>
          <p:cNvSpPr>
            <a:spLocks noGrp="1"/>
          </p:cNvSpPr>
          <p:nvPr>
            <p:ph sz="half" idx="1"/>
          </p:nvPr>
        </p:nvSpPr>
        <p:spPr>
          <a:xfrm>
            <a:off x="1484768" y="1825625"/>
            <a:ext cx="495224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66DECB-6648-0E13-230E-3738F0D7B1E8}"/>
              </a:ext>
            </a:extLst>
          </p:cNvPr>
          <p:cNvSpPr>
            <a:spLocks noGrp="1"/>
          </p:cNvSpPr>
          <p:nvPr>
            <p:ph sz="half" idx="2"/>
          </p:nvPr>
        </p:nvSpPr>
        <p:spPr>
          <a:xfrm>
            <a:off x="6654296" y="1825625"/>
            <a:ext cx="469950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F2A0A7-85FD-A3C9-CB4F-2A63DAA903A6}"/>
              </a:ext>
            </a:extLst>
          </p:cNvPr>
          <p:cNvSpPr>
            <a:spLocks noGrp="1"/>
          </p:cNvSpPr>
          <p:nvPr>
            <p:ph type="dt" sz="half" idx="10"/>
          </p:nvPr>
        </p:nvSpPr>
        <p:spPr>
          <a:xfrm>
            <a:off x="1484768" y="6356350"/>
            <a:ext cx="2096632" cy="365125"/>
          </a:xfrm>
        </p:spPr>
        <p:txBody>
          <a:bodyPr/>
          <a:lstStyle>
            <a:lvl1pPr>
              <a:defRPr/>
            </a:lvl1pPr>
          </a:lstStyle>
          <a:p>
            <a:r>
              <a:rPr lang="en-US"/>
              <a:t>July 15-16, 2024</a:t>
            </a:r>
            <a:endParaRPr lang="en-US" dirty="0"/>
          </a:p>
        </p:txBody>
      </p:sp>
      <p:sp>
        <p:nvSpPr>
          <p:cNvPr id="6" name="Footer Placeholder 5">
            <a:extLst>
              <a:ext uri="{FF2B5EF4-FFF2-40B4-BE49-F238E27FC236}">
                <a16:creationId xmlns:a16="http://schemas.microsoft.com/office/drawing/2014/main" id="{C04244D5-5DD7-8C5B-4351-002D3173155D}"/>
              </a:ext>
            </a:extLst>
          </p:cNvPr>
          <p:cNvSpPr>
            <a:spLocks noGrp="1"/>
          </p:cNvSpPr>
          <p:nvPr>
            <p:ph type="ftr" sz="quarter" idx="11"/>
          </p:nvPr>
        </p:nvSpPr>
        <p:spPr/>
        <p:txBody>
          <a:bodyPr/>
          <a:lstStyle/>
          <a:p>
            <a:r>
              <a:rPr lang="en-US" dirty="0"/>
              <a:t>NC20</a:t>
            </a:r>
          </a:p>
        </p:txBody>
      </p:sp>
      <p:sp>
        <p:nvSpPr>
          <p:cNvPr id="7" name="Slide Number Placeholder 6">
            <a:extLst>
              <a:ext uri="{FF2B5EF4-FFF2-40B4-BE49-F238E27FC236}">
                <a16:creationId xmlns:a16="http://schemas.microsoft.com/office/drawing/2014/main" id="{D36EE60D-476A-E448-CD16-CB0AD0DE642B}"/>
              </a:ext>
            </a:extLst>
          </p:cNvPr>
          <p:cNvSpPr>
            <a:spLocks noGrp="1"/>
          </p:cNvSpPr>
          <p:nvPr>
            <p:ph type="sldNum" sz="quarter" idx="12"/>
          </p:nvPr>
        </p:nvSpPr>
        <p:spPr/>
        <p:txBody>
          <a:bodyPr/>
          <a:lstStyle/>
          <a:p>
            <a:fld id="{07AADA89-AA9B-45DA-B724-DB1A8CD279FD}" type="slidenum">
              <a:rPr lang="en-US" smtClean="0"/>
              <a:t>‹#›</a:t>
            </a:fld>
            <a:endParaRPr lang="en-US"/>
          </a:p>
        </p:txBody>
      </p:sp>
      <p:pic>
        <p:nvPicPr>
          <p:cNvPr id="9" name="Picture 8" descr="A group of fish with text&#10;&#10;Description automatically generated">
            <a:extLst>
              <a:ext uri="{FF2B5EF4-FFF2-40B4-BE49-F238E27FC236}">
                <a16:creationId xmlns:a16="http://schemas.microsoft.com/office/drawing/2014/main" id="{416AC469-3F9D-4B89-90F6-3708551411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81150" cy="1400175"/>
          </a:xfrm>
          <a:prstGeom prst="rect">
            <a:avLst/>
          </a:prstGeom>
        </p:spPr>
      </p:pic>
    </p:spTree>
    <p:extLst>
      <p:ext uri="{BB962C8B-B14F-4D97-AF65-F5344CB8AC3E}">
        <p14:creationId xmlns:p14="http://schemas.microsoft.com/office/powerpoint/2010/main" val="693395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518E8-A455-0DF9-33DE-EE7446B815AE}"/>
              </a:ext>
            </a:extLst>
          </p:cNvPr>
          <p:cNvSpPr>
            <a:spLocks noGrp="1"/>
          </p:cNvSpPr>
          <p:nvPr>
            <p:ph type="title"/>
          </p:nvPr>
        </p:nvSpPr>
        <p:spPr>
          <a:xfrm>
            <a:off x="1475714" y="365125"/>
            <a:ext cx="9879673"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F6861132-8258-8A8F-6063-B0FFB58B3B26}"/>
              </a:ext>
            </a:extLst>
          </p:cNvPr>
          <p:cNvSpPr>
            <a:spLocks noGrp="1"/>
          </p:cNvSpPr>
          <p:nvPr>
            <p:ph type="body" idx="1"/>
          </p:nvPr>
        </p:nvSpPr>
        <p:spPr>
          <a:xfrm>
            <a:off x="1475713" y="1681163"/>
            <a:ext cx="480251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085688-29B3-AF91-F6AF-051244B4D750}"/>
              </a:ext>
            </a:extLst>
          </p:cNvPr>
          <p:cNvSpPr>
            <a:spLocks noGrp="1"/>
          </p:cNvSpPr>
          <p:nvPr>
            <p:ph sz="half" idx="2"/>
          </p:nvPr>
        </p:nvSpPr>
        <p:spPr>
          <a:xfrm>
            <a:off x="1475713" y="2505075"/>
            <a:ext cx="480251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4F64D7-8DBE-830D-4C7A-C23EC43335A3}"/>
              </a:ext>
            </a:extLst>
          </p:cNvPr>
          <p:cNvSpPr>
            <a:spLocks noGrp="1"/>
          </p:cNvSpPr>
          <p:nvPr>
            <p:ph type="body" sz="quarter" idx="3"/>
          </p:nvPr>
        </p:nvSpPr>
        <p:spPr>
          <a:xfrm>
            <a:off x="6552870" y="1681163"/>
            <a:ext cx="480251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121DFD-0F25-D771-38FF-BCF8EF084D5B}"/>
              </a:ext>
            </a:extLst>
          </p:cNvPr>
          <p:cNvSpPr>
            <a:spLocks noGrp="1"/>
          </p:cNvSpPr>
          <p:nvPr>
            <p:ph sz="quarter" idx="4"/>
          </p:nvPr>
        </p:nvSpPr>
        <p:spPr>
          <a:xfrm>
            <a:off x="6552870" y="2505075"/>
            <a:ext cx="480251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86EE81-A781-47BB-F72C-9CC0153CB34F}"/>
              </a:ext>
            </a:extLst>
          </p:cNvPr>
          <p:cNvSpPr>
            <a:spLocks noGrp="1"/>
          </p:cNvSpPr>
          <p:nvPr>
            <p:ph type="dt" sz="half" idx="10"/>
          </p:nvPr>
        </p:nvSpPr>
        <p:spPr>
          <a:xfrm>
            <a:off x="1475712" y="6356350"/>
            <a:ext cx="2105687" cy="365125"/>
          </a:xfrm>
        </p:spPr>
        <p:txBody>
          <a:bodyPr/>
          <a:lstStyle>
            <a:lvl1pPr>
              <a:defRPr/>
            </a:lvl1pPr>
          </a:lstStyle>
          <a:p>
            <a:r>
              <a:rPr lang="en-US"/>
              <a:t>July 15-16, 2024</a:t>
            </a:r>
            <a:endParaRPr lang="en-US" dirty="0"/>
          </a:p>
        </p:txBody>
      </p:sp>
      <p:sp>
        <p:nvSpPr>
          <p:cNvPr id="8" name="Footer Placeholder 7">
            <a:extLst>
              <a:ext uri="{FF2B5EF4-FFF2-40B4-BE49-F238E27FC236}">
                <a16:creationId xmlns:a16="http://schemas.microsoft.com/office/drawing/2014/main" id="{ECA6A690-487C-BA46-FED9-D6A09216DD33}"/>
              </a:ext>
            </a:extLst>
          </p:cNvPr>
          <p:cNvSpPr>
            <a:spLocks noGrp="1"/>
          </p:cNvSpPr>
          <p:nvPr>
            <p:ph type="ftr" sz="quarter" idx="11"/>
          </p:nvPr>
        </p:nvSpPr>
        <p:spPr/>
        <p:txBody>
          <a:bodyPr/>
          <a:lstStyle/>
          <a:p>
            <a:r>
              <a:rPr lang="en-US" dirty="0"/>
              <a:t>NC20</a:t>
            </a:r>
          </a:p>
        </p:txBody>
      </p:sp>
      <p:sp>
        <p:nvSpPr>
          <p:cNvPr id="9" name="Slide Number Placeholder 8">
            <a:extLst>
              <a:ext uri="{FF2B5EF4-FFF2-40B4-BE49-F238E27FC236}">
                <a16:creationId xmlns:a16="http://schemas.microsoft.com/office/drawing/2014/main" id="{FE2952D6-E2E5-578B-8A51-E504A25DAFCF}"/>
              </a:ext>
            </a:extLst>
          </p:cNvPr>
          <p:cNvSpPr>
            <a:spLocks noGrp="1"/>
          </p:cNvSpPr>
          <p:nvPr>
            <p:ph type="sldNum" sz="quarter" idx="12"/>
          </p:nvPr>
        </p:nvSpPr>
        <p:spPr/>
        <p:txBody>
          <a:bodyPr/>
          <a:lstStyle/>
          <a:p>
            <a:fld id="{07AADA89-AA9B-45DA-B724-DB1A8CD279FD}" type="slidenum">
              <a:rPr lang="en-US" smtClean="0"/>
              <a:t>‹#›</a:t>
            </a:fld>
            <a:endParaRPr lang="en-US"/>
          </a:p>
        </p:txBody>
      </p:sp>
      <p:pic>
        <p:nvPicPr>
          <p:cNvPr id="11" name="Picture 10" descr="A group of fish with text&#10;&#10;Description automatically generated">
            <a:extLst>
              <a:ext uri="{FF2B5EF4-FFF2-40B4-BE49-F238E27FC236}">
                <a16:creationId xmlns:a16="http://schemas.microsoft.com/office/drawing/2014/main" id="{7836C796-E0E9-C44B-A496-ABB85F4C26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81150" cy="1400175"/>
          </a:xfrm>
          <a:prstGeom prst="rect">
            <a:avLst/>
          </a:prstGeom>
        </p:spPr>
      </p:pic>
    </p:spTree>
    <p:extLst>
      <p:ext uri="{BB962C8B-B14F-4D97-AF65-F5344CB8AC3E}">
        <p14:creationId xmlns:p14="http://schemas.microsoft.com/office/powerpoint/2010/main" val="238303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469F9-BF3C-7E21-B4B0-1163D8BB280F}"/>
              </a:ext>
            </a:extLst>
          </p:cNvPr>
          <p:cNvSpPr>
            <a:spLocks noGrp="1"/>
          </p:cNvSpPr>
          <p:nvPr>
            <p:ph type="title"/>
          </p:nvPr>
        </p:nvSpPr>
        <p:spPr>
          <a:xfrm>
            <a:off x="1502874" y="365125"/>
            <a:ext cx="9850925"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068D5B-5D5E-F235-57B0-663A61B63779}"/>
              </a:ext>
            </a:extLst>
          </p:cNvPr>
          <p:cNvSpPr>
            <a:spLocks noGrp="1"/>
          </p:cNvSpPr>
          <p:nvPr>
            <p:ph type="dt" sz="half" idx="10"/>
          </p:nvPr>
        </p:nvSpPr>
        <p:spPr>
          <a:xfrm>
            <a:off x="1430448" y="6356350"/>
            <a:ext cx="2150952" cy="365125"/>
          </a:xfrm>
        </p:spPr>
        <p:txBody>
          <a:bodyPr/>
          <a:lstStyle>
            <a:lvl1pPr>
              <a:defRPr/>
            </a:lvl1pPr>
          </a:lstStyle>
          <a:p>
            <a:r>
              <a:rPr lang="en-US"/>
              <a:t>July 15-16, 2024</a:t>
            </a:r>
            <a:endParaRPr lang="en-US" dirty="0"/>
          </a:p>
        </p:txBody>
      </p:sp>
      <p:sp>
        <p:nvSpPr>
          <p:cNvPr id="4" name="Footer Placeholder 3">
            <a:extLst>
              <a:ext uri="{FF2B5EF4-FFF2-40B4-BE49-F238E27FC236}">
                <a16:creationId xmlns:a16="http://schemas.microsoft.com/office/drawing/2014/main" id="{23B861A5-856D-6341-DEBB-BFAE55860FED}"/>
              </a:ext>
            </a:extLst>
          </p:cNvPr>
          <p:cNvSpPr>
            <a:spLocks noGrp="1"/>
          </p:cNvSpPr>
          <p:nvPr>
            <p:ph type="ftr" sz="quarter" idx="11"/>
          </p:nvPr>
        </p:nvSpPr>
        <p:spPr/>
        <p:txBody>
          <a:bodyPr/>
          <a:lstStyle/>
          <a:p>
            <a:r>
              <a:rPr lang="en-US" dirty="0"/>
              <a:t>NC20</a:t>
            </a:r>
          </a:p>
        </p:txBody>
      </p:sp>
      <p:sp>
        <p:nvSpPr>
          <p:cNvPr id="5" name="Slide Number Placeholder 4">
            <a:extLst>
              <a:ext uri="{FF2B5EF4-FFF2-40B4-BE49-F238E27FC236}">
                <a16:creationId xmlns:a16="http://schemas.microsoft.com/office/drawing/2014/main" id="{CD8135BC-07A3-1A11-1AF5-0BA42CF16863}"/>
              </a:ext>
            </a:extLst>
          </p:cNvPr>
          <p:cNvSpPr>
            <a:spLocks noGrp="1"/>
          </p:cNvSpPr>
          <p:nvPr>
            <p:ph type="sldNum" sz="quarter" idx="12"/>
          </p:nvPr>
        </p:nvSpPr>
        <p:spPr/>
        <p:txBody>
          <a:bodyPr/>
          <a:lstStyle/>
          <a:p>
            <a:fld id="{07AADA89-AA9B-45DA-B724-DB1A8CD279FD}" type="slidenum">
              <a:rPr lang="en-US" smtClean="0"/>
              <a:t>‹#›</a:t>
            </a:fld>
            <a:endParaRPr lang="en-US"/>
          </a:p>
        </p:txBody>
      </p:sp>
      <p:pic>
        <p:nvPicPr>
          <p:cNvPr id="7" name="Picture 6" descr="A group of fish with text&#10;&#10;Description automatically generated">
            <a:extLst>
              <a:ext uri="{FF2B5EF4-FFF2-40B4-BE49-F238E27FC236}">
                <a16:creationId xmlns:a16="http://schemas.microsoft.com/office/drawing/2014/main" id="{BE1DB466-1AFF-4428-D3B9-ABBB1E567B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8" y="0"/>
            <a:ext cx="1581150" cy="1400175"/>
          </a:xfrm>
          <a:prstGeom prst="rect">
            <a:avLst/>
          </a:prstGeom>
        </p:spPr>
      </p:pic>
    </p:spTree>
    <p:extLst>
      <p:ext uri="{BB962C8B-B14F-4D97-AF65-F5344CB8AC3E}">
        <p14:creationId xmlns:p14="http://schemas.microsoft.com/office/powerpoint/2010/main" val="516749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DF52E3-9AB2-7DCD-40BB-31C08093865A}"/>
              </a:ext>
            </a:extLst>
          </p:cNvPr>
          <p:cNvSpPr>
            <a:spLocks noGrp="1"/>
          </p:cNvSpPr>
          <p:nvPr>
            <p:ph type="dt" sz="half" idx="10"/>
          </p:nvPr>
        </p:nvSpPr>
        <p:spPr>
          <a:xfrm>
            <a:off x="1511928" y="6356350"/>
            <a:ext cx="2069471" cy="365125"/>
          </a:xfrm>
        </p:spPr>
        <p:txBody>
          <a:bodyPr/>
          <a:lstStyle>
            <a:lvl1pPr>
              <a:defRPr/>
            </a:lvl1pPr>
          </a:lstStyle>
          <a:p>
            <a:r>
              <a:rPr lang="en-US"/>
              <a:t>July 15-16, 2024</a:t>
            </a:r>
            <a:endParaRPr lang="en-US" dirty="0"/>
          </a:p>
        </p:txBody>
      </p:sp>
      <p:sp>
        <p:nvSpPr>
          <p:cNvPr id="3" name="Footer Placeholder 2">
            <a:extLst>
              <a:ext uri="{FF2B5EF4-FFF2-40B4-BE49-F238E27FC236}">
                <a16:creationId xmlns:a16="http://schemas.microsoft.com/office/drawing/2014/main" id="{735BAF76-248E-FA29-D15F-2724EB9FAAB8}"/>
              </a:ext>
            </a:extLst>
          </p:cNvPr>
          <p:cNvSpPr>
            <a:spLocks noGrp="1"/>
          </p:cNvSpPr>
          <p:nvPr>
            <p:ph type="ftr" sz="quarter" idx="11"/>
          </p:nvPr>
        </p:nvSpPr>
        <p:spPr/>
        <p:txBody>
          <a:bodyPr/>
          <a:lstStyle/>
          <a:p>
            <a:r>
              <a:rPr lang="en-US" dirty="0"/>
              <a:t>NC20</a:t>
            </a:r>
          </a:p>
        </p:txBody>
      </p:sp>
      <p:sp>
        <p:nvSpPr>
          <p:cNvPr id="4" name="Slide Number Placeholder 3">
            <a:extLst>
              <a:ext uri="{FF2B5EF4-FFF2-40B4-BE49-F238E27FC236}">
                <a16:creationId xmlns:a16="http://schemas.microsoft.com/office/drawing/2014/main" id="{B04B21CF-00CB-C5D9-08FE-FDC20839127A}"/>
              </a:ext>
            </a:extLst>
          </p:cNvPr>
          <p:cNvSpPr>
            <a:spLocks noGrp="1"/>
          </p:cNvSpPr>
          <p:nvPr>
            <p:ph type="sldNum" sz="quarter" idx="12"/>
          </p:nvPr>
        </p:nvSpPr>
        <p:spPr/>
        <p:txBody>
          <a:bodyPr/>
          <a:lstStyle/>
          <a:p>
            <a:fld id="{07AADA89-AA9B-45DA-B724-DB1A8CD279FD}" type="slidenum">
              <a:rPr lang="en-US" smtClean="0"/>
              <a:t>‹#›</a:t>
            </a:fld>
            <a:endParaRPr lang="en-US"/>
          </a:p>
        </p:txBody>
      </p:sp>
      <p:pic>
        <p:nvPicPr>
          <p:cNvPr id="6" name="Picture 5" descr="A group of fish with text&#10;&#10;Description automatically generated">
            <a:extLst>
              <a:ext uri="{FF2B5EF4-FFF2-40B4-BE49-F238E27FC236}">
                <a16:creationId xmlns:a16="http://schemas.microsoft.com/office/drawing/2014/main" id="{8C3FF82E-CBC7-FFE1-FBA5-A9C469848F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81150" cy="1400175"/>
          </a:xfrm>
          <a:prstGeom prst="rect">
            <a:avLst/>
          </a:prstGeom>
        </p:spPr>
      </p:pic>
    </p:spTree>
    <p:extLst>
      <p:ext uri="{BB962C8B-B14F-4D97-AF65-F5344CB8AC3E}">
        <p14:creationId xmlns:p14="http://schemas.microsoft.com/office/powerpoint/2010/main" val="2687795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A5A2B-A031-3A30-8BDB-8726C26C6AD2}"/>
              </a:ext>
            </a:extLst>
          </p:cNvPr>
          <p:cNvSpPr>
            <a:spLocks noGrp="1"/>
          </p:cNvSpPr>
          <p:nvPr>
            <p:ph type="title"/>
          </p:nvPr>
        </p:nvSpPr>
        <p:spPr>
          <a:xfrm>
            <a:off x="1484768" y="457200"/>
            <a:ext cx="3947311"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4FA05AA-282C-110C-D76A-EC62E55BD1DB}"/>
              </a:ext>
            </a:extLst>
          </p:cNvPr>
          <p:cNvSpPr>
            <a:spLocks noGrp="1"/>
          </p:cNvSpPr>
          <p:nvPr>
            <p:ph idx="1"/>
          </p:nvPr>
        </p:nvSpPr>
        <p:spPr>
          <a:xfrm>
            <a:off x="5721790" y="987425"/>
            <a:ext cx="563359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87DA88-1B8F-271F-AA1E-2C613A546176}"/>
              </a:ext>
            </a:extLst>
          </p:cNvPr>
          <p:cNvSpPr>
            <a:spLocks noGrp="1"/>
          </p:cNvSpPr>
          <p:nvPr>
            <p:ph type="body" sz="half" idx="2"/>
          </p:nvPr>
        </p:nvSpPr>
        <p:spPr>
          <a:xfrm>
            <a:off x="1484768" y="2057400"/>
            <a:ext cx="394731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B73280-1BE7-FDDC-B34A-A9E2246C7B81}"/>
              </a:ext>
            </a:extLst>
          </p:cNvPr>
          <p:cNvSpPr>
            <a:spLocks noGrp="1"/>
          </p:cNvSpPr>
          <p:nvPr>
            <p:ph type="dt" sz="half" idx="10"/>
          </p:nvPr>
        </p:nvSpPr>
        <p:spPr>
          <a:xfrm>
            <a:off x="1484768" y="6356350"/>
            <a:ext cx="2096632" cy="365125"/>
          </a:xfrm>
        </p:spPr>
        <p:txBody>
          <a:bodyPr/>
          <a:lstStyle>
            <a:lvl1pPr>
              <a:defRPr/>
            </a:lvl1pPr>
          </a:lstStyle>
          <a:p>
            <a:r>
              <a:rPr lang="en-US"/>
              <a:t>July 15-16, 2024</a:t>
            </a:r>
            <a:endParaRPr lang="en-US" dirty="0"/>
          </a:p>
        </p:txBody>
      </p:sp>
      <p:sp>
        <p:nvSpPr>
          <p:cNvPr id="6" name="Footer Placeholder 5">
            <a:extLst>
              <a:ext uri="{FF2B5EF4-FFF2-40B4-BE49-F238E27FC236}">
                <a16:creationId xmlns:a16="http://schemas.microsoft.com/office/drawing/2014/main" id="{52A00355-1616-DA61-8A6D-3F168A707865}"/>
              </a:ext>
            </a:extLst>
          </p:cNvPr>
          <p:cNvSpPr>
            <a:spLocks noGrp="1"/>
          </p:cNvSpPr>
          <p:nvPr>
            <p:ph type="ftr" sz="quarter" idx="11"/>
          </p:nvPr>
        </p:nvSpPr>
        <p:spPr/>
        <p:txBody>
          <a:bodyPr/>
          <a:lstStyle/>
          <a:p>
            <a:r>
              <a:rPr lang="en-US" dirty="0"/>
              <a:t>NC20</a:t>
            </a:r>
          </a:p>
        </p:txBody>
      </p:sp>
      <p:sp>
        <p:nvSpPr>
          <p:cNvPr id="7" name="Slide Number Placeholder 6">
            <a:extLst>
              <a:ext uri="{FF2B5EF4-FFF2-40B4-BE49-F238E27FC236}">
                <a16:creationId xmlns:a16="http://schemas.microsoft.com/office/drawing/2014/main" id="{CCAD3161-7510-E759-F906-213D07B47B1E}"/>
              </a:ext>
            </a:extLst>
          </p:cNvPr>
          <p:cNvSpPr>
            <a:spLocks noGrp="1"/>
          </p:cNvSpPr>
          <p:nvPr>
            <p:ph type="sldNum" sz="quarter" idx="12"/>
          </p:nvPr>
        </p:nvSpPr>
        <p:spPr/>
        <p:txBody>
          <a:bodyPr/>
          <a:lstStyle/>
          <a:p>
            <a:fld id="{07AADA89-AA9B-45DA-B724-DB1A8CD279FD}" type="slidenum">
              <a:rPr lang="en-US" smtClean="0"/>
              <a:t>‹#›</a:t>
            </a:fld>
            <a:endParaRPr lang="en-US"/>
          </a:p>
        </p:txBody>
      </p:sp>
      <p:pic>
        <p:nvPicPr>
          <p:cNvPr id="9" name="Picture 8" descr="A group of fish with text&#10;&#10;Description automatically generated">
            <a:extLst>
              <a:ext uri="{FF2B5EF4-FFF2-40B4-BE49-F238E27FC236}">
                <a16:creationId xmlns:a16="http://schemas.microsoft.com/office/drawing/2014/main" id="{302BD10B-ED02-2A1E-4249-0E091225E8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81150" cy="1400175"/>
          </a:xfrm>
          <a:prstGeom prst="rect">
            <a:avLst/>
          </a:prstGeom>
        </p:spPr>
      </p:pic>
    </p:spTree>
    <p:extLst>
      <p:ext uri="{BB962C8B-B14F-4D97-AF65-F5344CB8AC3E}">
        <p14:creationId xmlns:p14="http://schemas.microsoft.com/office/powerpoint/2010/main" val="2175275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FF13-71C1-CE5F-FC10-9930CD8A810A}"/>
              </a:ext>
            </a:extLst>
          </p:cNvPr>
          <p:cNvSpPr>
            <a:spLocks noGrp="1"/>
          </p:cNvSpPr>
          <p:nvPr>
            <p:ph type="title"/>
          </p:nvPr>
        </p:nvSpPr>
        <p:spPr>
          <a:xfrm>
            <a:off x="1581150" y="449262"/>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E5DE4D5B-0383-4197-5A4B-C4263BA0ABB3}"/>
              </a:ext>
            </a:extLst>
          </p:cNvPr>
          <p:cNvSpPr>
            <a:spLocks noGrp="1"/>
          </p:cNvSpPr>
          <p:nvPr>
            <p:ph type="pic" idx="1"/>
          </p:nvPr>
        </p:nvSpPr>
        <p:spPr>
          <a:xfrm>
            <a:off x="5776111" y="987425"/>
            <a:ext cx="557927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6F6DE70-EE31-F724-42F2-222207A8A6E4}"/>
              </a:ext>
            </a:extLst>
          </p:cNvPr>
          <p:cNvSpPr>
            <a:spLocks noGrp="1"/>
          </p:cNvSpPr>
          <p:nvPr>
            <p:ph type="body" sz="half" idx="2"/>
          </p:nvPr>
        </p:nvSpPr>
        <p:spPr>
          <a:xfrm>
            <a:off x="158115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658F7A-B576-6995-5B76-E272E71BD139}"/>
              </a:ext>
            </a:extLst>
          </p:cNvPr>
          <p:cNvSpPr>
            <a:spLocks noGrp="1"/>
          </p:cNvSpPr>
          <p:nvPr>
            <p:ph type="dt" sz="half" idx="10"/>
          </p:nvPr>
        </p:nvSpPr>
        <p:spPr>
          <a:xfrm>
            <a:off x="1581150" y="6356350"/>
            <a:ext cx="2000250" cy="365125"/>
          </a:xfrm>
        </p:spPr>
        <p:txBody>
          <a:bodyPr/>
          <a:lstStyle>
            <a:lvl1pPr>
              <a:defRPr/>
            </a:lvl1pPr>
          </a:lstStyle>
          <a:p>
            <a:r>
              <a:rPr lang="en-US"/>
              <a:t>July 15-16, 2024</a:t>
            </a:r>
            <a:endParaRPr lang="en-US" dirty="0"/>
          </a:p>
        </p:txBody>
      </p:sp>
      <p:sp>
        <p:nvSpPr>
          <p:cNvPr id="6" name="Footer Placeholder 5">
            <a:extLst>
              <a:ext uri="{FF2B5EF4-FFF2-40B4-BE49-F238E27FC236}">
                <a16:creationId xmlns:a16="http://schemas.microsoft.com/office/drawing/2014/main" id="{D9AB2630-0D03-2FDC-6A70-4CD341BACD82}"/>
              </a:ext>
            </a:extLst>
          </p:cNvPr>
          <p:cNvSpPr>
            <a:spLocks noGrp="1"/>
          </p:cNvSpPr>
          <p:nvPr>
            <p:ph type="ftr" sz="quarter" idx="11"/>
          </p:nvPr>
        </p:nvSpPr>
        <p:spPr/>
        <p:txBody>
          <a:bodyPr/>
          <a:lstStyle/>
          <a:p>
            <a:r>
              <a:rPr lang="en-US" dirty="0"/>
              <a:t>NC20</a:t>
            </a:r>
          </a:p>
        </p:txBody>
      </p:sp>
      <p:sp>
        <p:nvSpPr>
          <p:cNvPr id="7" name="Slide Number Placeholder 6">
            <a:extLst>
              <a:ext uri="{FF2B5EF4-FFF2-40B4-BE49-F238E27FC236}">
                <a16:creationId xmlns:a16="http://schemas.microsoft.com/office/drawing/2014/main" id="{E4BC2AEF-512F-B8BC-5A3D-4F3A38461DED}"/>
              </a:ext>
            </a:extLst>
          </p:cNvPr>
          <p:cNvSpPr>
            <a:spLocks noGrp="1"/>
          </p:cNvSpPr>
          <p:nvPr>
            <p:ph type="sldNum" sz="quarter" idx="12"/>
          </p:nvPr>
        </p:nvSpPr>
        <p:spPr/>
        <p:txBody>
          <a:bodyPr/>
          <a:lstStyle/>
          <a:p>
            <a:fld id="{07AADA89-AA9B-45DA-B724-DB1A8CD279FD}" type="slidenum">
              <a:rPr lang="en-US" smtClean="0"/>
              <a:t>‹#›</a:t>
            </a:fld>
            <a:endParaRPr lang="en-US"/>
          </a:p>
        </p:txBody>
      </p:sp>
      <p:pic>
        <p:nvPicPr>
          <p:cNvPr id="9" name="Picture 8" descr="A group of fish with text&#10;&#10;Description automatically generated">
            <a:extLst>
              <a:ext uri="{FF2B5EF4-FFF2-40B4-BE49-F238E27FC236}">
                <a16:creationId xmlns:a16="http://schemas.microsoft.com/office/drawing/2014/main" id="{1D69653A-E72C-F257-7D39-CDC4CDEDD7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81150" cy="1400175"/>
          </a:xfrm>
          <a:prstGeom prst="rect">
            <a:avLst/>
          </a:prstGeom>
        </p:spPr>
      </p:pic>
    </p:spTree>
    <p:extLst>
      <p:ext uri="{BB962C8B-B14F-4D97-AF65-F5344CB8AC3E}">
        <p14:creationId xmlns:p14="http://schemas.microsoft.com/office/powerpoint/2010/main" val="287833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8000">
              <a:schemeClr val="accent1">
                <a:lumMod val="45000"/>
                <a:lumOff val="55000"/>
              </a:schemeClr>
            </a:gs>
            <a:gs pos="94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1A8D10-B274-94C6-4CF9-9732A0A8DA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47C74D-E7A3-F0F3-DF67-FBEB7B33ED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50C9E1-DB94-A814-E53B-E62FEC4428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July 15-16, 2024</a:t>
            </a:r>
          </a:p>
        </p:txBody>
      </p:sp>
      <p:sp>
        <p:nvSpPr>
          <p:cNvPr id="5" name="Footer Placeholder 4">
            <a:extLst>
              <a:ext uri="{FF2B5EF4-FFF2-40B4-BE49-F238E27FC236}">
                <a16:creationId xmlns:a16="http://schemas.microsoft.com/office/drawing/2014/main" id="{2501ECFD-9258-7769-A684-7C2A3365B1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NC20</a:t>
            </a:r>
          </a:p>
        </p:txBody>
      </p:sp>
      <p:sp>
        <p:nvSpPr>
          <p:cNvPr id="6" name="Slide Number Placeholder 5">
            <a:extLst>
              <a:ext uri="{FF2B5EF4-FFF2-40B4-BE49-F238E27FC236}">
                <a16:creationId xmlns:a16="http://schemas.microsoft.com/office/drawing/2014/main" id="{C2593230-A3A8-4C36-C887-921DEFB1C3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ADA89-AA9B-45DA-B724-DB1A8CD279FD}" type="slidenum">
              <a:rPr lang="en-US" smtClean="0"/>
              <a:t>‹#›</a:t>
            </a:fld>
            <a:endParaRPr lang="en-US"/>
          </a:p>
        </p:txBody>
      </p:sp>
    </p:spTree>
    <p:extLst>
      <p:ext uri="{BB962C8B-B14F-4D97-AF65-F5344CB8AC3E}">
        <p14:creationId xmlns:p14="http://schemas.microsoft.com/office/powerpoint/2010/main" val="2107348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isc.ac.affrc.go.jp/"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146B-600A-E1F5-FA49-07EED426BBD7}"/>
              </a:ext>
            </a:extLst>
          </p:cNvPr>
          <p:cNvSpPr>
            <a:spLocks noGrp="1"/>
          </p:cNvSpPr>
          <p:nvPr>
            <p:ph type="ctrTitle"/>
          </p:nvPr>
        </p:nvSpPr>
        <p:spPr/>
        <p:txBody>
          <a:bodyPr/>
          <a:lstStyle/>
          <a:p>
            <a:r>
              <a:rPr lang="en-US" dirty="0"/>
              <a:t>ISC24 Activities Since SC19</a:t>
            </a:r>
          </a:p>
        </p:txBody>
      </p:sp>
      <p:sp>
        <p:nvSpPr>
          <p:cNvPr id="3" name="Subtitle 2">
            <a:extLst>
              <a:ext uri="{FF2B5EF4-FFF2-40B4-BE49-F238E27FC236}">
                <a16:creationId xmlns:a16="http://schemas.microsoft.com/office/drawing/2014/main" id="{EE6D45EB-9D9F-C762-B39F-FA7EAF55B18A}"/>
              </a:ext>
            </a:extLst>
          </p:cNvPr>
          <p:cNvSpPr>
            <a:spLocks noGrp="1"/>
          </p:cNvSpPr>
          <p:nvPr>
            <p:ph type="subTitle" idx="1"/>
          </p:nvPr>
        </p:nvSpPr>
        <p:spPr>
          <a:xfrm>
            <a:off x="1524000" y="3602037"/>
            <a:ext cx="9144000" cy="2534811"/>
          </a:xfrm>
        </p:spPr>
        <p:txBody>
          <a:bodyPr>
            <a:normAutofit fontScale="92500" lnSpcReduction="20000"/>
          </a:bodyPr>
          <a:lstStyle/>
          <a:p>
            <a:r>
              <a:rPr lang="en-US" dirty="0"/>
              <a:t>John Holmes and Robert Ahrens</a:t>
            </a:r>
          </a:p>
          <a:p>
            <a:r>
              <a:rPr lang="en-US" dirty="0"/>
              <a:t>ISC Chair and Vice-Chair</a:t>
            </a:r>
          </a:p>
          <a:p>
            <a:r>
              <a:rPr lang="fi-FI" dirty="0">
                <a:hlinkClick r:id="rId2"/>
              </a:rPr>
              <a:t>https://isc.ac.affrc.go.jp</a:t>
            </a:r>
            <a:r>
              <a:rPr lang="fi-FI" dirty="0"/>
              <a:t> </a:t>
            </a:r>
          </a:p>
          <a:p>
            <a:endParaRPr lang="fi-FI" dirty="0"/>
          </a:p>
          <a:p>
            <a:r>
              <a:rPr lang="fi-FI" dirty="0"/>
              <a:t>SC20</a:t>
            </a:r>
          </a:p>
          <a:p>
            <a:r>
              <a:rPr lang="fi-FI" dirty="0"/>
              <a:t>August 14-21, 2024</a:t>
            </a:r>
          </a:p>
          <a:p>
            <a:r>
              <a:rPr lang="fi-FI" dirty="0"/>
              <a:t>Manila, Philippines</a:t>
            </a:r>
            <a:endParaRPr lang="en-US" dirty="0"/>
          </a:p>
        </p:txBody>
      </p:sp>
    </p:spTree>
    <p:extLst>
      <p:ext uri="{BB962C8B-B14F-4D97-AF65-F5344CB8AC3E}">
        <p14:creationId xmlns:p14="http://schemas.microsoft.com/office/powerpoint/2010/main" val="3321433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FABD4-26BD-C86A-CB73-DB965275409D}"/>
              </a:ext>
            </a:extLst>
          </p:cNvPr>
          <p:cNvSpPr>
            <a:spLocks noGrp="1"/>
          </p:cNvSpPr>
          <p:nvPr>
            <p:ph type="title"/>
          </p:nvPr>
        </p:nvSpPr>
        <p:spPr>
          <a:xfrm>
            <a:off x="1466660" y="365125"/>
            <a:ext cx="9887139" cy="1325563"/>
          </a:xfrm>
        </p:spPr>
        <p:txBody>
          <a:bodyPr/>
          <a:lstStyle/>
          <a:p>
            <a:r>
              <a:rPr lang="en-US" dirty="0"/>
              <a:t>Outline</a:t>
            </a:r>
          </a:p>
        </p:txBody>
      </p:sp>
      <p:sp>
        <p:nvSpPr>
          <p:cNvPr id="3" name="Content Placeholder 2">
            <a:extLst>
              <a:ext uri="{FF2B5EF4-FFF2-40B4-BE49-F238E27FC236}">
                <a16:creationId xmlns:a16="http://schemas.microsoft.com/office/drawing/2014/main" id="{16166B11-3F5C-4B65-5AF6-59C589348A4D}"/>
              </a:ext>
            </a:extLst>
          </p:cNvPr>
          <p:cNvSpPr>
            <a:spLocks noGrp="1"/>
          </p:cNvSpPr>
          <p:nvPr>
            <p:ph idx="1"/>
          </p:nvPr>
        </p:nvSpPr>
        <p:spPr>
          <a:xfrm>
            <a:off x="1466660" y="1825625"/>
            <a:ext cx="9887140" cy="4351338"/>
          </a:xfrm>
        </p:spPr>
        <p:txBody>
          <a:bodyPr>
            <a:normAutofit fontScale="92500" lnSpcReduction="20000"/>
          </a:bodyPr>
          <a:lstStyle/>
          <a:p>
            <a:r>
              <a:rPr lang="en-US" dirty="0"/>
              <a:t>Stock status &amp; conservation information</a:t>
            </a:r>
          </a:p>
          <a:p>
            <a:pPr lvl="1"/>
            <a:r>
              <a:rPr lang="en-US" dirty="0"/>
              <a:t>New assessments: </a:t>
            </a:r>
          </a:p>
          <a:p>
            <a:pPr lvl="2"/>
            <a:r>
              <a:rPr lang="en-US" dirty="0"/>
              <a:t>Pacific Bluefin Tuna – </a:t>
            </a:r>
            <a:r>
              <a:rPr lang="en-US" dirty="0">
                <a:solidFill>
                  <a:srgbClr val="FF0000"/>
                </a:solidFill>
              </a:rPr>
              <a:t>SC20 Agenda #4.3.1</a:t>
            </a:r>
          </a:p>
          <a:p>
            <a:pPr lvl="2"/>
            <a:r>
              <a:rPr lang="en-US" dirty="0"/>
              <a:t>Shortfin Mako Shark – </a:t>
            </a:r>
            <a:r>
              <a:rPr lang="en-US" dirty="0">
                <a:solidFill>
                  <a:srgbClr val="FF0000"/>
                </a:solidFill>
              </a:rPr>
              <a:t>SC20 Agenda #4.5.3</a:t>
            </a:r>
          </a:p>
          <a:p>
            <a:pPr lvl="1"/>
            <a:r>
              <a:rPr lang="en-US" dirty="0"/>
              <a:t>Existing information:</a:t>
            </a:r>
          </a:p>
          <a:p>
            <a:pPr lvl="2"/>
            <a:r>
              <a:rPr lang="en-US" dirty="0"/>
              <a:t>NPO ALB, WCNPO MLS, NPO SWO, BUM, NPO BSH</a:t>
            </a:r>
          </a:p>
          <a:p>
            <a:r>
              <a:rPr lang="en-US" dirty="0"/>
              <a:t>Responses to requests for scientific information</a:t>
            </a:r>
          </a:p>
          <a:p>
            <a:pPr lvl="1"/>
            <a:r>
              <a:rPr lang="en-US" dirty="0"/>
              <a:t>Includes projections to support WCNPO MLS rebuilding plan – </a:t>
            </a:r>
            <a:r>
              <a:rPr lang="en-US" dirty="0">
                <a:solidFill>
                  <a:srgbClr val="FF0000"/>
                </a:solidFill>
              </a:rPr>
              <a:t>SC20 Agenda #4.4.2.2</a:t>
            </a:r>
          </a:p>
          <a:p>
            <a:r>
              <a:rPr lang="en-US" dirty="0"/>
              <a:t>WCNPO MLS external peer review process – </a:t>
            </a:r>
            <a:r>
              <a:rPr lang="en-US" dirty="0">
                <a:solidFill>
                  <a:srgbClr val="FF0000"/>
                </a:solidFill>
              </a:rPr>
              <a:t>SC20 Agenda #4.4.2.1</a:t>
            </a:r>
          </a:p>
          <a:p>
            <a:r>
              <a:rPr lang="en-US" dirty="0"/>
              <a:t>Incorporating Climate Change Information into Stock Assessment Information and Advice</a:t>
            </a:r>
          </a:p>
          <a:p>
            <a:r>
              <a:rPr lang="en-US" dirty="0"/>
              <a:t>ISC Chair and Vice-Chair Election Results</a:t>
            </a:r>
          </a:p>
          <a:p>
            <a:endParaRPr lang="en-US" dirty="0"/>
          </a:p>
        </p:txBody>
      </p:sp>
      <p:sp>
        <p:nvSpPr>
          <p:cNvPr id="8" name="Slide Number Placeholder 7">
            <a:extLst>
              <a:ext uri="{FF2B5EF4-FFF2-40B4-BE49-F238E27FC236}">
                <a16:creationId xmlns:a16="http://schemas.microsoft.com/office/drawing/2014/main" id="{B909C45F-FE77-47B1-B787-C222D1493119}"/>
              </a:ext>
            </a:extLst>
          </p:cNvPr>
          <p:cNvSpPr>
            <a:spLocks noGrp="1"/>
          </p:cNvSpPr>
          <p:nvPr>
            <p:ph type="sldNum" sz="quarter" idx="12"/>
          </p:nvPr>
        </p:nvSpPr>
        <p:spPr/>
        <p:txBody>
          <a:bodyPr/>
          <a:lstStyle/>
          <a:p>
            <a:fld id="{07AADA89-AA9B-45DA-B724-DB1A8CD279FD}" type="slidenum">
              <a:rPr lang="en-US" smtClean="0"/>
              <a:t>2</a:t>
            </a:fld>
            <a:endParaRPr lang="en-US"/>
          </a:p>
        </p:txBody>
      </p:sp>
    </p:spTree>
    <p:extLst>
      <p:ext uri="{BB962C8B-B14F-4D97-AF65-F5344CB8AC3E}">
        <p14:creationId xmlns:p14="http://schemas.microsoft.com/office/powerpoint/2010/main" val="2156802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CDBFA-932D-4FFD-1163-0C7711622DEA}"/>
              </a:ext>
            </a:extLst>
          </p:cNvPr>
          <p:cNvSpPr>
            <a:spLocks noGrp="1"/>
          </p:cNvSpPr>
          <p:nvPr>
            <p:ph type="title"/>
          </p:nvPr>
        </p:nvSpPr>
        <p:spPr>
          <a:xfrm>
            <a:off x="1466659" y="365125"/>
            <a:ext cx="10565395" cy="1325563"/>
          </a:xfrm>
        </p:spPr>
        <p:txBody>
          <a:bodyPr/>
          <a:lstStyle/>
          <a:p>
            <a:r>
              <a:rPr lang="en-US" dirty="0"/>
              <a:t>Other Species – Forwarding ISC23 Information</a:t>
            </a:r>
          </a:p>
        </p:txBody>
      </p:sp>
      <p:graphicFrame>
        <p:nvGraphicFramePr>
          <p:cNvPr id="7" name="Table 7">
            <a:extLst>
              <a:ext uri="{FF2B5EF4-FFF2-40B4-BE49-F238E27FC236}">
                <a16:creationId xmlns:a16="http://schemas.microsoft.com/office/drawing/2014/main" id="{DBC0103F-9BC8-B5F1-41CD-2025D00112CB}"/>
              </a:ext>
            </a:extLst>
          </p:cNvPr>
          <p:cNvGraphicFramePr>
            <a:graphicFrameLocks noGrp="1"/>
          </p:cNvGraphicFramePr>
          <p:nvPr>
            <p:ph idx="1"/>
            <p:extLst>
              <p:ext uri="{D42A27DB-BD31-4B8C-83A1-F6EECF244321}">
                <p14:modId xmlns:p14="http://schemas.microsoft.com/office/powerpoint/2010/main" val="72094072"/>
              </p:ext>
            </p:extLst>
          </p:nvPr>
        </p:nvGraphicFramePr>
        <p:xfrm>
          <a:off x="1466659" y="1690688"/>
          <a:ext cx="10266632" cy="3474720"/>
        </p:xfrm>
        <a:graphic>
          <a:graphicData uri="http://schemas.openxmlformats.org/drawingml/2006/table">
            <a:tbl>
              <a:tblPr firstRow="1" bandRow="1">
                <a:tableStyleId>{5C22544A-7EE6-4342-B048-85BDC9FD1C3A}</a:tableStyleId>
              </a:tblPr>
              <a:tblGrid>
                <a:gridCol w="1369525">
                  <a:extLst>
                    <a:ext uri="{9D8B030D-6E8A-4147-A177-3AD203B41FA5}">
                      <a16:colId xmlns:a16="http://schemas.microsoft.com/office/drawing/2014/main" val="3186295291"/>
                    </a:ext>
                  </a:extLst>
                </a:gridCol>
                <a:gridCol w="1312060">
                  <a:extLst>
                    <a:ext uri="{9D8B030D-6E8A-4147-A177-3AD203B41FA5}">
                      <a16:colId xmlns:a16="http://schemas.microsoft.com/office/drawing/2014/main" val="3406529350"/>
                    </a:ext>
                  </a:extLst>
                </a:gridCol>
                <a:gridCol w="1168403">
                  <a:extLst>
                    <a:ext uri="{9D8B030D-6E8A-4147-A177-3AD203B41FA5}">
                      <a16:colId xmlns:a16="http://schemas.microsoft.com/office/drawing/2014/main" val="3265106490"/>
                    </a:ext>
                  </a:extLst>
                </a:gridCol>
                <a:gridCol w="6416644">
                  <a:extLst>
                    <a:ext uri="{9D8B030D-6E8A-4147-A177-3AD203B41FA5}">
                      <a16:colId xmlns:a16="http://schemas.microsoft.com/office/drawing/2014/main" val="510025816"/>
                    </a:ext>
                  </a:extLst>
                </a:gridCol>
              </a:tblGrid>
              <a:tr h="370840">
                <a:tc>
                  <a:txBody>
                    <a:bodyPr/>
                    <a:lstStyle/>
                    <a:p>
                      <a:r>
                        <a:rPr lang="en-US" sz="1600" dirty="0"/>
                        <a:t>Stock</a:t>
                      </a:r>
                    </a:p>
                  </a:txBody>
                  <a:tcPr/>
                </a:tc>
                <a:tc>
                  <a:txBody>
                    <a:bodyPr/>
                    <a:lstStyle/>
                    <a:p>
                      <a:pPr algn="ctr"/>
                      <a:r>
                        <a:rPr lang="en-US" sz="1600" dirty="0"/>
                        <a:t>Last Assessment</a:t>
                      </a:r>
                    </a:p>
                  </a:txBody>
                  <a:tcPr/>
                </a:tc>
                <a:tc>
                  <a:txBody>
                    <a:bodyPr/>
                    <a:lstStyle/>
                    <a:p>
                      <a:pPr algn="ctr"/>
                      <a:r>
                        <a:rPr lang="en-US" sz="1600" dirty="0"/>
                        <a:t>Reference Points</a:t>
                      </a:r>
                    </a:p>
                  </a:txBody>
                  <a:tcPr/>
                </a:tc>
                <a:tc>
                  <a:txBody>
                    <a:bodyPr/>
                    <a:lstStyle/>
                    <a:p>
                      <a:r>
                        <a:rPr lang="en-US" sz="1600" dirty="0"/>
                        <a:t>Stock Status</a:t>
                      </a:r>
                    </a:p>
                  </a:txBody>
                  <a:tcPr/>
                </a:tc>
                <a:extLst>
                  <a:ext uri="{0D108BD9-81ED-4DB2-BD59-A6C34878D82A}">
                    <a16:rowId xmlns:a16="http://schemas.microsoft.com/office/drawing/2014/main" val="901222506"/>
                  </a:ext>
                </a:extLst>
              </a:tr>
              <a:tr h="370840">
                <a:tc>
                  <a:txBody>
                    <a:bodyPr/>
                    <a:lstStyle/>
                    <a:p>
                      <a:r>
                        <a:rPr lang="en-US" sz="1600" dirty="0"/>
                        <a:t>NPO ALB</a:t>
                      </a:r>
                    </a:p>
                  </a:txBody>
                  <a:tcPr/>
                </a:tc>
                <a:tc>
                  <a:txBody>
                    <a:bodyPr/>
                    <a:lstStyle/>
                    <a:p>
                      <a:pPr algn="ctr"/>
                      <a:r>
                        <a:rPr lang="en-US" sz="1600" dirty="0"/>
                        <a:t>2023</a:t>
                      </a:r>
                    </a:p>
                  </a:txBody>
                  <a:tcPr/>
                </a:tc>
                <a:tc>
                  <a:txBody>
                    <a:bodyPr/>
                    <a:lstStyle/>
                    <a:p>
                      <a:pPr algn="ctr"/>
                      <a:r>
                        <a:rPr lang="en-US" sz="1600" dirty="0"/>
                        <a:t>Yes</a:t>
                      </a:r>
                    </a:p>
                  </a:txBody>
                  <a:tcPr/>
                </a:tc>
                <a:tc>
                  <a:txBody>
                    <a:bodyPr/>
                    <a:lstStyle/>
                    <a:p>
                      <a:r>
                        <a:rPr lang="en-US" sz="1600" dirty="0"/>
                        <a:t>Not overfished, not experiencing overfishing relative to dynamic SSB</a:t>
                      </a:r>
                      <a:r>
                        <a:rPr lang="en-US" sz="1600" baseline="-25000" dirty="0"/>
                        <a:t>0</a:t>
                      </a:r>
                      <a:r>
                        <a:rPr lang="en-US" sz="1600" dirty="0"/>
                        <a:t> reference points</a:t>
                      </a:r>
                    </a:p>
                  </a:txBody>
                  <a:tcPr/>
                </a:tc>
                <a:extLst>
                  <a:ext uri="{0D108BD9-81ED-4DB2-BD59-A6C34878D82A}">
                    <a16:rowId xmlns:a16="http://schemas.microsoft.com/office/drawing/2014/main" val="760686762"/>
                  </a:ext>
                </a:extLst>
              </a:tr>
              <a:tr h="370840">
                <a:tc>
                  <a:txBody>
                    <a:bodyPr/>
                    <a:lstStyle/>
                    <a:p>
                      <a:r>
                        <a:rPr lang="en-US" sz="1600" dirty="0"/>
                        <a:t>BSH</a:t>
                      </a:r>
                    </a:p>
                  </a:txBody>
                  <a:tcPr/>
                </a:tc>
                <a:tc>
                  <a:txBody>
                    <a:bodyPr/>
                    <a:lstStyle/>
                    <a:p>
                      <a:pPr algn="ctr"/>
                      <a:r>
                        <a:rPr lang="en-US" sz="1600" dirty="0"/>
                        <a:t>2022</a:t>
                      </a:r>
                    </a:p>
                  </a:txBody>
                  <a:tcPr/>
                </a:tc>
                <a:tc>
                  <a:txBody>
                    <a:bodyPr/>
                    <a:lstStyle/>
                    <a:p>
                      <a:pPr algn="ctr"/>
                      <a:r>
                        <a:rPr lang="en-US" sz="1600" dirty="0"/>
                        <a:t>No</a:t>
                      </a:r>
                    </a:p>
                  </a:txBody>
                  <a:tcPr/>
                </a:tc>
                <a:tc>
                  <a:txBody>
                    <a:bodyPr/>
                    <a:lstStyle/>
                    <a:p>
                      <a:r>
                        <a:rPr lang="en-US" sz="1600" dirty="0"/>
                        <a:t>Not overfished, not experiencing overfishing relative to MSY-based reference points</a:t>
                      </a:r>
                    </a:p>
                  </a:txBody>
                  <a:tcPr/>
                </a:tc>
                <a:extLst>
                  <a:ext uri="{0D108BD9-81ED-4DB2-BD59-A6C34878D82A}">
                    <a16:rowId xmlns:a16="http://schemas.microsoft.com/office/drawing/2014/main" val="2848801745"/>
                  </a:ext>
                </a:extLst>
              </a:tr>
              <a:tr h="370840">
                <a:tc>
                  <a:txBody>
                    <a:bodyPr/>
                    <a:lstStyle/>
                    <a:p>
                      <a:r>
                        <a:rPr lang="en-US" sz="1600" dirty="0"/>
                        <a:t>NPO SWO</a:t>
                      </a:r>
                    </a:p>
                  </a:txBody>
                  <a:tcPr/>
                </a:tc>
                <a:tc>
                  <a:txBody>
                    <a:bodyPr/>
                    <a:lstStyle/>
                    <a:p>
                      <a:pPr algn="ctr"/>
                      <a:r>
                        <a:rPr lang="en-US" sz="1600" dirty="0"/>
                        <a:t>2023</a:t>
                      </a:r>
                    </a:p>
                  </a:txBody>
                  <a:tcPr/>
                </a:tc>
                <a:tc>
                  <a:txBody>
                    <a:bodyPr/>
                    <a:lstStyle/>
                    <a:p>
                      <a:pPr algn="ctr"/>
                      <a:r>
                        <a:rPr lang="en-US" sz="1600" dirty="0"/>
                        <a:t>Yes</a:t>
                      </a:r>
                    </a:p>
                  </a:txBody>
                  <a:tcPr/>
                </a:tc>
                <a:tc>
                  <a:txBody>
                    <a:bodyPr/>
                    <a:lstStyle/>
                    <a:p>
                      <a:r>
                        <a:rPr lang="en-US" sz="1600" dirty="0"/>
                        <a:t>Not overfished, not experiencing overfishing relative to MSY-based reference points</a:t>
                      </a:r>
                    </a:p>
                  </a:txBody>
                  <a:tcPr/>
                </a:tc>
                <a:extLst>
                  <a:ext uri="{0D108BD9-81ED-4DB2-BD59-A6C34878D82A}">
                    <a16:rowId xmlns:a16="http://schemas.microsoft.com/office/drawing/2014/main" val="1919204648"/>
                  </a:ext>
                </a:extLst>
              </a:tr>
              <a:tr h="370840">
                <a:tc>
                  <a:txBody>
                    <a:bodyPr/>
                    <a:lstStyle/>
                    <a:p>
                      <a:r>
                        <a:rPr lang="en-US" sz="1600" dirty="0"/>
                        <a:t>NPO BUM</a:t>
                      </a:r>
                    </a:p>
                  </a:txBody>
                  <a:tcPr/>
                </a:tc>
                <a:tc>
                  <a:txBody>
                    <a:bodyPr/>
                    <a:lstStyle/>
                    <a:p>
                      <a:pPr algn="ctr"/>
                      <a:r>
                        <a:rPr lang="en-US" sz="1600" dirty="0"/>
                        <a:t>2021</a:t>
                      </a:r>
                    </a:p>
                  </a:txBody>
                  <a:tcPr/>
                </a:tc>
                <a:tc>
                  <a:txBody>
                    <a:bodyPr/>
                    <a:lstStyle/>
                    <a:p>
                      <a:pPr algn="ctr"/>
                      <a:r>
                        <a:rPr lang="en-US" sz="1600" dirty="0"/>
                        <a:t>No</a:t>
                      </a:r>
                    </a:p>
                  </a:txBody>
                  <a:tcPr/>
                </a:tc>
                <a:tc>
                  <a:txBody>
                    <a:bodyPr/>
                    <a:lstStyle/>
                    <a:p>
                      <a:r>
                        <a:rPr lang="en-US" sz="1600" dirty="0"/>
                        <a:t>Not overfished, not experiencing overfishing relative to MSY-based reference points</a:t>
                      </a:r>
                    </a:p>
                  </a:txBody>
                  <a:tcPr/>
                </a:tc>
                <a:extLst>
                  <a:ext uri="{0D108BD9-81ED-4DB2-BD59-A6C34878D82A}">
                    <a16:rowId xmlns:a16="http://schemas.microsoft.com/office/drawing/2014/main" val="3286391002"/>
                  </a:ext>
                </a:extLst>
              </a:tr>
              <a:tr h="370840">
                <a:tc>
                  <a:txBody>
                    <a:bodyPr/>
                    <a:lstStyle/>
                    <a:p>
                      <a:r>
                        <a:rPr lang="en-US" sz="1600" dirty="0"/>
                        <a:t>WCNPO MLS</a:t>
                      </a:r>
                    </a:p>
                  </a:txBody>
                  <a:tcPr/>
                </a:tc>
                <a:tc>
                  <a:txBody>
                    <a:bodyPr/>
                    <a:lstStyle/>
                    <a:p>
                      <a:pPr algn="ctr"/>
                      <a:r>
                        <a:rPr lang="en-US" sz="1600" dirty="0"/>
                        <a:t>2023</a:t>
                      </a:r>
                    </a:p>
                  </a:txBody>
                  <a:tcPr/>
                </a:tc>
                <a:tc>
                  <a:txBody>
                    <a:bodyPr/>
                    <a:lstStyle/>
                    <a:p>
                      <a:pPr algn="ctr"/>
                      <a:r>
                        <a:rPr lang="en-US" sz="1600" dirty="0"/>
                        <a:t>Yes</a:t>
                      </a:r>
                    </a:p>
                  </a:txBody>
                  <a:tcPr/>
                </a:tc>
                <a:tc>
                  <a:txBody>
                    <a:bodyPr/>
                    <a:lstStyle/>
                    <a:p>
                      <a:r>
                        <a:rPr lang="en-US" sz="1600" dirty="0"/>
                        <a:t>Overfished and experiencing overfishing relative to dynamic SSB</a:t>
                      </a:r>
                      <a:r>
                        <a:rPr lang="en-US" sz="1600" baseline="-25000" dirty="0"/>
                        <a:t>0</a:t>
                      </a:r>
                      <a:r>
                        <a:rPr lang="en-US" sz="1600" dirty="0"/>
                        <a:t> reference points</a:t>
                      </a:r>
                    </a:p>
                  </a:txBody>
                  <a:tcPr/>
                </a:tc>
                <a:extLst>
                  <a:ext uri="{0D108BD9-81ED-4DB2-BD59-A6C34878D82A}">
                    <a16:rowId xmlns:a16="http://schemas.microsoft.com/office/drawing/2014/main" val="4187785599"/>
                  </a:ext>
                </a:extLst>
              </a:tr>
            </a:tbl>
          </a:graphicData>
        </a:graphic>
      </p:graphicFrame>
      <p:sp>
        <p:nvSpPr>
          <p:cNvPr id="6" name="Slide Number Placeholder 5">
            <a:extLst>
              <a:ext uri="{FF2B5EF4-FFF2-40B4-BE49-F238E27FC236}">
                <a16:creationId xmlns:a16="http://schemas.microsoft.com/office/drawing/2014/main" id="{1173F1A0-97F4-0066-5DF4-2A76EC73CADF}"/>
              </a:ext>
            </a:extLst>
          </p:cNvPr>
          <p:cNvSpPr>
            <a:spLocks noGrp="1"/>
          </p:cNvSpPr>
          <p:nvPr>
            <p:ph type="sldNum" sz="quarter" idx="12"/>
          </p:nvPr>
        </p:nvSpPr>
        <p:spPr/>
        <p:txBody>
          <a:bodyPr/>
          <a:lstStyle/>
          <a:p>
            <a:fld id="{07AADA89-AA9B-45DA-B724-DB1A8CD279FD}" type="slidenum">
              <a:rPr lang="en-US" smtClean="0"/>
              <a:t>3</a:t>
            </a:fld>
            <a:endParaRPr lang="en-US"/>
          </a:p>
        </p:txBody>
      </p:sp>
      <p:sp>
        <p:nvSpPr>
          <p:cNvPr id="8" name="TextBox 7">
            <a:extLst>
              <a:ext uri="{FF2B5EF4-FFF2-40B4-BE49-F238E27FC236}">
                <a16:creationId xmlns:a16="http://schemas.microsoft.com/office/drawing/2014/main" id="{88D0505C-BB68-E0D7-2AE1-B7BBCD136EF6}"/>
              </a:ext>
            </a:extLst>
          </p:cNvPr>
          <p:cNvSpPr txBox="1"/>
          <p:nvPr/>
        </p:nvSpPr>
        <p:spPr>
          <a:xfrm>
            <a:off x="1385178" y="5354439"/>
            <a:ext cx="10266632" cy="646331"/>
          </a:xfrm>
          <a:prstGeom prst="rect">
            <a:avLst/>
          </a:prstGeom>
          <a:noFill/>
        </p:spPr>
        <p:txBody>
          <a:bodyPr wrap="square" rtlCol="0">
            <a:spAutoFit/>
          </a:bodyPr>
          <a:lstStyle/>
          <a:p>
            <a:r>
              <a:rPr lang="en-US" dirty="0"/>
              <a:t>These stocks were not assessed in 2023-24.  No new information is available. Stock status and conservation information is from their last assessments is forwarded by the ISC24 Plenary</a:t>
            </a:r>
          </a:p>
        </p:txBody>
      </p:sp>
    </p:spTree>
    <p:extLst>
      <p:ext uri="{BB962C8B-B14F-4D97-AF65-F5344CB8AC3E}">
        <p14:creationId xmlns:p14="http://schemas.microsoft.com/office/powerpoint/2010/main" val="1074011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FCDFD-AE0B-CCEE-171E-43875DCC0EDC}"/>
              </a:ext>
            </a:extLst>
          </p:cNvPr>
          <p:cNvSpPr>
            <a:spLocks noGrp="1"/>
          </p:cNvSpPr>
          <p:nvPr>
            <p:ph type="title"/>
          </p:nvPr>
        </p:nvSpPr>
        <p:spPr/>
        <p:txBody>
          <a:bodyPr/>
          <a:lstStyle/>
          <a:p>
            <a:r>
              <a:rPr lang="en-US" dirty="0"/>
              <a:t>Requests for Science Information</a:t>
            </a:r>
          </a:p>
        </p:txBody>
      </p:sp>
      <p:sp>
        <p:nvSpPr>
          <p:cNvPr id="3" name="Content Placeholder 2">
            <a:extLst>
              <a:ext uri="{FF2B5EF4-FFF2-40B4-BE49-F238E27FC236}">
                <a16:creationId xmlns:a16="http://schemas.microsoft.com/office/drawing/2014/main" id="{FF99D497-32D1-EBAF-8B4F-BCFE3769D946}"/>
              </a:ext>
            </a:extLst>
          </p:cNvPr>
          <p:cNvSpPr>
            <a:spLocks noGrp="1"/>
          </p:cNvSpPr>
          <p:nvPr>
            <p:ph idx="1"/>
          </p:nvPr>
        </p:nvSpPr>
        <p:spPr/>
        <p:txBody>
          <a:bodyPr>
            <a:normAutofit fontScale="85000" lnSpcReduction="20000"/>
          </a:bodyPr>
          <a:lstStyle/>
          <a:p>
            <a:pPr marL="0" indent="0">
              <a:buNone/>
            </a:pPr>
            <a:r>
              <a:rPr lang="en-US" u="sng" dirty="0"/>
              <a:t>North Pacific Albacore</a:t>
            </a:r>
          </a:p>
          <a:p>
            <a:pPr lvl="1"/>
            <a:r>
              <a:rPr lang="en-US" sz="1800" dirty="0"/>
              <a:t>Define exceptional circumstances leading to the suspension or modification of the adopted harvest strategy - Preliminary results in 2023, completed in 2024 (see </a:t>
            </a:r>
            <a:r>
              <a:rPr lang="en-US" sz="1800" b="1" dirty="0"/>
              <a:t>ISC24/ANNEX/08/Attachment 5</a:t>
            </a:r>
            <a:r>
              <a:rPr lang="en-US" sz="1800" dirty="0"/>
              <a:t>). Three elements:</a:t>
            </a:r>
          </a:p>
          <a:p>
            <a:pPr marL="1257300" lvl="2" indent="-342900">
              <a:buFont typeface="+mj-lt"/>
              <a:buAutoNum type="arabicPeriod"/>
            </a:pPr>
            <a:r>
              <a:rPr lang="en-US" sz="1400" dirty="0"/>
              <a:t>Stock and/or fleet dynamics beyond previously observed ranges,</a:t>
            </a:r>
          </a:p>
          <a:p>
            <a:pPr marL="1257300" lvl="2" indent="-342900">
              <a:buFont typeface="+mj-lt"/>
              <a:buAutoNum type="arabicPeriod"/>
            </a:pPr>
            <a:r>
              <a:rPr lang="en-US" sz="1400" dirty="0"/>
              <a:t>Data needed for assessment no longer collected or not appropriate,</a:t>
            </a:r>
          </a:p>
          <a:p>
            <a:pPr marL="1257300" lvl="2" indent="-342900">
              <a:buFont typeface="+mj-lt"/>
              <a:buAutoNum type="arabicPeriod"/>
            </a:pPr>
            <a:r>
              <a:rPr lang="en-US" sz="1400" dirty="0"/>
              <a:t>Implementation differs from prescribed by HCR. </a:t>
            </a:r>
          </a:p>
          <a:p>
            <a:pPr lvl="1"/>
            <a:r>
              <a:rPr lang="en-US" sz="1800" dirty="0"/>
              <a:t>Advice on how fishing intensity should be translated to management controls (catch or effort) under the adopted harvest strategy - Changes in fishing intensity can be translated to catch for all fleet groups; changes in fishing intensity can be translated to effort for surface fleets only (see </a:t>
            </a:r>
            <a:r>
              <a:rPr lang="en-US" sz="1800" b="1" dirty="0"/>
              <a:t>ISC24/ANNEX/08/Attachment 6</a:t>
            </a:r>
            <a:r>
              <a:rPr lang="en-US" sz="1800" dirty="0"/>
              <a:t>).</a:t>
            </a:r>
          </a:p>
          <a:p>
            <a:r>
              <a:rPr lang="en-US" u="sng" dirty="0"/>
              <a:t>Pacific Bluefin Tuna – </a:t>
            </a:r>
            <a:r>
              <a:rPr lang="en-US" u="sng" dirty="0">
                <a:solidFill>
                  <a:srgbClr val="FF0000"/>
                </a:solidFill>
              </a:rPr>
              <a:t>NC20 Agenda #2.1</a:t>
            </a:r>
          </a:p>
          <a:p>
            <a:pPr lvl="1"/>
            <a:r>
              <a:rPr lang="en-US" sz="1800" dirty="0"/>
              <a:t>6 additional harvest scenarios requested by JWG included as appendix in stock assessment (</a:t>
            </a:r>
            <a:r>
              <a:rPr lang="en-US" sz="1800" b="1" dirty="0"/>
              <a:t>ISC/24/ANNEX/13, 13A</a:t>
            </a:r>
            <a:r>
              <a:rPr lang="en-US" sz="1800" dirty="0"/>
              <a:t>) to assist JWG discussions </a:t>
            </a:r>
          </a:p>
          <a:p>
            <a:r>
              <a:rPr lang="en-US" u="sng" dirty="0"/>
              <a:t>WCNPO Striped Marlin – </a:t>
            </a:r>
            <a:r>
              <a:rPr lang="en-US" u="sng" dirty="0">
                <a:solidFill>
                  <a:srgbClr val="FF0000"/>
                </a:solidFill>
              </a:rPr>
              <a:t>SC20 Agenda #4.4.2.2</a:t>
            </a:r>
          </a:p>
          <a:p>
            <a:pPr lvl="1"/>
            <a:r>
              <a:rPr lang="en-US" sz="1800" dirty="0"/>
              <a:t>10 projection scenarios (6 catch, 4 fishing mortality) to support rebuilding plans for the WCNPO MLS stock based on 2023 assessment (see </a:t>
            </a:r>
            <a:r>
              <a:rPr lang="en-US" sz="1800" b="1" dirty="0"/>
              <a:t>ISC/24/ANNEX/09 </a:t>
            </a:r>
            <a:r>
              <a:rPr lang="en-US" sz="1800" dirty="0"/>
              <a:t>for projection results)</a:t>
            </a:r>
          </a:p>
          <a:p>
            <a:pPr lvl="1"/>
            <a:r>
              <a:rPr lang="en-US" sz="1800" dirty="0"/>
              <a:t>8/10 scenarios can meet the rebuilding target (rebuild to 20%SSB</a:t>
            </a:r>
            <a:r>
              <a:rPr lang="en-US" sz="1800" baseline="-25000" dirty="0"/>
              <a:t>F=0 </a:t>
            </a:r>
            <a:r>
              <a:rPr lang="en-US" sz="1800" dirty="0"/>
              <a:t>by 2034 with a 60% probability) with small decreases in catch relative to recent average levels; </a:t>
            </a:r>
          </a:p>
          <a:p>
            <a:pPr lvl="1"/>
            <a:r>
              <a:rPr lang="en-US" sz="1800" dirty="0"/>
              <a:t>F</a:t>
            </a:r>
            <a:r>
              <a:rPr lang="en-US" sz="1800" baseline="-25000" dirty="0"/>
              <a:t>MSY</a:t>
            </a:r>
            <a:r>
              <a:rPr lang="en-US" sz="1800" dirty="0"/>
              <a:t> and F</a:t>
            </a:r>
            <a:r>
              <a:rPr lang="en-US" sz="1800" baseline="-25000" dirty="0"/>
              <a:t>2018-2020</a:t>
            </a:r>
            <a:r>
              <a:rPr lang="en-US" sz="1800" dirty="0"/>
              <a:t> failed to meet the rebuilding target</a:t>
            </a:r>
          </a:p>
          <a:p>
            <a:pPr lvl="1"/>
            <a:r>
              <a:rPr lang="en-US" sz="1800" dirty="0"/>
              <a:t>New projection scenarios do not change existing stock status and conservation information provided in 2023.</a:t>
            </a:r>
          </a:p>
        </p:txBody>
      </p:sp>
      <p:sp>
        <p:nvSpPr>
          <p:cNvPr id="6" name="Slide Number Placeholder 5">
            <a:extLst>
              <a:ext uri="{FF2B5EF4-FFF2-40B4-BE49-F238E27FC236}">
                <a16:creationId xmlns:a16="http://schemas.microsoft.com/office/drawing/2014/main" id="{36712203-0794-2FAF-0C7D-FAB915D720B2}"/>
              </a:ext>
            </a:extLst>
          </p:cNvPr>
          <p:cNvSpPr>
            <a:spLocks noGrp="1"/>
          </p:cNvSpPr>
          <p:nvPr>
            <p:ph type="sldNum" sz="quarter" idx="12"/>
          </p:nvPr>
        </p:nvSpPr>
        <p:spPr/>
        <p:txBody>
          <a:bodyPr/>
          <a:lstStyle/>
          <a:p>
            <a:fld id="{07AADA89-AA9B-45DA-B724-DB1A8CD279FD}" type="slidenum">
              <a:rPr lang="en-US" smtClean="0"/>
              <a:t>4</a:t>
            </a:fld>
            <a:endParaRPr lang="en-US"/>
          </a:p>
        </p:txBody>
      </p:sp>
    </p:spTree>
    <p:extLst>
      <p:ext uri="{BB962C8B-B14F-4D97-AF65-F5344CB8AC3E}">
        <p14:creationId xmlns:p14="http://schemas.microsoft.com/office/powerpoint/2010/main" val="1920084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9B3E2-C6A8-DA31-FB59-D0F89226F3CE}"/>
              </a:ext>
            </a:extLst>
          </p:cNvPr>
          <p:cNvSpPr>
            <a:spLocks noGrp="1"/>
          </p:cNvSpPr>
          <p:nvPr>
            <p:ph type="title"/>
          </p:nvPr>
        </p:nvSpPr>
        <p:spPr/>
        <p:txBody>
          <a:bodyPr/>
          <a:lstStyle/>
          <a:p>
            <a:r>
              <a:rPr lang="en-US" dirty="0"/>
              <a:t>WCNPO MLS external peer review process</a:t>
            </a:r>
          </a:p>
        </p:txBody>
      </p:sp>
      <p:sp>
        <p:nvSpPr>
          <p:cNvPr id="3" name="Content Placeholder 2">
            <a:extLst>
              <a:ext uri="{FF2B5EF4-FFF2-40B4-BE49-F238E27FC236}">
                <a16:creationId xmlns:a16="http://schemas.microsoft.com/office/drawing/2014/main" id="{28F64AD2-75B7-7CA6-6604-B48340E693DA}"/>
              </a:ext>
            </a:extLst>
          </p:cNvPr>
          <p:cNvSpPr>
            <a:spLocks noGrp="1"/>
          </p:cNvSpPr>
          <p:nvPr>
            <p:ph idx="1"/>
          </p:nvPr>
        </p:nvSpPr>
        <p:spPr>
          <a:xfrm>
            <a:off x="1466660" y="1457608"/>
            <a:ext cx="9887140" cy="4719355"/>
          </a:xfrm>
        </p:spPr>
        <p:txBody>
          <a:bodyPr>
            <a:normAutofit fontScale="77500" lnSpcReduction="20000"/>
          </a:bodyPr>
          <a:lstStyle/>
          <a:p>
            <a:r>
              <a:rPr lang="en-US" dirty="0"/>
              <a:t>2023 WCNPO MLS benchmark stock assessment reviewed by Drs. Hiromu Fukuda, Simon Hoyle, and Ian Stewart (IPHC) supported by the review chair Dr. Robert Ahrens (</a:t>
            </a:r>
            <a:r>
              <a:rPr lang="en-US" b="1" dirty="0"/>
              <a:t>ISC/24/ANNEX/11</a:t>
            </a:r>
            <a:r>
              <a:rPr lang="en-US" dirty="0"/>
              <a:t>). </a:t>
            </a:r>
          </a:p>
          <a:p>
            <a:r>
              <a:rPr lang="en-US" dirty="0"/>
              <a:t>Goal was to improve the stock assessment and the presentation of the stock assessment results. Guided by comprehensive Terms of Reference focusing on technical aspects of the model, inputs, outputs, research needs and communication of the package through the assessment report. </a:t>
            </a:r>
          </a:p>
          <a:p>
            <a:r>
              <a:rPr lang="en-US" dirty="0"/>
              <a:t>In-person review meeting took place April 15-19, 2024, at the Institute of Oceanography, National Taiwan University (IONTU), Chinese Taipei. </a:t>
            </a:r>
          </a:p>
          <a:p>
            <a:r>
              <a:rPr lang="en-US" dirty="0"/>
              <a:t>The BILLWG has compiled responses to reviewer recommendations and was tasked by ISC24 Plenary to present their responses and action plan to the ISC25 Plenary.</a:t>
            </a:r>
          </a:p>
          <a:p>
            <a:r>
              <a:rPr lang="en-US" dirty="0"/>
              <a:t>ISC24 Plenary discussed institutionalization of this external process and noted the close coordination with the WCPFC Secretariat as a potential model. The current ad hoc approach to funding requires a more permanent approach.</a:t>
            </a:r>
          </a:p>
          <a:p>
            <a:r>
              <a:rPr lang="en-US" dirty="0"/>
              <a:t>Next peer review to focus on PBF; sometime between completion of the MSE in 2025 and the start of the next benchmark stock assessment currently scheduled for 2027. This scheduling imposes a heavy workload on members of the PBF WG. </a:t>
            </a:r>
          </a:p>
          <a:p>
            <a:pPr marL="0" indent="0">
              <a:buNone/>
            </a:pPr>
            <a:endParaRPr lang="en-US" dirty="0"/>
          </a:p>
        </p:txBody>
      </p:sp>
      <p:sp>
        <p:nvSpPr>
          <p:cNvPr id="6" name="Slide Number Placeholder 5">
            <a:extLst>
              <a:ext uri="{FF2B5EF4-FFF2-40B4-BE49-F238E27FC236}">
                <a16:creationId xmlns:a16="http://schemas.microsoft.com/office/drawing/2014/main" id="{07A399BF-9FA1-18ED-CAC2-4B3F3493E6C8}"/>
              </a:ext>
            </a:extLst>
          </p:cNvPr>
          <p:cNvSpPr>
            <a:spLocks noGrp="1"/>
          </p:cNvSpPr>
          <p:nvPr>
            <p:ph type="sldNum" sz="quarter" idx="12"/>
          </p:nvPr>
        </p:nvSpPr>
        <p:spPr/>
        <p:txBody>
          <a:bodyPr/>
          <a:lstStyle/>
          <a:p>
            <a:fld id="{07AADA89-AA9B-45DA-B724-DB1A8CD279FD}" type="slidenum">
              <a:rPr lang="en-US" smtClean="0"/>
              <a:t>5</a:t>
            </a:fld>
            <a:endParaRPr lang="en-US"/>
          </a:p>
        </p:txBody>
      </p:sp>
    </p:spTree>
    <p:extLst>
      <p:ext uri="{BB962C8B-B14F-4D97-AF65-F5344CB8AC3E}">
        <p14:creationId xmlns:p14="http://schemas.microsoft.com/office/powerpoint/2010/main" val="829293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D470B-8DF0-4B42-DA6C-91235B4A7E19}"/>
              </a:ext>
            </a:extLst>
          </p:cNvPr>
          <p:cNvSpPr>
            <a:spLocks noGrp="1"/>
          </p:cNvSpPr>
          <p:nvPr>
            <p:ph type="title"/>
          </p:nvPr>
        </p:nvSpPr>
        <p:spPr/>
        <p:txBody>
          <a:bodyPr/>
          <a:lstStyle/>
          <a:p>
            <a:r>
              <a:rPr lang="en-US" dirty="0"/>
              <a:t>Climate Change</a:t>
            </a:r>
          </a:p>
        </p:txBody>
      </p:sp>
      <p:sp>
        <p:nvSpPr>
          <p:cNvPr id="3" name="Content Placeholder 2">
            <a:extLst>
              <a:ext uri="{FF2B5EF4-FFF2-40B4-BE49-F238E27FC236}">
                <a16:creationId xmlns:a16="http://schemas.microsoft.com/office/drawing/2014/main" id="{2425C6BB-0212-968D-982A-F838FA722099}"/>
              </a:ext>
            </a:extLst>
          </p:cNvPr>
          <p:cNvSpPr>
            <a:spLocks noGrp="1"/>
          </p:cNvSpPr>
          <p:nvPr>
            <p:ph idx="1"/>
          </p:nvPr>
        </p:nvSpPr>
        <p:spPr/>
        <p:txBody>
          <a:bodyPr>
            <a:normAutofit fontScale="85000" lnSpcReduction="10000"/>
          </a:bodyPr>
          <a:lstStyle/>
          <a:p>
            <a:r>
              <a:rPr lang="en-US" dirty="0"/>
              <a:t>All ISC Member Countries engaged in climate change research &amp; adaptation; some countries more advanced than others</a:t>
            </a:r>
          </a:p>
          <a:p>
            <a:r>
              <a:rPr lang="en-US" dirty="0"/>
              <a:t>WG efforts to incorporate climate change related information into their work. </a:t>
            </a:r>
          </a:p>
          <a:p>
            <a:pPr lvl="1"/>
            <a:r>
              <a:rPr lang="en-US" dirty="0"/>
              <a:t>Differences in effects related to differing life histories were recognized. </a:t>
            </a:r>
          </a:p>
          <a:p>
            <a:pPr lvl="1"/>
            <a:r>
              <a:rPr lang="en-US" dirty="0"/>
              <a:t>Lack of data is a major concern and may become more acute as fishery-dependent data becomes more limited for a variety of reasons. </a:t>
            </a:r>
          </a:p>
          <a:p>
            <a:pPr lvl="1"/>
            <a:r>
              <a:rPr lang="en-US" dirty="0"/>
              <a:t>Need for greater collaboration in data gathering to bridge these gaps. </a:t>
            </a:r>
          </a:p>
          <a:p>
            <a:r>
              <a:rPr lang="en-US" dirty="0"/>
              <a:t>ISC Working Groups tasked by ISC24 Plenary with compiling information on:</a:t>
            </a:r>
          </a:p>
          <a:p>
            <a:pPr marL="687388" lvl="1" indent="-230188">
              <a:buFont typeface="+mj-lt"/>
              <a:buAutoNum type="arabicPeriod"/>
            </a:pPr>
            <a:r>
              <a:rPr lang="en-US" dirty="0"/>
              <a:t>the ways in which they have begun to incorporate climate considerations into ISC stock assessments; and</a:t>
            </a:r>
          </a:p>
          <a:p>
            <a:pPr marL="687388" lvl="1" indent="-230188">
              <a:buFont typeface="+mj-lt"/>
              <a:buAutoNum type="arabicPeriod"/>
            </a:pPr>
            <a:r>
              <a:rPr lang="en-US" dirty="0"/>
              <a:t>the data they believe would be required in order to do so in the future.</a:t>
            </a:r>
          </a:p>
          <a:p>
            <a:r>
              <a:rPr lang="en-US" dirty="0"/>
              <a:t>Information will support framework development at ISC25.</a:t>
            </a:r>
          </a:p>
        </p:txBody>
      </p:sp>
      <p:sp>
        <p:nvSpPr>
          <p:cNvPr id="6" name="Slide Number Placeholder 5">
            <a:extLst>
              <a:ext uri="{FF2B5EF4-FFF2-40B4-BE49-F238E27FC236}">
                <a16:creationId xmlns:a16="http://schemas.microsoft.com/office/drawing/2014/main" id="{D3C8DC2E-8DA2-46F5-B0F0-269F9B732D6B}"/>
              </a:ext>
            </a:extLst>
          </p:cNvPr>
          <p:cNvSpPr>
            <a:spLocks noGrp="1"/>
          </p:cNvSpPr>
          <p:nvPr>
            <p:ph type="sldNum" sz="quarter" idx="12"/>
          </p:nvPr>
        </p:nvSpPr>
        <p:spPr/>
        <p:txBody>
          <a:bodyPr/>
          <a:lstStyle/>
          <a:p>
            <a:fld id="{07AADA89-AA9B-45DA-B724-DB1A8CD279FD}" type="slidenum">
              <a:rPr lang="en-US" smtClean="0"/>
              <a:t>6</a:t>
            </a:fld>
            <a:endParaRPr lang="en-US"/>
          </a:p>
        </p:txBody>
      </p:sp>
    </p:spTree>
    <p:extLst>
      <p:ext uri="{BB962C8B-B14F-4D97-AF65-F5344CB8AC3E}">
        <p14:creationId xmlns:p14="http://schemas.microsoft.com/office/powerpoint/2010/main" val="1951320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B581D-0B37-175D-FCE5-A32CD19E261A}"/>
              </a:ext>
            </a:extLst>
          </p:cNvPr>
          <p:cNvSpPr>
            <a:spLocks noGrp="1"/>
          </p:cNvSpPr>
          <p:nvPr>
            <p:ph type="title"/>
          </p:nvPr>
        </p:nvSpPr>
        <p:spPr/>
        <p:txBody>
          <a:bodyPr/>
          <a:lstStyle/>
          <a:p>
            <a:r>
              <a:rPr lang="en-US" dirty="0"/>
              <a:t>ISC Chair and Vice-Chair Elections</a:t>
            </a:r>
          </a:p>
        </p:txBody>
      </p:sp>
      <p:pic>
        <p:nvPicPr>
          <p:cNvPr id="8" name="Content Placeholder 7" descr="Two men standing next to a banner&#10;&#10;Description automatically generated">
            <a:extLst>
              <a:ext uri="{FF2B5EF4-FFF2-40B4-BE49-F238E27FC236}">
                <a16:creationId xmlns:a16="http://schemas.microsoft.com/office/drawing/2014/main" id="{96268449-8C68-1510-CE8D-575383BE16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02318" y="1323952"/>
            <a:ext cx="4114799" cy="5486399"/>
          </a:xfrm>
        </p:spPr>
      </p:pic>
      <p:sp>
        <p:nvSpPr>
          <p:cNvPr id="6" name="Slide Number Placeholder 5">
            <a:extLst>
              <a:ext uri="{FF2B5EF4-FFF2-40B4-BE49-F238E27FC236}">
                <a16:creationId xmlns:a16="http://schemas.microsoft.com/office/drawing/2014/main" id="{6BA98422-0558-85B9-DC67-8B815677F2BC}"/>
              </a:ext>
            </a:extLst>
          </p:cNvPr>
          <p:cNvSpPr>
            <a:spLocks noGrp="1"/>
          </p:cNvSpPr>
          <p:nvPr>
            <p:ph type="sldNum" sz="quarter" idx="12"/>
          </p:nvPr>
        </p:nvSpPr>
        <p:spPr/>
        <p:txBody>
          <a:bodyPr/>
          <a:lstStyle/>
          <a:p>
            <a:fld id="{07AADA89-AA9B-45DA-B724-DB1A8CD279FD}" type="slidenum">
              <a:rPr lang="en-US" smtClean="0"/>
              <a:t>7</a:t>
            </a:fld>
            <a:endParaRPr lang="en-US"/>
          </a:p>
        </p:txBody>
      </p:sp>
      <p:sp>
        <p:nvSpPr>
          <p:cNvPr id="9" name="TextBox 8">
            <a:extLst>
              <a:ext uri="{FF2B5EF4-FFF2-40B4-BE49-F238E27FC236}">
                <a16:creationId xmlns:a16="http://schemas.microsoft.com/office/drawing/2014/main" id="{ACABD505-3356-68FD-EE5D-4C39AC0362D2}"/>
              </a:ext>
            </a:extLst>
          </p:cNvPr>
          <p:cNvSpPr txBox="1"/>
          <p:nvPr/>
        </p:nvSpPr>
        <p:spPr>
          <a:xfrm>
            <a:off x="749038" y="3281023"/>
            <a:ext cx="3242821" cy="646331"/>
          </a:xfrm>
          <a:prstGeom prst="rect">
            <a:avLst/>
          </a:prstGeom>
          <a:noFill/>
        </p:spPr>
        <p:txBody>
          <a:bodyPr wrap="square" rtlCol="0">
            <a:spAutoFit/>
          </a:bodyPr>
          <a:lstStyle/>
          <a:p>
            <a:r>
              <a:rPr lang="en-US" dirty="0"/>
              <a:t>Incoming Chair:  Robert Ahrens (USA – NOAA/PIFSC)</a:t>
            </a:r>
          </a:p>
        </p:txBody>
      </p:sp>
      <p:sp>
        <p:nvSpPr>
          <p:cNvPr id="10" name="TextBox 9">
            <a:extLst>
              <a:ext uri="{FF2B5EF4-FFF2-40B4-BE49-F238E27FC236}">
                <a16:creationId xmlns:a16="http://schemas.microsoft.com/office/drawing/2014/main" id="{7A0105FC-C3A0-329C-4A27-2B0D14C1E2A5}"/>
              </a:ext>
            </a:extLst>
          </p:cNvPr>
          <p:cNvSpPr txBox="1"/>
          <p:nvPr/>
        </p:nvSpPr>
        <p:spPr>
          <a:xfrm>
            <a:off x="8880835" y="3261674"/>
            <a:ext cx="3078793" cy="646331"/>
          </a:xfrm>
          <a:prstGeom prst="rect">
            <a:avLst/>
          </a:prstGeom>
          <a:noFill/>
        </p:spPr>
        <p:txBody>
          <a:bodyPr wrap="square" rtlCol="0">
            <a:spAutoFit/>
          </a:bodyPr>
          <a:lstStyle/>
          <a:p>
            <a:r>
              <a:rPr lang="en-US" dirty="0"/>
              <a:t>Incoming Vice-Chair:  Shuya Nakatsuka, (JPN – JFR&amp;EA/FRI)</a:t>
            </a:r>
          </a:p>
        </p:txBody>
      </p:sp>
    </p:spTree>
    <p:extLst>
      <p:ext uri="{BB962C8B-B14F-4D97-AF65-F5344CB8AC3E}">
        <p14:creationId xmlns:p14="http://schemas.microsoft.com/office/powerpoint/2010/main" val="2965356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84A27-8C3D-BF15-9390-86E7B0094E90}"/>
              </a:ext>
            </a:extLst>
          </p:cNvPr>
          <p:cNvSpPr>
            <a:spLocks noGrp="1"/>
          </p:cNvSpPr>
          <p:nvPr>
            <p:ph type="title"/>
          </p:nvPr>
        </p:nvSpPr>
        <p:spPr/>
        <p:txBody>
          <a:bodyPr/>
          <a:lstStyle/>
          <a:p>
            <a:r>
              <a:rPr lang="en-US" dirty="0"/>
              <a:t>ISC Workplans, 2024-25</a:t>
            </a:r>
          </a:p>
        </p:txBody>
      </p:sp>
      <p:sp>
        <p:nvSpPr>
          <p:cNvPr id="3" name="Content Placeholder 2">
            <a:extLst>
              <a:ext uri="{FF2B5EF4-FFF2-40B4-BE49-F238E27FC236}">
                <a16:creationId xmlns:a16="http://schemas.microsoft.com/office/drawing/2014/main" id="{FDAA7CAB-4622-E61E-4349-A53AE8CCE566}"/>
              </a:ext>
            </a:extLst>
          </p:cNvPr>
          <p:cNvSpPr>
            <a:spLocks noGrp="1"/>
          </p:cNvSpPr>
          <p:nvPr>
            <p:ph idx="1"/>
          </p:nvPr>
        </p:nvSpPr>
        <p:spPr/>
        <p:txBody>
          <a:bodyPr>
            <a:normAutofit lnSpcReduction="10000"/>
          </a:bodyPr>
          <a:lstStyle/>
          <a:p>
            <a:r>
              <a:rPr lang="en-US" dirty="0"/>
              <a:t>BSH indicator analysis conducted and results reported to ISC25</a:t>
            </a:r>
          </a:p>
          <a:p>
            <a:r>
              <a:rPr lang="en-US" dirty="0"/>
              <a:t>First iteration of MSE for Pacific Bluefin Tuna to be conducted and results reported to ISC25 and the Joint WG </a:t>
            </a:r>
          </a:p>
          <a:p>
            <a:r>
              <a:rPr lang="en-US" dirty="0"/>
              <a:t>Exploring and formalizing the use of ‘Open Science’ tools and approaches in conducting stock assessment and other activities</a:t>
            </a:r>
          </a:p>
          <a:p>
            <a:r>
              <a:rPr lang="en-US" dirty="0"/>
              <a:t>Continuing to work on incorporating climate change considerations into stock status and conservation information</a:t>
            </a:r>
          </a:p>
          <a:p>
            <a:r>
              <a:rPr lang="en-US" dirty="0"/>
              <a:t>All Working Groups exploring improvements to stock assessment modeling and process</a:t>
            </a:r>
          </a:p>
          <a:p>
            <a:r>
              <a:rPr lang="en-US" dirty="0"/>
              <a:t>ISC25: June 17-20, 2025; Republic of Korea</a:t>
            </a:r>
          </a:p>
        </p:txBody>
      </p:sp>
      <p:sp>
        <p:nvSpPr>
          <p:cNvPr id="6" name="Slide Number Placeholder 5">
            <a:extLst>
              <a:ext uri="{FF2B5EF4-FFF2-40B4-BE49-F238E27FC236}">
                <a16:creationId xmlns:a16="http://schemas.microsoft.com/office/drawing/2014/main" id="{FB4B7473-220F-F510-7B7A-BDCA05DA0C81}"/>
              </a:ext>
            </a:extLst>
          </p:cNvPr>
          <p:cNvSpPr>
            <a:spLocks noGrp="1"/>
          </p:cNvSpPr>
          <p:nvPr>
            <p:ph type="sldNum" sz="quarter" idx="12"/>
          </p:nvPr>
        </p:nvSpPr>
        <p:spPr/>
        <p:txBody>
          <a:bodyPr/>
          <a:lstStyle/>
          <a:p>
            <a:fld id="{07AADA89-AA9B-45DA-B724-DB1A8CD279FD}" type="slidenum">
              <a:rPr lang="en-US" smtClean="0"/>
              <a:t>8</a:t>
            </a:fld>
            <a:endParaRPr lang="en-US"/>
          </a:p>
        </p:txBody>
      </p:sp>
    </p:spTree>
    <p:extLst>
      <p:ext uri="{BB962C8B-B14F-4D97-AF65-F5344CB8AC3E}">
        <p14:creationId xmlns:p14="http://schemas.microsoft.com/office/powerpoint/2010/main" val="535098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D90738B-63D2-80F5-C5B3-D41DA8E90D99}"/>
              </a:ext>
            </a:extLst>
          </p:cNvPr>
          <p:cNvSpPr>
            <a:spLocks noGrp="1"/>
          </p:cNvSpPr>
          <p:nvPr>
            <p:ph type="title"/>
          </p:nvPr>
        </p:nvSpPr>
        <p:spPr/>
        <p:txBody>
          <a:bodyPr/>
          <a:lstStyle/>
          <a:p>
            <a:r>
              <a:rPr lang="en-US" dirty="0"/>
              <a:t>QUESTIONS?</a:t>
            </a:r>
          </a:p>
        </p:txBody>
      </p:sp>
      <p:sp>
        <p:nvSpPr>
          <p:cNvPr id="4" name="Date Placeholder 3">
            <a:extLst>
              <a:ext uri="{FF2B5EF4-FFF2-40B4-BE49-F238E27FC236}">
                <a16:creationId xmlns:a16="http://schemas.microsoft.com/office/drawing/2014/main" id="{A8E36B25-D0DC-AE00-80CE-BCB2B6C7C094}"/>
              </a:ext>
            </a:extLst>
          </p:cNvPr>
          <p:cNvSpPr>
            <a:spLocks noGrp="1"/>
          </p:cNvSpPr>
          <p:nvPr>
            <p:ph type="dt" sz="half" idx="10"/>
          </p:nvPr>
        </p:nvSpPr>
        <p:spPr/>
        <p:txBody>
          <a:bodyPr/>
          <a:lstStyle/>
          <a:p>
            <a:r>
              <a:rPr lang="en-US"/>
              <a:t>July 15-16, 2024</a:t>
            </a:r>
            <a:endParaRPr lang="en-US" dirty="0"/>
          </a:p>
        </p:txBody>
      </p:sp>
      <p:sp>
        <p:nvSpPr>
          <p:cNvPr id="5" name="Footer Placeholder 4">
            <a:extLst>
              <a:ext uri="{FF2B5EF4-FFF2-40B4-BE49-F238E27FC236}">
                <a16:creationId xmlns:a16="http://schemas.microsoft.com/office/drawing/2014/main" id="{EDF2E893-FD62-408A-66E9-D3E3FFF75E91}"/>
              </a:ext>
            </a:extLst>
          </p:cNvPr>
          <p:cNvSpPr>
            <a:spLocks noGrp="1"/>
          </p:cNvSpPr>
          <p:nvPr>
            <p:ph type="ftr" sz="quarter" idx="11"/>
          </p:nvPr>
        </p:nvSpPr>
        <p:spPr/>
        <p:txBody>
          <a:bodyPr/>
          <a:lstStyle/>
          <a:p>
            <a:r>
              <a:rPr lang="en-US"/>
              <a:t>NC20</a:t>
            </a:r>
            <a:endParaRPr lang="en-US" dirty="0"/>
          </a:p>
        </p:txBody>
      </p:sp>
      <p:sp>
        <p:nvSpPr>
          <p:cNvPr id="6" name="Slide Number Placeholder 5">
            <a:extLst>
              <a:ext uri="{FF2B5EF4-FFF2-40B4-BE49-F238E27FC236}">
                <a16:creationId xmlns:a16="http://schemas.microsoft.com/office/drawing/2014/main" id="{3A6BDCAC-50C0-8873-43D9-D6A7DADD8800}"/>
              </a:ext>
            </a:extLst>
          </p:cNvPr>
          <p:cNvSpPr>
            <a:spLocks noGrp="1"/>
          </p:cNvSpPr>
          <p:nvPr>
            <p:ph type="sldNum" sz="quarter" idx="12"/>
          </p:nvPr>
        </p:nvSpPr>
        <p:spPr/>
        <p:txBody>
          <a:bodyPr/>
          <a:lstStyle/>
          <a:p>
            <a:fld id="{07AADA89-AA9B-45DA-B724-DB1A8CD279FD}" type="slidenum">
              <a:rPr lang="en-US" smtClean="0"/>
              <a:t>9</a:t>
            </a:fld>
            <a:endParaRPr lang="en-US"/>
          </a:p>
        </p:txBody>
      </p:sp>
    </p:spTree>
    <p:extLst>
      <p:ext uri="{BB962C8B-B14F-4D97-AF65-F5344CB8AC3E}">
        <p14:creationId xmlns:p14="http://schemas.microsoft.com/office/powerpoint/2010/main" val="4123887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4BEE2E1B1F4C43B6D2E46C0998572E" ma:contentTypeVersion="6" ma:contentTypeDescription="Create a new document." ma:contentTypeScope="" ma:versionID="b1ce58e37d48e0a5304c2ffe3d51090f">
  <xsd:schema xmlns:xsd="http://www.w3.org/2001/XMLSchema" xmlns:xs="http://www.w3.org/2001/XMLSchema" xmlns:p="http://schemas.microsoft.com/office/2006/metadata/properties" xmlns:ns2="974cbdc0-2b99-4dd3-abe6-24d0103b4845" xmlns:ns3="b368ca45-cee1-4024-bcd2-805ef382a1f4" targetNamespace="http://schemas.microsoft.com/office/2006/metadata/properties" ma:root="true" ma:fieldsID="b6bf096d135909bc66bd3a0a8dc4c9b7" ns2:_="" ns3:_="">
    <xsd:import namespace="974cbdc0-2b99-4dd3-abe6-24d0103b4845"/>
    <xsd:import namespace="b368ca45-cee1-4024-bcd2-805ef382a1f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4cbdc0-2b99-4dd3-abe6-24d0103b48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a45-cee1-4024-bcd2-805ef382a1f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562341-5126-404D-8B39-C4A175A13786}"/>
</file>

<file path=customXml/itemProps2.xml><?xml version="1.0" encoding="utf-8"?>
<ds:datastoreItem xmlns:ds="http://schemas.openxmlformats.org/officeDocument/2006/customXml" ds:itemID="{EB778D5D-BF41-4A1D-B6B4-1E70AA7A0E78}"/>
</file>

<file path=docProps/app.xml><?xml version="1.0" encoding="utf-8"?>
<Properties xmlns="http://schemas.openxmlformats.org/officeDocument/2006/extended-properties" xmlns:vt="http://schemas.openxmlformats.org/officeDocument/2006/docPropsVTypes">
  <TotalTime>982</TotalTime>
  <Words>997</Words>
  <Application>Microsoft Macintosh PowerPoint</Application>
  <PresentationFormat>Widescreen</PresentationFormat>
  <Paragraphs>98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ISC24 Activities Since SC19</vt:lpstr>
      <vt:lpstr>Outline</vt:lpstr>
      <vt:lpstr>Other Species – Forwarding ISC23 Information</vt:lpstr>
      <vt:lpstr>Requests for Science Information</vt:lpstr>
      <vt:lpstr>WCNPO MLS external peer review process</vt:lpstr>
      <vt:lpstr>Climate Change</vt:lpstr>
      <vt:lpstr>ISC Chair and Vice-Chair Elections</vt:lpstr>
      <vt:lpstr>ISC Workplans, 2024-25</vt:lpstr>
      <vt:lpstr>QUESTIONS?</vt:lpstr>
    </vt:vector>
  </TitlesOfParts>
  <Company>DFO MPO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ISC24 Plenary Meeting Recommendations to NC20</dc:title>
  <dc:creator>Holmes, John</dc:creator>
  <cp:lastModifiedBy>robert.ahrens</cp:lastModifiedBy>
  <cp:revision>19</cp:revision>
  <dcterms:created xsi:type="dcterms:W3CDTF">2024-07-03T23:34:38Z</dcterms:created>
  <dcterms:modified xsi:type="dcterms:W3CDTF">2024-08-16T01:17:38Z</dcterms:modified>
</cp:coreProperties>
</file>