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8" r:id="rId2"/>
    <p:sldId id="293" r:id="rId3"/>
    <p:sldId id="279" r:id="rId4"/>
    <p:sldId id="297" r:id="rId5"/>
    <p:sldId id="296" r:id="rId6"/>
    <p:sldId id="282" r:id="rId7"/>
    <p:sldId id="280" r:id="rId8"/>
    <p:sldId id="263" r:id="rId9"/>
    <p:sldId id="287" r:id="rId10"/>
    <p:sldId id="281" r:id="rId11"/>
    <p:sldId id="298" r:id="rId12"/>
    <p:sldId id="292" r:id="rId13"/>
    <p:sldId id="285" r:id="rId14"/>
    <p:sldId id="295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88848" autoAdjust="0"/>
  </p:normalViewPr>
  <p:slideViewPr>
    <p:cSldViewPr snapToGrid="0">
      <p:cViewPr varScale="1">
        <p:scale>
          <a:sx n="95" d="100"/>
          <a:sy n="95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14F34-8061-48B8-9D56-CC144FF17C62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8B97E-F523-4768-9F97-632667348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32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B545-0FBA-4040-B4CE-8FBE846FAC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6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B545-0FBA-4040-B4CE-8FBE846FAC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032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46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B545-0FBA-4040-B4CE-8FBE846FAC5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56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24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876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09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2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6B545-0FBA-4040-B4CE-8FBE846FAC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2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55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8B97E-F523-4768-9F97-6326673485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43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0756-B78F-453B-AAF5-DE028F99D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CEE1F-AC03-405E-AFB3-28250DFEF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5248-5347-4F00-B9F4-65936011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9FD16-71FB-4E7F-A281-6FFF4E21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F831D-4593-4935-BFB2-F0321F95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32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530B-5BD9-4264-9C86-1E8D155E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FA531-975D-4953-9B8B-43C35AD6A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D89E9-4490-4EF9-8244-8BEC6898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8FE2-8A82-4D56-AA1A-40C8BE2F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B2A67-DF36-44DE-B76D-BAAEC939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2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0E2163-B7B4-479C-AEEA-B8930E186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8783-4B68-4835-979B-C874BE6CD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9555-6EE1-40D4-81B4-58260198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AA757-11C7-42F5-91D8-5E376A60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34D36-395F-4D1B-949E-16722D6F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43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7B8A-243B-488B-B962-ECDE3610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8E7E8-8A42-4642-9179-7C0E82B1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BFCA1-DB79-4C9D-B7E8-EB93D76F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37132-10C0-4B74-ADD6-317092DA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DC91C-904E-4073-9C52-A1F1AA9C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65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EEA2-1A6E-4802-9D24-A9329F04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01B6B-01B4-42F1-A990-903E96F03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B486-0294-45FE-AB97-9670E919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2B382-9DFF-4B8C-89BC-6F3000AE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1B1D2-791E-40C7-971E-D904BA51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38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CBF3-FBE3-483F-BCE3-A0B04E4D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0B109-91F9-4221-BA03-BB865C0B5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01E6E-20A2-4912-951E-EE6B02A67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191EF-7CAF-4818-8344-09A04205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92B85-8B94-4C70-AE98-8E8925F3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93812-0F1E-4C71-B86E-403A9FDA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57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1A2F-D84A-49A4-A9D2-E8883A90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4A826-2211-4C6A-ADFD-187E1596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E157D-56A8-4B5F-85CB-2F51147E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8556D-B872-4044-814A-F41C32D91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53B5E-5CA5-484A-8A11-ACBAC854F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F1D003-108B-4047-AEAA-0C838B30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5FFAF0-DED7-4970-83B9-A5613042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A9D614-8368-476A-BDB9-BA757978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26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40FE-7A87-4402-A0F6-408D76B7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69BCA-42B8-46CC-A33D-0B251817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17E20-F005-411F-8B87-B910FA90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F6EF1-8183-4EB4-9DA4-933C8A9C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0B03A-2C9B-46DB-B075-3F670718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6859E-FB95-4EB9-A91E-156B1FFD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84911-F098-4C19-BBD3-8C23EB60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14E0-57AA-452A-A98E-494D3C87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6C81-A91B-4218-92DB-42211938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EB842-B0CB-47EB-9EC7-355BA6F0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D1DFF-7B0B-4BCD-BBA2-1A9C1BF1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83DA-6C35-4FB9-8CFC-3100C848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124A9-1C54-4C44-A761-2296DF4F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04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3796-D529-4FAE-A108-4215801E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99A810-E2E1-4F1C-AA5F-834E8D4A7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F5BE7-59D0-43D9-B568-62F5E72D7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5D006-A0E5-4A1A-930B-0512183D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7A37F-BCDF-4CAA-A884-F54D3486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4BCB7-E6E5-41A4-B57A-166B0E63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8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87DB82-B423-4801-AAAA-3E176DF2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44A1-B65E-4B5B-ADCB-9B1F903E4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CC3EC-721E-47CC-AB78-07CCF3914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FAAA-2CDF-4432-B821-4D26EABA69F5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E732C-356F-4628-9EE4-E4EEA87FD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96F5-D4C0-493E-A1C1-56DD5BE6D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F2E5-6338-4D06-A5B0-B50E5B71A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9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D59DD01-ABA2-4B1D-96D7-79BC3143874B}"/>
              </a:ext>
            </a:extLst>
          </p:cNvPr>
          <p:cNvGrpSpPr/>
          <p:nvPr/>
        </p:nvGrpSpPr>
        <p:grpSpPr>
          <a:xfrm rot="20445906">
            <a:off x="5882805" y="684245"/>
            <a:ext cx="1009407" cy="486602"/>
            <a:chOff x="3696661" y="1826799"/>
            <a:chExt cx="1420981" cy="107835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0D0DFD2-22AB-4090-8E09-C0D4DE926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83" r="20774" b="77571"/>
            <a:stretch/>
          </p:blipFill>
          <p:spPr>
            <a:xfrm>
              <a:off x="3806512" y="1826799"/>
              <a:ext cx="1311130" cy="105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C2C4D6A-1D41-4064-854E-14D8EF7F8BF7}"/>
                </a:ext>
              </a:extLst>
            </p:cNvPr>
            <p:cNvSpPr/>
            <p:nvPr/>
          </p:nvSpPr>
          <p:spPr>
            <a:xfrm>
              <a:off x="3696661" y="2556540"/>
              <a:ext cx="786013" cy="348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close up of a fish&#10;&#10;Description automatically generated">
            <a:extLst>
              <a:ext uri="{FF2B5EF4-FFF2-40B4-BE49-F238E27FC236}">
                <a16:creationId xmlns:a16="http://schemas.microsoft.com/office/drawing/2014/main" id="{685DB49F-9FB4-C0F1-F0AD-5D6CC7E30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91" y="506660"/>
            <a:ext cx="1338916" cy="607442"/>
          </a:xfrm>
          <a:prstGeom prst="rect">
            <a:avLst/>
          </a:prstGeom>
        </p:spPr>
      </p:pic>
      <p:pic>
        <p:nvPicPr>
          <p:cNvPr id="4" name="Picture 3" descr="A close up of a fish&#10;&#10;Description automatically generated">
            <a:extLst>
              <a:ext uri="{FF2B5EF4-FFF2-40B4-BE49-F238E27FC236}">
                <a16:creationId xmlns:a16="http://schemas.microsoft.com/office/drawing/2014/main" id="{ECD3E262-E86F-AFEB-09FA-744450180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936" y="629380"/>
            <a:ext cx="1582312" cy="74987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F9D016-BADF-4F4F-849E-235618B00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7546" y="3429000"/>
            <a:ext cx="10058400" cy="17298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900" dirty="0">
                <a:solidFill>
                  <a:schemeClr val="bg1"/>
                </a:solidFill>
              </a:rPr>
              <a:t>Jesse van der Grient </a:t>
            </a:r>
          </a:p>
          <a:p>
            <a:endParaRPr lang="en-US" sz="1300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156E0-CEDA-4985-95BE-BA262B2EF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472" y="997024"/>
            <a:ext cx="7452477" cy="17298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Potential interactions between deep-sea mining and tuna fisheries</a:t>
            </a:r>
            <a:endParaRPr lang="en-GB" sz="87500" b="1" dirty="0">
              <a:solidFill>
                <a:srgbClr val="FFFF00"/>
              </a:solidFill>
            </a:endParaRPr>
          </a:p>
        </p:txBody>
      </p:sp>
      <p:pic>
        <p:nvPicPr>
          <p:cNvPr id="29" name="Picture 28" descr="A close up of a fish&#10;&#10;Description automatically generated">
            <a:extLst>
              <a:ext uri="{FF2B5EF4-FFF2-40B4-BE49-F238E27FC236}">
                <a16:creationId xmlns:a16="http://schemas.microsoft.com/office/drawing/2014/main" id="{627E9F82-AA8F-4D26-CBAD-07D42C888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715" y="810381"/>
            <a:ext cx="1338916" cy="607442"/>
          </a:xfrm>
          <a:prstGeom prst="rect">
            <a:avLst/>
          </a:prstGeom>
        </p:spPr>
      </p:pic>
      <p:pic>
        <p:nvPicPr>
          <p:cNvPr id="30" name="Picture 29" descr="A close up of a fish&#10;&#10;Description automatically generated">
            <a:extLst>
              <a:ext uri="{FF2B5EF4-FFF2-40B4-BE49-F238E27FC236}">
                <a16:creationId xmlns:a16="http://schemas.microsoft.com/office/drawing/2014/main" id="{4A5BF8D7-AD4D-0BBE-EAB6-1A4059589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93" y="4546405"/>
            <a:ext cx="2919029" cy="1501214"/>
          </a:xfrm>
          <a:prstGeom prst="rect">
            <a:avLst/>
          </a:prstGeom>
        </p:spPr>
      </p:pic>
      <p:pic>
        <p:nvPicPr>
          <p:cNvPr id="6" name="Picture 5" descr="A close up of a fish&#10;&#10;Description automatically generated">
            <a:extLst>
              <a:ext uri="{FF2B5EF4-FFF2-40B4-BE49-F238E27FC236}">
                <a16:creationId xmlns:a16="http://schemas.microsoft.com/office/drawing/2014/main" id="{728C2438-0165-C4CC-9AB8-AD1DAFC2B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7275" y="5015428"/>
            <a:ext cx="2919029" cy="1501214"/>
          </a:xfrm>
          <a:prstGeom prst="rect">
            <a:avLst/>
          </a:prstGeom>
        </p:spPr>
      </p:pic>
      <p:pic>
        <p:nvPicPr>
          <p:cNvPr id="5" name="Picture 4" descr="A close up of a fish&#10;&#10;Description automatically generated">
            <a:extLst>
              <a:ext uri="{FF2B5EF4-FFF2-40B4-BE49-F238E27FC236}">
                <a16:creationId xmlns:a16="http://schemas.microsoft.com/office/drawing/2014/main" id="{33A0DD25-6C59-F18E-5650-6829E777E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08" y="327316"/>
            <a:ext cx="1338916" cy="607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24B2F-54B6-445B-87A6-AF61D371794D}"/>
              </a:ext>
            </a:extLst>
          </p:cNvPr>
          <p:cNvSpPr txBox="1"/>
          <p:nvPr/>
        </p:nvSpPr>
        <p:spPr>
          <a:xfrm>
            <a:off x="-13280" y="6440755"/>
            <a:ext cx="6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grientj@hawaii.edu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0C3286-C901-4BA9-990C-3E96F2F7AECC}"/>
              </a:ext>
            </a:extLst>
          </p:cNvPr>
          <p:cNvGrpSpPr/>
          <p:nvPr/>
        </p:nvGrpSpPr>
        <p:grpSpPr>
          <a:xfrm>
            <a:off x="6321715" y="2819260"/>
            <a:ext cx="825702" cy="514448"/>
            <a:chOff x="3597400" y="2059071"/>
            <a:chExt cx="1652514" cy="136992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32E997-A74A-4B5E-9D31-25FACBAE6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518" t="38539" r="19513" b="33345"/>
            <a:stretch/>
          </p:blipFill>
          <p:spPr>
            <a:xfrm>
              <a:off x="3617056" y="2059071"/>
              <a:ext cx="1632858" cy="13255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AE87C07-5153-4BCC-A336-D9C8FB441E74}"/>
                </a:ext>
              </a:extLst>
            </p:cNvPr>
            <p:cNvSpPr/>
            <p:nvPr/>
          </p:nvSpPr>
          <p:spPr>
            <a:xfrm>
              <a:off x="4591050" y="3148823"/>
              <a:ext cx="361950" cy="2801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864C557-9D5A-4BB6-B7B6-31F7B73DFDD3}"/>
                </a:ext>
              </a:extLst>
            </p:cNvPr>
            <p:cNvSpPr/>
            <p:nvPr/>
          </p:nvSpPr>
          <p:spPr>
            <a:xfrm>
              <a:off x="3597400" y="3301362"/>
              <a:ext cx="277329" cy="1276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E055A4-1756-4798-A507-D9B80DEA9117}"/>
              </a:ext>
            </a:extLst>
          </p:cNvPr>
          <p:cNvGrpSpPr/>
          <p:nvPr/>
        </p:nvGrpSpPr>
        <p:grpSpPr>
          <a:xfrm>
            <a:off x="10567861" y="2267060"/>
            <a:ext cx="789176" cy="369957"/>
            <a:chOff x="1941195" y="531573"/>
            <a:chExt cx="1579414" cy="98516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1693939-CF23-422E-BEE8-0CE711FDB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45" r="44412" b="79389"/>
            <a:stretch/>
          </p:blipFill>
          <p:spPr>
            <a:xfrm>
              <a:off x="2074364" y="531573"/>
              <a:ext cx="1446245" cy="97174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9666233-47B6-44CD-92B2-4A10E0A1F0C2}"/>
                </a:ext>
              </a:extLst>
            </p:cNvPr>
            <p:cNvSpPr/>
            <p:nvPr/>
          </p:nvSpPr>
          <p:spPr>
            <a:xfrm>
              <a:off x="1941195" y="1234064"/>
              <a:ext cx="478155" cy="2826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B836CC-4E2E-4F6F-9C68-10C89D2B9125}"/>
              </a:ext>
            </a:extLst>
          </p:cNvPr>
          <p:cNvGrpSpPr/>
          <p:nvPr/>
        </p:nvGrpSpPr>
        <p:grpSpPr>
          <a:xfrm>
            <a:off x="9528635" y="3844354"/>
            <a:ext cx="672314" cy="398330"/>
            <a:chOff x="563880" y="3068320"/>
            <a:chExt cx="2402263" cy="189376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330DFC3-0BC4-41F8-849C-8FE2BD78C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51" t="59666" r="1256" b="6342"/>
            <a:stretch/>
          </p:blipFill>
          <p:spPr>
            <a:xfrm>
              <a:off x="869455" y="3306198"/>
              <a:ext cx="2096688" cy="160263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BF08F97-E389-417A-94AF-A9078F2BDD71}"/>
                </a:ext>
              </a:extLst>
            </p:cNvPr>
            <p:cNvSpPr/>
            <p:nvPr/>
          </p:nvSpPr>
          <p:spPr>
            <a:xfrm>
              <a:off x="1941195" y="3068320"/>
              <a:ext cx="559550" cy="6400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4900F6-3C0F-4B02-9A61-1A776DB5A637}"/>
                </a:ext>
              </a:extLst>
            </p:cNvPr>
            <p:cNvSpPr/>
            <p:nvPr/>
          </p:nvSpPr>
          <p:spPr>
            <a:xfrm>
              <a:off x="563880" y="3230880"/>
              <a:ext cx="508000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23C1F40-77BB-4BD8-ADCB-5A4EDF240D8A}"/>
                </a:ext>
              </a:extLst>
            </p:cNvPr>
            <p:cNvSpPr/>
            <p:nvPr/>
          </p:nvSpPr>
          <p:spPr>
            <a:xfrm>
              <a:off x="661892" y="4297680"/>
              <a:ext cx="489051" cy="5130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632B74A-BAD7-40EE-B3D1-59BCB4418F03}"/>
                </a:ext>
              </a:extLst>
            </p:cNvPr>
            <p:cNvSpPr/>
            <p:nvPr/>
          </p:nvSpPr>
          <p:spPr>
            <a:xfrm>
              <a:off x="1584960" y="4353560"/>
              <a:ext cx="489051" cy="6085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D83D54-74D4-480E-85DF-EF0BE3EAABB2}"/>
                </a:ext>
              </a:extLst>
            </p:cNvPr>
            <p:cNvSpPr/>
            <p:nvPr/>
          </p:nvSpPr>
          <p:spPr>
            <a:xfrm>
              <a:off x="1202541" y="4449003"/>
              <a:ext cx="489099" cy="5130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68282A-F173-4DB5-9A9E-7502D08AD553}"/>
              </a:ext>
            </a:extLst>
          </p:cNvPr>
          <p:cNvGrpSpPr/>
          <p:nvPr/>
        </p:nvGrpSpPr>
        <p:grpSpPr>
          <a:xfrm>
            <a:off x="392231" y="4210855"/>
            <a:ext cx="1170873" cy="599999"/>
            <a:chOff x="616938" y="2972302"/>
            <a:chExt cx="1441237" cy="98267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EE7FBCD-3716-4CA2-9320-C0D864B907ED}"/>
                </a:ext>
              </a:extLst>
            </p:cNvPr>
            <p:cNvGrpSpPr/>
            <p:nvPr/>
          </p:nvGrpSpPr>
          <p:grpSpPr>
            <a:xfrm>
              <a:off x="878360" y="2972302"/>
              <a:ext cx="1179815" cy="798127"/>
              <a:chOff x="3678620" y="1234064"/>
              <a:chExt cx="1918270" cy="1297681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92A2B92-47D2-46A4-B97E-630DBF0BC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358" t="17703" r="29448" b="55693"/>
              <a:stretch/>
            </p:blipFill>
            <p:spPr>
              <a:xfrm>
                <a:off x="3837325" y="1234064"/>
                <a:ext cx="1648886" cy="1262165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4D726F8-A27D-48AA-949F-47EDBABA903C}"/>
                  </a:ext>
                </a:extLst>
              </p:cNvPr>
              <p:cNvSpPr/>
              <p:nvPr/>
            </p:nvSpPr>
            <p:spPr>
              <a:xfrm>
                <a:off x="5151120" y="1975485"/>
                <a:ext cx="400050" cy="2095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1654BA5-7325-469A-A8C5-26A636F24990}"/>
                  </a:ext>
                </a:extLst>
              </p:cNvPr>
              <p:cNvSpPr/>
              <p:nvPr/>
            </p:nvSpPr>
            <p:spPr>
              <a:xfrm>
                <a:off x="5269230" y="1826799"/>
                <a:ext cx="327660" cy="27822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EB3F576-1460-495F-8B67-432DB4FA33D9}"/>
                  </a:ext>
                </a:extLst>
              </p:cNvPr>
              <p:cNvSpPr/>
              <p:nvPr/>
            </p:nvSpPr>
            <p:spPr>
              <a:xfrm>
                <a:off x="3678620" y="2414343"/>
                <a:ext cx="626680" cy="117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129B300-A8CA-47F3-83E3-50707313F6C8}"/>
                </a:ext>
              </a:extLst>
            </p:cNvPr>
            <p:cNvSpPr/>
            <p:nvPr/>
          </p:nvSpPr>
          <p:spPr>
            <a:xfrm>
              <a:off x="616938" y="3593649"/>
              <a:ext cx="531046" cy="361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27A415-FC3B-4F7B-B434-5B8963C8C89F}"/>
              </a:ext>
            </a:extLst>
          </p:cNvPr>
          <p:cNvGrpSpPr/>
          <p:nvPr/>
        </p:nvGrpSpPr>
        <p:grpSpPr>
          <a:xfrm>
            <a:off x="969283" y="2555273"/>
            <a:ext cx="665807" cy="364832"/>
            <a:chOff x="2305050" y="2749838"/>
            <a:chExt cx="2224288" cy="16216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299F393-7948-4454-9D37-4D431BE33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175" t="66356" r="39413"/>
            <a:stretch/>
          </p:blipFill>
          <p:spPr>
            <a:xfrm>
              <a:off x="2660182" y="2785354"/>
              <a:ext cx="1735495" cy="158618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8BDCBE-64FB-444B-8380-19832135ACC7}"/>
                </a:ext>
              </a:extLst>
            </p:cNvPr>
            <p:cNvSpPr/>
            <p:nvPr/>
          </p:nvSpPr>
          <p:spPr>
            <a:xfrm>
              <a:off x="2305050" y="3078480"/>
              <a:ext cx="769620" cy="107682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E2CF3AE-6914-407D-A1F6-6E1C7587101F}"/>
                </a:ext>
              </a:extLst>
            </p:cNvPr>
            <p:cNvSpPr/>
            <p:nvPr/>
          </p:nvSpPr>
          <p:spPr>
            <a:xfrm>
              <a:off x="3344379" y="2749838"/>
              <a:ext cx="1122741" cy="2372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7FAD833-4687-489E-BC8D-60898E916DE7}"/>
                </a:ext>
              </a:extLst>
            </p:cNvPr>
            <p:cNvSpPr/>
            <p:nvPr/>
          </p:nvSpPr>
          <p:spPr>
            <a:xfrm>
              <a:off x="3837325" y="2899410"/>
              <a:ext cx="692013" cy="4657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89E63B-B69B-4BCA-9114-855BC68ED992}"/>
              </a:ext>
            </a:extLst>
          </p:cNvPr>
          <p:cNvGrpSpPr/>
          <p:nvPr/>
        </p:nvGrpSpPr>
        <p:grpSpPr>
          <a:xfrm rot="20445906">
            <a:off x="7691134" y="539859"/>
            <a:ext cx="1009407" cy="486602"/>
            <a:chOff x="3696661" y="1826799"/>
            <a:chExt cx="1420981" cy="1078356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CC5E487-79AF-48F5-87FD-1A1D70208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83" r="20774" b="77571"/>
            <a:stretch/>
          </p:blipFill>
          <p:spPr>
            <a:xfrm>
              <a:off x="3806512" y="1826799"/>
              <a:ext cx="1311130" cy="105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A1A795C-3A99-4B12-ADF7-23E921273CCE}"/>
                </a:ext>
              </a:extLst>
            </p:cNvPr>
            <p:cNvSpPr/>
            <p:nvPr/>
          </p:nvSpPr>
          <p:spPr>
            <a:xfrm>
              <a:off x="3696661" y="2556540"/>
              <a:ext cx="786013" cy="348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A0CD291-A3DA-49BD-9597-8EDABEC40A4E}"/>
              </a:ext>
            </a:extLst>
          </p:cNvPr>
          <p:cNvGrpSpPr/>
          <p:nvPr/>
        </p:nvGrpSpPr>
        <p:grpSpPr>
          <a:xfrm rot="20445906">
            <a:off x="6729576" y="296442"/>
            <a:ext cx="1009407" cy="486602"/>
            <a:chOff x="3696661" y="1826799"/>
            <a:chExt cx="1420981" cy="1078356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D8AAB67-94FF-4ACE-B828-9F7488968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83" r="20774" b="77571"/>
            <a:stretch/>
          </p:blipFill>
          <p:spPr>
            <a:xfrm>
              <a:off x="3806512" y="1826799"/>
              <a:ext cx="1311130" cy="105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9A52F4B-63C8-4D4F-8901-688766524922}"/>
                </a:ext>
              </a:extLst>
            </p:cNvPr>
            <p:cNvSpPr/>
            <p:nvPr/>
          </p:nvSpPr>
          <p:spPr>
            <a:xfrm>
              <a:off x="3696661" y="2556540"/>
              <a:ext cx="786013" cy="348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2EBB4FA-2E91-40A6-9F05-DEEE6684151E}"/>
              </a:ext>
            </a:extLst>
          </p:cNvPr>
          <p:cNvGrpSpPr/>
          <p:nvPr/>
        </p:nvGrpSpPr>
        <p:grpSpPr>
          <a:xfrm rot="20445906">
            <a:off x="6194512" y="5624496"/>
            <a:ext cx="1009407" cy="486602"/>
            <a:chOff x="3696661" y="1826799"/>
            <a:chExt cx="1420981" cy="107835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2C391B1-A3EC-4B14-8554-AA70C53C6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83" r="20774" b="77571"/>
            <a:stretch/>
          </p:blipFill>
          <p:spPr>
            <a:xfrm>
              <a:off x="3806512" y="1826799"/>
              <a:ext cx="1311130" cy="105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3AC7C4C-706F-4D01-941B-047D4FACA679}"/>
                </a:ext>
              </a:extLst>
            </p:cNvPr>
            <p:cNvSpPr/>
            <p:nvPr/>
          </p:nvSpPr>
          <p:spPr>
            <a:xfrm>
              <a:off x="3696661" y="2556540"/>
              <a:ext cx="786013" cy="348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5874A72-8316-4A75-AD41-420C70B5F9DB}"/>
              </a:ext>
            </a:extLst>
          </p:cNvPr>
          <p:cNvGrpSpPr/>
          <p:nvPr/>
        </p:nvGrpSpPr>
        <p:grpSpPr>
          <a:xfrm rot="20445906">
            <a:off x="7233596" y="5887131"/>
            <a:ext cx="1009407" cy="486602"/>
            <a:chOff x="3696661" y="1826799"/>
            <a:chExt cx="1420981" cy="107835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8A0DF2E-BA0B-4B01-8B63-47B4E84E9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83" r="20774" b="77571"/>
            <a:stretch/>
          </p:blipFill>
          <p:spPr>
            <a:xfrm>
              <a:off x="3806512" y="1826799"/>
              <a:ext cx="1311130" cy="105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7ECE10-F7D4-400A-84FC-E0A167ECD194}"/>
                </a:ext>
              </a:extLst>
            </p:cNvPr>
            <p:cNvSpPr/>
            <p:nvPr/>
          </p:nvSpPr>
          <p:spPr>
            <a:xfrm>
              <a:off x="3696661" y="2556540"/>
              <a:ext cx="786013" cy="348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D438DB-57C8-45E1-9F8D-5AA26426E8F8}"/>
              </a:ext>
            </a:extLst>
          </p:cNvPr>
          <p:cNvGrpSpPr/>
          <p:nvPr/>
        </p:nvGrpSpPr>
        <p:grpSpPr>
          <a:xfrm rot="20445906">
            <a:off x="6954420" y="5331051"/>
            <a:ext cx="1009407" cy="486602"/>
            <a:chOff x="3696661" y="1826799"/>
            <a:chExt cx="1420981" cy="1078356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C4CF296-458B-45C5-9474-A089A720E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83" r="20774" b="77571"/>
            <a:stretch/>
          </p:blipFill>
          <p:spPr>
            <a:xfrm>
              <a:off x="3806512" y="1826799"/>
              <a:ext cx="1311130" cy="10574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1B6BB4F-A14E-499D-A392-619DF24E4548}"/>
                </a:ext>
              </a:extLst>
            </p:cNvPr>
            <p:cNvSpPr/>
            <p:nvPr/>
          </p:nvSpPr>
          <p:spPr>
            <a:xfrm>
              <a:off x="3696661" y="2556540"/>
              <a:ext cx="786013" cy="348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49F0503-58B3-4E3D-8550-10A15055C863}"/>
              </a:ext>
            </a:extLst>
          </p:cNvPr>
          <p:cNvSpPr txBox="1"/>
          <p:nvPr/>
        </p:nvSpPr>
        <p:spPr>
          <a:xfrm>
            <a:off x="3476554" y="4181512"/>
            <a:ext cx="534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DJ Amon, B-J Dobush, JC Drazen, D McCauley, N Nathan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DF97E-BBE0-8A41-AF7D-F6D28C1A1A87}"/>
              </a:ext>
            </a:extLst>
          </p:cNvPr>
          <p:cNvSpPr txBox="1"/>
          <p:nvPr/>
        </p:nvSpPr>
        <p:spPr>
          <a:xfrm>
            <a:off x="9697435" y="6273225"/>
            <a:ext cx="2577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Regular Session of the WCPFC Scientific Committee</a:t>
            </a:r>
          </a:p>
        </p:txBody>
      </p:sp>
    </p:spTree>
    <p:extLst>
      <p:ext uri="{BB962C8B-B14F-4D97-AF65-F5344CB8AC3E}">
        <p14:creationId xmlns:p14="http://schemas.microsoft.com/office/powerpoint/2010/main" val="129057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BF7E-B91C-430D-A784-F0689A40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28" y="469221"/>
            <a:ext cx="10806872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There is spatial overlap between deep-sea mining areas and tuna fisheries</a:t>
            </a:r>
          </a:p>
        </p:txBody>
      </p:sp>
      <p:pic>
        <p:nvPicPr>
          <p:cNvPr id="16" name="Content Placeholder 15" descr="A map of the area with numbers and a map of the area&#10;&#10;Description automatically generated">
            <a:extLst>
              <a:ext uri="{FF2B5EF4-FFF2-40B4-BE49-F238E27FC236}">
                <a16:creationId xmlns:a16="http://schemas.microsoft.com/office/drawing/2014/main" id="{2E1D653C-BD09-BF52-56EB-56C19F8F7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7078" r="22756" b="1860"/>
          <a:stretch/>
        </p:blipFill>
        <p:spPr>
          <a:xfrm>
            <a:off x="8526543" y="2948918"/>
            <a:ext cx="3520386" cy="3240000"/>
          </a:xfrm>
        </p:spPr>
      </p:pic>
      <p:pic>
        <p:nvPicPr>
          <p:cNvPr id="20" name="Picture 19" descr="A map of the united states&#10;&#10;Description automatically generated">
            <a:extLst>
              <a:ext uri="{FF2B5EF4-FFF2-40B4-BE49-F238E27FC236}">
                <a16:creationId xmlns:a16="http://schemas.microsoft.com/office/drawing/2014/main" id="{CF82D3DF-6B19-C64A-6FBB-E1A5C21B2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17222" r="39000" b="25138"/>
          <a:stretch/>
        </p:blipFill>
        <p:spPr>
          <a:xfrm>
            <a:off x="164121" y="2948918"/>
            <a:ext cx="3888174" cy="3240000"/>
          </a:xfrm>
          <a:prstGeom prst="rect">
            <a:avLst/>
          </a:prstGeom>
        </p:spPr>
      </p:pic>
      <p:pic>
        <p:nvPicPr>
          <p:cNvPr id="25" name="Picture 24" descr="A map of the united states&#10;&#10;Description automatically generated">
            <a:extLst>
              <a:ext uri="{FF2B5EF4-FFF2-40B4-BE49-F238E27FC236}">
                <a16:creationId xmlns:a16="http://schemas.microsoft.com/office/drawing/2014/main" id="{7E7E0228-FB07-2F6D-DC95-D9DB6873F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t="18230" r="39073" b="25243"/>
          <a:stretch/>
        </p:blipFill>
        <p:spPr>
          <a:xfrm>
            <a:off x="4307119" y="2948918"/>
            <a:ext cx="3964599" cy="32400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90F5707-ED97-C5F4-4A93-FA0D1590C78A}"/>
              </a:ext>
            </a:extLst>
          </p:cNvPr>
          <p:cNvCxnSpPr/>
          <p:nvPr/>
        </p:nvCxnSpPr>
        <p:spPr>
          <a:xfrm>
            <a:off x="164121" y="2676525"/>
            <a:ext cx="81075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DE4B2B-724B-9232-5195-725B23756ABF}"/>
              </a:ext>
            </a:extLst>
          </p:cNvPr>
          <p:cNvCxnSpPr>
            <a:cxnSpLocks/>
          </p:cNvCxnSpPr>
          <p:nvPr/>
        </p:nvCxnSpPr>
        <p:spPr>
          <a:xfrm>
            <a:off x="8523068" y="2678567"/>
            <a:ext cx="350481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0BBAD2-779E-9295-8EB2-1819611DE6F6}"/>
              </a:ext>
            </a:extLst>
          </p:cNvPr>
          <p:cNvSpPr txBox="1"/>
          <p:nvPr/>
        </p:nvSpPr>
        <p:spPr>
          <a:xfrm>
            <a:off x="8542119" y="2266950"/>
            <a:ext cx="350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CCZ – Polymetallic nodules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91D37FC-5A20-A0F3-A1DF-B2C925D8A0FA}"/>
              </a:ext>
            </a:extLst>
          </p:cNvPr>
          <p:cNvSpPr txBox="1"/>
          <p:nvPr/>
        </p:nvSpPr>
        <p:spPr>
          <a:xfrm>
            <a:off x="164121" y="2274331"/>
            <a:ext cx="404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PCZ - Cobalt-rich crusts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DC89FE-2E8B-863D-FFAE-2168302CC27B}"/>
              </a:ext>
            </a:extLst>
          </p:cNvPr>
          <p:cNvSpPr txBox="1"/>
          <p:nvPr/>
        </p:nvSpPr>
        <p:spPr>
          <a:xfrm>
            <a:off x="4231701" y="2258724"/>
            <a:ext cx="404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PCZ - Polymetallic nodules</a:t>
            </a:r>
          </a:p>
        </p:txBody>
      </p:sp>
    </p:spTree>
    <p:extLst>
      <p:ext uri="{BB962C8B-B14F-4D97-AF65-F5344CB8AC3E}">
        <p14:creationId xmlns:p14="http://schemas.microsoft.com/office/powerpoint/2010/main" val="383500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9BA8-F824-4E0C-923F-90979449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Overlap will depend on spread of impacts, but it is not equal between fishing Nations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7667DAC-C075-40D2-81FB-E9580A030EB5}"/>
              </a:ext>
            </a:extLst>
          </p:cNvPr>
          <p:cNvGraphicFramePr>
            <a:graphicFrameLocks noGrp="1"/>
          </p:cNvGraphicFramePr>
          <p:nvPr/>
        </p:nvGraphicFramePr>
        <p:xfrm>
          <a:off x="838201" y="4536386"/>
          <a:ext cx="4340863" cy="173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2811">
                  <a:extLst>
                    <a:ext uri="{9D8B030D-6E8A-4147-A177-3AD203B41FA5}">
                      <a16:colId xmlns:a16="http://schemas.microsoft.com/office/drawing/2014/main" val="722079030"/>
                    </a:ext>
                  </a:extLst>
                </a:gridCol>
                <a:gridCol w="810638">
                  <a:extLst>
                    <a:ext uri="{9D8B030D-6E8A-4147-A177-3AD203B41FA5}">
                      <a16:colId xmlns:a16="http://schemas.microsoft.com/office/drawing/2014/main" val="3650598778"/>
                    </a:ext>
                  </a:extLst>
                </a:gridCol>
                <a:gridCol w="998822">
                  <a:extLst>
                    <a:ext uri="{9D8B030D-6E8A-4147-A177-3AD203B41FA5}">
                      <a16:colId xmlns:a16="http://schemas.microsoft.com/office/drawing/2014/main" val="530647221"/>
                    </a:ext>
                  </a:extLst>
                </a:gridCol>
                <a:gridCol w="1228592">
                  <a:extLst>
                    <a:ext uri="{9D8B030D-6E8A-4147-A177-3AD203B41FA5}">
                      <a16:colId xmlns:a16="http://schemas.microsoft.com/office/drawing/2014/main" val="1247012569"/>
                    </a:ext>
                  </a:extLst>
                </a:gridCol>
              </a:tblGrid>
              <a:tr h="523630">
                <a:tc>
                  <a:txBody>
                    <a:bodyPr/>
                    <a:lstStyle/>
                    <a:p>
                      <a:r>
                        <a:rPr lang="en-GB" dirty="0"/>
                        <a:t>Zone of influence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  <a:p>
                      <a:r>
                        <a:rPr lang="en-GB" dirty="0"/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Bigeye tuna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Yellowfin tuna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418677"/>
                  </a:ext>
                </a:extLst>
              </a:tr>
              <a:tr h="303373">
                <a:tc>
                  <a:txBody>
                    <a:bodyPr/>
                    <a:lstStyle/>
                    <a:p>
                      <a:r>
                        <a:rPr lang="en-GB" dirty="0"/>
                        <a:t>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71108"/>
                  </a:ext>
                </a:extLst>
              </a:tr>
              <a:tr h="303373">
                <a:tc>
                  <a:txBody>
                    <a:bodyPr/>
                    <a:lstStyle/>
                    <a:p>
                      <a:r>
                        <a:rPr lang="en-GB" dirty="0"/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138929"/>
                  </a:ext>
                </a:extLst>
              </a:tr>
              <a:tr h="303373">
                <a:tc>
                  <a:txBody>
                    <a:bodyPr/>
                    <a:lstStyle/>
                    <a:p>
                      <a:r>
                        <a:rPr lang="en-GB" dirty="0"/>
                        <a:t>200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0297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707652-9FCF-4C21-9671-0011B03E224D}"/>
                  </a:ext>
                </a:extLst>
              </p:cNvPr>
              <p:cNvSpPr txBox="1"/>
              <p:nvPr/>
            </p:nvSpPr>
            <p:spPr>
              <a:xfrm>
                <a:off x="6127750" y="2072776"/>
                <a:ext cx="4247574" cy="61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𝑂𝑣𝑒𝑟𝑙𝑎𝑝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(%) = 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𝐶𝑎𝑡𝑐h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𝑃𝐶𝑍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𝐶𝑎𝑡𝑐h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𝑅𝐹𝑀𝑂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707652-9FCF-4C21-9671-0011B03E2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750" y="2072776"/>
                <a:ext cx="4247574" cy="6183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73EF4E6-3747-4E7A-B060-C52D68DADC73}"/>
              </a:ext>
            </a:extLst>
          </p:cNvPr>
          <p:cNvSpPr txBox="1"/>
          <p:nvPr/>
        </p:nvSpPr>
        <p:spPr>
          <a:xfrm>
            <a:off x="9873048" y="6492875"/>
            <a:ext cx="2593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van der Grient &amp; Drazen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6D543-4B40-4DD2-8BF0-53C1FC04F014}"/>
              </a:ext>
            </a:extLst>
          </p:cNvPr>
          <p:cNvSpPr txBox="1"/>
          <p:nvPr/>
        </p:nvSpPr>
        <p:spPr>
          <a:xfrm>
            <a:off x="5753100" y="2838225"/>
            <a:ext cx="584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Catch = average annual RFMO-reported catch (2005-2015)</a:t>
            </a:r>
          </a:p>
        </p:txBody>
      </p:sp>
      <p:pic>
        <p:nvPicPr>
          <p:cNvPr id="5" name="Picture 4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C1DFA9CE-D46D-CDBB-8FB1-E6CEF4537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17733" r="46955" b="27219"/>
          <a:stretch/>
        </p:blipFill>
        <p:spPr>
          <a:xfrm>
            <a:off x="2064212" y="1833768"/>
            <a:ext cx="2421313" cy="244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855F5-C714-DE99-3686-31B6E6E49F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0"/>
          <a:stretch/>
        </p:blipFill>
        <p:spPr>
          <a:xfrm>
            <a:off x="6289675" y="3354695"/>
            <a:ext cx="4258269" cy="2296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4B00F-4A09-E844-D42C-58D55B9660AC}"/>
              </a:ext>
            </a:extLst>
          </p:cNvPr>
          <p:cNvSpPr txBox="1"/>
          <p:nvPr/>
        </p:nvSpPr>
        <p:spPr>
          <a:xfrm>
            <a:off x="5793738" y="5912685"/>
            <a:ext cx="584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Note: nodule areas not calculated!</a:t>
            </a:r>
          </a:p>
        </p:txBody>
      </p:sp>
    </p:spTree>
    <p:extLst>
      <p:ext uri="{BB962C8B-B14F-4D97-AF65-F5344CB8AC3E}">
        <p14:creationId xmlns:p14="http://schemas.microsoft.com/office/powerpoint/2010/main" val="924878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D835-D187-2E5A-7BFF-4052AB51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83" y="-196410"/>
            <a:ext cx="11267364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Will climate change change overlap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C7738B-E7D8-4AB9-A3BF-CAE8129A3970}"/>
              </a:ext>
            </a:extLst>
          </p:cNvPr>
          <p:cNvSpPr txBox="1"/>
          <p:nvPr/>
        </p:nvSpPr>
        <p:spPr>
          <a:xfrm>
            <a:off x="10509250" y="6488668"/>
            <a:ext cx="1682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Bell et al.,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32339-8A70-A15F-3D81-7940C4C40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33" y="790310"/>
            <a:ext cx="9091117" cy="561510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928D310-2D00-E908-919D-1E9104523C4D}"/>
              </a:ext>
            </a:extLst>
          </p:cNvPr>
          <p:cNvSpPr/>
          <p:nvPr/>
        </p:nvSpPr>
        <p:spPr>
          <a:xfrm>
            <a:off x="1724025" y="3124200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E2F569-742D-443A-E6E1-10C8780463BE}"/>
              </a:ext>
            </a:extLst>
          </p:cNvPr>
          <p:cNvSpPr/>
          <p:nvPr/>
        </p:nvSpPr>
        <p:spPr>
          <a:xfrm>
            <a:off x="2538420" y="3319462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713B40-C939-FE7C-1EA5-4D657637C677}"/>
              </a:ext>
            </a:extLst>
          </p:cNvPr>
          <p:cNvSpPr/>
          <p:nvPr/>
        </p:nvSpPr>
        <p:spPr>
          <a:xfrm>
            <a:off x="1724023" y="1233469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0C5FC17-701F-9CBE-53BE-451FB6BC1ABC}"/>
              </a:ext>
            </a:extLst>
          </p:cNvPr>
          <p:cNvSpPr/>
          <p:nvPr/>
        </p:nvSpPr>
        <p:spPr>
          <a:xfrm>
            <a:off x="2538418" y="1428731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94D66B1-DFBD-8F96-0632-B65D8D1EF48A}"/>
              </a:ext>
            </a:extLst>
          </p:cNvPr>
          <p:cNvSpPr/>
          <p:nvPr/>
        </p:nvSpPr>
        <p:spPr>
          <a:xfrm>
            <a:off x="1724018" y="5000633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2FA165-06F6-45D1-532C-4F3B73D07BAC}"/>
              </a:ext>
            </a:extLst>
          </p:cNvPr>
          <p:cNvSpPr/>
          <p:nvPr/>
        </p:nvSpPr>
        <p:spPr>
          <a:xfrm>
            <a:off x="2538413" y="5195895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38AE26B-2B8C-BAF2-E416-574F6D25981A}"/>
              </a:ext>
            </a:extLst>
          </p:cNvPr>
          <p:cNvSpPr/>
          <p:nvPr/>
        </p:nvSpPr>
        <p:spPr>
          <a:xfrm>
            <a:off x="4686303" y="5000630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FA6486-0318-7AA0-F5DA-2E32437030BF}"/>
              </a:ext>
            </a:extLst>
          </p:cNvPr>
          <p:cNvSpPr/>
          <p:nvPr/>
        </p:nvSpPr>
        <p:spPr>
          <a:xfrm>
            <a:off x="5500698" y="5195892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7C8551-125B-AEF4-C87B-87DAD97F1EC5}"/>
              </a:ext>
            </a:extLst>
          </p:cNvPr>
          <p:cNvSpPr/>
          <p:nvPr/>
        </p:nvSpPr>
        <p:spPr>
          <a:xfrm>
            <a:off x="4643452" y="3124186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E174AF0-5612-9B57-9EB4-56F8F5E29255}"/>
              </a:ext>
            </a:extLst>
          </p:cNvPr>
          <p:cNvSpPr/>
          <p:nvPr/>
        </p:nvSpPr>
        <p:spPr>
          <a:xfrm>
            <a:off x="5457847" y="3319448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D65B476-895C-4193-FB0C-F06EC71CE11D}"/>
              </a:ext>
            </a:extLst>
          </p:cNvPr>
          <p:cNvSpPr/>
          <p:nvPr/>
        </p:nvSpPr>
        <p:spPr>
          <a:xfrm>
            <a:off x="4652983" y="1233450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7D83207-239D-0A0D-0CA2-3B4466A6E1AA}"/>
              </a:ext>
            </a:extLst>
          </p:cNvPr>
          <p:cNvSpPr/>
          <p:nvPr/>
        </p:nvSpPr>
        <p:spPr>
          <a:xfrm>
            <a:off x="5467378" y="1428712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117259-6044-4BB2-551A-8A86B3E8426A}"/>
              </a:ext>
            </a:extLst>
          </p:cNvPr>
          <p:cNvSpPr/>
          <p:nvPr/>
        </p:nvSpPr>
        <p:spPr>
          <a:xfrm>
            <a:off x="7572403" y="1233444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298DE76-700E-EAF7-7368-28AE048047D8}"/>
              </a:ext>
            </a:extLst>
          </p:cNvPr>
          <p:cNvSpPr/>
          <p:nvPr/>
        </p:nvSpPr>
        <p:spPr>
          <a:xfrm>
            <a:off x="8386798" y="1428706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C54CD6A-14B2-997A-6754-A04024011A8F}"/>
              </a:ext>
            </a:extLst>
          </p:cNvPr>
          <p:cNvSpPr/>
          <p:nvPr/>
        </p:nvSpPr>
        <p:spPr>
          <a:xfrm>
            <a:off x="7577164" y="3124169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DD759AD-4FFF-D357-1191-121565850E83}"/>
              </a:ext>
            </a:extLst>
          </p:cNvPr>
          <p:cNvSpPr/>
          <p:nvPr/>
        </p:nvSpPr>
        <p:spPr>
          <a:xfrm>
            <a:off x="8391559" y="3319431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99BBF13-D6CD-D213-4563-A2E7D9244B14}"/>
              </a:ext>
            </a:extLst>
          </p:cNvPr>
          <p:cNvSpPr/>
          <p:nvPr/>
        </p:nvSpPr>
        <p:spPr>
          <a:xfrm>
            <a:off x="7596207" y="5000598"/>
            <a:ext cx="180975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3B52B9B-F0EB-4F16-2E23-15F825A249F4}"/>
              </a:ext>
            </a:extLst>
          </p:cNvPr>
          <p:cNvSpPr/>
          <p:nvPr/>
        </p:nvSpPr>
        <p:spPr>
          <a:xfrm>
            <a:off x="8410602" y="5195860"/>
            <a:ext cx="519106" cy="11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E5236D-2233-2948-84AA-0C371127A296}"/>
              </a:ext>
            </a:extLst>
          </p:cNvPr>
          <p:cNvSpPr txBox="1"/>
          <p:nvPr/>
        </p:nvSpPr>
        <p:spPr>
          <a:xfrm>
            <a:off x="10420141" y="2019719"/>
            <a:ext cx="1145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Migration effect?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Mining national waters?</a:t>
            </a:r>
          </a:p>
        </p:txBody>
      </p:sp>
    </p:spTree>
    <p:extLst>
      <p:ext uri="{BB962C8B-B14F-4D97-AF65-F5344CB8AC3E}">
        <p14:creationId xmlns:p14="http://schemas.microsoft.com/office/powerpoint/2010/main" val="212880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F602-1E38-42F6-B040-EAEB6F5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0500" cy="1325563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Mining code is currently being developed at the 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27CFC-2BB0-4BFA-9FDA-F5AF04D9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529251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International Seabed Authority: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No commercial mining yet</a:t>
            </a:r>
            <a:endParaRPr lang="en-GB" dirty="0">
              <a:solidFill>
                <a:srgbClr val="FF0000"/>
              </a:solidFill>
            </a:endParaRPr>
          </a:p>
          <a:p>
            <a:pPr lvl="2"/>
            <a:r>
              <a:rPr lang="en-GB" dirty="0">
                <a:solidFill>
                  <a:schemeClr val="bg1"/>
                </a:solidFill>
              </a:rPr>
              <a:t>Mining tests have been conducted</a:t>
            </a:r>
          </a:p>
          <a:p>
            <a:r>
              <a:rPr lang="en-GB" dirty="0">
                <a:solidFill>
                  <a:schemeClr val="bg1"/>
                </a:solidFill>
              </a:rPr>
              <a:t>Now is the time to engage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Discussions on regulations has accelerated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Regulations not finished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Regulations discuss ‘other ocean users’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E.g., sea cables (International Cable Protection Committee is an observer)</a:t>
            </a:r>
            <a:endParaRPr lang="en-GB" dirty="0">
              <a:solidFill>
                <a:srgbClr val="FF0000"/>
              </a:solidFill>
            </a:endParaRPr>
          </a:p>
          <a:p>
            <a:pPr lvl="2"/>
            <a:r>
              <a:rPr lang="en-GB" dirty="0">
                <a:solidFill>
                  <a:schemeClr val="bg1"/>
                </a:solidFill>
              </a:rPr>
              <a:t>Fisheries are not well represented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First commercial license application in 2024? </a:t>
            </a:r>
          </a:p>
          <a:p>
            <a:pPr lvl="1"/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12B4F-B061-4F88-8A90-6FB5346F0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2" t="9929" r="8994" b="8696"/>
          <a:stretch/>
        </p:blipFill>
        <p:spPr>
          <a:xfrm>
            <a:off x="8550527" y="928767"/>
            <a:ext cx="2209622" cy="2053497"/>
          </a:xfrm>
          <a:prstGeom prst="rect">
            <a:avLst/>
          </a:prstGeom>
        </p:spPr>
      </p:pic>
      <p:pic>
        <p:nvPicPr>
          <p:cNvPr id="7" name="Picture 6" descr="A picture containing stairs, person, art&#10;&#10;Description automatically generated">
            <a:extLst>
              <a:ext uri="{FF2B5EF4-FFF2-40B4-BE49-F238E27FC236}">
                <a16:creationId xmlns:a16="http://schemas.microsoft.com/office/drawing/2014/main" id="{16ED0912-C2A6-4AE0-BB03-F5BD2B0E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1" y="3429000"/>
            <a:ext cx="4635136" cy="2221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CAFFF-5D96-4E39-BD38-02743E3C3934}"/>
              </a:ext>
            </a:extLst>
          </p:cNvPr>
          <p:cNvSpPr txBox="1"/>
          <p:nvPr/>
        </p:nvSpPr>
        <p:spPr>
          <a:xfrm>
            <a:off x="11209406" y="5633016"/>
            <a:ext cx="9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©TMC</a:t>
            </a:r>
          </a:p>
        </p:txBody>
      </p:sp>
    </p:spTree>
    <p:extLst>
      <p:ext uri="{BB962C8B-B14F-4D97-AF65-F5344CB8AC3E}">
        <p14:creationId xmlns:p14="http://schemas.microsoft.com/office/powerpoint/2010/main" val="274688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FD84-B1B8-4E30-B9C9-9B83B950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Options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EE2AE-6469-4583-9B89-4ECB32D0A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High-seas fisheries and the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 Economy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 of stakeholder should be considered</a:t>
            </a:r>
          </a:p>
          <a:p>
            <a:r>
              <a:rPr lang="en-GB" dirty="0">
                <a:solidFill>
                  <a:schemeClr val="bg1"/>
                </a:solidFill>
              </a:rPr>
              <a:t>WCPFC could request Observer status</a:t>
            </a:r>
          </a:p>
          <a:p>
            <a:r>
              <a:rPr lang="en-GB" dirty="0">
                <a:solidFill>
                  <a:schemeClr val="bg1"/>
                </a:solidFill>
              </a:rPr>
              <a:t>Develop mechanisms for information exchange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Ensure resources and time for WCPFC staff to engage on deep-sea mining and fisheries interactions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Engage with WCPFC Member States on deep-sea mining and fisheries interactions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Especially ISA delegates</a:t>
            </a:r>
          </a:p>
          <a:p>
            <a:r>
              <a:rPr lang="en-GB" dirty="0">
                <a:solidFill>
                  <a:schemeClr val="bg1"/>
                </a:solidFill>
              </a:rPr>
              <a:t>Encourage ISA to consider ecosystem-based management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Consider other ocean users in Mining Code and Regional Environmental Management Plan (REMP)</a:t>
            </a:r>
          </a:p>
        </p:txBody>
      </p:sp>
    </p:spTree>
    <p:extLst>
      <p:ext uri="{BB962C8B-B14F-4D97-AF65-F5344CB8AC3E}">
        <p14:creationId xmlns:p14="http://schemas.microsoft.com/office/powerpoint/2010/main" val="313029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BFF3-441A-4BB0-8544-D20E653D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Acknowledgements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79CDC-1F57-4360-AC1A-85EE6472C999}"/>
              </a:ext>
            </a:extLst>
          </p:cNvPr>
          <p:cNvSpPr txBox="1"/>
          <p:nvPr/>
        </p:nvSpPr>
        <p:spPr>
          <a:xfrm>
            <a:off x="68424" y="6423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grientj@hawaii.edu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EA668-0ADE-4908-9200-067D95925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945" y="1994640"/>
            <a:ext cx="1656064" cy="1656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A107CF-C825-47F8-BE61-ED8803C3A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6" r="13941"/>
          <a:stretch/>
        </p:blipFill>
        <p:spPr>
          <a:xfrm>
            <a:off x="6824945" y="3960398"/>
            <a:ext cx="1656064" cy="1575560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4BF2E46-0F5F-D6F8-BB52-788879835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41" y="3960398"/>
            <a:ext cx="4896659" cy="1575560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B727487-2424-ACF9-7EFF-A9B365AE9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65" y="1994640"/>
            <a:ext cx="4940897" cy="15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84461-1970-4279-AE7E-CAF74C0E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65125"/>
            <a:ext cx="596900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Deep-sea mining should be considered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B3B2B-F25C-4696-A891-E41C62A90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2041525"/>
            <a:ext cx="5886450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What is deep-sea mining?</a:t>
            </a:r>
          </a:p>
          <a:p>
            <a:r>
              <a:rPr lang="en-GB" sz="2400" dirty="0">
                <a:solidFill>
                  <a:schemeClr val="bg1"/>
                </a:solidFill>
              </a:rPr>
              <a:t>How might deep-sea mining impact tuna fisheries?</a:t>
            </a:r>
          </a:p>
          <a:p>
            <a:r>
              <a:rPr lang="en-GB" sz="2400" dirty="0">
                <a:solidFill>
                  <a:schemeClr val="bg1"/>
                </a:solidFill>
              </a:rPr>
              <a:t>What is the potential overlap between deep-sea mining areas and the WCPFC Convention Area?</a:t>
            </a:r>
          </a:p>
          <a:p>
            <a:r>
              <a:rPr lang="en-GB" sz="2400" dirty="0">
                <a:solidFill>
                  <a:schemeClr val="bg1"/>
                </a:solidFill>
              </a:rPr>
              <a:t>What is the state of deep-sea mining regulation?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A0D63-756C-7094-5828-8D956DCD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674" y="0"/>
            <a:ext cx="5386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1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7340-8741-4CF4-A0AF-718B572C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4" y="365125"/>
            <a:ext cx="581606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Deep-sea mining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24C65-65C3-4D94-9327-77DAF6DB1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7"/>
          <a:stretch/>
        </p:blipFill>
        <p:spPr>
          <a:xfrm>
            <a:off x="6058424" y="0"/>
            <a:ext cx="61335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71679-ACB9-4BC0-BB77-F6118C5D1293}"/>
              </a:ext>
            </a:extLst>
          </p:cNvPr>
          <p:cNvSpPr txBox="1"/>
          <p:nvPr/>
        </p:nvSpPr>
        <p:spPr>
          <a:xfrm>
            <a:off x="6016786" y="6525686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Drazen et al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31A3D-B121-A3CD-85B5-3EE1B9174DD7}"/>
              </a:ext>
            </a:extLst>
          </p:cNvPr>
          <p:cNvSpPr txBox="1"/>
          <p:nvPr/>
        </p:nvSpPr>
        <p:spPr>
          <a:xfrm>
            <a:off x="308987" y="1827181"/>
            <a:ext cx="45644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Deep-sea mineral deposits (&gt;200 m depth)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C2E67E-4656-4C51-AE7A-231B6CBBCD1D}"/>
              </a:ext>
            </a:extLst>
          </p:cNvPr>
          <p:cNvSpPr/>
          <p:nvPr/>
        </p:nvSpPr>
        <p:spPr>
          <a:xfrm>
            <a:off x="1726893" y="4042727"/>
            <a:ext cx="466600" cy="5853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F7E1A3-6362-DE81-0437-2CCD29D18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875"/>
          <a:stretch/>
        </p:blipFill>
        <p:spPr>
          <a:xfrm>
            <a:off x="178603" y="3630394"/>
            <a:ext cx="1781589" cy="1515313"/>
          </a:xfrm>
          <a:prstGeom prst="rect">
            <a:avLst/>
          </a:prstGeom>
          <a:ln w="57150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AD204-E15C-222E-9D2B-3FF06F113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82" r="14188" b="55373"/>
          <a:stretch/>
        </p:blipFill>
        <p:spPr>
          <a:xfrm>
            <a:off x="953172" y="4599470"/>
            <a:ext cx="678992" cy="5318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BF5775-4D57-532B-301E-894C742749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88"/>
          <a:stretch/>
        </p:blipFill>
        <p:spPr>
          <a:xfrm>
            <a:off x="2038470" y="3656918"/>
            <a:ext cx="2042806" cy="1478204"/>
          </a:xfrm>
          <a:prstGeom prst="rect">
            <a:avLst/>
          </a:prstGeom>
          <a:ln w="57150"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266E2B-D779-8991-79B4-5B65F6013F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467"/>
          <a:stretch/>
        </p:blipFill>
        <p:spPr>
          <a:xfrm>
            <a:off x="4151093" y="3367095"/>
            <a:ext cx="1772470" cy="1965952"/>
          </a:xfrm>
          <a:prstGeom prst="rect">
            <a:avLst/>
          </a:prstGeom>
          <a:ln w="57150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27C3E5-9700-BCA3-0EDA-E5835C5B44A4}"/>
              </a:ext>
            </a:extLst>
          </p:cNvPr>
          <p:cNvSpPr txBox="1"/>
          <p:nvPr/>
        </p:nvSpPr>
        <p:spPr>
          <a:xfrm>
            <a:off x="320346" y="5352689"/>
            <a:ext cx="135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Polymetallic nodules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EBE182-0504-51D6-92C2-44F195C419F3}"/>
              </a:ext>
            </a:extLst>
          </p:cNvPr>
          <p:cNvSpPr txBox="1"/>
          <p:nvPr/>
        </p:nvSpPr>
        <p:spPr>
          <a:xfrm>
            <a:off x="2244524" y="5333047"/>
            <a:ext cx="135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Cobalt-rich crusts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357F82-8893-43E5-370B-154BDA156C63}"/>
              </a:ext>
            </a:extLst>
          </p:cNvPr>
          <p:cNvSpPr txBox="1"/>
          <p:nvPr/>
        </p:nvSpPr>
        <p:spPr>
          <a:xfrm>
            <a:off x="3999384" y="5335018"/>
            <a:ext cx="1936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Seafloor massive sulfides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4343A4-DBEF-2644-D85F-06E901F35479}"/>
              </a:ext>
            </a:extLst>
          </p:cNvPr>
          <p:cNvSpPr txBox="1"/>
          <p:nvPr/>
        </p:nvSpPr>
        <p:spPr>
          <a:xfrm>
            <a:off x="1133813" y="6021336"/>
            <a:ext cx="178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Occur in WCPFC Convention Area</a:t>
            </a:r>
          </a:p>
        </p:txBody>
      </p:sp>
    </p:spTree>
    <p:extLst>
      <p:ext uri="{BB962C8B-B14F-4D97-AF65-F5344CB8AC3E}">
        <p14:creationId xmlns:p14="http://schemas.microsoft.com/office/powerpoint/2010/main" val="76035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7340-8741-4CF4-A0AF-718B572C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4" y="515850"/>
            <a:ext cx="5816061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Deep-sea mining will have benthic and pelagic impacts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5A368-B680-486E-9183-9D7C4B7A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74" y="2470932"/>
            <a:ext cx="5376621" cy="25456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</a:rPr>
              <a:t>Benthic impacts can extend into the water column</a:t>
            </a:r>
          </a:p>
          <a:p>
            <a:pPr lvl="1"/>
            <a:r>
              <a:rPr lang="en-GB" sz="2600" dirty="0">
                <a:solidFill>
                  <a:schemeClr val="bg1"/>
                </a:solidFill>
              </a:rPr>
              <a:t>Especially at seamounts</a:t>
            </a:r>
          </a:p>
          <a:p>
            <a:pPr lvl="1"/>
            <a:endParaRPr lang="en-GB" sz="2600" dirty="0">
              <a:solidFill>
                <a:schemeClr val="bg1"/>
              </a:solidFill>
            </a:endParaRPr>
          </a:p>
          <a:p>
            <a:pPr lvl="1"/>
            <a:endParaRPr lang="en-GB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3000" dirty="0">
                <a:solidFill>
                  <a:schemeClr val="bg1"/>
                </a:solidFill>
              </a:rPr>
              <a:t>Pelagic impacts less understood</a:t>
            </a:r>
          </a:p>
          <a:p>
            <a:pPr lvl="1"/>
            <a:r>
              <a:rPr lang="en-GB" sz="2600" dirty="0">
                <a:solidFill>
                  <a:schemeClr val="bg1"/>
                </a:solidFill>
              </a:rPr>
              <a:t>Very little or no data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24C65-65C3-4D94-9327-77DAF6DB1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7"/>
          <a:stretch/>
        </p:blipFill>
        <p:spPr>
          <a:xfrm>
            <a:off x="6058424" y="0"/>
            <a:ext cx="61335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71679-ACB9-4BC0-BB77-F6118C5D1293}"/>
              </a:ext>
            </a:extLst>
          </p:cNvPr>
          <p:cNvSpPr txBox="1"/>
          <p:nvPr/>
        </p:nvSpPr>
        <p:spPr>
          <a:xfrm>
            <a:off x="6016786" y="6525686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Drazen et al 2020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A34D07-F037-B203-25AF-9333AE3B7814}"/>
              </a:ext>
            </a:extLst>
          </p:cNvPr>
          <p:cNvSpPr/>
          <p:nvPr/>
        </p:nvSpPr>
        <p:spPr>
          <a:xfrm>
            <a:off x="10098593" y="1178631"/>
            <a:ext cx="1952730" cy="1174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7AF0948-E0DF-2F5D-4D54-A1E83DDE89F9}"/>
              </a:ext>
            </a:extLst>
          </p:cNvPr>
          <p:cNvSpPr/>
          <p:nvPr/>
        </p:nvSpPr>
        <p:spPr>
          <a:xfrm>
            <a:off x="7799196" y="2493418"/>
            <a:ext cx="2751574" cy="1988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5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7340-8741-4CF4-A0AF-718B572C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4" y="365125"/>
            <a:ext cx="5816061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Deep-sea mining has benthic and pelagic impacts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5A368-B680-486E-9183-9D7C4B7A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47" y="2084366"/>
            <a:ext cx="5376621" cy="2366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Expected pelagic impacts include: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Elevated sediment concentrations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Dissolved metals in plumes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Noise pollution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Increased boat traffic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7187F6-9211-44A6-BD1E-EF290BEAFFB9}"/>
              </a:ext>
            </a:extLst>
          </p:cNvPr>
          <p:cNvGrpSpPr/>
          <p:nvPr/>
        </p:nvGrpSpPr>
        <p:grpSpPr>
          <a:xfrm>
            <a:off x="6611655" y="3808689"/>
            <a:ext cx="4970639" cy="2489093"/>
            <a:chOff x="6539368" y="1714218"/>
            <a:chExt cx="5110665" cy="29534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8C9E61-88FB-4D43-85F3-263BC207ED65}"/>
                </a:ext>
              </a:extLst>
            </p:cNvPr>
            <p:cNvSpPr/>
            <p:nvPr/>
          </p:nvSpPr>
          <p:spPr>
            <a:xfrm>
              <a:off x="6539368" y="1714218"/>
              <a:ext cx="214552" cy="29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5AA23D-F600-463C-B8E2-E7ECE8ED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644" y="1715705"/>
              <a:ext cx="5003389" cy="29520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47DEF0-1A67-41AD-9F07-E955770338F9}"/>
              </a:ext>
            </a:extLst>
          </p:cNvPr>
          <p:cNvSpPr txBox="1"/>
          <p:nvPr/>
        </p:nvSpPr>
        <p:spPr>
          <a:xfrm>
            <a:off x="6594216" y="62965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Brown et al. 2017</a:t>
            </a:r>
            <a:endParaRPr lang="en-GB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D568F19-7C73-4056-815B-0770536FE317}"/>
              </a:ext>
            </a:extLst>
          </p:cNvPr>
          <p:cNvSpPr txBox="1">
            <a:spLocks/>
          </p:cNvSpPr>
          <p:nvPr/>
        </p:nvSpPr>
        <p:spPr>
          <a:xfrm>
            <a:off x="508584" y="4298877"/>
            <a:ext cx="5376621" cy="23669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Expected effects include: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Respiratory distress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Auditory distress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Reduced feeding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Reduced visual communication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Buoyancy issues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Metal toxicity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3F82C8-3EF9-4A7D-B470-18CD0072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55" y="714094"/>
            <a:ext cx="2274894" cy="28360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897390-8FF6-4042-AB9C-257C3B61D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55" y="714094"/>
            <a:ext cx="2274894" cy="28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3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7340-8741-4CF4-A0AF-718B572C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46" y="469690"/>
            <a:ext cx="11006139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The deep sea has links to our dinner plates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5A368-B680-486E-9183-9D7C4B7A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34" y="2170358"/>
            <a:ext cx="4968144" cy="3368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Expected effects on fisheries include: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Avoidance of area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Reduced foraging 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Seafood contamination via prey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Can potentially lead to overreaction in consumer behaviour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039EAC-2AB0-4074-8B90-3C454117C8D6}"/>
              </a:ext>
            </a:extLst>
          </p:cNvPr>
          <p:cNvGrpSpPr/>
          <p:nvPr/>
        </p:nvGrpSpPr>
        <p:grpSpPr>
          <a:xfrm>
            <a:off x="5288377" y="2344878"/>
            <a:ext cx="6412555" cy="2717870"/>
            <a:chOff x="1102489" y="1868083"/>
            <a:chExt cx="8361419" cy="4103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F6B377-FDF5-4511-A8C6-896B37C40455}"/>
                </a:ext>
              </a:extLst>
            </p:cNvPr>
            <p:cNvGrpSpPr/>
            <p:nvPr/>
          </p:nvGrpSpPr>
          <p:grpSpPr>
            <a:xfrm>
              <a:off x="7277869" y="1889475"/>
              <a:ext cx="2186039" cy="4082577"/>
              <a:chOff x="9024092" y="2125277"/>
              <a:chExt cx="2186039" cy="4082577"/>
            </a:xfrm>
          </p:grpSpPr>
          <p:pic>
            <p:nvPicPr>
              <p:cNvPr id="44" name="Picture 8" descr="Image result for hawaiian poke">
                <a:extLst>
                  <a:ext uri="{FF2B5EF4-FFF2-40B4-BE49-F238E27FC236}">
                    <a16:creationId xmlns:a16="http://schemas.microsoft.com/office/drawing/2014/main" id="{FD11D7AA-3E26-4AFA-9FE3-B2AB99606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075142" y="2125277"/>
                <a:ext cx="2054521" cy="2012959"/>
              </a:xfrm>
              <a:prstGeom prst="rect">
                <a:avLst/>
              </a:prstGeom>
              <a:noFill/>
              <a:effectLst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4" descr="Image result for mahi dinner">
                <a:extLst>
                  <a:ext uri="{FF2B5EF4-FFF2-40B4-BE49-F238E27FC236}">
                    <a16:creationId xmlns:a16="http://schemas.microsoft.com/office/drawing/2014/main" id="{C409C7BC-A532-4739-882A-DCB730076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24092" y="4021814"/>
                <a:ext cx="2186039" cy="2186040"/>
              </a:xfrm>
              <a:prstGeom prst="rect">
                <a:avLst/>
              </a:prstGeom>
              <a:noFill/>
              <a:effectLst>
                <a:softEdge rad="2413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B16AD9-D0B4-46EB-9C3C-B86A7FA03764}"/>
                </a:ext>
              </a:extLst>
            </p:cNvPr>
            <p:cNvCxnSpPr>
              <a:cxnSpLocks/>
            </p:cNvCxnSpPr>
            <p:nvPr/>
          </p:nvCxnSpPr>
          <p:spPr>
            <a:xfrm>
              <a:off x="3817846" y="3496908"/>
              <a:ext cx="45136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0CDAC7-A622-4CDC-AA86-70EC4D1F9B6F}"/>
                </a:ext>
              </a:extLst>
            </p:cNvPr>
            <p:cNvGrpSpPr/>
            <p:nvPr/>
          </p:nvGrpSpPr>
          <p:grpSpPr>
            <a:xfrm>
              <a:off x="4411390" y="1868083"/>
              <a:ext cx="1963817" cy="3813903"/>
              <a:chOff x="4781219" y="1779276"/>
              <a:chExt cx="2637641" cy="4241153"/>
            </a:xfrm>
          </p:grpSpPr>
          <p:pic>
            <p:nvPicPr>
              <p:cNvPr id="41" name="Picture 40" descr="A picture containing bird, fish, dark, blue&#10;&#10;Description automatically generated">
                <a:extLst>
                  <a:ext uri="{FF2B5EF4-FFF2-40B4-BE49-F238E27FC236}">
                    <a16:creationId xmlns:a16="http://schemas.microsoft.com/office/drawing/2014/main" id="{72154C7D-E29A-43FE-8597-A5A267865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433839" y="1779276"/>
                <a:ext cx="1724446" cy="1510765"/>
              </a:xfrm>
              <a:prstGeom prst="rect">
                <a:avLst/>
              </a:prstGeom>
            </p:spPr>
          </p:pic>
          <p:pic>
            <p:nvPicPr>
              <p:cNvPr id="42" name="Picture 41" descr="A close up of a fish&#10;&#10;Description automatically generated">
                <a:extLst>
                  <a:ext uri="{FF2B5EF4-FFF2-40B4-BE49-F238E27FC236}">
                    <a16:creationId xmlns:a16="http://schemas.microsoft.com/office/drawing/2014/main" id="{0C49F170-9012-4F0E-B032-863995215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8146" flipH="1">
                <a:off x="4781219" y="4726336"/>
                <a:ext cx="2637641" cy="1294093"/>
              </a:xfrm>
              <a:prstGeom prst="rect">
                <a:avLst/>
              </a:prstGeom>
            </p:spPr>
          </p:pic>
          <p:pic>
            <p:nvPicPr>
              <p:cNvPr id="43" name="Picture 42" descr="A close up of a fish&#10;&#10;Description automatically generated">
                <a:extLst>
                  <a:ext uri="{FF2B5EF4-FFF2-40B4-BE49-F238E27FC236}">
                    <a16:creationId xmlns:a16="http://schemas.microsoft.com/office/drawing/2014/main" id="{B410D9E5-6CA7-46E5-A226-0A71D6B71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88660">
                <a:off x="5285093" y="3536522"/>
                <a:ext cx="2004730" cy="726241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097F0E-B4D3-45A2-BA61-AF1260EDBD17}"/>
                </a:ext>
              </a:extLst>
            </p:cNvPr>
            <p:cNvCxnSpPr>
              <a:cxnSpLocks/>
            </p:cNvCxnSpPr>
            <p:nvPr/>
          </p:nvCxnSpPr>
          <p:spPr>
            <a:xfrm>
              <a:off x="6716820" y="3571937"/>
              <a:ext cx="450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53E57A-90FE-4F00-BF11-A6AADF007CBC}"/>
                </a:ext>
              </a:extLst>
            </p:cNvPr>
            <p:cNvGrpSpPr/>
            <p:nvPr/>
          </p:nvGrpSpPr>
          <p:grpSpPr>
            <a:xfrm>
              <a:off x="1102489" y="2086129"/>
              <a:ext cx="2745688" cy="3399765"/>
              <a:chOff x="1094495" y="2586524"/>
              <a:chExt cx="2428760" cy="323567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6F172DE-0057-400C-9CFC-C5A0A41414F9}"/>
                  </a:ext>
                </a:extLst>
              </p:cNvPr>
              <p:cNvGrpSpPr/>
              <p:nvPr/>
            </p:nvGrpSpPr>
            <p:grpSpPr>
              <a:xfrm>
                <a:off x="2306552" y="4435731"/>
                <a:ext cx="1004273" cy="842562"/>
                <a:chOff x="3464459" y="2059071"/>
                <a:chExt cx="1632857" cy="136992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A3C5D5ED-9752-4867-B782-CCDAC36CD2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57518" t="38539" r="19513" b="33345"/>
                <a:stretch/>
              </p:blipFill>
              <p:spPr>
                <a:xfrm>
                  <a:off x="3464459" y="2059071"/>
                  <a:ext cx="1632857" cy="132556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FDABE66-1174-4037-BF89-2AC336E1CB29}"/>
                    </a:ext>
                  </a:extLst>
                </p:cNvPr>
                <p:cNvSpPr/>
                <p:nvPr/>
              </p:nvSpPr>
              <p:spPr>
                <a:xfrm>
                  <a:off x="4591050" y="3148823"/>
                  <a:ext cx="361950" cy="28017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F6B6054D-868C-4203-85E7-E7B6F6D828C8}"/>
                    </a:ext>
                  </a:extLst>
                </p:cNvPr>
                <p:cNvSpPr/>
                <p:nvPr/>
              </p:nvSpPr>
              <p:spPr>
                <a:xfrm>
                  <a:off x="3597400" y="3301362"/>
                  <a:ext cx="277329" cy="12763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498EA2E-FA52-4725-9D22-2E1A0B42A281}"/>
                  </a:ext>
                </a:extLst>
              </p:cNvPr>
              <p:cNvGrpSpPr/>
              <p:nvPr/>
            </p:nvGrpSpPr>
            <p:grpSpPr>
              <a:xfrm>
                <a:off x="1305353" y="2648046"/>
                <a:ext cx="806401" cy="663233"/>
                <a:chOff x="3653918" y="1826799"/>
                <a:chExt cx="1311131" cy="1078356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37272539-2137-4E7B-A9BF-D576DC68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60783" r="20774" b="77571"/>
                <a:stretch/>
              </p:blipFill>
              <p:spPr>
                <a:xfrm>
                  <a:off x="3653918" y="1826799"/>
                  <a:ext cx="1311131" cy="105743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8E3E6FE-E082-4019-A64F-2B9D560B53BE}"/>
                    </a:ext>
                  </a:extLst>
                </p:cNvPr>
                <p:cNvSpPr/>
                <p:nvPr/>
              </p:nvSpPr>
              <p:spPr>
                <a:xfrm>
                  <a:off x="3696661" y="2556540"/>
                  <a:ext cx="786013" cy="34861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6D46D72-5C96-45D3-91DA-E28193740188}"/>
                  </a:ext>
                </a:extLst>
              </p:cNvPr>
              <p:cNvGrpSpPr/>
              <p:nvPr/>
            </p:nvGrpSpPr>
            <p:grpSpPr>
              <a:xfrm>
                <a:off x="2633753" y="2586524"/>
                <a:ext cx="889502" cy="605915"/>
                <a:chOff x="1921771" y="531573"/>
                <a:chExt cx="1446245" cy="985162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FB4302A-2AA2-43B1-8D40-C409503F5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5245" r="44412" b="79389"/>
                <a:stretch/>
              </p:blipFill>
              <p:spPr>
                <a:xfrm>
                  <a:off x="1921771" y="531573"/>
                  <a:ext cx="1446245" cy="971740"/>
                </a:xfrm>
                <a:prstGeom prst="rect">
                  <a:avLst/>
                </a:prstGeom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9D59BC5-64B1-4F26-BF53-716AFF0BEBF0}"/>
                    </a:ext>
                  </a:extLst>
                </p:cNvPr>
                <p:cNvSpPr/>
                <p:nvPr/>
              </p:nvSpPr>
              <p:spPr>
                <a:xfrm>
                  <a:off x="1941195" y="1234064"/>
                  <a:ext cx="478155" cy="28267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568F68B-042C-41FC-89CA-9E7A06784ABD}"/>
                  </a:ext>
                </a:extLst>
              </p:cNvPr>
              <p:cNvGrpSpPr/>
              <p:nvPr/>
            </p:nvGrpSpPr>
            <p:grpSpPr>
              <a:xfrm>
                <a:off x="1366508" y="5169814"/>
                <a:ext cx="733706" cy="652384"/>
                <a:chOff x="563880" y="3068320"/>
                <a:chExt cx="2129829" cy="189376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2413E57-8B9B-49C5-B6E0-D44BE4A6F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69251" t="59666" r="1256" b="6342"/>
                <a:stretch/>
              </p:blipFill>
              <p:spPr>
                <a:xfrm>
                  <a:off x="597021" y="3306197"/>
                  <a:ext cx="2096688" cy="1602633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F549791-5014-47B3-BBF9-7D0A51C0DA3E}"/>
                    </a:ext>
                  </a:extLst>
                </p:cNvPr>
                <p:cNvSpPr/>
                <p:nvPr/>
              </p:nvSpPr>
              <p:spPr>
                <a:xfrm>
                  <a:off x="1941195" y="3068320"/>
                  <a:ext cx="559550" cy="64008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62D734E-708C-4E10-820E-8280B68F5C75}"/>
                    </a:ext>
                  </a:extLst>
                </p:cNvPr>
                <p:cNvSpPr/>
                <p:nvPr/>
              </p:nvSpPr>
              <p:spPr>
                <a:xfrm>
                  <a:off x="563880" y="3230880"/>
                  <a:ext cx="508000" cy="2743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3EC0722-1324-4469-A534-7D797EBDB548}"/>
                    </a:ext>
                  </a:extLst>
                </p:cNvPr>
                <p:cNvSpPr/>
                <p:nvPr/>
              </p:nvSpPr>
              <p:spPr>
                <a:xfrm>
                  <a:off x="661892" y="4297680"/>
                  <a:ext cx="489051" cy="51308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FF4C6DD-DA36-48A2-941C-6CEA6E628718}"/>
                    </a:ext>
                  </a:extLst>
                </p:cNvPr>
                <p:cNvSpPr/>
                <p:nvPr/>
              </p:nvSpPr>
              <p:spPr>
                <a:xfrm>
                  <a:off x="1584960" y="4353560"/>
                  <a:ext cx="489051" cy="608523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2DEED1F-0496-449E-8F32-C30C2E384DF9}"/>
                    </a:ext>
                  </a:extLst>
                </p:cNvPr>
                <p:cNvSpPr/>
                <p:nvPr/>
              </p:nvSpPr>
              <p:spPr>
                <a:xfrm>
                  <a:off x="1202541" y="4449003"/>
                  <a:ext cx="489099" cy="51308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1387DCF-9491-4118-A93F-6275B9395B69}"/>
                  </a:ext>
                </a:extLst>
              </p:cNvPr>
              <p:cNvGrpSpPr/>
              <p:nvPr/>
            </p:nvGrpSpPr>
            <p:grpSpPr>
              <a:xfrm>
                <a:off x="1568432" y="3462081"/>
                <a:ext cx="1441237" cy="982678"/>
                <a:chOff x="616938" y="2972302"/>
                <a:chExt cx="1441237" cy="982678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7B1AF77-B6AA-4C37-8947-9D32EACDEAAC}"/>
                    </a:ext>
                  </a:extLst>
                </p:cNvPr>
                <p:cNvGrpSpPr/>
                <p:nvPr/>
              </p:nvGrpSpPr>
              <p:grpSpPr>
                <a:xfrm>
                  <a:off x="878360" y="2972302"/>
                  <a:ext cx="1179815" cy="798127"/>
                  <a:chOff x="3678620" y="1234064"/>
                  <a:chExt cx="1918270" cy="1297681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A4AE737D-025C-4491-9106-4F3BEA096E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47358" t="17703" r="29448" b="55693"/>
                  <a:stretch/>
                </p:blipFill>
                <p:spPr>
                  <a:xfrm>
                    <a:off x="3684733" y="1234064"/>
                    <a:ext cx="1648886" cy="1262164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C13DB519-3DC8-45FE-8B4B-5D3AD7F7D440}"/>
                      </a:ext>
                    </a:extLst>
                  </p:cNvPr>
                  <p:cNvSpPr/>
                  <p:nvPr/>
                </p:nvSpPr>
                <p:spPr>
                  <a:xfrm>
                    <a:off x="5151120" y="1975485"/>
                    <a:ext cx="400050" cy="20955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506675BB-7D97-4832-BF93-025587F5C7D4}"/>
                      </a:ext>
                    </a:extLst>
                  </p:cNvPr>
                  <p:cNvSpPr/>
                  <p:nvPr/>
                </p:nvSpPr>
                <p:spPr>
                  <a:xfrm>
                    <a:off x="5269230" y="1826799"/>
                    <a:ext cx="327660" cy="2782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C05FF131-2EDA-4C8A-BCED-D3BFA974A7E4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14343"/>
                    <a:ext cx="626680" cy="11740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0EFF00-333C-4969-A7BE-3B28703CE554}"/>
                    </a:ext>
                  </a:extLst>
                </p:cNvPr>
                <p:cNvSpPr/>
                <p:nvPr/>
              </p:nvSpPr>
              <p:spPr>
                <a:xfrm>
                  <a:off x="616938" y="3593649"/>
                  <a:ext cx="531046" cy="3613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CA9F095-0069-4121-B26D-DE187094C28B}"/>
                  </a:ext>
                </a:extLst>
              </p:cNvPr>
              <p:cNvGrpSpPr/>
              <p:nvPr/>
            </p:nvGrpSpPr>
            <p:grpSpPr>
              <a:xfrm>
                <a:off x="1094495" y="4262675"/>
                <a:ext cx="924333" cy="597521"/>
                <a:chOff x="2020657" y="2749838"/>
                <a:chExt cx="2508681" cy="162169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C32D55B6-3CAB-4EFB-8FAF-73524627B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6175" t="66356" r="39413"/>
                <a:stretch/>
              </p:blipFill>
              <p:spPr>
                <a:xfrm>
                  <a:off x="2405468" y="2785355"/>
                  <a:ext cx="1735496" cy="1586182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292BFDB-9F40-448D-8930-E72767E0FACC}"/>
                    </a:ext>
                  </a:extLst>
                </p:cNvPr>
                <p:cNvSpPr/>
                <p:nvPr/>
              </p:nvSpPr>
              <p:spPr>
                <a:xfrm>
                  <a:off x="2020657" y="3101398"/>
                  <a:ext cx="769621" cy="107682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AE4AE4C-9CA9-49E7-AD00-4C4448589DF5}"/>
                    </a:ext>
                  </a:extLst>
                </p:cNvPr>
                <p:cNvSpPr/>
                <p:nvPr/>
              </p:nvSpPr>
              <p:spPr>
                <a:xfrm>
                  <a:off x="3344379" y="2749838"/>
                  <a:ext cx="1122741" cy="23720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FF7AB8E-24C2-46F7-8AB6-BE89DB8D1EC2}"/>
                    </a:ext>
                  </a:extLst>
                </p:cNvPr>
                <p:cNvSpPr/>
                <p:nvPr/>
              </p:nvSpPr>
              <p:spPr>
                <a:xfrm>
                  <a:off x="3837325" y="2899410"/>
                  <a:ext cx="692013" cy="46575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543E1EF0-DC02-40DA-AD3A-334379A04290}"/>
              </a:ext>
            </a:extLst>
          </p:cNvPr>
          <p:cNvSpPr/>
          <p:nvPr/>
        </p:nvSpPr>
        <p:spPr>
          <a:xfrm>
            <a:off x="6794897" y="3298527"/>
            <a:ext cx="164306" cy="1463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7726698-82BA-4CD2-BC26-B913F67A0E28}"/>
              </a:ext>
            </a:extLst>
          </p:cNvPr>
          <p:cNvSpPr/>
          <p:nvPr/>
        </p:nvSpPr>
        <p:spPr>
          <a:xfrm>
            <a:off x="6721511" y="2659574"/>
            <a:ext cx="73386" cy="1705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7D19AD-F892-4985-A91D-B767775DF74E}"/>
              </a:ext>
            </a:extLst>
          </p:cNvPr>
          <p:cNvSpPr/>
          <p:nvPr/>
        </p:nvSpPr>
        <p:spPr>
          <a:xfrm>
            <a:off x="6176963" y="2995137"/>
            <a:ext cx="13253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C4B04D4-E0E8-4486-A2F1-E714F7EA6BBD}"/>
              </a:ext>
            </a:extLst>
          </p:cNvPr>
          <p:cNvSpPr/>
          <p:nvPr/>
        </p:nvSpPr>
        <p:spPr>
          <a:xfrm>
            <a:off x="5538788" y="2699147"/>
            <a:ext cx="104696" cy="2069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4A6F5B-DA13-48C4-8A65-972D8348A1CB}"/>
              </a:ext>
            </a:extLst>
          </p:cNvPr>
          <p:cNvSpPr/>
          <p:nvPr/>
        </p:nvSpPr>
        <p:spPr>
          <a:xfrm>
            <a:off x="5911105" y="3670367"/>
            <a:ext cx="102742" cy="1036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FF90E44-C621-46D2-95AF-A24CFAE29824}"/>
              </a:ext>
            </a:extLst>
          </p:cNvPr>
          <p:cNvSpPr/>
          <p:nvPr/>
        </p:nvSpPr>
        <p:spPr>
          <a:xfrm>
            <a:off x="5750155" y="3603516"/>
            <a:ext cx="151727" cy="53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CD84371-F528-4A92-A6C6-8A44C5BD1ED7}"/>
              </a:ext>
            </a:extLst>
          </p:cNvPr>
          <p:cNvSpPr/>
          <p:nvPr/>
        </p:nvSpPr>
        <p:spPr>
          <a:xfrm>
            <a:off x="6013847" y="4360870"/>
            <a:ext cx="55479" cy="706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B9F861-B7EA-4A15-97C7-CC028EF47EB5}"/>
              </a:ext>
            </a:extLst>
          </p:cNvPr>
          <p:cNvSpPr/>
          <p:nvPr/>
        </p:nvSpPr>
        <p:spPr>
          <a:xfrm>
            <a:off x="6424555" y="4266009"/>
            <a:ext cx="138170" cy="1083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ED5614-682A-4F7D-B826-A89B5E9E943E}"/>
              </a:ext>
            </a:extLst>
          </p:cNvPr>
          <p:cNvSpPr/>
          <p:nvPr/>
        </p:nvSpPr>
        <p:spPr>
          <a:xfrm>
            <a:off x="7027317" y="4232681"/>
            <a:ext cx="104583" cy="1178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C7240E7-7A88-4525-ADF9-D2AE6536FD57}"/>
              </a:ext>
            </a:extLst>
          </p:cNvPr>
          <p:cNvSpPr/>
          <p:nvPr/>
        </p:nvSpPr>
        <p:spPr>
          <a:xfrm>
            <a:off x="5886174" y="4610091"/>
            <a:ext cx="85010" cy="478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B56CE8C-2FCF-45EB-9022-10C2B07FB5D8}"/>
              </a:ext>
            </a:extLst>
          </p:cNvPr>
          <p:cNvSpPr/>
          <p:nvPr/>
        </p:nvSpPr>
        <p:spPr>
          <a:xfrm>
            <a:off x="5605335" y="4588719"/>
            <a:ext cx="94968" cy="163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CF9927-79FD-4A56-9D00-98326035F7C0}"/>
              </a:ext>
            </a:extLst>
          </p:cNvPr>
          <p:cNvSpPr/>
          <p:nvPr/>
        </p:nvSpPr>
        <p:spPr>
          <a:xfrm>
            <a:off x="5797413" y="4687510"/>
            <a:ext cx="72148" cy="887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2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7340-8741-4CF4-A0AF-718B572C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3" y="679450"/>
            <a:ext cx="581606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Scale of pelagic impacts could be extensive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6B7DC-D8EA-9CE5-D950-3FA33BB8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" y="2654588"/>
            <a:ext cx="6122233" cy="190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B99AC15-80B4-94CA-08A6-87017689A4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4258" y="985581"/>
                <a:ext cx="5176889" cy="5380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dirty="0">
                    <a:solidFill>
                      <a:schemeClr val="bg1"/>
                    </a:solidFill>
                  </a:rPr>
                  <a:t>Plumes may: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</a:rPr>
                  <a:t>Extend </a:t>
                </a: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10-50 km from release (</a:t>
                </a:r>
                <a:r>
                  <a:rPr lang="en-GB" sz="1600" dirty="0">
                    <a:solidFill>
                      <a:schemeClr val="bg1"/>
                    </a:solidFill>
                  </a:rPr>
                  <a:t>Muñoz-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Royo</a:t>
                </a:r>
                <a:r>
                  <a:rPr lang="en-GB" sz="1600" dirty="0">
                    <a:solidFill>
                      <a:schemeClr val="bg1"/>
                    </a:solidFill>
                  </a:rPr>
                  <a:t> et al. 2021</a:t>
                </a:r>
                <a:r>
                  <a:rPr lang="en-GB" dirty="0">
                    <a:solidFill>
                      <a:schemeClr val="bg1"/>
                    </a:solidFill>
                  </a:rPr>
                  <a:t>)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</a:rPr>
                  <a:t>Cover a large volume</a:t>
                </a:r>
              </a:p>
              <a:p>
                <a:pPr lvl="2"/>
                <a:r>
                  <a:rPr lang="en-GB" sz="1800" dirty="0">
                    <a:solidFill>
                      <a:schemeClr val="bg1"/>
                    </a:solidFill>
                  </a:rPr>
                  <a:t>50,000 m</a:t>
                </a:r>
                <a:r>
                  <a:rPr lang="en-GB" sz="18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en-GB" sz="1800" dirty="0">
                    <a:solidFill>
                      <a:schemeClr val="bg1"/>
                    </a:solidFill>
                  </a:rPr>
                  <a:t> per day or one freight train (</a:t>
                </a:r>
                <a:r>
                  <a:rPr lang="en-GB" sz="1600" dirty="0" err="1">
                    <a:solidFill>
                      <a:schemeClr val="bg1"/>
                    </a:solidFill>
                  </a:rPr>
                  <a:t>Oebius</a:t>
                </a:r>
                <a:r>
                  <a:rPr lang="en-GB" sz="1600" dirty="0">
                    <a:solidFill>
                      <a:schemeClr val="bg1"/>
                    </a:solidFill>
                  </a:rPr>
                  <a:t> et al. 2001</a:t>
                </a:r>
                <a:r>
                  <a:rPr lang="en-GB" sz="1800" dirty="0">
                    <a:solidFill>
                      <a:schemeClr val="bg1"/>
                    </a:solidFill>
                  </a:rPr>
                  <a:t>)</a:t>
                </a:r>
              </a:p>
              <a:p>
                <a:pPr lvl="2"/>
                <a:r>
                  <a:rPr lang="en-GB" sz="1800" dirty="0">
                    <a:solidFill>
                      <a:schemeClr val="bg1"/>
                    </a:solidFill>
                  </a:rPr>
                  <a:t>1500 – 3000 km</a:t>
                </a:r>
                <a:r>
                  <a:rPr lang="en-GB" sz="18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en-GB" sz="1800" dirty="0">
                    <a:solidFill>
                      <a:schemeClr val="bg1"/>
                    </a:solidFill>
                  </a:rPr>
                  <a:t> per year (</a:t>
                </a:r>
                <a:r>
                  <a:rPr lang="en-GB" sz="1600" dirty="0">
                    <a:solidFill>
                      <a:schemeClr val="bg1"/>
                    </a:solidFill>
                  </a:rPr>
                  <a:t>Quillon et al. 2022</a:t>
                </a:r>
                <a:r>
                  <a:rPr lang="en-GB" sz="1800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dirty="0">
                    <a:solidFill>
                      <a:schemeClr val="bg1"/>
                    </a:solidFill>
                  </a:rPr>
                  <a:t>Noise may: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</a:rPr>
                  <a:t>Exceed 120 dB re </a:t>
                </a:r>
                <a:r>
                  <a:rPr lang="en-GB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1 </a:t>
                </a:r>
                <a:r>
                  <a:rPr lang="en-GB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μPa</a:t>
                </a:r>
                <a:r>
                  <a:rPr lang="en-GB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 in 4-6-km radius </a:t>
                </a:r>
                <a:r>
                  <a:rPr lang="en-GB" sz="1600" dirty="0">
                    <a:solidFill>
                      <a:schemeClr val="bg1"/>
                    </a:solidFill>
                  </a:rPr>
                  <a:t>(Williams et al. 2022)</a:t>
                </a:r>
                <a:endPara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dirty="0">
                    <a:solidFill>
                      <a:schemeClr val="bg1"/>
                    </a:solidFill>
                  </a:rPr>
                  <a:t>Scale:</a:t>
                </a: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</a:rPr>
                  <a:t>1 polymetallic nodule contract area = 75,000 km</a:t>
                </a:r>
                <a:r>
                  <a:rPr lang="en-GB" baseline="30000" dirty="0">
                    <a:solidFill>
                      <a:schemeClr val="bg1"/>
                    </a:solidFill>
                  </a:rPr>
                  <a:t>2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bg1"/>
                    </a:solidFill>
                  </a:rPr>
                  <a:t>1 cobalt-rich crust contract area = 3000 km</a:t>
                </a:r>
                <a:r>
                  <a:rPr lang="en-GB" baseline="30000" dirty="0">
                    <a:solidFill>
                      <a:schemeClr val="bg1"/>
                    </a:solidFill>
                  </a:rPr>
                  <a:t>2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endParaRPr lang="en-GB" dirty="0">
                  <a:solidFill>
                    <a:schemeClr val="bg1"/>
                  </a:solidFill>
                </a:endParaRPr>
              </a:p>
              <a:p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B99AC15-80B4-94CA-08A6-87017689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258" y="985581"/>
                <a:ext cx="5176889" cy="5380363"/>
              </a:xfrm>
              <a:prstGeom prst="rect">
                <a:avLst/>
              </a:prstGeom>
              <a:blipFill>
                <a:blip r:embed="rId4"/>
                <a:stretch>
                  <a:fillRect l="-2445" t="-2588" b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69CF412-E221-3099-B53C-AE348297C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12" t="58032" r="2072" b="14866"/>
          <a:stretch/>
        </p:blipFill>
        <p:spPr>
          <a:xfrm>
            <a:off x="247768" y="4556641"/>
            <a:ext cx="2222102" cy="978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10D8B-8413-E7B0-CFAB-FCAA1BC41B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057" r="75287" b="15518"/>
          <a:stretch/>
        </p:blipFill>
        <p:spPr>
          <a:xfrm>
            <a:off x="3009816" y="5082659"/>
            <a:ext cx="1315399" cy="993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FC32C0-BC8E-D46C-0AF1-F753E819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082" b="37075"/>
          <a:stretch/>
        </p:blipFill>
        <p:spPr>
          <a:xfrm>
            <a:off x="4619625" y="5082659"/>
            <a:ext cx="1194381" cy="996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A72EF-446E-2523-9E23-9375B7B2EABB}"/>
              </a:ext>
            </a:extLst>
          </p:cNvPr>
          <p:cNvSpPr txBox="1"/>
          <p:nvPr/>
        </p:nvSpPr>
        <p:spPr>
          <a:xfrm>
            <a:off x="3009816" y="6093753"/>
            <a:ext cx="290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Healthy	           Unhealthy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92F4A7-A30E-1D4A-2896-1E5DC95A4B07}"/>
              </a:ext>
            </a:extLst>
          </p:cNvPr>
          <p:cNvSpPr txBox="1"/>
          <p:nvPr/>
        </p:nvSpPr>
        <p:spPr>
          <a:xfrm>
            <a:off x="3667515" y="6394535"/>
            <a:ext cx="152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Stenvers</a:t>
            </a:r>
            <a:r>
              <a:rPr lang="en-GB" sz="1200" dirty="0">
                <a:solidFill>
                  <a:schemeClr val="bg1"/>
                </a:solidFill>
              </a:rPr>
              <a:t> et al. 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65E1FB-ADB2-436E-4382-1EE34F603F23}"/>
              </a:ext>
            </a:extLst>
          </p:cNvPr>
          <p:cNvCxnSpPr/>
          <p:nvPr/>
        </p:nvCxnSpPr>
        <p:spPr>
          <a:xfrm flipH="1" flipV="1">
            <a:off x="4619625" y="4657725"/>
            <a:ext cx="77501" cy="3238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69AB4AA-E92A-6AFD-8737-D6DEEDB7BD1E}"/>
              </a:ext>
            </a:extLst>
          </p:cNvPr>
          <p:cNvSpPr txBox="1"/>
          <p:nvPr/>
        </p:nvSpPr>
        <p:spPr>
          <a:xfrm>
            <a:off x="4697126" y="4606335"/>
            <a:ext cx="31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4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7FFC152C-7628-69EC-BB02-ED85E63E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91" y="812250"/>
            <a:ext cx="10515600" cy="5794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Overlap between high-seas fisheries and mining areas  will depend on metric used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18DE91-DD07-A480-E607-10F4CF52B0F3}"/>
              </a:ext>
            </a:extLst>
          </p:cNvPr>
          <p:cNvSpPr txBox="1"/>
          <p:nvPr/>
        </p:nvSpPr>
        <p:spPr>
          <a:xfrm>
            <a:off x="415333" y="1644545"/>
            <a:ext cx="54730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Direct impact from infrastructure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Potential clash between gear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Number of boats and associated gear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Hours of operation in area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Requires consideration of all fishing operations in an area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Could be avoided by sharing location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Note that fishing vessels may need flexibility as fishes move depending on the environment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Does not incorporate mining-related impacts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Mining plumes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Noise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Trophic cascades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3C5BB3-2B25-B1C6-8DD6-8965FE403AE4}"/>
              </a:ext>
            </a:extLst>
          </p:cNvPr>
          <p:cNvGrpSpPr/>
          <p:nvPr/>
        </p:nvGrpSpPr>
        <p:grpSpPr>
          <a:xfrm>
            <a:off x="6189783" y="2120200"/>
            <a:ext cx="5536642" cy="2955304"/>
            <a:chOff x="7958295" y="4911682"/>
            <a:chExt cx="3044650" cy="147066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0DA6AA-02A4-C23E-B9E4-892843C9CA7C}"/>
                </a:ext>
              </a:extLst>
            </p:cNvPr>
            <p:cNvSpPr/>
            <p:nvPr/>
          </p:nvSpPr>
          <p:spPr>
            <a:xfrm>
              <a:off x="7958295" y="4913644"/>
              <a:ext cx="3044650" cy="1468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 descr="A black and white image of a fish and a boatDescription automatically generated with medium confidence">
              <a:extLst>
                <a:ext uri="{FF2B5EF4-FFF2-40B4-BE49-F238E27FC236}">
                  <a16:creationId xmlns:a16="http://schemas.microsoft.com/office/drawing/2014/main" id="{946E9E26-4055-2091-04E6-83BB69A89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628" y="4911682"/>
              <a:ext cx="3023235" cy="14706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0673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707652-9FCF-4C21-9671-0011B03E224D}"/>
                  </a:ext>
                </a:extLst>
              </p:cNvPr>
              <p:cNvSpPr txBox="1"/>
              <p:nvPr/>
            </p:nvSpPr>
            <p:spPr>
              <a:xfrm>
                <a:off x="6587883" y="3037417"/>
                <a:ext cx="4247574" cy="61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𝑂𝑣𝑒𝑟𝑙𝑎𝑝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(%) = 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𝐶𝑎𝑡𝑐h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𝑃𝐶𝑍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𝐶𝑎𝑡𝑐h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𝑅𝐹𝑀𝑂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707652-9FCF-4C21-9671-0011B03E2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883" y="3037417"/>
                <a:ext cx="4247574" cy="6183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336D543-4B40-4DD2-8BF0-53C1FC04F014}"/>
              </a:ext>
            </a:extLst>
          </p:cNvPr>
          <p:cNvSpPr txBox="1"/>
          <p:nvPr/>
        </p:nvSpPr>
        <p:spPr>
          <a:xfrm>
            <a:off x="6213233" y="3802866"/>
            <a:ext cx="584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Catch = average annual RFMO-reported catch (2005-2015)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AA02E-73B0-FAD9-DEDF-3E75C360BD4A}"/>
              </a:ext>
            </a:extLst>
          </p:cNvPr>
          <p:cNvSpPr txBox="1"/>
          <p:nvPr/>
        </p:nvSpPr>
        <p:spPr>
          <a:xfrm>
            <a:off x="365091" y="1940818"/>
            <a:ext cx="5473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Spatial overlap in terms of catches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Where are catches obtained?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Are fisheries operating in mining areas?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How does this relate to the wider area?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More consideration of spatial spread of mining-related impacts 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Spread of impacts is poorly understood</a:t>
            </a:r>
          </a:p>
          <a:p>
            <a:pPr marL="742950" lvl="1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Does not consider type of impact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Focused on tunas as these species make up most of catches in high-seas areas overlapping with mining areas</a:t>
            </a:r>
          </a:p>
          <a:p>
            <a:pPr marL="285750" indent="-285750">
              <a:buFontTx/>
              <a:buChar char="-"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E01474-773C-A56A-77CF-4A310DA7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091" y="561039"/>
            <a:ext cx="10515600" cy="5794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Overlap between high-seas fisheries and mining areas  will depend on metric used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27B558-B8E2-905C-CB9D-4EE7692365F1}"/>
              </a:ext>
            </a:extLst>
          </p:cNvPr>
          <p:cNvSpPr/>
          <p:nvPr/>
        </p:nvSpPr>
        <p:spPr>
          <a:xfrm>
            <a:off x="5978769" y="2512088"/>
            <a:ext cx="6082814" cy="20800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217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9292</TotalTime>
  <Words>757</Words>
  <Application>Microsoft Office PowerPoint</Application>
  <PresentationFormat>Widescreen</PresentationFormat>
  <Paragraphs>149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Potential interactions between deep-sea mining and tuna fisheries</vt:lpstr>
      <vt:lpstr>Deep-sea mining should be considered </vt:lpstr>
      <vt:lpstr>Deep-sea mining</vt:lpstr>
      <vt:lpstr>Deep-sea mining will have benthic and pelagic impacts</vt:lpstr>
      <vt:lpstr>Deep-sea mining has benthic and pelagic impacts</vt:lpstr>
      <vt:lpstr>The deep sea has links to our dinner plates</vt:lpstr>
      <vt:lpstr>Scale of pelagic impacts could be extensive</vt:lpstr>
      <vt:lpstr>Overlap between high-seas fisheries and mining areas  will depend on metric used</vt:lpstr>
      <vt:lpstr>Overlap between high-seas fisheries and mining areas  will depend on metric used</vt:lpstr>
      <vt:lpstr>There is spatial overlap between deep-sea mining areas and tuna fisheries</vt:lpstr>
      <vt:lpstr>Overlap will depend on spread of impacts, but it is not equal between fishing Nations</vt:lpstr>
      <vt:lpstr>Will climate change change overlap ?</vt:lpstr>
      <vt:lpstr>Mining code is currently being developed at the ISA</vt:lpstr>
      <vt:lpstr>Options moving forward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overlap between deep-sea mining and tuna fisheries: potential for conflict?</dc:title>
  <dc:creator>Jesse Van Der Grient</dc:creator>
  <cp:lastModifiedBy>Jesse van der Grient</cp:lastModifiedBy>
  <cp:revision>35</cp:revision>
  <dcterms:created xsi:type="dcterms:W3CDTF">2023-05-04T23:14:34Z</dcterms:created>
  <dcterms:modified xsi:type="dcterms:W3CDTF">2024-08-15T09:12:12Z</dcterms:modified>
</cp:coreProperties>
</file>