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78" r:id="rId2"/>
    <p:sldId id="293" r:id="rId3"/>
    <p:sldId id="279" r:id="rId4"/>
    <p:sldId id="297" r:id="rId5"/>
    <p:sldId id="296" r:id="rId6"/>
    <p:sldId id="282" r:id="rId7"/>
    <p:sldId id="280" r:id="rId8"/>
    <p:sldId id="263" r:id="rId9"/>
    <p:sldId id="287" r:id="rId10"/>
    <p:sldId id="281" r:id="rId11"/>
    <p:sldId id="298" r:id="rId12"/>
    <p:sldId id="292" r:id="rId13"/>
    <p:sldId id="285" r:id="rId14"/>
    <p:sldId id="295" r:id="rId15"/>
    <p:sldId id="29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8" autoAdjust="0"/>
    <p:restoredTop sz="88848" autoAdjust="0"/>
  </p:normalViewPr>
  <p:slideViewPr>
    <p:cSldViewPr snapToGrid="0">
      <p:cViewPr varScale="1">
        <p:scale>
          <a:sx n="95" d="100"/>
          <a:sy n="95" d="100"/>
        </p:scale>
        <p:origin x="105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014F34-8061-48B8-9D56-CC144FF17C62}" type="datetimeFigureOut">
              <a:rPr lang="en-GB" smtClean="0"/>
              <a:t>15/08/2024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58B97E-F523-4768-9F97-6326673485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1322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6B545-0FBA-4040-B4CE-8FBE846FAC5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89651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6B545-0FBA-4040-B4CE-8FBE846FAC58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00325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58B97E-F523-4768-9F97-6326673485DB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88468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6B545-0FBA-4040-B4CE-8FBE846FAC58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2470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58B97E-F523-4768-9F97-6326673485DB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55643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58B97E-F523-4768-9F97-6326673485DB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2498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58B97E-F523-4768-9F97-6326673485DB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78766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58B97E-F523-4768-9F97-6326673485DB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30970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58B97E-F523-4768-9F97-6326673485DB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52273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6B545-0FBA-4040-B4CE-8FBE846FAC58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240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58B97E-F523-4768-9F97-6326673485DB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25575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58B97E-F523-4768-9F97-6326673485DB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6435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E0756-B78F-453B-AAF5-DE028F99D1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8CEE1F-AC03-405E-AFB3-28250DFEF2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A75248-5347-4F00-B9F4-65936011B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BFAAA-2CDF-4432-B821-4D26EABA69F5}" type="datetimeFigureOut">
              <a:rPr lang="en-GB" smtClean="0"/>
              <a:t>15/08/2024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A9FD16-71FB-4E7F-A281-6FFF4E218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1F831D-4593-4935-BFB2-F0321F955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6F2E5-6338-4D06-A5B0-B50E5B71AB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1328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3530B-5BD9-4264-9C86-1E8D155E1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7FA531-975D-4953-9B8B-43C35AD6A5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7D89E9-4490-4EF9-8244-8BEC6898F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BFAAA-2CDF-4432-B821-4D26EABA69F5}" type="datetimeFigureOut">
              <a:rPr lang="en-GB" smtClean="0"/>
              <a:t>15/08/2024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278FE2-8A82-4D56-AA1A-40C8BE2F8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1B2A67-DF36-44DE-B76D-BAAEC9393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6F2E5-6338-4D06-A5B0-B50E5B71AB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5524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30E2163-B7B4-479C-AEEA-B8930E1865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C38783-4B68-4835-979B-C874BE6CD4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799555-6EE1-40D4-81B4-582601981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BFAAA-2CDF-4432-B821-4D26EABA69F5}" type="datetimeFigureOut">
              <a:rPr lang="en-GB" smtClean="0"/>
              <a:t>15/08/2024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FAA757-11C7-42F5-91D8-5E376A609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A34D36-395F-4D1B-949E-16722D6FF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6F2E5-6338-4D06-A5B0-B50E5B71AB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3435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B67B8A-243B-488B-B962-ECDE3610C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18E7E8-8A42-4642-9179-7C0E82B182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1BFCA1-DB79-4C9D-B7E8-EB93D76F6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BFAAA-2CDF-4432-B821-4D26EABA69F5}" type="datetimeFigureOut">
              <a:rPr lang="en-GB" smtClean="0"/>
              <a:t>15/08/2024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937132-10C0-4B74-ADD6-317092DAD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DC91C-904E-4073-9C52-A1F1AA9C5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6F2E5-6338-4D06-A5B0-B50E5B71AB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8651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0EEA2-1A6E-4802-9D24-A9329F041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601B6B-01B4-42F1-A990-903E96F03D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F0B486-0294-45FE-AB97-9670E91977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BFAAA-2CDF-4432-B821-4D26EABA69F5}" type="datetimeFigureOut">
              <a:rPr lang="en-GB" smtClean="0"/>
              <a:t>15/08/2024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22B382-9DFF-4B8C-89BC-6F3000AEB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A1B1D2-791E-40C7-971E-D904BA51F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6F2E5-6338-4D06-A5B0-B50E5B71AB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4380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2ECBF3-FBE3-483F-BCE3-A0B04E4D8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E0B109-91F9-4221-BA03-BB865C0B5A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E01E6E-20A2-4912-951E-EE6B02A671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E191EF-7CAF-4818-8344-09A04205C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BFAAA-2CDF-4432-B821-4D26EABA69F5}" type="datetimeFigureOut">
              <a:rPr lang="en-GB" smtClean="0"/>
              <a:t>15/08/2024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292B85-8B94-4C70-AE98-8E8925F3D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793812-0F1E-4C71-B86E-403A9FDA9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6F2E5-6338-4D06-A5B0-B50E5B71AB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3575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9E1A2F-D84A-49A4-A9D2-E8883A904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94A826-2211-4C6A-ADFD-187E15966C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3E157D-56A8-4B5F-85CB-2F51147E8B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98556D-B872-4044-814A-F41C32D91C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B753B5E-5CA5-484A-8A11-ACBAC854F5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6F1D003-108B-4047-AEAA-0C838B305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BFAAA-2CDF-4432-B821-4D26EABA69F5}" type="datetimeFigureOut">
              <a:rPr lang="en-GB" smtClean="0"/>
              <a:t>15/08/2024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35FFAF0-DED7-4970-83B9-A56130420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5A9D614-8368-476A-BDB9-BA7579784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6F2E5-6338-4D06-A5B0-B50E5B71AB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0266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B740FE-7A87-4402-A0F6-408D76B7B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069BCA-42B8-46CC-A33D-0B251817F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BFAAA-2CDF-4432-B821-4D26EABA69F5}" type="datetimeFigureOut">
              <a:rPr lang="en-GB" smtClean="0"/>
              <a:t>15/08/2024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C17E20-F005-411F-8B87-B910FA90B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4F6EF1-8183-4EB4-9DA4-933C8A9CB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6F2E5-6338-4D06-A5B0-B50E5B71AB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044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70B03A-2C9B-46DB-B075-3F670718F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BFAAA-2CDF-4432-B821-4D26EABA69F5}" type="datetimeFigureOut">
              <a:rPr lang="en-GB" smtClean="0"/>
              <a:t>15/08/2024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F6859E-FB95-4EB9-A91E-156B1FFDD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084911-F098-4C19-BBD3-8C23EB601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6F2E5-6338-4D06-A5B0-B50E5B71AB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4241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9B14E0-57AA-452A-A98E-494D3C872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F36C81-A91B-4218-92DB-422119383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AEB842-B0CB-47EB-9EC7-355BA6F04A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4D1DFF-7B0B-4BCD-BBA2-1A9C1BF10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BFAAA-2CDF-4432-B821-4D26EABA69F5}" type="datetimeFigureOut">
              <a:rPr lang="en-GB" smtClean="0"/>
              <a:t>15/08/2024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CB83DA-6C35-4FB9-8CFC-3100C848F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2124A9-1C54-4C44-A761-2296DF4FE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6F2E5-6338-4D06-A5B0-B50E5B71AB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4049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63796-D529-4FAE-A108-4215801E8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99A810-E2E1-4F1C-AA5F-834E8D4A75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4F5BE7-59D0-43D9-B568-62F5E72D79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35D006-A0E5-4A1A-930B-0512183DF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BFAAA-2CDF-4432-B821-4D26EABA69F5}" type="datetimeFigureOut">
              <a:rPr lang="en-GB" smtClean="0"/>
              <a:t>15/08/2024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97A37F-BCDF-4CAA-A884-F54D34862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C4BCB7-E6E5-41A4-B57A-166B0E63A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6F2E5-6338-4D06-A5B0-B50E5B71AB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48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287DB82-B423-4801-AAAA-3E176DF29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9944A1-B65E-4B5B-ADCB-9B1F903E48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0CC3EC-721E-47CC-AB78-07CCF39149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9BFAAA-2CDF-4432-B821-4D26EABA69F5}" type="datetimeFigureOut">
              <a:rPr lang="en-GB" smtClean="0"/>
              <a:t>15/08/2024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9E732C-356F-4628-9EE4-E4EEA87FDB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3A96F5-D4C0-493E-A1C1-56DD5BE6D6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B6F2E5-6338-4D06-A5B0-B50E5B71AB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7793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gif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emf"/><Relationship Id="rId5" Type="http://schemas.openxmlformats.org/officeDocument/2006/relationships/image" Target="../media/image8.png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.em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ED59DD01-ABA2-4B1D-96D7-79BC3143874B}"/>
              </a:ext>
            </a:extLst>
          </p:cNvPr>
          <p:cNvGrpSpPr/>
          <p:nvPr/>
        </p:nvGrpSpPr>
        <p:grpSpPr>
          <a:xfrm rot="20445906">
            <a:off x="5882805" y="684245"/>
            <a:ext cx="1009407" cy="486602"/>
            <a:chOff x="3696661" y="1826799"/>
            <a:chExt cx="1420981" cy="1078356"/>
          </a:xfrm>
        </p:grpSpPr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10D0DFD2-22AB-4090-8E09-C0D4DE9269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0783" r="20774" b="77571"/>
            <a:stretch/>
          </p:blipFill>
          <p:spPr>
            <a:xfrm>
              <a:off x="3806512" y="1826799"/>
              <a:ext cx="1311130" cy="105743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9C2C4D6A-1D41-4064-854E-14D8EF7F8BF7}"/>
                </a:ext>
              </a:extLst>
            </p:cNvPr>
            <p:cNvSpPr/>
            <p:nvPr/>
          </p:nvSpPr>
          <p:spPr>
            <a:xfrm>
              <a:off x="3696661" y="2556540"/>
              <a:ext cx="786013" cy="34861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7" name="Picture 6" descr="A close up of a fish&#10;&#10;Description automatically generated">
            <a:extLst>
              <a:ext uri="{FF2B5EF4-FFF2-40B4-BE49-F238E27FC236}">
                <a16:creationId xmlns:a16="http://schemas.microsoft.com/office/drawing/2014/main" id="{685DB49F-9FB4-C0F1-F0AD-5D6CC7E30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2791" y="506660"/>
            <a:ext cx="1338916" cy="607442"/>
          </a:xfrm>
          <a:prstGeom prst="rect">
            <a:avLst/>
          </a:prstGeom>
        </p:spPr>
      </p:pic>
      <p:pic>
        <p:nvPicPr>
          <p:cNvPr id="4" name="Picture 3" descr="A close up of a fish&#10;&#10;Description automatically generated">
            <a:extLst>
              <a:ext uri="{FF2B5EF4-FFF2-40B4-BE49-F238E27FC236}">
                <a16:creationId xmlns:a16="http://schemas.microsoft.com/office/drawing/2014/main" id="{ECD3E262-E86F-AFEB-09FA-744450180B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22936" y="629380"/>
            <a:ext cx="1582312" cy="749878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AEF9D016-BADF-4F4F-849E-235618B00E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27546" y="3429000"/>
            <a:ext cx="10058400" cy="172985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sz="2900" dirty="0">
                <a:solidFill>
                  <a:schemeClr val="bg1"/>
                </a:solidFill>
              </a:rPr>
              <a:t>Jesse van der Grient </a:t>
            </a:r>
          </a:p>
          <a:p>
            <a:endParaRPr lang="en-US" sz="1300" b="1" dirty="0">
              <a:solidFill>
                <a:srgbClr val="FFFF00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C156E0-CEDA-4985-95BE-BA262B2EF3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48472" y="997024"/>
            <a:ext cx="7452477" cy="172985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en-GB" sz="4000" dirty="0">
                <a:solidFill>
                  <a:srgbClr val="FFFF00"/>
                </a:solidFill>
              </a:rPr>
              <a:t>Potential interactions between deep-sea mining and tuna fisheries</a:t>
            </a:r>
            <a:endParaRPr lang="en-GB" sz="87500" b="1" dirty="0">
              <a:solidFill>
                <a:srgbClr val="FFFF00"/>
              </a:solidFill>
            </a:endParaRPr>
          </a:p>
        </p:txBody>
      </p:sp>
      <p:pic>
        <p:nvPicPr>
          <p:cNvPr id="29" name="Picture 28" descr="A close up of a fish&#10;&#10;Description automatically generated">
            <a:extLst>
              <a:ext uri="{FF2B5EF4-FFF2-40B4-BE49-F238E27FC236}">
                <a16:creationId xmlns:a16="http://schemas.microsoft.com/office/drawing/2014/main" id="{627E9F82-AA8F-4D26-CBAD-07D42C8880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715" y="810381"/>
            <a:ext cx="1338916" cy="607442"/>
          </a:xfrm>
          <a:prstGeom prst="rect">
            <a:avLst/>
          </a:prstGeom>
        </p:spPr>
      </p:pic>
      <p:pic>
        <p:nvPicPr>
          <p:cNvPr id="30" name="Picture 29" descr="A close up of a fish&#10;&#10;Description automatically generated">
            <a:extLst>
              <a:ext uri="{FF2B5EF4-FFF2-40B4-BE49-F238E27FC236}">
                <a16:creationId xmlns:a16="http://schemas.microsoft.com/office/drawing/2014/main" id="{4A5BF8D7-AD4D-0BBE-EAB6-1A4059589C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8393" y="4546405"/>
            <a:ext cx="2919029" cy="1501214"/>
          </a:xfrm>
          <a:prstGeom prst="rect">
            <a:avLst/>
          </a:prstGeom>
        </p:spPr>
      </p:pic>
      <p:pic>
        <p:nvPicPr>
          <p:cNvPr id="6" name="Picture 5" descr="A close up of a fish&#10;&#10;Description automatically generated">
            <a:extLst>
              <a:ext uri="{FF2B5EF4-FFF2-40B4-BE49-F238E27FC236}">
                <a16:creationId xmlns:a16="http://schemas.microsoft.com/office/drawing/2014/main" id="{728C2438-0165-C4CC-9AB8-AD1DAFC2B8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17275" y="5015428"/>
            <a:ext cx="2919029" cy="1501214"/>
          </a:xfrm>
          <a:prstGeom prst="rect">
            <a:avLst/>
          </a:prstGeom>
        </p:spPr>
      </p:pic>
      <p:pic>
        <p:nvPicPr>
          <p:cNvPr id="5" name="Picture 4" descr="A close up of a fish&#10;&#10;Description automatically generated">
            <a:extLst>
              <a:ext uri="{FF2B5EF4-FFF2-40B4-BE49-F238E27FC236}">
                <a16:creationId xmlns:a16="http://schemas.microsoft.com/office/drawing/2014/main" id="{33A0DD25-6C59-F18E-5650-6829E777E5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7908" y="327316"/>
            <a:ext cx="1338916" cy="60744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B624B2F-54B6-445B-87A6-AF61D371794D}"/>
              </a:ext>
            </a:extLst>
          </p:cNvPr>
          <p:cNvSpPr txBox="1"/>
          <p:nvPr/>
        </p:nvSpPr>
        <p:spPr>
          <a:xfrm>
            <a:off x="-13280" y="6440755"/>
            <a:ext cx="63448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grientj@hawaii.edu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30C3286-C901-4BA9-990C-3E96F2F7AECC}"/>
              </a:ext>
            </a:extLst>
          </p:cNvPr>
          <p:cNvGrpSpPr/>
          <p:nvPr/>
        </p:nvGrpSpPr>
        <p:grpSpPr>
          <a:xfrm>
            <a:off x="6321715" y="2819260"/>
            <a:ext cx="825702" cy="514448"/>
            <a:chOff x="3597400" y="2059071"/>
            <a:chExt cx="1652514" cy="1369929"/>
          </a:xfrm>
        </p:grpSpPr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F832E997-A74A-4B5E-9D31-25FACBAE64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7518" t="38539" r="19513" b="33345"/>
            <a:stretch/>
          </p:blipFill>
          <p:spPr>
            <a:xfrm>
              <a:off x="3617056" y="2059071"/>
              <a:ext cx="1632858" cy="132556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AAE87C07-5153-4BCC-A336-D9C8FB441E74}"/>
                </a:ext>
              </a:extLst>
            </p:cNvPr>
            <p:cNvSpPr/>
            <p:nvPr/>
          </p:nvSpPr>
          <p:spPr>
            <a:xfrm>
              <a:off x="4591050" y="3148823"/>
              <a:ext cx="361950" cy="280177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864C557-9D5A-4BB6-B7B6-31F7B73DFDD3}"/>
                </a:ext>
              </a:extLst>
            </p:cNvPr>
            <p:cNvSpPr/>
            <p:nvPr/>
          </p:nvSpPr>
          <p:spPr>
            <a:xfrm>
              <a:off x="3597400" y="3301362"/>
              <a:ext cx="277329" cy="12763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2E055A4-1756-4798-A507-D9B80DEA9117}"/>
              </a:ext>
            </a:extLst>
          </p:cNvPr>
          <p:cNvGrpSpPr/>
          <p:nvPr/>
        </p:nvGrpSpPr>
        <p:grpSpPr>
          <a:xfrm>
            <a:off x="10567861" y="2267060"/>
            <a:ext cx="789176" cy="369957"/>
            <a:chOff x="1941195" y="531573"/>
            <a:chExt cx="1579414" cy="985162"/>
          </a:xfrm>
        </p:grpSpPr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B1693939-CF23-422E-BEE8-0CE711FDB4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245" r="44412" b="79389"/>
            <a:stretch/>
          </p:blipFill>
          <p:spPr>
            <a:xfrm>
              <a:off x="2074364" y="531573"/>
              <a:ext cx="1446245" cy="971740"/>
            </a:xfrm>
            <a:prstGeom prst="rect">
              <a:avLst/>
            </a:prstGeom>
          </p:spPr>
        </p:pic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69666233-47B6-44CD-92B2-4A10E0A1F0C2}"/>
                </a:ext>
              </a:extLst>
            </p:cNvPr>
            <p:cNvSpPr/>
            <p:nvPr/>
          </p:nvSpPr>
          <p:spPr>
            <a:xfrm>
              <a:off x="1941195" y="1234064"/>
              <a:ext cx="478155" cy="28267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4B836CC-4E2E-4F6F-9C68-10C89D2B9125}"/>
              </a:ext>
            </a:extLst>
          </p:cNvPr>
          <p:cNvGrpSpPr/>
          <p:nvPr/>
        </p:nvGrpSpPr>
        <p:grpSpPr>
          <a:xfrm>
            <a:off x="9528635" y="3844354"/>
            <a:ext cx="672314" cy="398330"/>
            <a:chOff x="563880" y="3068320"/>
            <a:chExt cx="2402263" cy="1893763"/>
          </a:xfrm>
        </p:grpSpPr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B330DFC3-0BC4-41F8-849C-8FE2BD78CE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9251" t="59666" r="1256" b="6342"/>
            <a:stretch/>
          </p:blipFill>
          <p:spPr>
            <a:xfrm>
              <a:off x="869455" y="3306198"/>
              <a:ext cx="2096688" cy="1602635"/>
            </a:xfrm>
            <a:prstGeom prst="rect">
              <a:avLst/>
            </a:prstGeom>
          </p:spPr>
        </p:pic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CBF08F97-E389-417A-94AF-A9078F2BDD71}"/>
                </a:ext>
              </a:extLst>
            </p:cNvPr>
            <p:cNvSpPr/>
            <p:nvPr/>
          </p:nvSpPr>
          <p:spPr>
            <a:xfrm>
              <a:off x="1941195" y="3068320"/>
              <a:ext cx="559550" cy="64008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EE4900F6-3C0F-4B02-9A61-1A776DB5A637}"/>
                </a:ext>
              </a:extLst>
            </p:cNvPr>
            <p:cNvSpPr/>
            <p:nvPr/>
          </p:nvSpPr>
          <p:spPr>
            <a:xfrm>
              <a:off x="563880" y="3230880"/>
              <a:ext cx="508000" cy="27432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123C1F40-77BB-4BD8-ADCB-5A4EDF240D8A}"/>
                </a:ext>
              </a:extLst>
            </p:cNvPr>
            <p:cNvSpPr/>
            <p:nvPr/>
          </p:nvSpPr>
          <p:spPr>
            <a:xfrm>
              <a:off x="661892" y="4297680"/>
              <a:ext cx="489051" cy="51308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B632B74A-BAD7-40EE-B3D1-59BCB4418F03}"/>
                </a:ext>
              </a:extLst>
            </p:cNvPr>
            <p:cNvSpPr/>
            <p:nvPr/>
          </p:nvSpPr>
          <p:spPr>
            <a:xfrm>
              <a:off x="1584960" y="4353560"/>
              <a:ext cx="489051" cy="608523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C0D83D54-74D4-480E-85DF-EF0BE3EAABB2}"/>
                </a:ext>
              </a:extLst>
            </p:cNvPr>
            <p:cNvSpPr/>
            <p:nvPr/>
          </p:nvSpPr>
          <p:spPr>
            <a:xfrm>
              <a:off x="1202541" y="4449003"/>
              <a:ext cx="489099" cy="51308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C68282A-F173-4DB5-9A9E-7502D08AD553}"/>
              </a:ext>
            </a:extLst>
          </p:cNvPr>
          <p:cNvGrpSpPr/>
          <p:nvPr/>
        </p:nvGrpSpPr>
        <p:grpSpPr>
          <a:xfrm>
            <a:off x="392231" y="4210855"/>
            <a:ext cx="1170873" cy="599999"/>
            <a:chOff x="616938" y="2972302"/>
            <a:chExt cx="1441237" cy="982678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6EE7FBCD-3716-4CA2-9320-C0D864B907ED}"/>
                </a:ext>
              </a:extLst>
            </p:cNvPr>
            <p:cNvGrpSpPr/>
            <p:nvPr/>
          </p:nvGrpSpPr>
          <p:grpSpPr>
            <a:xfrm>
              <a:off x="878360" y="2972302"/>
              <a:ext cx="1179815" cy="798127"/>
              <a:chOff x="3678620" y="1234064"/>
              <a:chExt cx="1918270" cy="1297681"/>
            </a:xfrm>
          </p:grpSpPr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A92A2B92-47D2-46A4-B97E-630DBF0BC57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47358" t="17703" r="29448" b="55693"/>
              <a:stretch/>
            </p:blipFill>
            <p:spPr>
              <a:xfrm>
                <a:off x="3837325" y="1234064"/>
                <a:ext cx="1648886" cy="1262165"/>
              </a:xfrm>
              <a:prstGeom prst="rect">
                <a:avLst/>
              </a:prstGeom>
            </p:spPr>
          </p:pic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74D726F8-A27D-48AA-949F-47EDBABA903C}"/>
                  </a:ext>
                </a:extLst>
              </p:cNvPr>
              <p:cNvSpPr/>
              <p:nvPr/>
            </p:nvSpPr>
            <p:spPr>
              <a:xfrm>
                <a:off x="5151120" y="1975485"/>
                <a:ext cx="400050" cy="209550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C1654BA5-7325-469A-A8C5-26A636F24990}"/>
                  </a:ext>
                </a:extLst>
              </p:cNvPr>
              <p:cNvSpPr/>
              <p:nvPr/>
            </p:nvSpPr>
            <p:spPr>
              <a:xfrm>
                <a:off x="5269230" y="1826799"/>
                <a:ext cx="327660" cy="278226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CEB3F576-1460-495F-8B67-432DB4FA33D9}"/>
                  </a:ext>
                </a:extLst>
              </p:cNvPr>
              <p:cNvSpPr/>
              <p:nvPr/>
            </p:nvSpPr>
            <p:spPr>
              <a:xfrm>
                <a:off x="3678620" y="2414343"/>
                <a:ext cx="626680" cy="117402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4129B300-A8CA-47F3-83E3-50707313F6C8}"/>
                </a:ext>
              </a:extLst>
            </p:cNvPr>
            <p:cNvSpPr/>
            <p:nvPr/>
          </p:nvSpPr>
          <p:spPr>
            <a:xfrm>
              <a:off x="616938" y="3593649"/>
              <a:ext cx="531046" cy="36133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027A415-FC3B-4F7B-B434-5B8963C8C89F}"/>
              </a:ext>
            </a:extLst>
          </p:cNvPr>
          <p:cNvGrpSpPr/>
          <p:nvPr/>
        </p:nvGrpSpPr>
        <p:grpSpPr>
          <a:xfrm>
            <a:off x="969283" y="2555273"/>
            <a:ext cx="665807" cy="364832"/>
            <a:chOff x="2305050" y="2749838"/>
            <a:chExt cx="2224288" cy="1621699"/>
          </a:xfrm>
        </p:grpSpPr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A299F393-7948-4454-9D37-4D431BE334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6175" t="66356" r="39413"/>
            <a:stretch/>
          </p:blipFill>
          <p:spPr>
            <a:xfrm>
              <a:off x="2660182" y="2785354"/>
              <a:ext cx="1735495" cy="1586183"/>
            </a:xfrm>
            <a:prstGeom prst="rect">
              <a:avLst/>
            </a:prstGeom>
          </p:spPr>
        </p:pic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628BDCBE-64FB-444B-8380-19832135ACC7}"/>
                </a:ext>
              </a:extLst>
            </p:cNvPr>
            <p:cNvSpPr/>
            <p:nvPr/>
          </p:nvSpPr>
          <p:spPr>
            <a:xfrm>
              <a:off x="2305050" y="3078480"/>
              <a:ext cx="769620" cy="1076823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2E2CF3AE-6914-407D-A1F6-6E1C7587101F}"/>
                </a:ext>
              </a:extLst>
            </p:cNvPr>
            <p:cNvSpPr/>
            <p:nvPr/>
          </p:nvSpPr>
          <p:spPr>
            <a:xfrm>
              <a:off x="3344379" y="2749838"/>
              <a:ext cx="1122741" cy="23720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37FAD833-4687-489E-BC8D-60898E916DE7}"/>
                </a:ext>
              </a:extLst>
            </p:cNvPr>
            <p:cNvSpPr/>
            <p:nvPr/>
          </p:nvSpPr>
          <p:spPr>
            <a:xfrm>
              <a:off x="3837325" y="2899410"/>
              <a:ext cx="692013" cy="46575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BB89E63B-B69B-4BCA-9114-855BC68ED992}"/>
              </a:ext>
            </a:extLst>
          </p:cNvPr>
          <p:cNvGrpSpPr/>
          <p:nvPr/>
        </p:nvGrpSpPr>
        <p:grpSpPr>
          <a:xfrm rot="20445906">
            <a:off x="7691134" y="539859"/>
            <a:ext cx="1009407" cy="486602"/>
            <a:chOff x="3696661" y="1826799"/>
            <a:chExt cx="1420981" cy="1078356"/>
          </a:xfrm>
        </p:grpSpPr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6CC5E487-79AF-48F5-87FD-1A1D702080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0783" r="20774" b="77571"/>
            <a:stretch/>
          </p:blipFill>
          <p:spPr>
            <a:xfrm>
              <a:off x="3806512" y="1826799"/>
              <a:ext cx="1311130" cy="105743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7A1A795C-3A99-4B12-ADF7-23E921273CCE}"/>
                </a:ext>
              </a:extLst>
            </p:cNvPr>
            <p:cNvSpPr/>
            <p:nvPr/>
          </p:nvSpPr>
          <p:spPr>
            <a:xfrm>
              <a:off x="3696661" y="2556540"/>
              <a:ext cx="786013" cy="34861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8A0CD291-A3DA-49BD-9597-8EDABEC40A4E}"/>
              </a:ext>
            </a:extLst>
          </p:cNvPr>
          <p:cNvGrpSpPr/>
          <p:nvPr/>
        </p:nvGrpSpPr>
        <p:grpSpPr>
          <a:xfrm rot="20445906">
            <a:off x="6729576" y="296442"/>
            <a:ext cx="1009407" cy="486602"/>
            <a:chOff x="3696661" y="1826799"/>
            <a:chExt cx="1420981" cy="1078356"/>
          </a:xfrm>
        </p:grpSpPr>
        <p:pic>
          <p:nvPicPr>
            <p:cNvPr id="66" name="Picture 65">
              <a:extLst>
                <a:ext uri="{FF2B5EF4-FFF2-40B4-BE49-F238E27FC236}">
                  <a16:creationId xmlns:a16="http://schemas.microsoft.com/office/drawing/2014/main" id="{CD8AAB67-94FF-4ACE-B828-9F7488968F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0783" r="20774" b="77571"/>
            <a:stretch/>
          </p:blipFill>
          <p:spPr>
            <a:xfrm>
              <a:off x="3806512" y="1826799"/>
              <a:ext cx="1311130" cy="105743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D9A52F4B-63C8-4D4F-8901-688766524922}"/>
                </a:ext>
              </a:extLst>
            </p:cNvPr>
            <p:cNvSpPr/>
            <p:nvPr/>
          </p:nvSpPr>
          <p:spPr>
            <a:xfrm>
              <a:off x="3696661" y="2556540"/>
              <a:ext cx="786013" cy="34861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42EBB4FA-2E91-40A6-9F05-DEEE6684151E}"/>
              </a:ext>
            </a:extLst>
          </p:cNvPr>
          <p:cNvGrpSpPr/>
          <p:nvPr/>
        </p:nvGrpSpPr>
        <p:grpSpPr>
          <a:xfrm rot="20445906">
            <a:off x="6194512" y="5624496"/>
            <a:ext cx="1009407" cy="486602"/>
            <a:chOff x="3696661" y="1826799"/>
            <a:chExt cx="1420981" cy="1078356"/>
          </a:xfrm>
        </p:grpSpPr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52C391B1-A3EC-4B14-8554-AA70C53C65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0783" r="20774" b="77571"/>
            <a:stretch/>
          </p:blipFill>
          <p:spPr>
            <a:xfrm>
              <a:off x="3806512" y="1826799"/>
              <a:ext cx="1311130" cy="105743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73AC7C4C-706F-4D01-941B-047D4FACA679}"/>
                </a:ext>
              </a:extLst>
            </p:cNvPr>
            <p:cNvSpPr/>
            <p:nvPr/>
          </p:nvSpPr>
          <p:spPr>
            <a:xfrm>
              <a:off x="3696661" y="2556540"/>
              <a:ext cx="786013" cy="34861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A5874A72-8316-4A75-AD41-420C70B5F9DB}"/>
              </a:ext>
            </a:extLst>
          </p:cNvPr>
          <p:cNvGrpSpPr/>
          <p:nvPr/>
        </p:nvGrpSpPr>
        <p:grpSpPr>
          <a:xfrm rot="20445906">
            <a:off x="7233596" y="5887131"/>
            <a:ext cx="1009407" cy="486602"/>
            <a:chOff x="3696661" y="1826799"/>
            <a:chExt cx="1420981" cy="1078356"/>
          </a:xfrm>
        </p:grpSpPr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id="{A8A0DF2E-BA0B-4B01-8B63-47B4E84E9DD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0783" r="20774" b="77571"/>
            <a:stretch/>
          </p:blipFill>
          <p:spPr>
            <a:xfrm>
              <a:off x="3806512" y="1826799"/>
              <a:ext cx="1311130" cy="105743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A07ECE10-F7D4-400A-84FC-E0A167ECD194}"/>
                </a:ext>
              </a:extLst>
            </p:cNvPr>
            <p:cNvSpPr/>
            <p:nvPr/>
          </p:nvSpPr>
          <p:spPr>
            <a:xfrm>
              <a:off x="3696661" y="2556540"/>
              <a:ext cx="786013" cy="34861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F1D438DB-57C8-45E1-9F8D-5AA26426E8F8}"/>
              </a:ext>
            </a:extLst>
          </p:cNvPr>
          <p:cNvGrpSpPr/>
          <p:nvPr/>
        </p:nvGrpSpPr>
        <p:grpSpPr>
          <a:xfrm rot="20445906">
            <a:off x="6954420" y="5331051"/>
            <a:ext cx="1009407" cy="486602"/>
            <a:chOff x="3696661" y="1826799"/>
            <a:chExt cx="1420981" cy="1078356"/>
          </a:xfrm>
        </p:grpSpPr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EC4CF296-458B-45C5-9474-A089A720E0B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0783" r="20774" b="77571"/>
            <a:stretch/>
          </p:blipFill>
          <p:spPr>
            <a:xfrm>
              <a:off x="3806512" y="1826799"/>
              <a:ext cx="1311130" cy="105743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51B6BB4F-A14E-499D-A392-619DF24E4548}"/>
                </a:ext>
              </a:extLst>
            </p:cNvPr>
            <p:cNvSpPr/>
            <p:nvPr/>
          </p:nvSpPr>
          <p:spPr>
            <a:xfrm>
              <a:off x="3696661" y="2556540"/>
              <a:ext cx="786013" cy="34861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749F0503-58B3-4E3D-8550-10A15055C863}"/>
              </a:ext>
            </a:extLst>
          </p:cNvPr>
          <p:cNvSpPr txBox="1"/>
          <p:nvPr/>
        </p:nvSpPr>
        <p:spPr>
          <a:xfrm>
            <a:off x="3476554" y="4181512"/>
            <a:ext cx="53480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DJ Amon, B-J Dobush, JC Drazen, D McCauley, N Nathan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CCDF97E-BBE0-8A41-AF7D-F6D28C1A1A87}"/>
              </a:ext>
            </a:extLst>
          </p:cNvPr>
          <p:cNvSpPr txBox="1"/>
          <p:nvPr/>
        </p:nvSpPr>
        <p:spPr>
          <a:xfrm>
            <a:off x="9697435" y="6273225"/>
            <a:ext cx="257784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20</a:t>
            </a:r>
            <a:r>
              <a:rPr lang="en-US" sz="1600" baseline="30000" dirty="0">
                <a:solidFill>
                  <a:schemeClr val="bg1"/>
                </a:solidFill>
              </a:rPr>
              <a:t>th</a:t>
            </a:r>
            <a:r>
              <a:rPr lang="en-US" sz="1600" dirty="0">
                <a:solidFill>
                  <a:schemeClr val="bg1"/>
                </a:solidFill>
              </a:rPr>
              <a:t> Regular Session of the WCPFC Scientific Committee</a:t>
            </a:r>
          </a:p>
        </p:txBody>
      </p:sp>
    </p:spTree>
    <p:extLst>
      <p:ext uri="{BB962C8B-B14F-4D97-AF65-F5344CB8AC3E}">
        <p14:creationId xmlns:p14="http://schemas.microsoft.com/office/powerpoint/2010/main" val="12905710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00BF7E-B91C-430D-A784-F0689A40D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328" y="469221"/>
            <a:ext cx="10806872" cy="1325563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rgbClr val="FFFF00"/>
                </a:solidFill>
              </a:rPr>
              <a:t>There is spatial overlap between deep-sea mining areas and tuna fisheries</a:t>
            </a:r>
          </a:p>
        </p:txBody>
      </p:sp>
      <p:pic>
        <p:nvPicPr>
          <p:cNvPr id="16" name="Content Placeholder 15" descr="A map of the area with numbers and a map of the area&#10;&#10;Description automatically generated">
            <a:extLst>
              <a:ext uri="{FF2B5EF4-FFF2-40B4-BE49-F238E27FC236}">
                <a16:creationId xmlns:a16="http://schemas.microsoft.com/office/drawing/2014/main" id="{2E1D653C-BD09-BF52-56EB-56C19F8F7C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7" t="7078" r="22756" b="1860"/>
          <a:stretch/>
        </p:blipFill>
        <p:spPr>
          <a:xfrm>
            <a:off x="8526543" y="2948918"/>
            <a:ext cx="3520386" cy="3240000"/>
          </a:xfrm>
        </p:spPr>
      </p:pic>
      <p:pic>
        <p:nvPicPr>
          <p:cNvPr id="20" name="Picture 19" descr="A map of the united states&#10;&#10;Description automatically generated">
            <a:extLst>
              <a:ext uri="{FF2B5EF4-FFF2-40B4-BE49-F238E27FC236}">
                <a16:creationId xmlns:a16="http://schemas.microsoft.com/office/drawing/2014/main" id="{CF82D3DF-6B19-C64A-6FBB-E1A5C21B2D6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86" t="17222" r="39000" b="25138"/>
          <a:stretch/>
        </p:blipFill>
        <p:spPr>
          <a:xfrm>
            <a:off x="164121" y="2948918"/>
            <a:ext cx="3888174" cy="3240000"/>
          </a:xfrm>
          <a:prstGeom prst="rect">
            <a:avLst/>
          </a:prstGeom>
        </p:spPr>
      </p:pic>
      <p:pic>
        <p:nvPicPr>
          <p:cNvPr id="25" name="Picture 24" descr="A map of the united states&#10;&#10;Description automatically generated">
            <a:extLst>
              <a:ext uri="{FF2B5EF4-FFF2-40B4-BE49-F238E27FC236}">
                <a16:creationId xmlns:a16="http://schemas.microsoft.com/office/drawing/2014/main" id="{7E7E0228-FB07-2F6D-DC95-D9DB6873FBB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13" t="18230" r="39073" b="25243"/>
          <a:stretch/>
        </p:blipFill>
        <p:spPr>
          <a:xfrm>
            <a:off x="4307119" y="2948918"/>
            <a:ext cx="3964599" cy="3240000"/>
          </a:xfrm>
          <a:prstGeom prst="rect">
            <a:avLst/>
          </a:prstGeo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590F5707-ED97-C5F4-4A93-FA0D1590C78A}"/>
              </a:ext>
            </a:extLst>
          </p:cNvPr>
          <p:cNvCxnSpPr/>
          <p:nvPr/>
        </p:nvCxnSpPr>
        <p:spPr>
          <a:xfrm>
            <a:off x="164121" y="2676525"/>
            <a:ext cx="810759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EDE4B2B-724B-9232-5195-725B23756ABF}"/>
              </a:ext>
            </a:extLst>
          </p:cNvPr>
          <p:cNvCxnSpPr>
            <a:cxnSpLocks/>
          </p:cNvCxnSpPr>
          <p:nvPr/>
        </p:nvCxnSpPr>
        <p:spPr>
          <a:xfrm>
            <a:off x="8523068" y="2678567"/>
            <a:ext cx="350481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0D0BBAD2-779E-9295-8EB2-1819611DE6F6}"/>
              </a:ext>
            </a:extLst>
          </p:cNvPr>
          <p:cNvSpPr txBox="1"/>
          <p:nvPr/>
        </p:nvSpPr>
        <p:spPr>
          <a:xfrm>
            <a:off x="8542119" y="2266950"/>
            <a:ext cx="35048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CCZ – Polymetallic nodules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91D37FC-5A20-A0F3-A1DF-B2C925D8A0FA}"/>
              </a:ext>
            </a:extLst>
          </p:cNvPr>
          <p:cNvSpPr txBox="1"/>
          <p:nvPr/>
        </p:nvSpPr>
        <p:spPr>
          <a:xfrm>
            <a:off x="164121" y="2274331"/>
            <a:ext cx="404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PCZ - Cobalt-rich crusts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9DC89FE-2E8B-863D-FFAE-2168302CC27B}"/>
              </a:ext>
            </a:extLst>
          </p:cNvPr>
          <p:cNvSpPr txBox="1"/>
          <p:nvPr/>
        </p:nvSpPr>
        <p:spPr>
          <a:xfrm>
            <a:off x="4231701" y="2258724"/>
            <a:ext cx="404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PCZ - Polymetallic nodules</a:t>
            </a:r>
          </a:p>
        </p:txBody>
      </p:sp>
    </p:spTree>
    <p:extLst>
      <p:ext uri="{BB962C8B-B14F-4D97-AF65-F5344CB8AC3E}">
        <p14:creationId xmlns:p14="http://schemas.microsoft.com/office/powerpoint/2010/main" val="3835007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D9BA8-F824-4E0C-923F-90979449C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FFFF00"/>
                </a:solidFill>
              </a:rPr>
              <a:t>Overlap will depend on spread of impacts, but it is not equal between fishing Nations</a:t>
            </a:r>
          </a:p>
        </p:txBody>
      </p:sp>
      <p:graphicFrame>
        <p:nvGraphicFramePr>
          <p:cNvPr id="7" name="Table 8">
            <a:extLst>
              <a:ext uri="{FF2B5EF4-FFF2-40B4-BE49-F238E27FC236}">
                <a16:creationId xmlns:a16="http://schemas.microsoft.com/office/drawing/2014/main" id="{07667DAC-C075-40D2-81FB-E9580A030EB5}"/>
              </a:ext>
            </a:extLst>
          </p:cNvPr>
          <p:cNvGraphicFramePr>
            <a:graphicFrameLocks noGrp="1"/>
          </p:cNvGraphicFramePr>
          <p:nvPr/>
        </p:nvGraphicFramePr>
        <p:xfrm>
          <a:off x="838201" y="4536386"/>
          <a:ext cx="4340863" cy="17373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302811">
                  <a:extLst>
                    <a:ext uri="{9D8B030D-6E8A-4147-A177-3AD203B41FA5}">
                      <a16:colId xmlns:a16="http://schemas.microsoft.com/office/drawing/2014/main" val="722079030"/>
                    </a:ext>
                  </a:extLst>
                </a:gridCol>
                <a:gridCol w="810638">
                  <a:extLst>
                    <a:ext uri="{9D8B030D-6E8A-4147-A177-3AD203B41FA5}">
                      <a16:colId xmlns:a16="http://schemas.microsoft.com/office/drawing/2014/main" val="3650598778"/>
                    </a:ext>
                  </a:extLst>
                </a:gridCol>
                <a:gridCol w="998822">
                  <a:extLst>
                    <a:ext uri="{9D8B030D-6E8A-4147-A177-3AD203B41FA5}">
                      <a16:colId xmlns:a16="http://schemas.microsoft.com/office/drawing/2014/main" val="530647221"/>
                    </a:ext>
                  </a:extLst>
                </a:gridCol>
                <a:gridCol w="1228592">
                  <a:extLst>
                    <a:ext uri="{9D8B030D-6E8A-4147-A177-3AD203B41FA5}">
                      <a16:colId xmlns:a16="http://schemas.microsoft.com/office/drawing/2014/main" val="1247012569"/>
                    </a:ext>
                  </a:extLst>
                </a:gridCol>
              </a:tblGrid>
              <a:tr h="523630">
                <a:tc>
                  <a:txBody>
                    <a:bodyPr/>
                    <a:lstStyle/>
                    <a:p>
                      <a:r>
                        <a:rPr lang="en-GB" dirty="0"/>
                        <a:t>Zone of influence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Total</a:t>
                      </a:r>
                    </a:p>
                    <a:p>
                      <a:r>
                        <a:rPr lang="en-GB" dirty="0"/>
                        <a:t>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Bigeye tuna 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Yellowfin tuna (%)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2418677"/>
                  </a:ext>
                </a:extLst>
              </a:tr>
              <a:tr h="303373">
                <a:tc>
                  <a:txBody>
                    <a:bodyPr/>
                    <a:lstStyle/>
                    <a:p>
                      <a:r>
                        <a:rPr lang="en-GB" dirty="0"/>
                        <a:t>50 km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0.06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0.14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0.18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571108"/>
                  </a:ext>
                </a:extLst>
              </a:tr>
              <a:tr h="303373">
                <a:tc>
                  <a:txBody>
                    <a:bodyPr/>
                    <a:lstStyle/>
                    <a:p>
                      <a:r>
                        <a:rPr lang="en-GB" dirty="0"/>
                        <a:t>100 km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0.12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0.29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0.37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1138929"/>
                  </a:ext>
                </a:extLst>
              </a:tr>
              <a:tr h="303373">
                <a:tc>
                  <a:txBody>
                    <a:bodyPr/>
                    <a:lstStyle/>
                    <a:p>
                      <a:r>
                        <a:rPr lang="en-GB" dirty="0"/>
                        <a:t>200 km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0.22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0.55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0.70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5029781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9707652-9FCF-4C21-9671-0011B03E224D}"/>
                  </a:ext>
                </a:extLst>
              </p:cNvPr>
              <p:cNvSpPr txBox="1"/>
              <p:nvPr/>
            </p:nvSpPr>
            <p:spPr>
              <a:xfrm>
                <a:off x="6127750" y="2072776"/>
                <a:ext cx="4247574" cy="6183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𝑂𝑣𝑒𝑟𝑙𝑎𝑝</m:t>
                      </m:r>
                      <m:r>
                        <a:rPr lang="en-GB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(%) = </m:t>
                      </m:r>
                      <m:f>
                        <m:fPr>
                          <m:ctrlPr>
                            <a:rPr lang="en-GB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𝐶𝑎𝑡𝑐h</m:t>
                          </m:r>
                          <m:r>
                            <a:rPr lang="en-GB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  <m:r>
                            <a:rPr lang="en-GB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𝑃𝐶𝑍</m:t>
                          </m:r>
                        </m:num>
                        <m:den>
                          <m:r>
                            <a:rPr lang="en-GB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𝐶𝑎𝑡𝑐h</m:t>
                          </m:r>
                          <m:r>
                            <a:rPr lang="en-GB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  <m:r>
                            <a:rPr lang="en-GB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𝑅𝐹𝑀𝑂</m:t>
                          </m:r>
                        </m:den>
                      </m:f>
                      <m:r>
                        <a:rPr lang="en-GB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×100</m:t>
                      </m:r>
                    </m:oMath>
                  </m:oMathPara>
                </a14:m>
                <a:endParaRPr lang="en-GB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9707652-9FCF-4C21-9671-0011B03E22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7750" y="2072776"/>
                <a:ext cx="4247574" cy="6183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A73EF4E6-3747-4E7A-B060-C52D68DADC73}"/>
              </a:ext>
            </a:extLst>
          </p:cNvPr>
          <p:cNvSpPr txBox="1"/>
          <p:nvPr/>
        </p:nvSpPr>
        <p:spPr>
          <a:xfrm>
            <a:off x="9873048" y="6492875"/>
            <a:ext cx="25937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</a:rPr>
              <a:t>van der Grient &amp; Drazen 2021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336D543-4B40-4DD2-8BF0-53C1FC04F014}"/>
              </a:ext>
            </a:extLst>
          </p:cNvPr>
          <p:cNvSpPr txBox="1"/>
          <p:nvPr/>
        </p:nvSpPr>
        <p:spPr>
          <a:xfrm>
            <a:off x="5753100" y="2838225"/>
            <a:ext cx="5848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Catch = average annual RFMO-reported catch (2005-2015)</a:t>
            </a:r>
          </a:p>
        </p:txBody>
      </p:sp>
      <p:pic>
        <p:nvPicPr>
          <p:cNvPr id="5" name="Picture 4" descr="A close-up of a computer generated image&#10;&#10;Description automatically generated">
            <a:extLst>
              <a:ext uri="{FF2B5EF4-FFF2-40B4-BE49-F238E27FC236}">
                <a16:creationId xmlns:a16="http://schemas.microsoft.com/office/drawing/2014/main" id="{C1DFA9CE-D46D-CDBB-8FB1-E6CEF4537E5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97" t="17733" r="46955" b="27219"/>
          <a:stretch/>
        </p:blipFill>
        <p:spPr>
          <a:xfrm>
            <a:off x="2064212" y="1833768"/>
            <a:ext cx="2421313" cy="244523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7855F5-C714-DE99-3686-31B6E6E49FC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020"/>
          <a:stretch/>
        </p:blipFill>
        <p:spPr>
          <a:xfrm>
            <a:off x="6289675" y="3354695"/>
            <a:ext cx="4258269" cy="229613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034B00F-4A09-E844-D42C-58D55B9660AC}"/>
              </a:ext>
            </a:extLst>
          </p:cNvPr>
          <p:cNvSpPr txBox="1"/>
          <p:nvPr/>
        </p:nvSpPr>
        <p:spPr>
          <a:xfrm>
            <a:off x="5793738" y="5912685"/>
            <a:ext cx="5848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Note: nodule areas not calculated!</a:t>
            </a:r>
          </a:p>
        </p:txBody>
      </p:sp>
    </p:spTree>
    <p:extLst>
      <p:ext uri="{BB962C8B-B14F-4D97-AF65-F5344CB8AC3E}">
        <p14:creationId xmlns:p14="http://schemas.microsoft.com/office/powerpoint/2010/main" val="9248785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69D835-D187-2E5A-7BFF-4052AB51A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883" y="-196410"/>
            <a:ext cx="11267364" cy="1325563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rgbClr val="FFFF00"/>
                </a:solidFill>
              </a:rPr>
              <a:t>Will climate change change overlap ?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0C7738B-E7D8-4AB9-A3BF-CAE8129A3970}"/>
              </a:ext>
            </a:extLst>
          </p:cNvPr>
          <p:cNvSpPr txBox="1"/>
          <p:nvPr/>
        </p:nvSpPr>
        <p:spPr>
          <a:xfrm>
            <a:off x="10509250" y="6488668"/>
            <a:ext cx="16827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Bell et al., 2021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A232339-8A70-A15F-3D81-7940C4C404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333" y="790310"/>
            <a:ext cx="9091117" cy="5615102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9928D310-2D00-E908-919D-1E9104523C4D}"/>
              </a:ext>
            </a:extLst>
          </p:cNvPr>
          <p:cNvSpPr/>
          <p:nvPr/>
        </p:nvSpPr>
        <p:spPr>
          <a:xfrm>
            <a:off x="1724025" y="3124200"/>
            <a:ext cx="180975" cy="24765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0E2F569-742D-443A-E6E1-10C8780463BE}"/>
              </a:ext>
            </a:extLst>
          </p:cNvPr>
          <p:cNvSpPr/>
          <p:nvPr/>
        </p:nvSpPr>
        <p:spPr>
          <a:xfrm>
            <a:off x="2538420" y="3319462"/>
            <a:ext cx="519106" cy="1143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64713B40-C939-FE7C-1EA5-4D657637C677}"/>
              </a:ext>
            </a:extLst>
          </p:cNvPr>
          <p:cNvSpPr/>
          <p:nvPr/>
        </p:nvSpPr>
        <p:spPr>
          <a:xfrm>
            <a:off x="1724023" y="1233469"/>
            <a:ext cx="180975" cy="24765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40C5FC17-701F-9CBE-53BE-451FB6BC1ABC}"/>
              </a:ext>
            </a:extLst>
          </p:cNvPr>
          <p:cNvSpPr/>
          <p:nvPr/>
        </p:nvSpPr>
        <p:spPr>
          <a:xfrm>
            <a:off x="2538418" y="1428731"/>
            <a:ext cx="519106" cy="1143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694D66B1-DFBD-8F96-0632-B65D8D1EF48A}"/>
              </a:ext>
            </a:extLst>
          </p:cNvPr>
          <p:cNvSpPr/>
          <p:nvPr/>
        </p:nvSpPr>
        <p:spPr>
          <a:xfrm>
            <a:off x="1724018" y="5000633"/>
            <a:ext cx="180975" cy="24765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9C2FA165-06F6-45D1-532C-4F3B73D07BAC}"/>
              </a:ext>
            </a:extLst>
          </p:cNvPr>
          <p:cNvSpPr/>
          <p:nvPr/>
        </p:nvSpPr>
        <p:spPr>
          <a:xfrm>
            <a:off x="2538413" y="5195895"/>
            <a:ext cx="519106" cy="1143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538AE26B-2B8C-BAF2-E416-574F6D25981A}"/>
              </a:ext>
            </a:extLst>
          </p:cNvPr>
          <p:cNvSpPr/>
          <p:nvPr/>
        </p:nvSpPr>
        <p:spPr>
          <a:xfrm>
            <a:off x="4686303" y="5000630"/>
            <a:ext cx="180975" cy="24765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BFFA6486-0318-7AA0-F5DA-2E32437030BF}"/>
              </a:ext>
            </a:extLst>
          </p:cNvPr>
          <p:cNvSpPr/>
          <p:nvPr/>
        </p:nvSpPr>
        <p:spPr>
          <a:xfrm>
            <a:off x="5500698" y="5195892"/>
            <a:ext cx="519106" cy="1143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CA7C8551-125B-AEF4-C87B-87DAD97F1EC5}"/>
              </a:ext>
            </a:extLst>
          </p:cNvPr>
          <p:cNvSpPr/>
          <p:nvPr/>
        </p:nvSpPr>
        <p:spPr>
          <a:xfrm>
            <a:off x="4643452" y="3124186"/>
            <a:ext cx="180975" cy="24765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7E174AF0-5612-9B57-9EB4-56F8F5E29255}"/>
              </a:ext>
            </a:extLst>
          </p:cNvPr>
          <p:cNvSpPr/>
          <p:nvPr/>
        </p:nvSpPr>
        <p:spPr>
          <a:xfrm>
            <a:off x="5457847" y="3319448"/>
            <a:ext cx="519106" cy="1143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7D65B476-895C-4193-FB0C-F06EC71CE11D}"/>
              </a:ext>
            </a:extLst>
          </p:cNvPr>
          <p:cNvSpPr/>
          <p:nvPr/>
        </p:nvSpPr>
        <p:spPr>
          <a:xfrm>
            <a:off x="4652983" y="1233450"/>
            <a:ext cx="180975" cy="24765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37D83207-239D-0A0D-0CA2-3B4466A6E1AA}"/>
              </a:ext>
            </a:extLst>
          </p:cNvPr>
          <p:cNvSpPr/>
          <p:nvPr/>
        </p:nvSpPr>
        <p:spPr>
          <a:xfrm>
            <a:off x="5467378" y="1428712"/>
            <a:ext cx="519106" cy="1143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35117259-6044-4BB2-551A-8A86B3E8426A}"/>
              </a:ext>
            </a:extLst>
          </p:cNvPr>
          <p:cNvSpPr/>
          <p:nvPr/>
        </p:nvSpPr>
        <p:spPr>
          <a:xfrm>
            <a:off x="7572403" y="1233444"/>
            <a:ext cx="180975" cy="24765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5298DE76-700E-EAF7-7368-28AE048047D8}"/>
              </a:ext>
            </a:extLst>
          </p:cNvPr>
          <p:cNvSpPr/>
          <p:nvPr/>
        </p:nvSpPr>
        <p:spPr>
          <a:xfrm>
            <a:off x="8386798" y="1428706"/>
            <a:ext cx="519106" cy="1143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5C54CD6A-14B2-997A-6754-A04024011A8F}"/>
              </a:ext>
            </a:extLst>
          </p:cNvPr>
          <p:cNvSpPr/>
          <p:nvPr/>
        </p:nvSpPr>
        <p:spPr>
          <a:xfrm>
            <a:off x="7577164" y="3124169"/>
            <a:ext cx="180975" cy="24765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5DD759AD-4FFF-D357-1191-121565850E83}"/>
              </a:ext>
            </a:extLst>
          </p:cNvPr>
          <p:cNvSpPr/>
          <p:nvPr/>
        </p:nvSpPr>
        <p:spPr>
          <a:xfrm>
            <a:off x="8391559" y="3319431"/>
            <a:ext cx="519106" cy="1143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A99BBF13-D6CD-D213-4563-A2E7D9244B14}"/>
              </a:ext>
            </a:extLst>
          </p:cNvPr>
          <p:cNvSpPr/>
          <p:nvPr/>
        </p:nvSpPr>
        <p:spPr>
          <a:xfrm>
            <a:off x="7596207" y="5000598"/>
            <a:ext cx="180975" cy="24765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93B52B9B-F0EB-4F16-2E23-15F825A249F4}"/>
              </a:ext>
            </a:extLst>
          </p:cNvPr>
          <p:cNvSpPr/>
          <p:nvPr/>
        </p:nvSpPr>
        <p:spPr>
          <a:xfrm>
            <a:off x="8410602" y="5195860"/>
            <a:ext cx="519106" cy="1143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E5236D-2233-2948-84AA-0C371127A296}"/>
              </a:ext>
            </a:extLst>
          </p:cNvPr>
          <p:cNvSpPr txBox="1"/>
          <p:nvPr/>
        </p:nvSpPr>
        <p:spPr>
          <a:xfrm>
            <a:off x="10420141" y="2019719"/>
            <a:ext cx="11455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Migration effect?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r>
              <a:rPr lang="en-GB" dirty="0">
                <a:solidFill>
                  <a:schemeClr val="bg1"/>
                </a:solidFill>
              </a:rPr>
              <a:t>Mining national waters?</a:t>
            </a:r>
          </a:p>
        </p:txBody>
      </p:sp>
    </p:spTree>
    <p:extLst>
      <p:ext uri="{BB962C8B-B14F-4D97-AF65-F5344CB8AC3E}">
        <p14:creationId xmlns:p14="http://schemas.microsoft.com/office/powerpoint/2010/main" val="21288042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D8F602-1E38-42F6-B040-EAEB6F55C9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080500" cy="1325563"/>
          </a:xfrm>
        </p:spPr>
        <p:txBody>
          <a:bodyPr/>
          <a:lstStyle/>
          <a:p>
            <a:r>
              <a:rPr lang="en-GB" dirty="0">
                <a:solidFill>
                  <a:srgbClr val="FFFF00"/>
                </a:solidFill>
              </a:rPr>
              <a:t>Mining code is currently being developed at the ISA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927CFC-2BB0-4BFA-9FDA-F5AF04D926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1537"/>
            <a:ext cx="6529251" cy="4351338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International Seabed Authority: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No commercial mining yet</a:t>
            </a:r>
            <a:endParaRPr lang="en-GB" dirty="0">
              <a:solidFill>
                <a:srgbClr val="FF0000"/>
              </a:solidFill>
            </a:endParaRPr>
          </a:p>
          <a:p>
            <a:pPr lvl="2"/>
            <a:r>
              <a:rPr lang="en-GB" dirty="0">
                <a:solidFill>
                  <a:schemeClr val="bg1"/>
                </a:solidFill>
              </a:rPr>
              <a:t>Mining tests have been conducted</a:t>
            </a:r>
          </a:p>
          <a:p>
            <a:r>
              <a:rPr lang="en-GB" dirty="0">
                <a:solidFill>
                  <a:schemeClr val="bg1"/>
                </a:solidFill>
              </a:rPr>
              <a:t>Now is the time to engage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Discussions on regulations has accelerated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Regulations not finished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Regulations discuss ‘other ocean users’</a:t>
            </a:r>
          </a:p>
          <a:p>
            <a:pPr lvl="2"/>
            <a:r>
              <a:rPr lang="en-GB" dirty="0">
                <a:solidFill>
                  <a:schemeClr val="bg1"/>
                </a:solidFill>
              </a:rPr>
              <a:t>E.g., sea cables (International Cable Protection Committee is an observer)</a:t>
            </a:r>
            <a:endParaRPr lang="en-GB" dirty="0">
              <a:solidFill>
                <a:srgbClr val="FF0000"/>
              </a:solidFill>
            </a:endParaRPr>
          </a:p>
          <a:p>
            <a:pPr lvl="2"/>
            <a:r>
              <a:rPr lang="en-GB" dirty="0">
                <a:solidFill>
                  <a:schemeClr val="bg1"/>
                </a:solidFill>
              </a:rPr>
              <a:t>Fisheries are not well represented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First commercial license application in 2024? </a:t>
            </a:r>
          </a:p>
          <a:p>
            <a:pPr lvl="1"/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C712B4F-B061-4F88-8A90-6FB5346F04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512" t="9929" r="8994" b="8696"/>
          <a:stretch/>
        </p:blipFill>
        <p:spPr>
          <a:xfrm>
            <a:off x="8550527" y="928767"/>
            <a:ext cx="2209622" cy="2053497"/>
          </a:xfrm>
          <a:prstGeom prst="rect">
            <a:avLst/>
          </a:prstGeom>
        </p:spPr>
      </p:pic>
      <p:pic>
        <p:nvPicPr>
          <p:cNvPr id="7" name="Picture 6" descr="A picture containing stairs, person, art&#10;&#10;Description automatically generated">
            <a:extLst>
              <a:ext uri="{FF2B5EF4-FFF2-40B4-BE49-F238E27FC236}">
                <a16:creationId xmlns:a16="http://schemas.microsoft.com/office/drawing/2014/main" id="{16ED0912-C2A6-4AE0-BB03-F5BD2B0E12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7451" y="3429000"/>
            <a:ext cx="4635136" cy="222163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B5CAFFF-5D96-4E39-BD38-02743E3C3934}"/>
              </a:ext>
            </a:extLst>
          </p:cNvPr>
          <p:cNvSpPr txBox="1"/>
          <p:nvPr/>
        </p:nvSpPr>
        <p:spPr>
          <a:xfrm>
            <a:off x="11209406" y="5633016"/>
            <a:ext cx="9825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©TMC</a:t>
            </a:r>
          </a:p>
        </p:txBody>
      </p:sp>
    </p:spTree>
    <p:extLst>
      <p:ext uri="{BB962C8B-B14F-4D97-AF65-F5344CB8AC3E}">
        <p14:creationId xmlns:p14="http://schemas.microsoft.com/office/powerpoint/2010/main" val="27468841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5FD84-B1B8-4E30-B9C9-9B83B950D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FFFF00"/>
                </a:solidFill>
              </a:rPr>
              <a:t>Options moving forward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0EE2AE-6469-4583-9B89-4ECB32D0A9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>
                <a:solidFill>
                  <a:schemeClr val="bg1"/>
                </a:solidFill>
              </a:rPr>
              <a:t>High-seas fisheries and the </a:t>
            </a: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US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lue Economy</a:t>
            </a: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Interest of stakeholder should be considered</a:t>
            </a:r>
          </a:p>
          <a:p>
            <a:r>
              <a:rPr lang="en-GB" dirty="0">
                <a:solidFill>
                  <a:schemeClr val="bg1"/>
                </a:solidFill>
              </a:rPr>
              <a:t>WCPFC could request Observer status</a:t>
            </a:r>
          </a:p>
          <a:p>
            <a:r>
              <a:rPr lang="en-GB" dirty="0">
                <a:solidFill>
                  <a:schemeClr val="bg1"/>
                </a:solidFill>
              </a:rPr>
              <a:t>Develop mechanisms for information exchange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Ensure resources and time for WCPFC staff to engage on deep-sea mining and fisheries interactions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Engage with WCPFC Member States on deep-sea mining and fisheries interactions </a:t>
            </a:r>
          </a:p>
          <a:p>
            <a:pPr lvl="2"/>
            <a:r>
              <a:rPr lang="en-GB" dirty="0">
                <a:solidFill>
                  <a:schemeClr val="bg1"/>
                </a:solidFill>
              </a:rPr>
              <a:t>Especially ISA delegates</a:t>
            </a:r>
          </a:p>
          <a:p>
            <a:r>
              <a:rPr lang="en-GB" dirty="0">
                <a:solidFill>
                  <a:schemeClr val="bg1"/>
                </a:solidFill>
              </a:rPr>
              <a:t>Encourage ISA to consider ecosystem-based management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Consider other ocean users in Mining Code and Regional Environmental Management Plan (REMP)</a:t>
            </a:r>
          </a:p>
        </p:txBody>
      </p:sp>
    </p:spTree>
    <p:extLst>
      <p:ext uri="{BB962C8B-B14F-4D97-AF65-F5344CB8AC3E}">
        <p14:creationId xmlns:p14="http://schemas.microsoft.com/office/powerpoint/2010/main" val="31302991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6BFF3-441A-4BB0-8544-D20E653D8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Acknowledgements 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379CDC-1F57-4360-AC1A-85EE6472C999}"/>
              </a:ext>
            </a:extLst>
          </p:cNvPr>
          <p:cNvSpPr txBox="1"/>
          <p:nvPr/>
        </p:nvSpPr>
        <p:spPr>
          <a:xfrm>
            <a:off x="68424" y="642315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</a:rPr>
              <a:t>grientj@hawaii.edu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1DEA668-0ADE-4908-9200-067D95925C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4945" y="1994640"/>
            <a:ext cx="1656064" cy="165606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2A107CF-C825-47F8-BE61-ED8803C3AD2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986" r="13941"/>
          <a:stretch/>
        </p:blipFill>
        <p:spPr>
          <a:xfrm>
            <a:off x="6824945" y="3960398"/>
            <a:ext cx="1656064" cy="1575560"/>
          </a:xfrm>
          <a:prstGeom prst="rect">
            <a:avLst/>
          </a:prstGeom>
        </p:spPr>
      </p:pic>
      <p:pic>
        <p:nvPicPr>
          <p:cNvPr id="5" name="Picture 4" descr="A blue and black logo&#10;&#10;Description automatically generated">
            <a:extLst>
              <a:ext uri="{FF2B5EF4-FFF2-40B4-BE49-F238E27FC236}">
                <a16:creationId xmlns:a16="http://schemas.microsoft.com/office/drawing/2014/main" id="{E4BF2E46-0F5F-D6F8-BB52-788879835E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341" y="3960398"/>
            <a:ext cx="4896659" cy="1575560"/>
          </a:xfrm>
          <a:prstGeom prst="rect">
            <a:avLst/>
          </a:prstGeom>
        </p:spPr>
      </p:pic>
      <p:pic>
        <p:nvPicPr>
          <p:cNvPr id="7" name="Picture 6" descr="A blue and black logo&#10;&#10;Description automatically generated">
            <a:extLst>
              <a:ext uri="{FF2B5EF4-FFF2-40B4-BE49-F238E27FC236}">
                <a16:creationId xmlns:a16="http://schemas.microsoft.com/office/drawing/2014/main" id="{3B727487-2424-ACF9-7EFF-A9B365AE92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765" y="1994640"/>
            <a:ext cx="4940897" cy="1575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520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84461-1970-4279-AE7E-CAF74C0EE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365125"/>
            <a:ext cx="5969001" cy="1325563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00"/>
                </a:solidFill>
              </a:rPr>
              <a:t>Deep-sea mining should be considered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CB3B2B-F25C-4696-A891-E41C62A90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450" y="2041525"/>
            <a:ext cx="5886450" cy="4351338"/>
          </a:xfrm>
        </p:spPr>
        <p:txBody>
          <a:bodyPr>
            <a:norm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What is deep-sea mining?</a:t>
            </a:r>
          </a:p>
          <a:p>
            <a:r>
              <a:rPr lang="en-GB" sz="2400" dirty="0">
                <a:solidFill>
                  <a:schemeClr val="bg1"/>
                </a:solidFill>
              </a:rPr>
              <a:t>How might deep-sea mining impact tuna fisheries?</a:t>
            </a:r>
          </a:p>
          <a:p>
            <a:r>
              <a:rPr lang="en-GB" sz="2400" dirty="0">
                <a:solidFill>
                  <a:schemeClr val="bg1"/>
                </a:solidFill>
              </a:rPr>
              <a:t>What is the potential overlap between deep-sea mining areas and the WCPFC Convention Area?</a:t>
            </a:r>
          </a:p>
          <a:p>
            <a:r>
              <a:rPr lang="en-GB" sz="2400" dirty="0">
                <a:solidFill>
                  <a:schemeClr val="bg1"/>
                </a:solidFill>
              </a:rPr>
              <a:t>What is the state of deep-sea mining regulation?</a:t>
            </a:r>
          </a:p>
          <a:p>
            <a:endParaRPr lang="en-GB" sz="24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8EA0D63-756C-7094-5828-8D956DCD50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5674" y="0"/>
            <a:ext cx="53863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819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2E7340-8741-4CF4-A0AF-718B572CC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474" y="365125"/>
            <a:ext cx="5816061" cy="1325563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00"/>
                </a:solidFill>
              </a:rPr>
              <a:t>Deep-sea mining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F24C65-65C3-4D94-9327-77DAF6DB133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167"/>
          <a:stretch/>
        </p:blipFill>
        <p:spPr>
          <a:xfrm>
            <a:off x="6058424" y="0"/>
            <a:ext cx="6133576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9671679-ACB9-4BC0-BB77-F6118C5D1293}"/>
              </a:ext>
            </a:extLst>
          </p:cNvPr>
          <p:cNvSpPr txBox="1"/>
          <p:nvPr/>
        </p:nvSpPr>
        <p:spPr>
          <a:xfrm>
            <a:off x="6016786" y="6525686"/>
            <a:ext cx="15969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Drazen et al 2020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D231A3D-B121-A3CD-85B5-3EE1B9174DD7}"/>
              </a:ext>
            </a:extLst>
          </p:cNvPr>
          <p:cNvSpPr txBox="1"/>
          <p:nvPr/>
        </p:nvSpPr>
        <p:spPr>
          <a:xfrm>
            <a:off x="308987" y="1827181"/>
            <a:ext cx="456446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Deep-sea mineral deposits (&gt;200 m depth)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EC2E67E-4656-4C51-AE7A-231B6CBBCD1D}"/>
              </a:ext>
            </a:extLst>
          </p:cNvPr>
          <p:cNvSpPr/>
          <p:nvPr/>
        </p:nvSpPr>
        <p:spPr>
          <a:xfrm>
            <a:off x="1726893" y="4042727"/>
            <a:ext cx="466600" cy="58532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9CF7E1A3-6362-DE81-0437-2CCD29D18F9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8875"/>
          <a:stretch/>
        </p:blipFill>
        <p:spPr>
          <a:xfrm>
            <a:off x="178603" y="3630394"/>
            <a:ext cx="1781589" cy="1515313"/>
          </a:xfrm>
          <a:prstGeom prst="rect">
            <a:avLst/>
          </a:prstGeom>
          <a:ln w="57150"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7AAD204-E15C-222E-9D2B-3FF06F11345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4782" r="14188" b="55373"/>
          <a:stretch/>
        </p:blipFill>
        <p:spPr>
          <a:xfrm>
            <a:off x="953172" y="4599470"/>
            <a:ext cx="678992" cy="53181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1BF5775-4D57-532B-301E-894C742749B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45288"/>
          <a:stretch/>
        </p:blipFill>
        <p:spPr>
          <a:xfrm>
            <a:off x="2038470" y="3656918"/>
            <a:ext cx="2042806" cy="1478204"/>
          </a:xfrm>
          <a:prstGeom prst="rect">
            <a:avLst/>
          </a:prstGeom>
          <a:ln w="57150"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4266E2B-D779-8991-79B4-5B65F6013FC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50467"/>
          <a:stretch/>
        </p:blipFill>
        <p:spPr>
          <a:xfrm>
            <a:off x="4151093" y="3367095"/>
            <a:ext cx="1772470" cy="1965952"/>
          </a:xfrm>
          <a:prstGeom prst="rect">
            <a:avLst/>
          </a:prstGeom>
          <a:ln w="57150">
            <a:noFill/>
          </a:ln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4827C3E5-9700-BCA3-0EDA-E5835C5B44A4}"/>
              </a:ext>
            </a:extLst>
          </p:cNvPr>
          <p:cNvSpPr txBox="1"/>
          <p:nvPr/>
        </p:nvSpPr>
        <p:spPr>
          <a:xfrm>
            <a:off x="320346" y="5352689"/>
            <a:ext cx="1350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Polymetallic nodules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CEBE182-0504-51D6-92C2-44F195C419F3}"/>
              </a:ext>
            </a:extLst>
          </p:cNvPr>
          <p:cNvSpPr txBox="1"/>
          <p:nvPr/>
        </p:nvSpPr>
        <p:spPr>
          <a:xfrm>
            <a:off x="2244524" y="5333047"/>
            <a:ext cx="13505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Cobalt-rich crusts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C357F82-8893-43E5-370B-154BDA156C63}"/>
              </a:ext>
            </a:extLst>
          </p:cNvPr>
          <p:cNvSpPr txBox="1"/>
          <p:nvPr/>
        </p:nvSpPr>
        <p:spPr>
          <a:xfrm>
            <a:off x="3999384" y="5335018"/>
            <a:ext cx="19361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Seafloor massive sulfides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E4343A4-DBEF-2644-D85F-06E901F35479}"/>
              </a:ext>
            </a:extLst>
          </p:cNvPr>
          <p:cNvSpPr txBox="1"/>
          <p:nvPr/>
        </p:nvSpPr>
        <p:spPr>
          <a:xfrm>
            <a:off x="1133813" y="6021336"/>
            <a:ext cx="17815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Occur in WCPFC Convention Area</a:t>
            </a:r>
          </a:p>
        </p:txBody>
      </p:sp>
    </p:spTree>
    <p:extLst>
      <p:ext uri="{BB962C8B-B14F-4D97-AF65-F5344CB8AC3E}">
        <p14:creationId xmlns:p14="http://schemas.microsoft.com/office/powerpoint/2010/main" val="760357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2E7340-8741-4CF4-A0AF-718B572CC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474" y="515850"/>
            <a:ext cx="5816061" cy="1325563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rgbClr val="FFFF00"/>
                </a:solidFill>
              </a:rPr>
              <a:t>Deep-sea mining will have benthic and pelagic impacts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55A368-B680-486E-9183-9D7C4B7AEF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474" y="2470932"/>
            <a:ext cx="5376621" cy="254565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sz="3000" dirty="0">
                <a:solidFill>
                  <a:schemeClr val="bg1"/>
                </a:solidFill>
              </a:rPr>
              <a:t>Benthic impacts can extend into the water column</a:t>
            </a:r>
          </a:p>
          <a:p>
            <a:pPr lvl="1"/>
            <a:r>
              <a:rPr lang="en-GB" sz="2600" dirty="0">
                <a:solidFill>
                  <a:schemeClr val="bg1"/>
                </a:solidFill>
              </a:rPr>
              <a:t>Especially at seamounts</a:t>
            </a:r>
          </a:p>
          <a:p>
            <a:pPr lvl="1"/>
            <a:endParaRPr lang="en-GB" sz="2600" dirty="0">
              <a:solidFill>
                <a:schemeClr val="bg1"/>
              </a:solidFill>
            </a:endParaRPr>
          </a:p>
          <a:p>
            <a:pPr lvl="1"/>
            <a:endParaRPr lang="en-GB" sz="26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GB" sz="3000" dirty="0">
                <a:solidFill>
                  <a:schemeClr val="bg1"/>
                </a:solidFill>
              </a:rPr>
              <a:t>Pelagic impacts less understood</a:t>
            </a:r>
          </a:p>
          <a:p>
            <a:pPr lvl="1"/>
            <a:r>
              <a:rPr lang="en-GB" sz="2600" dirty="0">
                <a:solidFill>
                  <a:schemeClr val="bg1"/>
                </a:solidFill>
              </a:rPr>
              <a:t>Very little or no data</a:t>
            </a:r>
          </a:p>
          <a:p>
            <a:pPr lvl="1"/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F24C65-65C3-4D94-9327-77DAF6DB133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167"/>
          <a:stretch/>
        </p:blipFill>
        <p:spPr>
          <a:xfrm>
            <a:off x="6058424" y="0"/>
            <a:ext cx="6133576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9671679-ACB9-4BC0-BB77-F6118C5D1293}"/>
              </a:ext>
            </a:extLst>
          </p:cNvPr>
          <p:cNvSpPr txBox="1"/>
          <p:nvPr/>
        </p:nvSpPr>
        <p:spPr>
          <a:xfrm>
            <a:off x="6016786" y="6525686"/>
            <a:ext cx="15969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Drazen et al 2020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8A34D07-F037-B203-25AF-9333AE3B7814}"/>
              </a:ext>
            </a:extLst>
          </p:cNvPr>
          <p:cNvSpPr/>
          <p:nvPr/>
        </p:nvSpPr>
        <p:spPr>
          <a:xfrm>
            <a:off x="10098593" y="1178631"/>
            <a:ext cx="1952730" cy="117469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7AF0948-E0DF-2F5D-4D54-A1E83DDE89F9}"/>
              </a:ext>
            </a:extLst>
          </p:cNvPr>
          <p:cNvSpPr/>
          <p:nvPr/>
        </p:nvSpPr>
        <p:spPr>
          <a:xfrm>
            <a:off x="7799196" y="2493418"/>
            <a:ext cx="2751574" cy="198814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91585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2E7340-8741-4CF4-A0AF-718B572CC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474" y="365125"/>
            <a:ext cx="5816061" cy="1325563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rgbClr val="FFFF00"/>
                </a:solidFill>
              </a:rPr>
              <a:t>Deep-sea mining has benthic and pelagic impacts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55A368-B680-486E-9183-9D7C4B7AEF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247" y="2084366"/>
            <a:ext cx="5376621" cy="23669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solidFill>
                  <a:schemeClr val="bg1"/>
                </a:solidFill>
              </a:rPr>
              <a:t>Expected pelagic impacts include: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Elevated sediment concentrations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Dissolved metals in plumes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Noise pollution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Increased boat traffic</a:t>
            </a:r>
          </a:p>
          <a:p>
            <a:pPr lvl="1"/>
            <a:endParaRPr lang="en-GB" dirty="0">
              <a:solidFill>
                <a:schemeClr val="bg1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77187F6-9211-44A6-BD1E-EF290BEAFFB9}"/>
              </a:ext>
            </a:extLst>
          </p:cNvPr>
          <p:cNvGrpSpPr/>
          <p:nvPr/>
        </p:nvGrpSpPr>
        <p:grpSpPr>
          <a:xfrm>
            <a:off x="6611655" y="3808689"/>
            <a:ext cx="4970639" cy="2489093"/>
            <a:chOff x="6539368" y="1714218"/>
            <a:chExt cx="5110665" cy="2953487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48C9E61-88FB-4D43-85F3-263BC207ED65}"/>
                </a:ext>
              </a:extLst>
            </p:cNvPr>
            <p:cNvSpPr/>
            <p:nvPr/>
          </p:nvSpPr>
          <p:spPr>
            <a:xfrm>
              <a:off x="6539368" y="1714218"/>
              <a:ext cx="214552" cy="295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A95AA23D-F600-463C-B8E2-E7ECE8EDE22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46644" y="1715705"/>
              <a:ext cx="5003389" cy="2952000"/>
            </a:xfrm>
            <a:prstGeom prst="rect">
              <a:avLst/>
            </a:prstGeom>
          </p:spPr>
        </p:pic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0E47DEF0-1A67-41AD-9F07-E955770338F9}"/>
              </a:ext>
            </a:extLst>
          </p:cNvPr>
          <p:cNvSpPr txBox="1"/>
          <p:nvPr/>
        </p:nvSpPr>
        <p:spPr>
          <a:xfrm>
            <a:off x="6594216" y="629652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>
                <a:solidFill>
                  <a:schemeClr val="bg1"/>
                </a:solidFill>
              </a:rPr>
              <a:t>Brown et al. 2017</a:t>
            </a:r>
            <a:endParaRPr lang="en-GB" dirty="0"/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CD568F19-7C73-4056-815B-0770536FE317}"/>
              </a:ext>
            </a:extLst>
          </p:cNvPr>
          <p:cNvSpPr txBox="1">
            <a:spLocks/>
          </p:cNvSpPr>
          <p:nvPr/>
        </p:nvSpPr>
        <p:spPr>
          <a:xfrm>
            <a:off x="508584" y="4298877"/>
            <a:ext cx="5376621" cy="236698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>
                <a:solidFill>
                  <a:schemeClr val="bg1"/>
                </a:solidFill>
              </a:rPr>
              <a:t>Expected effects include: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Respiratory distress 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Auditory distress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Reduced feeding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Reduced visual communication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Buoyancy issues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Metal toxicity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43F82C8-3EF9-4A7D-B470-18CD00729F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1655" y="714094"/>
            <a:ext cx="2274894" cy="2836035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2897390-8FF6-4042-AB9C-257C3B61D5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0355" y="714094"/>
            <a:ext cx="2274894" cy="2899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835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2E7340-8741-4CF4-A0AF-718B572CC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446" y="469690"/>
            <a:ext cx="11006139" cy="1325563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rgbClr val="FFFF00"/>
                </a:solidFill>
              </a:rPr>
              <a:t>The deep sea has links to our dinner plates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55A368-B680-486E-9183-9D7C4B7AEF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234" y="2170358"/>
            <a:ext cx="4968144" cy="33686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solidFill>
                  <a:schemeClr val="bg1"/>
                </a:solidFill>
              </a:rPr>
              <a:t>Expected effects on fisheries include: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Avoidance of area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Reduced foraging 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Seafood contamination via prey</a:t>
            </a:r>
          </a:p>
          <a:p>
            <a:pPr lvl="2"/>
            <a:r>
              <a:rPr lang="en-GB" dirty="0">
                <a:solidFill>
                  <a:schemeClr val="bg1"/>
                </a:solidFill>
              </a:rPr>
              <a:t>Can potentially lead to overreaction in consumer behaviour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A039EAC-2AB0-4074-8B90-3C454117C8D6}"/>
              </a:ext>
            </a:extLst>
          </p:cNvPr>
          <p:cNvGrpSpPr/>
          <p:nvPr/>
        </p:nvGrpSpPr>
        <p:grpSpPr>
          <a:xfrm>
            <a:off x="5288377" y="2344878"/>
            <a:ext cx="6412555" cy="2717870"/>
            <a:chOff x="1102489" y="1868083"/>
            <a:chExt cx="8361419" cy="4103969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9F6B377-FDF5-4511-A8C6-896B37C40455}"/>
                </a:ext>
              </a:extLst>
            </p:cNvPr>
            <p:cNvGrpSpPr/>
            <p:nvPr/>
          </p:nvGrpSpPr>
          <p:grpSpPr>
            <a:xfrm>
              <a:off x="7277869" y="1889475"/>
              <a:ext cx="2186039" cy="4082577"/>
              <a:chOff x="9024092" y="2125277"/>
              <a:chExt cx="2186039" cy="4082577"/>
            </a:xfrm>
          </p:grpSpPr>
          <p:pic>
            <p:nvPicPr>
              <p:cNvPr id="44" name="Picture 8" descr="Image result for hawaiian poke">
                <a:extLst>
                  <a:ext uri="{FF2B5EF4-FFF2-40B4-BE49-F238E27FC236}">
                    <a16:creationId xmlns:a16="http://schemas.microsoft.com/office/drawing/2014/main" id="{FD11D7AA-3E26-4AFA-9FE3-B2AB9960657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9075142" y="2125277"/>
                <a:ext cx="2054521" cy="2012959"/>
              </a:xfrm>
              <a:prstGeom prst="rect">
                <a:avLst/>
              </a:prstGeom>
              <a:noFill/>
              <a:effectLst>
                <a:softEdge rad="1270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5" name="Picture 14" descr="Image result for mahi dinner">
                <a:extLst>
                  <a:ext uri="{FF2B5EF4-FFF2-40B4-BE49-F238E27FC236}">
                    <a16:creationId xmlns:a16="http://schemas.microsoft.com/office/drawing/2014/main" id="{C409C7BC-A532-4739-882A-DCB7300766D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024092" y="4021814"/>
                <a:ext cx="2186039" cy="2186040"/>
              </a:xfrm>
              <a:prstGeom prst="rect">
                <a:avLst/>
              </a:prstGeom>
              <a:noFill/>
              <a:effectLst>
                <a:softEdge rad="2413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39B16AD9-D0B4-46EB-9C3C-B86A7FA03764}"/>
                </a:ext>
              </a:extLst>
            </p:cNvPr>
            <p:cNvCxnSpPr>
              <a:cxnSpLocks/>
            </p:cNvCxnSpPr>
            <p:nvPr/>
          </p:nvCxnSpPr>
          <p:spPr>
            <a:xfrm>
              <a:off x="3817846" y="3496908"/>
              <a:ext cx="451365" cy="0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0E0CDAC7-A622-4CDC-AA86-70EC4D1F9B6F}"/>
                </a:ext>
              </a:extLst>
            </p:cNvPr>
            <p:cNvGrpSpPr/>
            <p:nvPr/>
          </p:nvGrpSpPr>
          <p:grpSpPr>
            <a:xfrm>
              <a:off x="4411390" y="1868083"/>
              <a:ext cx="1963817" cy="3813903"/>
              <a:chOff x="4781219" y="1779276"/>
              <a:chExt cx="2637641" cy="4241153"/>
            </a:xfrm>
          </p:grpSpPr>
          <p:pic>
            <p:nvPicPr>
              <p:cNvPr id="41" name="Picture 40" descr="A picture containing bird, fish, dark, blue&#10;&#10;Description automatically generated">
                <a:extLst>
                  <a:ext uri="{FF2B5EF4-FFF2-40B4-BE49-F238E27FC236}">
                    <a16:creationId xmlns:a16="http://schemas.microsoft.com/office/drawing/2014/main" id="{72154C7D-E29A-43FE-8597-A5A2678655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5433839" y="1779276"/>
                <a:ext cx="1724446" cy="1510765"/>
              </a:xfrm>
              <a:prstGeom prst="rect">
                <a:avLst/>
              </a:prstGeom>
            </p:spPr>
          </p:pic>
          <p:pic>
            <p:nvPicPr>
              <p:cNvPr id="42" name="Picture 41" descr="A close up of a fish&#10;&#10;Description automatically generated">
                <a:extLst>
                  <a:ext uri="{FF2B5EF4-FFF2-40B4-BE49-F238E27FC236}">
                    <a16:creationId xmlns:a16="http://schemas.microsoft.com/office/drawing/2014/main" id="{0C49F170-9012-4F0E-B032-863995215F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788146" flipH="1">
                <a:off x="4781219" y="4726336"/>
                <a:ext cx="2637641" cy="1294093"/>
              </a:xfrm>
              <a:prstGeom prst="rect">
                <a:avLst/>
              </a:prstGeom>
            </p:spPr>
          </p:pic>
          <p:pic>
            <p:nvPicPr>
              <p:cNvPr id="43" name="Picture 42" descr="A close up of a fish&#10;&#10;Description automatically generated">
                <a:extLst>
                  <a:ext uri="{FF2B5EF4-FFF2-40B4-BE49-F238E27FC236}">
                    <a16:creationId xmlns:a16="http://schemas.microsoft.com/office/drawing/2014/main" id="{B410D9E5-6CA7-46E5-A226-0A71D6B71C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388660">
                <a:off x="5285093" y="3536522"/>
                <a:ext cx="2004730" cy="726241"/>
              </a:xfrm>
              <a:prstGeom prst="rect">
                <a:avLst/>
              </a:prstGeom>
            </p:spPr>
          </p:pic>
        </p:grp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C2097F0E-B4D3-45A2-BA61-AF1260EDBD17}"/>
                </a:ext>
              </a:extLst>
            </p:cNvPr>
            <p:cNvCxnSpPr>
              <a:cxnSpLocks/>
            </p:cNvCxnSpPr>
            <p:nvPr/>
          </p:nvCxnSpPr>
          <p:spPr>
            <a:xfrm>
              <a:off x="6716820" y="3571937"/>
              <a:ext cx="450000" cy="0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153E57A-90FE-4F00-BF11-A6AADF007CBC}"/>
                </a:ext>
              </a:extLst>
            </p:cNvPr>
            <p:cNvGrpSpPr/>
            <p:nvPr/>
          </p:nvGrpSpPr>
          <p:grpSpPr>
            <a:xfrm>
              <a:off x="1102489" y="2086129"/>
              <a:ext cx="2745688" cy="3399765"/>
              <a:chOff x="1094495" y="2586524"/>
              <a:chExt cx="2428760" cy="3235674"/>
            </a:xfrm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C6F172DE-0057-400C-9CFC-C5A0A41414F9}"/>
                  </a:ext>
                </a:extLst>
              </p:cNvPr>
              <p:cNvGrpSpPr/>
              <p:nvPr/>
            </p:nvGrpSpPr>
            <p:grpSpPr>
              <a:xfrm>
                <a:off x="2306552" y="4435731"/>
                <a:ext cx="1004273" cy="842562"/>
                <a:chOff x="3464459" y="2059071"/>
                <a:chExt cx="1632857" cy="1369929"/>
              </a:xfrm>
            </p:grpSpPr>
            <p:pic>
              <p:nvPicPr>
                <p:cNvPr id="38" name="Picture 37">
                  <a:extLst>
                    <a:ext uri="{FF2B5EF4-FFF2-40B4-BE49-F238E27FC236}">
                      <a16:creationId xmlns:a16="http://schemas.microsoft.com/office/drawing/2014/main" id="{A3C5D5ED-9752-4867-B782-CCDAC36CD27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/>
                <a:srcRect l="57518" t="38539" r="19513" b="33345"/>
                <a:stretch/>
              </p:blipFill>
              <p:spPr>
                <a:xfrm>
                  <a:off x="3464459" y="2059071"/>
                  <a:ext cx="1632857" cy="1325562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FFDABE66-1174-4037-BF89-2AC336E1CB29}"/>
                    </a:ext>
                  </a:extLst>
                </p:cNvPr>
                <p:cNvSpPr/>
                <p:nvPr/>
              </p:nvSpPr>
              <p:spPr>
                <a:xfrm>
                  <a:off x="4591050" y="3148823"/>
                  <a:ext cx="361950" cy="280177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F6B6054D-868C-4203-85E7-E7B6F6D828C8}"/>
                    </a:ext>
                  </a:extLst>
                </p:cNvPr>
                <p:cNvSpPr/>
                <p:nvPr/>
              </p:nvSpPr>
              <p:spPr>
                <a:xfrm>
                  <a:off x="3597400" y="3301362"/>
                  <a:ext cx="277329" cy="127638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0498EA2E-FA52-4725-9D22-2E1A0B42A281}"/>
                  </a:ext>
                </a:extLst>
              </p:cNvPr>
              <p:cNvGrpSpPr/>
              <p:nvPr/>
            </p:nvGrpSpPr>
            <p:grpSpPr>
              <a:xfrm>
                <a:off x="1305353" y="2648046"/>
                <a:ext cx="806401" cy="663233"/>
                <a:chOff x="3653918" y="1826799"/>
                <a:chExt cx="1311131" cy="1078356"/>
              </a:xfrm>
            </p:grpSpPr>
            <p:pic>
              <p:nvPicPr>
                <p:cNvPr id="36" name="Picture 35">
                  <a:extLst>
                    <a:ext uri="{FF2B5EF4-FFF2-40B4-BE49-F238E27FC236}">
                      <a16:creationId xmlns:a16="http://schemas.microsoft.com/office/drawing/2014/main" id="{37272539-2137-4E7B-A9BF-D576DC6812F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/>
                <a:srcRect l="60783" r="20774" b="77571"/>
                <a:stretch/>
              </p:blipFill>
              <p:spPr>
                <a:xfrm>
                  <a:off x="3653918" y="1826799"/>
                  <a:ext cx="1311131" cy="1057431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F8E3E6FE-E082-4019-A64F-2B9D560B53BE}"/>
                    </a:ext>
                  </a:extLst>
                </p:cNvPr>
                <p:cNvSpPr/>
                <p:nvPr/>
              </p:nvSpPr>
              <p:spPr>
                <a:xfrm>
                  <a:off x="3696661" y="2556540"/>
                  <a:ext cx="786013" cy="348615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06D46D72-5C96-45D3-91DA-E28193740188}"/>
                  </a:ext>
                </a:extLst>
              </p:cNvPr>
              <p:cNvGrpSpPr/>
              <p:nvPr/>
            </p:nvGrpSpPr>
            <p:grpSpPr>
              <a:xfrm>
                <a:off x="2633753" y="2586524"/>
                <a:ext cx="889502" cy="605915"/>
                <a:chOff x="1921771" y="531573"/>
                <a:chExt cx="1446245" cy="985162"/>
              </a:xfrm>
            </p:grpSpPr>
            <p:pic>
              <p:nvPicPr>
                <p:cNvPr id="34" name="Picture 33">
                  <a:extLst>
                    <a:ext uri="{FF2B5EF4-FFF2-40B4-BE49-F238E27FC236}">
                      <a16:creationId xmlns:a16="http://schemas.microsoft.com/office/drawing/2014/main" id="{3FB4302A-2AA2-43B1-8D40-C409503F5EE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/>
                <a:srcRect l="35245" r="44412" b="79389"/>
                <a:stretch/>
              </p:blipFill>
              <p:spPr>
                <a:xfrm>
                  <a:off x="1921771" y="531573"/>
                  <a:ext cx="1446245" cy="971740"/>
                </a:xfrm>
                <a:prstGeom prst="rect">
                  <a:avLst/>
                </a:prstGeom>
              </p:spPr>
            </p:pic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59D59BC5-64B1-4F26-BF53-716AFF0BEBF0}"/>
                    </a:ext>
                  </a:extLst>
                </p:cNvPr>
                <p:cNvSpPr/>
                <p:nvPr/>
              </p:nvSpPr>
              <p:spPr>
                <a:xfrm>
                  <a:off x="1941195" y="1234064"/>
                  <a:ext cx="478155" cy="282671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2568F68B-042C-41FC-89CA-9E7A06784ABD}"/>
                  </a:ext>
                </a:extLst>
              </p:cNvPr>
              <p:cNvGrpSpPr/>
              <p:nvPr/>
            </p:nvGrpSpPr>
            <p:grpSpPr>
              <a:xfrm>
                <a:off x="1366508" y="5169814"/>
                <a:ext cx="733706" cy="652384"/>
                <a:chOff x="563880" y="3068320"/>
                <a:chExt cx="2129829" cy="1893763"/>
              </a:xfrm>
            </p:grpSpPr>
            <p:pic>
              <p:nvPicPr>
                <p:cNvPr id="28" name="Picture 27">
                  <a:extLst>
                    <a:ext uri="{FF2B5EF4-FFF2-40B4-BE49-F238E27FC236}">
                      <a16:creationId xmlns:a16="http://schemas.microsoft.com/office/drawing/2014/main" id="{C2413E57-8B9B-49C5-B6E0-D44BE4A6FD6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/>
                <a:srcRect l="69251" t="59666" r="1256" b="6342"/>
                <a:stretch/>
              </p:blipFill>
              <p:spPr>
                <a:xfrm>
                  <a:off x="597021" y="3306197"/>
                  <a:ext cx="2096688" cy="1602633"/>
                </a:xfrm>
                <a:prstGeom prst="rect">
                  <a:avLst/>
                </a:prstGeom>
              </p:spPr>
            </p:pic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0F549791-5014-47B3-BBF9-7D0A51C0DA3E}"/>
                    </a:ext>
                  </a:extLst>
                </p:cNvPr>
                <p:cNvSpPr/>
                <p:nvPr/>
              </p:nvSpPr>
              <p:spPr>
                <a:xfrm>
                  <a:off x="1941195" y="3068320"/>
                  <a:ext cx="559550" cy="640080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062D734E-708C-4E10-820E-8280B68F5C75}"/>
                    </a:ext>
                  </a:extLst>
                </p:cNvPr>
                <p:cNvSpPr/>
                <p:nvPr/>
              </p:nvSpPr>
              <p:spPr>
                <a:xfrm>
                  <a:off x="563880" y="3230880"/>
                  <a:ext cx="508000" cy="274320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A3EC0722-1324-4469-A534-7D797EBDB548}"/>
                    </a:ext>
                  </a:extLst>
                </p:cNvPr>
                <p:cNvSpPr/>
                <p:nvPr/>
              </p:nvSpPr>
              <p:spPr>
                <a:xfrm>
                  <a:off x="661892" y="4297680"/>
                  <a:ext cx="489051" cy="513080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4FF4C6DD-DA36-48A2-941C-6CEA6E628718}"/>
                    </a:ext>
                  </a:extLst>
                </p:cNvPr>
                <p:cNvSpPr/>
                <p:nvPr/>
              </p:nvSpPr>
              <p:spPr>
                <a:xfrm>
                  <a:off x="1584960" y="4353560"/>
                  <a:ext cx="489051" cy="608523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B2DEED1F-0496-449E-8F32-C30C2E384DF9}"/>
                    </a:ext>
                  </a:extLst>
                </p:cNvPr>
                <p:cNvSpPr/>
                <p:nvPr/>
              </p:nvSpPr>
              <p:spPr>
                <a:xfrm>
                  <a:off x="1202541" y="4449003"/>
                  <a:ext cx="489099" cy="513080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11387DCF-9491-4118-A93F-6275B9395B69}"/>
                  </a:ext>
                </a:extLst>
              </p:cNvPr>
              <p:cNvGrpSpPr/>
              <p:nvPr/>
            </p:nvGrpSpPr>
            <p:grpSpPr>
              <a:xfrm>
                <a:off x="1568432" y="3462081"/>
                <a:ext cx="1441237" cy="982678"/>
                <a:chOff x="616938" y="2972302"/>
                <a:chExt cx="1441237" cy="982678"/>
              </a:xfrm>
            </p:grpSpPr>
            <p:grpSp>
              <p:nvGrpSpPr>
                <p:cNvPr id="22" name="Group 21">
                  <a:extLst>
                    <a:ext uri="{FF2B5EF4-FFF2-40B4-BE49-F238E27FC236}">
                      <a16:creationId xmlns:a16="http://schemas.microsoft.com/office/drawing/2014/main" id="{87B1AF77-B6AA-4C37-8947-9D32EACDEAAC}"/>
                    </a:ext>
                  </a:extLst>
                </p:cNvPr>
                <p:cNvGrpSpPr/>
                <p:nvPr/>
              </p:nvGrpSpPr>
              <p:grpSpPr>
                <a:xfrm>
                  <a:off x="878360" y="2972302"/>
                  <a:ext cx="1179815" cy="798127"/>
                  <a:chOff x="3678620" y="1234064"/>
                  <a:chExt cx="1918270" cy="1297681"/>
                </a:xfrm>
              </p:grpSpPr>
              <p:pic>
                <p:nvPicPr>
                  <p:cNvPr id="24" name="Picture 23">
                    <a:extLst>
                      <a:ext uri="{FF2B5EF4-FFF2-40B4-BE49-F238E27FC236}">
                        <a16:creationId xmlns:a16="http://schemas.microsoft.com/office/drawing/2014/main" id="{A4AE737D-025C-4491-9106-4F3BEA096EF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7"/>
                  <a:srcRect l="47358" t="17703" r="29448" b="55693"/>
                  <a:stretch/>
                </p:blipFill>
                <p:spPr>
                  <a:xfrm>
                    <a:off x="3684733" y="1234064"/>
                    <a:ext cx="1648886" cy="1262164"/>
                  </a:xfrm>
                  <a:prstGeom prst="rect">
                    <a:avLst/>
                  </a:prstGeom>
                </p:spPr>
              </p:pic>
              <p:sp>
                <p:nvSpPr>
                  <p:cNvPr id="25" name="Rectangle 24">
                    <a:extLst>
                      <a:ext uri="{FF2B5EF4-FFF2-40B4-BE49-F238E27FC236}">
                        <a16:creationId xmlns:a16="http://schemas.microsoft.com/office/drawing/2014/main" id="{C13DB519-3DC8-45FE-8B4B-5D3AD7F7D440}"/>
                      </a:ext>
                    </a:extLst>
                  </p:cNvPr>
                  <p:cNvSpPr/>
                  <p:nvPr/>
                </p:nvSpPr>
                <p:spPr>
                  <a:xfrm>
                    <a:off x="5151120" y="1975485"/>
                    <a:ext cx="400050" cy="20955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6" name="Rectangle 25">
                    <a:extLst>
                      <a:ext uri="{FF2B5EF4-FFF2-40B4-BE49-F238E27FC236}">
                        <a16:creationId xmlns:a16="http://schemas.microsoft.com/office/drawing/2014/main" id="{506675BB-7D97-4832-BF93-025587F5C7D4}"/>
                      </a:ext>
                    </a:extLst>
                  </p:cNvPr>
                  <p:cNvSpPr/>
                  <p:nvPr/>
                </p:nvSpPr>
                <p:spPr>
                  <a:xfrm>
                    <a:off x="5269230" y="1826799"/>
                    <a:ext cx="327660" cy="278226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7" name="Rectangle 26">
                    <a:extLst>
                      <a:ext uri="{FF2B5EF4-FFF2-40B4-BE49-F238E27FC236}">
                        <a16:creationId xmlns:a16="http://schemas.microsoft.com/office/drawing/2014/main" id="{C05FF131-2EDA-4C8A-BCED-D3BFA974A7E4}"/>
                      </a:ext>
                    </a:extLst>
                  </p:cNvPr>
                  <p:cNvSpPr/>
                  <p:nvPr/>
                </p:nvSpPr>
                <p:spPr>
                  <a:xfrm>
                    <a:off x="3678620" y="2414343"/>
                    <a:ext cx="626680" cy="117402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180EFF00-333C-4969-A7BE-3B28703CE554}"/>
                    </a:ext>
                  </a:extLst>
                </p:cNvPr>
                <p:cNvSpPr/>
                <p:nvPr/>
              </p:nvSpPr>
              <p:spPr>
                <a:xfrm>
                  <a:off x="616938" y="3593649"/>
                  <a:ext cx="531046" cy="361331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1CA9F095-0069-4121-B26D-DE187094C28B}"/>
                  </a:ext>
                </a:extLst>
              </p:cNvPr>
              <p:cNvGrpSpPr/>
              <p:nvPr/>
            </p:nvGrpSpPr>
            <p:grpSpPr>
              <a:xfrm>
                <a:off x="1094495" y="4262675"/>
                <a:ext cx="924333" cy="597521"/>
                <a:chOff x="2020657" y="2749838"/>
                <a:chExt cx="2508681" cy="1621699"/>
              </a:xfrm>
            </p:grpSpPr>
            <p:pic>
              <p:nvPicPr>
                <p:cNvPr id="18" name="Picture 17">
                  <a:extLst>
                    <a:ext uri="{FF2B5EF4-FFF2-40B4-BE49-F238E27FC236}">
                      <a16:creationId xmlns:a16="http://schemas.microsoft.com/office/drawing/2014/main" id="{C32D55B6-3CAB-4EFB-8FAF-73524627B07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/>
                <a:srcRect l="36175" t="66356" r="39413"/>
                <a:stretch/>
              </p:blipFill>
              <p:spPr>
                <a:xfrm>
                  <a:off x="2405468" y="2785355"/>
                  <a:ext cx="1735496" cy="1586182"/>
                </a:xfrm>
                <a:prstGeom prst="rect">
                  <a:avLst/>
                </a:prstGeom>
              </p:spPr>
            </p:pic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C292BFDB-9F40-448D-8930-E72767E0FACC}"/>
                    </a:ext>
                  </a:extLst>
                </p:cNvPr>
                <p:cNvSpPr/>
                <p:nvPr/>
              </p:nvSpPr>
              <p:spPr>
                <a:xfrm>
                  <a:off x="2020657" y="3101398"/>
                  <a:ext cx="769621" cy="1076821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2AE4AE4C-9CA9-49E7-AD00-4C4448589DF5}"/>
                    </a:ext>
                  </a:extLst>
                </p:cNvPr>
                <p:cNvSpPr/>
                <p:nvPr/>
              </p:nvSpPr>
              <p:spPr>
                <a:xfrm>
                  <a:off x="3344379" y="2749838"/>
                  <a:ext cx="1122741" cy="237202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2FF7AB8E-24C2-46F7-8AB6-BE89DB8D1EC2}"/>
                    </a:ext>
                  </a:extLst>
                </p:cNvPr>
                <p:cNvSpPr/>
                <p:nvPr/>
              </p:nvSpPr>
              <p:spPr>
                <a:xfrm>
                  <a:off x="3837325" y="2899410"/>
                  <a:ext cx="692013" cy="465758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</p:grpSp>
      <p:sp>
        <p:nvSpPr>
          <p:cNvPr id="65" name="Rectangle 64">
            <a:extLst>
              <a:ext uri="{FF2B5EF4-FFF2-40B4-BE49-F238E27FC236}">
                <a16:creationId xmlns:a16="http://schemas.microsoft.com/office/drawing/2014/main" id="{543E1EF0-DC02-40DA-AD3A-334379A04290}"/>
              </a:ext>
            </a:extLst>
          </p:cNvPr>
          <p:cNvSpPr/>
          <p:nvPr/>
        </p:nvSpPr>
        <p:spPr>
          <a:xfrm>
            <a:off x="6794897" y="3298527"/>
            <a:ext cx="164306" cy="14635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B7726698-82BA-4CD2-BC26-B913F67A0E28}"/>
              </a:ext>
            </a:extLst>
          </p:cNvPr>
          <p:cNvSpPr/>
          <p:nvPr/>
        </p:nvSpPr>
        <p:spPr>
          <a:xfrm>
            <a:off x="6721511" y="2659574"/>
            <a:ext cx="73386" cy="17054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AC7D19AD-F892-4985-A91D-B767775DF74E}"/>
              </a:ext>
            </a:extLst>
          </p:cNvPr>
          <p:cNvSpPr/>
          <p:nvPr/>
        </p:nvSpPr>
        <p:spPr>
          <a:xfrm>
            <a:off x="6176963" y="2995137"/>
            <a:ext cx="132537" cy="4571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1C4B04D4-E0E8-4486-A2F1-E714F7EA6BBD}"/>
              </a:ext>
            </a:extLst>
          </p:cNvPr>
          <p:cNvSpPr/>
          <p:nvPr/>
        </p:nvSpPr>
        <p:spPr>
          <a:xfrm>
            <a:off x="5538788" y="2699147"/>
            <a:ext cx="104696" cy="20697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FE4A6F5B-DA13-48C4-8A65-972D8348A1CB}"/>
              </a:ext>
            </a:extLst>
          </p:cNvPr>
          <p:cNvSpPr/>
          <p:nvPr/>
        </p:nvSpPr>
        <p:spPr>
          <a:xfrm>
            <a:off x="5911105" y="3670367"/>
            <a:ext cx="102742" cy="10364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FF90E44-C621-46D2-95AF-A24CFAE29824}"/>
              </a:ext>
            </a:extLst>
          </p:cNvPr>
          <p:cNvSpPr/>
          <p:nvPr/>
        </p:nvSpPr>
        <p:spPr>
          <a:xfrm>
            <a:off x="5750155" y="3603516"/>
            <a:ext cx="151727" cy="5320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7CD84371-F528-4A92-A6C6-8A44C5BD1ED7}"/>
              </a:ext>
            </a:extLst>
          </p:cNvPr>
          <p:cNvSpPr/>
          <p:nvPr/>
        </p:nvSpPr>
        <p:spPr>
          <a:xfrm>
            <a:off x="6013847" y="4360870"/>
            <a:ext cx="55479" cy="7063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8FB9F861-B7EA-4A15-97C7-CC028EF47EB5}"/>
              </a:ext>
            </a:extLst>
          </p:cNvPr>
          <p:cNvSpPr/>
          <p:nvPr/>
        </p:nvSpPr>
        <p:spPr>
          <a:xfrm>
            <a:off x="6424555" y="4266009"/>
            <a:ext cx="138170" cy="108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B4ED5614-682A-4F7D-B826-A89B5E9E943E}"/>
              </a:ext>
            </a:extLst>
          </p:cNvPr>
          <p:cNvSpPr/>
          <p:nvPr/>
        </p:nvSpPr>
        <p:spPr>
          <a:xfrm>
            <a:off x="7027317" y="4232681"/>
            <a:ext cx="104583" cy="11786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9C7240E7-7A88-4525-ADF9-D2AE6536FD57}"/>
              </a:ext>
            </a:extLst>
          </p:cNvPr>
          <p:cNvSpPr/>
          <p:nvPr/>
        </p:nvSpPr>
        <p:spPr>
          <a:xfrm>
            <a:off x="5886174" y="4610091"/>
            <a:ext cx="85010" cy="4781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0B56CE8C-2FCF-45EB-9022-10C2B07FB5D8}"/>
              </a:ext>
            </a:extLst>
          </p:cNvPr>
          <p:cNvSpPr/>
          <p:nvPr/>
        </p:nvSpPr>
        <p:spPr>
          <a:xfrm>
            <a:off x="5605335" y="4588719"/>
            <a:ext cx="94968" cy="16311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5CCF9927-79FD-4A56-9D00-98326035F7C0}"/>
              </a:ext>
            </a:extLst>
          </p:cNvPr>
          <p:cNvSpPr/>
          <p:nvPr/>
        </p:nvSpPr>
        <p:spPr>
          <a:xfrm>
            <a:off x="5797413" y="4687510"/>
            <a:ext cx="72148" cy="8878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79267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2E7340-8741-4CF4-A0AF-718B572CC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853" y="679450"/>
            <a:ext cx="5816061" cy="1325563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00"/>
                </a:solidFill>
              </a:rPr>
              <a:t>Scale of pelagic impacts could be extensive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06B7DC-D8EA-9CE5-D950-3FA33BB8F9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768" y="2654588"/>
            <a:ext cx="6122233" cy="19020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5B99AC15-80B4-94CA-08A6-87017689A45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614258" y="985581"/>
                <a:ext cx="5176889" cy="538036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GB" dirty="0">
                    <a:solidFill>
                      <a:schemeClr val="bg1"/>
                    </a:solidFill>
                  </a:rPr>
                  <a:t>Plumes may:</a:t>
                </a:r>
              </a:p>
              <a:p>
                <a:pPr lvl="1"/>
                <a:r>
                  <a:rPr lang="en-GB" dirty="0">
                    <a:solidFill>
                      <a:schemeClr val="bg1"/>
                    </a:solidFill>
                  </a:rPr>
                  <a:t>Extend </a:t>
                </a:r>
                <a14:m>
                  <m:oMath xmlns:m="http://schemas.openxmlformats.org/officeDocument/2006/math">
                    <m:r>
                      <a:rPr lang="en-GB" sz="18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</m:oMath>
                </a14:m>
                <a:r>
                  <a:rPr lang="en-GB" dirty="0">
                    <a:solidFill>
                      <a:schemeClr val="bg1"/>
                    </a:solidFill>
                  </a:rPr>
                  <a:t>10-50 km from release (</a:t>
                </a:r>
                <a:r>
                  <a:rPr lang="en-GB" sz="1600" dirty="0">
                    <a:solidFill>
                      <a:schemeClr val="bg1"/>
                    </a:solidFill>
                  </a:rPr>
                  <a:t>Muñoz-</a:t>
                </a:r>
                <a:r>
                  <a:rPr lang="en-GB" sz="1600" dirty="0" err="1">
                    <a:solidFill>
                      <a:schemeClr val="bg1"/>
                    </a:solidFill>
                  </a:rPr>
                  <a:t>Royo</a:t>
                </a:r>
                <a:r>
                  <a:rPr lang="en-GB" sz="1600" dirty="0">
                    <a:solidFill>
                      <a:schemeClr val="bg1"/>
                    </a:solidFill>
                  </a:rPr>
                  <a:t> et al. 2021</a:t>
                </a:r>
                <a:r>
                  <a:rPr lang="en-GB" dirty="0">
                    <a:solidFill>
                      <a:schemeClr val="bg1"/>
                    </a:solidFill>
                  </a:rPr>
                  <a:t>)</a:t>
                </a:r>
              </a:p>
              <a:p>
                <a:pPr lvl="1"/>
                <a:r>
                  <a:rPr lang="en-GB" dirty="0">
                    <a:solidFill>
                      <a:schemeClr val="bg1"/>
                    </a:solidFill>
                  </a:rPr>
                  <a:t>Cover a large volume</a:t>
                </a:r>
              </a:p>
              <a:p>
                <a:pPr lvl="2"/>
                <a:r>
                  <a:rPr lang="en-GB" sz="1800" dirty="0">
                    <a:solidFill>
                      <a:schemeClr val="bg1"/>
                    </a:solidFill>
                  </a:rPr>
                  <a:t>50,000 m</a:t>
                </a:r>
                <a:r>
                  <a:rPr lang="en-GB" sz="1800" baseline="30000" dirty="0">
                    <a:solidFill>
                      <a:schemeClr val="bg1"/>
                    </a:solidFill>
                  </a:rPr>
                  <a:t>3</a:t>
                </a:r>
                <a:r>
                  <a:rPr lang="en-GB" sz="1800" dirty="0">
                    <a:solidFill>
                      <a:schemeClr val="bg1"/>
                    </a:solidFill>
                  </a:rPr>
                  <a:t> per day or one freight train (</a:t>
                </a:r>
                <a:r>
                  <a:rPr lang="en-GB" sz="1600" dirty="0" err="1">
                    <a:solidFill>
                      <a:schemeClr val="bg1"/>
                    </a:solidFill>
                  </a:rPr>
                  <a:t>Oebius</a:t>
                </a:r>
                <a:r>
                  <a:rPr lang="en-GB" sz="1600" dirty="0">
                    <a:solidFill>
                      <a:schemeClr val="bg1"/>
                    </a:solidFill>
                  </a:rPr>
                  <a:t> et al. 2001</a:t>
                </a:r>
                <a:r>
                  <a:rPr lang="en-GB" sz="1800" dirty="0">
                    <a:solidFill>
                      <a:schemeClr val="bg1"/>
                    </a:solidFill>
                  </a:rPr>
                  <a:t>)</a:t>
                </a:r>
              </a:p>
              <a:p>
                <a:pPr lvl="2"/>
                <a:r>
                  <a:rPr lang="en-GB" sz="1800" dirty="0">
                    <a:solidFill>
                      <a:schemeClr val="bg1"/>
                    </a:solidFill>
                  </a:rPr>
                  <a:t>1500 – 3000 km</a:t>
                </a:r>
                <a:r>
                  <a:rPr lang="en-GB" sz="1800" baseline="30000" dirty="0">
                    <a:solidFill>
                      <a:schemeClr val="bg1"/>
                    </a:solidFill>
                  </a:rPr>
                  <a:t>3</a:t>
                </a:r>
                <a:r>
                  <a:rPr lang="en-GB" sz="1800" dirty="0">
                    <a:solidFill>
                      <a:schemeClr val="bg1"/>
                    </a:solidFill>
                  </a:rPr>
                  <a:t> per year (</a:t>
                </a:r>
                <a:r>
                  <a:rPr lang="en-GB" sz="1600" dirty="0">
                    <a:solidFill>
                      <a:schemeClr val="bg1"/>
                    </a:solidFill>
                  </a:rPr>
                  <a:t>Quillon et al. 2022</a:t>
                </a:r>
                <a:r>
                  <a:rPr lang="en-GB" sz="1800" dirty="0">
                    <a:solidFill>
                      <a:schemeClr val="bg1"/>
                    </a:solidFill>
                  </a:rPr>
                  <a:t>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GB" dirty="0">
                    <a:solidFill>
                      <a:schemeClr val="bg1"/>
                    </a:solidFill>
                  </a:rPr>
                  <a:t>Noise may:</a:t>
                </a:r>
              </a:p>
              <a:p>
                <a:pPr lvl="1"/>
                <a:r>
                  <a:rPr lang="en-GB" dirty="0">
                    <a:solidFill>
                      <a:schemeClr val="bg1"/>
                    </a:solidFill>
                  </a:rPr>
                  <a:t>Exceed 120 dB re </a:t>
                </a:r>
                <a:r>
                  <a:rPr lang="en-GB" dirty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</a:rPr>
                  <a:t>1 </a:t>
                </a:r>
                <a:r>
                  <a:rPr lang="en-GB" dirty="0" err="1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</a:rPr>
                  <a:t>μPa</a:t>
                </a:r>
                <a:r>
                  <a:rPr lang="en-GB" dirty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</a:rPr>
                  <a:t> in 4-6-km radius </a:t>
                </a:r>
                <a:r>
                  <a:rPr lang="en-GB" sz="1600" dirty="0">
                    <a:solidFill>
                      <a:schemeClr val="bg1"/>
                    </a:solidFill>
                  </a:rPr>
                  <a:t>(Williams et al. 2022)</a:t>
                </a:r>
                <a:endParaRPr lang="en-GB" sz="16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GB" dirty="0">
                    <a:solidFill>
                      <a:schemeClr val="bg1"/>
                    </a:solidFill>
                  </a:rPr>
                  <a:t>Scale:</a:t>
                </a:r>
              </a:p>
              <a:p>
                <a:pPr lvl="1"/>
                <a:r>
                  <a:rPr lang="en-GB" dirty="0">
                    <a:solidFill>
                      <a:schemeClr val="bg1"/>
                    </a:solidFill>
                  </a:rPr>
                  <a:t>1 polymetallic nodule contract area = 75,000 km</a:t>
                </a:r>
                <a:r>
                  <a:rPr lang="en-GB" baseline="30000" dirty="0">
                    <a:solidFill>
                      <a:schemeClr val="bg1"/>
                    </a:solidFill>
                  </a:rPr>
                  <a:t>2</a:t>
                </a:r>
                <a:endParaRPr lang="en-GB" dirty="0">
                  <a:solidFill>
                    <a:schemeClr val="bg1"/>
                  </a:solidFill>
                </a:endParaRPr>
              </a:p>
              <a:p>
                <a:pPr lvl="1"/>
                <a:r>
                  <a:rPr lang="en-GB" dirty="0">
                    <a:solidFill>
                      <a:schemeClr val="bg1"/>
                    </a:solidFill>
                  </a:rPr>
                  <a:t>1 cobalt-rich crust contract area = 3000 km</a:t>
                </a:r>
                <a:r>
                  <a:rPr lang="en-GB" baseline="30000" dirty="0">
                    <a:solidFill>
                      <a:schemeClr val="bg1"/>
                    </a:solidFill>
                  </a:rPr>
                  <a:t>2</a:t>
                </a:r>
                <a:endParaRPr lang="en-GB" dirty="0">
                  <a:solidFill>
                    <a:schemeClr val="bg1"/>
                  </a:solidFill>
                </a:endParaRPr>
              </a:p>
              <a:p>
                <a:endParaRPr lang="en-GB" dirty="0">
                  <a:solidFill>
                    <a:schemeClr val="bg1"/>
                  </a:solidFill>
                </a:endParaRPr>
              </a:p>
              <a:p>
                <a:endParaRPr lang="en-GB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5B99AC15-80B4-94CA-08A6-87017689A4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4258" y="985581"/>
                <a:ext cx="5176889" cy="5380363"/>
              </a:xfrm>
              <a:prstGeom prst="rect">
                <a:avLst/>
              </a:prstGeom>
              <a:blipFill>
                <a:blip r:embed="rId4"/>
                <a:stretch>
                  <a:fillRect l="-2445" t="-2588" b="-14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C69CF412-E221-3099-B53C-AE348297C3B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8812" t="58032" r="2072" b="14866"/>
          <a:stretch/>
        </p:blipFill>
        <p:spPr>
          <a:xfrm>
            <a:off x="247768" y="4556641"/>
            <a:ext cx="2222102" cy="97878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2710D8B-8413-E7B0-CFAB-FCAA1BC41B7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3057" r="75287" b="15518"/>
          <a:stretch/>
        </p:blipFill>
        <p:spPr>
          <a:xfrm>
            <a:off x="3009816" y="5082659"/>
            <a:ext cx="1315399" cy="99344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BFC32C0-BC8E-D46C-0AF1-F753E8193A8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7082" b="37075"/>
          <a:stretch/>
        </p:blipFill>
        <p:spPr>
          <a:xfrm>
            <a:off x="4619625" y="5082659"/>
            <a:ext cx="1194381" cy="99643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1FA72EF-446E-2523-9E23-9375B7B2EABB}"/>
              </a:ext>
            </a:extLst>
          </p:cNvPr>
          <p:cNvSpPr txBox="1"/>
          <p:nvPr/>
        </p:nvSpPr>
        <p:spPr>
          <a:xfrm>
            <a:off x="3009816" y="6093753"/>
            <a:ext cx="2909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Healthy	           Unhealthy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292F4A7-A30E-1D4A-2896-1E5DC95A4B07}"/>
              </a:ext>
            </a:extLst>
          </p:cNvPr>
          <p:cNvSpPr txBox="1"/>
          <p:nvPr/>
        </p:nvSpPr>
        <p:spPr>
          <a:xfrm>
            <a:off x="3667515" y="6394535"/>
            <a:ext cx="15253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err="1">
                <a:solidFill>
                  <a:schemeClr val="bg1"/>
                </a:solidFill>
              </a:rPr>
              <a:t>Stenvers</a:t>
            </a:r>
            <a:r>
              <a:rPr lang="en-GB" sz="1200" dirty="0">
                <a:solidFill>
                  <a:schemeClr val="bg1"/>
                </a:solidFill>
              </a:rPr>
              <a:t> et al. 2023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665E1FB-ADB2-436E-4382-1EE34F603F23}"/>
              </a:ext>
            </a:extLst>
          </p:cNvPr>
          <p:cNvCxnSpPr/>
          <p:nvPr/>
        </p:nvCxnSpPr>
        <p:spPr>
          <a:xfrm flipH="1" flipV="1">
            <a:off x="4619625" y="4657725"/>
            <a:ext cx="77501" cy="323850"/>
          </a:xfrm>
          <a:prstGeom prst="straightConnector1">
            <a:avLst/>
          </a:prstGeom>
          <a:ln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469AB4AA-E92A-6AFD-8737-D6DEEDB7BD1E}"/>
              </a:ext>
            </a:extLst>
          </p:cNvPr>
          <p:cNvSpPr txBox="1"/>
          <p:nvPr/>
        </p:nvSpPr>
        <p:spPr>
          <a:xfrm>
            <a:off x="4697126" y="4606335"/>
            <a:ext cx="3143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?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2453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>
            <a:extLst>
              <a:ext uri="{FF2B5EF4-FFF2-40B4-BE49-F238E27FC236}">
                <a16:creationId xmlns:a16="http://schemas.microsoft.com/office/drawing/2014/main" id="{7FFC152C-7628-69EC-BB02-ED85E63E0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091" y="812250"/>
            <a:ext cx="10515600" cy="579420"/>
          </a:xfrm>
        </p:spPr>
        <p:txBody>
          <a:bodyPr>
            <a:noAutofit/>
          </a:bodyPr>
          <a:lstStyle/>
          <a:p>
            <a:r>
              <a:rPr lang="en-GB" sz="3600" dirty="0">
                <a:solidFill>
                  <a:srgbClr val="FFFF00"/>
                </a:solidFill>
              </a:rPr>
              <a:t>Overlap between high-seas fisheries and mining areas  will depend on metric used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A18DE91-DD07-A480-E607-10F4CF52B0F3}"/>
              </a:ext>
            </a:extLst>
          </p:cNvPr>
          <p:cNvSpPr txBox="1"/>
          <p:nvPr/>
        </p:nvSpPr>
        <p:spPr>
          <a:xfrm>
            <a:off x="415333" y="1644545"/>
            <a:ext cx="547300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</a:rPr>
              <a:t>Direct impact from infrastructure</a:t>
            </a:r>
          </a:p>
          <a:p>
            <a:pPr marL="285750" indent="-285750">
              <a:buFontTx/>
              <a:buChar char="-"/>
            </a:pPr>
            <a:r>
              <a:rPr lang="en-GB" sz="2000" dirty="0">
                <a:solidFill>
                  <a:schemeClr val="bg1"/>
                </a:solidFill>
              </a:rPr>
              <a:t>Potential clash between gear</a:t>
            </a:r>
          </a:p>
          <a:p>
            <a:pPr marL="742950" lvl="1" indent="-285750">
              <a:buFontTx/>
              <a:buChar char="-"/>
            </a:pPr>
            <a:r>
              <a:rPr lang="en-GB" sz="2000" dirty="0">
                <a:solidFill>
                  <a:schemeClr val="bg1"/>
                </a:solidFill>
              </a:rPr>
              <a:t>Number of boats and associated gear</a:t>
            </a:r>
          </a:p>
          <a:p>
            <a:pPr marL="742950" lvl="1" indent="-285750">
              <a:buFontTx/>
              <a:buChar char="-"/>
            </a:pPr>
            <a:r>
              <a:rPr lang="en-GB" sz="2000" dirty="0">
                <a:solidFill>
                  <a:schemeClr val="bg1"/>
                </a:solidFill>
              </a:rPr>
              <a:t>Hours of operation in area</a:t>
            </a:r>
          </a:p>
          <a:p>
            <a:pPr marL="742950" lvl="1" indent="-285750">
              <a:buFontTx/>
              <a:buChar char="-"/>
            </a:pPr>
            <a:r>
              <a:rPr lang="en-GB" sz="2000" dirty="0">
                <a:solidFill>
                  <a:schemeClr val="bg1"/>
                </a:solidFill>
              </a:rPr>
              <a:t>Requires consideration of all fishing operations in an area</a:t>
            </a:r>
          </a:p>
          <a:p>
            <a:pPr marL="285750" indent="-285750">
              <a:buFontTx/>
              <a:buChar char="-"/>
            </a:pPr>
            <a:r>
              <a:rPr lang="en-GB" sz="2000" dirty="0">
                <a:solidFill>
                  <a:schemeClr val="bg1"/>
                </a:solidFill>
              </a:rPr>
              <a:t>Could be avoided by sharing location</a:t>
            </a:r>
          </a:p>
          <a:p>
            <a:pPr marL="742950" lvl="1" indent="-285750">
              <a:buFontTx/>
              <a:buChar char="-"/>
            </a:pPr>
            <a:r>
              <a:rPr lang="en-GB" sz="2000" dirty="0">
                <a:solidFill>
                  <a:schemeClr val="bg1"/>
                </a:solidFill>
              </a:rPr>
              <a:t>Note that fishing vessels may need flexibility as fishes move depending on the environment</a:t>
            </a:r>
          </a:p>
          <a:p>
            <a:pPr marL="285750" indent="-285750">
              <a:buFontTx/>
              <a:buChar char="-"/>
            </a:pPr>
            <a:r>
              <a:rPr lang="en-GB" sz="2000" dirty="0">
                <a:solidFill>
                  <a:schemeClr val="bg1"/>
                </a:solidFill>
              </a:rPr>
              <a:t>Does not incorporate mining-related impacts</a:t>
            </a:r>
          </a:p>
          <a:p>
            <a:pPr marL="742950" lvl="1" indent="-285750">
              <a:buFontTx/>
              <a:buChar char="-"/>
            </a:pPr>
            <a:r>
              <a:rPr lang="en-GB" sz="2000" dirty="0">
                <a:solidFill>
                  <a:schemeClr val="bg1"/>
                </a:solidFill>
              </a:rPr>
              <a:t>Mining plumes</a:t>
            </a:r>
          </a:p>
          <a:p>
            <a:pPr marL="742950" lvl="1" indent="-285750">
              <a:buFontTx/>
              <a:buChar char="-"/>
            </a:pPr>
            <a:r>
              <a:rPr lang="en-GB" sz="2000" dirty="0">
                <a:solidFill>
                  <a:schemeClr val="bg1"/>
                </a:solidFill>
              </a:rPr>
              <a:t>Noise</a:t>
            </a:r>
          </a:p>
          <a:p>
            <a:pPr marL="742950" lvl="1" indent="-285750">
              <a:buFontTx/>
              <a:buChar char="-"/>
            </a:pPr>
            <a:r>
              <a:rPr lang="en-GB" sz="2000" dirty="0">
                <a:solidFill>
                  <a:schemeClr val="bg1"/>
                </a:solidFill>
              </a:rPr>
              <a:t>Trophic cascades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13C5BB3-2B25-B1C6-8DD6-8965FE403AE4}"/>
              </a:ext>
            </a:extLst>
          </p:cNvPr>
          <p:cNvGrpSpPr/>
          <p:nvPr/>
        </p:nvGrpSpPr>
        <p:grpSpPr>
          <a:xfrm>
            <a:off x="6189783" y="2120200"/>
            <a:ext cx="5536642" cy="2955304"/>
            <a:chOff x="7958295" y="4911682"/>
            <a:chExt cx="3044650" cy="1470660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650DA6AA-02A4-C23E-B9E4-892843C9CA7C}"/>
                </a:ext>
              </a:extLst>
            </p:cNvPr>
            <p:cNvSpPr/>
            <p:nvPr/>
          </p:nvSpPr>
          <p:spPr>
            <a:xfrm>
              <a:off x="7958295" y="4913644"/>
              <a:ext cx="3044650" cy="146869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5" name="Picture 24" descr="A black and white image of a fish and a boatDescription automatically generated with medium confidence">
              <a:extLst>
                <a:ext uri="{FF2B5EF4-FFF2-40B4-BE49-F238E27FC236}">
                  <a16:creationId xmlns:a16="http://schemas.microsoft.com/office/drawing/2014/main" id="{946E9E26-4055-2091-04E6-83BB69A89B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60628" y="4911682"/>
              <a:ext cx="3023235" cy="147066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8067302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9707652-9FCF-4C21-9671-0011B03E224D}"/>
                  </a:ext>
                </a:extLst>
              </p:cNvPr>
              <p:cNvSpPr txBox="1"/>
              <p:nvPr/>
            </p:nvSpPr>
            <p:spPr>
              <a:xfrm>
                <a:off x="6587883" y="3037417"/>
                <a:ext cx="4247574" cy="6183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𝑂𝑣𝑒𝑟𝑙𝑎𝑝</m:t>
                      </m:r>
                      <m:r>
                        <a:rPr lang="en-GB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(%) = </m:t>
                      </m:r>
                      <m:f>
                        <m:fPr>
                          <m:ctrlPr>
                            <a:rPr lang="en-GB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𝐶𝑎𝑡𝑐h</m:t>
                          </m:r>
                          <m:r>
                            <a:rPr lang="en-GB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  <m:r>
                            <a:rPr lang="en-GB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𝑃𝐶𝑍</m:t>
                          </m:r>
                        </m:num>
                        <m:den>
                          <m:r>
                            <a:rPr lang="en-GB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𝐶𝑎𝑡𝑐h</m:t>
                          </m:r>
                          <m:r>
                            <a:rPr lang="en-GB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  <m:r>
                            <a:rPr lang="en-GB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𝑅𝐹𝑀𝑂</m:t>
                          </m:r>
                        </m:den>
                      </m:f>
                      <m:r>
                        <a:rPr lang="en-GB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×100</m:t>
                      </m:r>
                    </m:oMath>
                  </m:oMathPara>
                </a14:m>
                <a:endParaRPr lang="en-GB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9707652-9FCF-4C21-9671-0011B03E22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7883" y="3037417"/>
                <a:ext cx="4247574" cy="6183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E336D543-4B40-4DD2-8BF0-53C1FC04F014}"/>
              </a:ext>
            </a:extLst>
          </p:cNvPr>
          <p:cNvSpPr txBox="1"/>
          <p:nvPr/>
        </p:nvSpPr>
        <p:spPr>
          <a:xfrm>
            <a:off x="6213233" y="3802866"/>
            <a:ext cx="5848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Catch = average annual RFMO-reported catch (2005-2015)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ECAA02E-73B0-FAD9-DEDF-3E75C360BD4A}"/>
              </a:ext>
            </a:extLst>
          </p:cNvPr>
          <p:cNvSpPr txBox="1"/>
          <p:nvPr/>
        </p:nvSpPr>
        <p:spPr>
          <a:xfrm>
            <a:off x="365091" y="1940818"/>
            <a:ext cx="547300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</a:rPr>
              <a:t>Spatial overlap in terms of catches</a:t>
            </a:r>
          </a:p>
          <a:p>
            <a:pPr marL="285750" indent="-285750">
              <a:buFontTx/>
              <a:buChar char="-"/>
            </a:pPr>
            <a:r>
              <a:rPr lang="en-GB" sz="2000" dirty="0">
                <a:solidFill>
                  <a:schemeClr val="bg1"/>
                </a:solidFill>
              </a:rPr>
              <a:t>Where are catches obtained?</a:t>
            </a:r>
          </a:p>
          <a:p>
            <a:pPr marL="742950" lvl="1" indent="-285750">
              <a:buFontTx/>
              <a:buChar char="-"/>
            </a:pPr>
            <a:r>
              <a:rPr lang="en-GB" sz="2000" dirty="0">
                <a:solidFill>
                  <a:schemeClr val="bg1"/>
                </a:solidFill>
              </a:rPr>
              <a:t>Are fisheries operating in mining areas?</a:t>
            </a:r>
          </a:p>
          <a:p>
            <a:pPr marL="742950" lvl="1" indent="-285750">
              <a:buFontTx/>
              <a:buChar char="-"/>
            </a:pPr>
            <a:r>
              <a:rPr lang="en-GB" sz="2000" dirty="0">
                <a:solidFill>
                  <a:schemeClr val="bg1"/>
                </a:solidFill>
              </a:rPr>
              <a:t>How does this relate to the wider area?</a:t>
            </a:r>
          </a:p>
          <a:p>
            <a:pPr marL="285750" indent="-285750">
              <a:buFontTx/>
              <a:buChar char="-"/>
            </a:pPr>
            <a:r>
              <a:rPr lang="en-GB" sz="2000" dirty="0">
                <a:solidFill>
                  <a:schemeClr val="bg1"/>
                </a:solidFill>
              </a:rPr>
              <a:t>More consideration of spatial spread of mining-related impacts </a:t>
            </a:r>
          </a:p>
          <a:p>
            <a:pPr marL="742950" lvl="1" indent="-285750">
              <a:buFontTx/>
              <a:buChar char="-"/>
            </a:pPr>
            <a:r>
              <a:rPr lang="en-GB" sz="2000" dirty="0">
                <a:solidFill>
                  <a:schemeClr val="bg1"/>
                </a:solidFill>
              </a:rPr>
              <a:t>Spread of impacts is poorly understood</a:t>
            </a:r>
          </a:p>
          <a:p>
            <a:pPr marL="742950" lvl="1" indent="-285750">
              <a:buFontTx/>
              <a:buChar char="-"/>
            </a:pPr>
            <a:r>
              <a:rPr lang="en-GB" sz="2000" dirty="0">
                <a:solidFill>
                  <a:schemeClr val="bg1"/>
                </a:solidFill>
              </a:rPr>
              <a:t>Does not consider type of impact</a:t>
            </a:r>
          </a:p>
          <a:p>
            <a:pPr marL="285750" indent="-285750">
              <a:buFontTx/>
              <a:buChar char="-"/>
            </a:pPr>
            <a:r>
              <a:rPr lang="en-GB" sz="2000" dirty="0">
                <a:solidFill>
                  <a:schemeClr val="bg1"/>
                </a:solidFill>
              </a:rPr>
              <a:t>Focused on tunas as these species make up most of catches in high-seas areas overlapping with mining areas</a:t>
            </a:r>
          </a:p>
          <a:p>
            <a:pPr marL="285750" indent="-285750">
              <a:buFontTx/>
              <a:buChar char="-"/>
            </a:pP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7BE01474-773C-A56A-77CF-4A310DA79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091" y="561039"/>
            <a:ext cx="10515600" cy="579420"/>
          </a:xfrm>
        </p:spPr>
        <p:txBody>
          <a:bodyPr>
            <a:noAutofit/>
          </a:bodyPr>
          <a:lstStyle/>
          <a:p>
            <a:r>
              <a:rPr lang="en-GB" sz="3600" dirty="0">
                <a:solidFill>
                  <a:srgbClr val="FFFF00"/>
                </a:solidFill>
              </a:rPr>
              <a:t>Overlap between high-seas fisheries and mining areas  will depend on metric used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127B558-B8E2-905C-CB9D-4EE7692365F1}"/>
              </a:ext>
            </a:extLst>
          </p:cNvPr>
          <p:cNvSpPr/>
          <p:nvPr/>
        </p:nvSpPr>
        <p:spPr>
          <a:xfrm>
            <a:off x="5978769" y="2512088"/>
            <a:ext cx="6082814" cy="208000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72172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9292</TotalTime>
  <Words>757</Words>
  <Application>Microsoft Office PowerPoint</Application>
  <PresentationFormat>Widescreen</PresentationFormat>
  <Paragraphs>149</Paragraphs>
  <Slides>15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Office Theme</vt:lpstr>
      <vt:lpstr>Potential interactions between deep-sea mining and tuna fisheries</vt:lpstr>
      <vt:lpstr>Deep-sea mining should be considered </vt:lpstr>
      <vt:lpstr>Deep-sea mining</vt:lpstr>
      <vt:lpstr>Deep-sea mining will have benthic and pelagic impacts</vt:lpstr>
      <vt:lpstr>Deep-sea mining has benthic and pelagic impacts</vt:lpstr>
      <vt:lpstr>The deep sea has links to our dinner plates</vt:lpstr>
      <vt:lpstr>Scale of pelagic impacts could be extensive</vt:lpstr>
      <vt:lpstr>Overlap between high-seas fisheries and mining areas  will depend on metric used</vt:lpstr>
      <vt:lpstr>Overlap between high-seas fisheries and mining areas  will depend on metric used</vt:lpstr>
      <vt:lpstr>There is spatial overlap between deep-sea mining areas and tuna fisheries</vt:lpstr>
      <vt:lpstr>Overlap will depend on spread of impacts, but it is not equal between fishing Nations</vt:lpstr>
      <vt:lpstr>Will climate change change overlap ?</vt:lpstr>
      <vt:lpstr>Mining code is currently being developed at the ISA</vt:lpstr>
      <vt:lpstr>Options moving forward</vt:lpstr>
      <vt:lpstr>Acknowledgements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Spatial overlap between deep-sea mining and tuna fisheries: potential for conflict?</dc:title>
  <dc:creator>Jesse Van Der Grient</dc:creator>
  <cp:lastModifiedBy>Jesse van der Grient</cp:lastModifiedBy>
  <cp:revision>35</cp:revision>
  <dcterms:created xsi:type="dcterms:W3CDTF">2023-05-04T23:14:34Z</dcterms:created>
  <dcterms:modified xsi:type="dcterms:W3CDTF">2024-08-15T09:12:12Z</dcterms:modified>
</cp:coreProperties>
</file>