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76" r:id="rId5"/>
    <p:sldId id="286" r:id="rId6"/>
    <p:sldId id="289" r:id="rId7"/>
    <p:sldId id="303" r:id="rId8"/>
    <p:sldId id="302" r:id="rId9"/>
    <p:sldId id="300" r:id="rId10"/>
    <p:sldId id="290" r:id="rId11"/>
    <p:sldId id="291" r:id="rId12"/>
    <p:sldId id="306" r:id="rId13"/>
    <p:sldId id="305" r:id="rId14"/>
    <p:sldId id="307" r:id="rId15"/>
    <p:sldId id="304" r:id="rId16"/>
    <p:sldId id="308" r:id="rId17"/>
    <p:sldId id="309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46AD"/>
    <a:srgbClr val="00B0CA"/>
    <a:srgbClr val="DEF3FE"/>
    <a:srgbClr val="D5F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226" autoAdjust="0"/>
  </p:normalViewPr>
  <p:slideViewPr>
    <p:cSldViewPr snapToGrid="0">
      <p:cViewPr varScale="1">
        <p:scale>
          <a:sx n="77" d="100"/>
          <a:sy n="77" d="100"/>
        </p:scale>
        <p:origin x="23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97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46071-01D2-4ADD-A0C1-3560CB4A6686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E8CA93-D54D-4B0A-8D32-4D7DED20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333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CA714-9302-4F78-8284-842B920EF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98720" y="2646363"/>
            <a:ext cx="6736080" cy="2387600"/>
          </a:xfrm>
        </p:spPr>
        <p:txBody>
          <a:bodyPr anchor="b" anchorCtr="0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0BE79B-66B3-4535-868E-13C4FF6E63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8720" y="5126038"/>
            <a:ext cx="6736080" cy="583882"/>
          </a:xfrm>
        </p:spPr>
        <p:txBody>
          <a:bodyPr anchor="t" anchorCtr="0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E2576-EA73-40E8-A2F2-A62B73E3C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12/08/2024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5CCD9-36E9-4809-B113-D53B5EBE8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D451D-CA62-47FA-92B4-ED2D8FCD9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7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92767241-17BF-8AFF-B9BE-875195288E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21263" cy="6858000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0847052D-DE93-DF88-3AAA-CB2675B7072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072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2EE8B-A420-482C-AA8F-161CF5617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693580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CB40F-0903-4B7E-8BF4-FABD7BA25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12/08/2024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AB605-A5E2-4DE4-9DDB-979FC3696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8B41D-0106-4F2E-8CAF-6F6AA9375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B70209C-55AC-7EDB-1AE6-8DA0F85A8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624" y="372856"/>
            <a:ext cx="10515600" cy="1009292"/>
          </a:xfrm>
        </p:spPr>
        <p:txBody>
          <a:bodyPr anchor="t">
            <a:noAutofit/>
          </a:bodyPr>
          <a:lstStyle>
            <a:lvl1pPr>
              <a:defRPr sz="4400">
                <a:solidFill>
                  <a:srgbClr val="00B0CA"/>
                </a:solidFill>
              </a:defRPr>
            </a:lvl1pPr>
          </a:lstStyle>
          <a:p>
            <a:r>
              <a:rPr lang="en-US" dirty="0"/>
              <a:t>Title</a:t>
            </a:r>
            <a:endParaRPr lang="fr-FR" dirty="0"/>
          </a:p>
        </p:txBody>
      </p:sp>
      <p:pic>
        <p:nvPicPr>
          <p:cNvPr id="15" name="Picture 4">
            <a:extLst>
              <a:ext uri="{FF2B5EF4-FFF2-40B4-BE49-F238E27FC236}">
                <a16:creationId xmlns:a16="http://schemas.microsoft.com/office/drawing/2014/main" id="{F6086CD8-7569-EBDF-AE07-CE93B56564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1266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bar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73F47F-D34D-44F8-A4C7-085914045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12/08/2024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580783-FC5E-4A67-8104-4FB7A8D4A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B6090D-A3EB-4FDF-A21C-83AB4FDD3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D0F3356-3FA1-4DEB-8E57-D4E7D5E627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5906"/>
            <a:ext cx="12192000" cy="692094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8AC3570-27DB-4DE2-AF51-4C488E57D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789494"/>
            <a:ext cx="10515600" cy="39212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97C967CF-52DD-C426-81E5-5EACF1040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4" t="18038" r="4056" b="80046"/>
          <a:stretch/>
        </p:blipFill>
        <p:spPr>
          <a:xfrm>
            <a:off x="916529" y="1127557"/>
            <a:ext cx="11069826" cy="131411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91B9295-C753-E501-0DE1-970730B746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624" y="372856"/>
            <a:ext cx="10515600" cy="1009292"/>
          </a:xfrm>
        </p:spPr>
        <p:txBody>
          <a:bodyPr anchor="t">
            <a:noAutofit/>
          </a:bodyPr>
          <a:lstStyle>
            <a:lvl1pPr>
              <a:defRPr sz="4400">
                <a:solidFill>
                  <a:srgbClr val="00B0CA"/>
                </a:solidFill>
              </a:defRPr>
            </a:lvl1pPr>
          </a:lstStyle>
          <a:p>
            <a:r>
              <a:rPr lang="en-US" dirty="0"/>
              <a:t>Title</a:t>
            </a:r>
            <a:endParaRPr lang="fr-FR" dirty="0"/>
          </a:p>
        </p:txBody>
      </p:sp>
      <p:pic>
        <p:nvPicPr>
          <p:cNvPr id="12" name="Picture 4">
            <a:extLst>
              <a:ext uri="{FF2B5EF4-FFF2-40B4-BE49-F238E27FC236}">
                <a16:creationId xmlns:a16="http://schemas.microsoft.com/office/drawing/2014/main" id="{79232801-C811-253D-12D9-6846FA4763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176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02A15-9DC6-4F18-A8CA-822A6ECB3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9526" y="1801881"/>
            <a:ext cx="5181600" cy="4134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B36924-1628-4793-A109-B217B6E4E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3526" y="1801881"/>
            <a:ext cx="5181600" cy="4134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B3672-26D8-4D46-B9DE-6B2D27E6A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12/08/2024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D59EA9-83A3-477E-9E11-11C501E32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8C123-B7F5-4FD2-9435-71E4F724D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008A5D2-D9D8-987B-E3D9-B66316B5AA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624" y="372856"/>
            <a:ext cx="10515600" cy="1009292"/>
          </a:xfrm>
        </p:spPr>
        <p:txBody>
          <a:bodyPr anchor="t">
            <a:noAutofit/>
          </a:bodyPr>
          <a:lstStyle>
            <a:lvl1pPr>
              <a:defRPr sz="4400">
                <a:solidFill>
                  <a:srgbClr val="00B0CA"/>
                </a:solidFill>
              </a:defRPr>
            </a:lvl1pPr>
          </a:lstStyle>
          <a:p>
            <a:r>
              <a:rPr lang="en-US" dirty="0"/>
              <a:t>Title</a:t>
            </a:r>
            <a:endParaRPr lang="fr-FR" dirty="0"/>
          </a:p>
        </p:txBody>
      </p:sp>
      <p:pic>
        <p:nvPicPr>
          <p:cNvPr id="16" name="Picture 4">
            <a:extLst>
              <a:ext uri="{FF2B5EF4-FFF2-40B4-BE49-F238E27FC236}">
                <a16:creationId xmlns:a16="http://schemas.microsoft.com/office/drawing/2014/main" id="{9F086F6D-1869-06EA-C5D3-A51C336F809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729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AC94549-5071-4DBF-B0E3-39806E449D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738" y="1592510"/>
            <a:ext cx="3291578" cy="41347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AB69AF1D-5AE6-496F-9BC9-B625966CE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5569" y="1600171"/>
            <a:ext cx="3291578" cy="41347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80CBA766-0D8C-49E1-A44D-66671B545693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1E880D-16D1-4539-9948-C2240ACC59CA}" type="datetimeFigureOut">
              <a:rPr lang="fr-FR" smtClean="0"/>
              <a:pPr/>
              <a:t>12/08/2024</a:t>
            </a:fld>
            <a:endParaRPr lang="fr-FR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247DC72-BEB6-409B-8BDD-1A1131638554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A861154-064F-4AC5-84EA-549FDD985C1D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FDA17A-0E28-4795-BD73-A8EFAD0C3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12/08/2024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91DDBC-065E-4D49-8735-94AFFE054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4239D6-49DF-40DF-A7AC-008B9C5A5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2A83EFD6-87FF-4AB7-8A5B-3BB13A6B5E2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53400" y="1600171"/>
            <a:ext cx="3291578" cy="41347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5D7CF17-D637-6F4A-F9C5-B868228036ED}"/>
              </a:ext>
            </a:extLst>
          </p:cNvPr>
          <p:cNvSpPr txBox="1">
            <a:spLocks/>
          </p:cNvSpPr>
          <p:nvPr userDrawn="1"/>
        </p:nvSpPr>
        <p:spPr>
          <a:xfrm>
            <a:off x="1025624" y="372856"/>
            <a:ext cx="10515600" cy="10092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B0C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Title</a:t>
            </a:r>
            <a:endParaRPr lang="fr-FR" dirty="0"/>
          </a:p>
        </p:txBody>
      </p:sp>
      <p:pic>
        <p:nvPicPr>
          <p:cNvPr id="16" name="Picture 4">
            <a:extLst>
              <a:ext uri="{FF2B5EF4-FFF2-40B4-BE49-F238E27FC236}">
                <a16:creationId xmlns:a16="http://schemas.microsoft.com/office/drawing/2014/main" id="{ED7F7A6C-FDB7-FF7B-464B-09315DC9CB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0066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 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7D3B5-5147-4C75-982C-4343F93747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Divider Chapter Slide</a:t>
            </a:r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C5762-9132-4ACE-8BCC-7261A3C05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46AD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A38CB-A948-465D-80D8-92EA3137C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12/08/2024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BAB24-1757-4627-856C-81AC996DC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F7060-A99B-410E-B6C2-BDD91AFBA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8" name="Picture 7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97254DA3-BF0D-4FCF-BF4A-C8C9621AE8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4" t="18038" r="4056" b="80046"/>
          <a:stretch/>
        </p:blipFill>
        <p:spPr>
          <a:xfrm>
            <a:off x="626875" y="1237014"/>
            <a:ext cx="11069826" cy="131411"/>
          </a:xfrm>
          <a:prstGeom prst="rect">
            <a:avLst/>
          </a:prstGeom>
        </p:spPr>
      </p:pic>
      <p:pic>
        <p:nvPicPr>
          <p:cNvPr id="9" name="Picture 8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90E9DF43-318F-41D9-8DC9-04DEED7ACA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993"/>
          <a:stretch/>
        </p:blipFill>
        <p:spPr>
          <a:xfrm>
            <a:off x="1" y="0"/>
            <a:ext cx="588854" cy="6858000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0AE8A7F8-A329-CD60-1160-45B9C9132F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2018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-certificates et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11D53162-33EF-4CED-99DB-E85F0CB5BB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" y="-9564"/>
            <a:ext cx="12190095" cy="6858000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4669462-A299-40A0-81EC-EF072D29E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860164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4D5D13C-BD49-9C79-9B97-1396072B4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624" y="554600"/>
            <a:ext cx="10515600" cy="1009292"/>
          </a:xfrm>
        </p:spPr>
        <p:txBody>
          <a:bodyPr anchor="t">
            <a:noAutofit/>
          </a:bodyPr>
          <a:lstStyle>
            <a:lvl1pPr>
              <a:defRPr sz="4400">
                <a:solidFill>
                  <a:srgbClr val="00B0CA"/>
                </a:solidFill>
              </a:defRPr>
            </a:lvl1pPr>
          </a:lstStyle>
          <a:p>
            <a:r>
              <a:rPr lang="en-US" dirty="0"/>
              <a:t>Title</a:t>
            </a:r>
            <a:endParaRPr lang="fr-FR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0C528C1-3695-4BCB-8100-2CA1278582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313024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817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box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F00C6B7-69E3-4CA4-A6B4-C868D0CB7DBC}"/>
              </a:ext>
            </a:extLst>
          </p:cNvPr>
          <p:cNvSpPr/>
          <p:nvPr userDrawn="1"/>
        </p:nvSpPr>
        <p:spPr>
          <a:xfrm>
            <a:off x="836611" y="457200"/>
            <a:ext cx="3935413" cy="5403850"/>
          </a:xfrm>
          <a:prstGeom prst="rect">
            <a:avLst/>
          </a:prstGeom>
          <a:solidFill>
            <a:srgbClr val="DEF3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5845D4C9-5249-4694-9B85-C5361D6CB1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6" r="25097" b="17760"/>
          <a:stretch/>
        </p:blipFill>
        <p:spPr>
          <a:xfrm>
            <a:off x="874911" y="1257300"/>
            <a:ext cx="3935413" cy="46037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0AA1D0-8E90-44C4-9562-41C22EE9F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B0C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1141B-7A45-42CD-9FA0-FA3F57FC2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296000"/>
            <a:ext cx="6172200" cy="45650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9E0FD-1890-46F8-8BC3-E9516C5E2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46AD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D326A-A223-4A66-8461-449419D23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12/08/2024</a:t>
            </a:fld>
            <a:endParaRPr lang="fr-FR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282F8-F662-4779-8227-5303B31DC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53B61E-AAF7-4610-9B1C-353FB2AD5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05C6FF66-E984-4E86-BEB9-13DCCC338B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993"/>
          <a:stretch/>
        </p:blipFill>
        <p:spPr>
          <a:xfrm>
            <a:off x="1" y="0"/>
            <a:ext cx="588854" cy="6858000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D23D1AAF-D0ED-CC64-94F5-6391631E00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8974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r blue bottom text left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700C6-B419-416F-AF08-BBBA19493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AD13B6-6CFA-43ED-A013-5603EF1DBC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486444"/>
            <a:ext cx="6172200" cy="43746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F95694-4689-49CA-92F4-A8F884B73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5D2E4-52AC-40C7-83DE-BB12D5C90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12/08/2024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A3491-E6B6-4519-8AF0-E260E39E6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53F7C-FA6A-46C2-A91A-51000F762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4A4F6D2-CD76-43F5-A681-3F113BDB5E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5906"/>
            <a:ext cx="12192000" cy="692094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5DF056EE-9E5A-BC7E-9A2F-1B3E227F2B0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2862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319846-29D1-46FA-A4B4-F51045673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CA294C-9B27-49AE-9128-3696CDEB7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656F4-F81B-4402-9B07-9F7FD5977B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E880D-16D1-4539-9948-C2240ACC59CA}" type="datetimeFigureOut">
              <a:rPr lang="fr-FR" smtClean="0"/>
              <a:t>12/08/2024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CCE74-D5F7-4C92-B871-71638BD58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9639-0815-4873-A2C3-3182144E77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20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2" r:id="rId4"/>
    <p:sldLayoutId id="2147483661" r:id="rId5"/>
    <p:sldLayoutId id="2147483651" r:id="rId6"/>
    <p:sldLayoutId id="2147483654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CA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46A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46A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46AD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46AD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46AD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92B86ED-6453-C4AE-D0E8-475C8BDF31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8720" y="5126037"/>
            <a:ext cx="6736080" cy="1231219"/>
          </a:xfrm>
        </p:spPr>
        <p:txBody>
          <a:bodyPr>
            <a:noAutofit/>
          </a:bodyPr>
          <a:lstStyle/>
          <a:p>
            <a:pPr algn="ctr"/>
            <a:r>
              <a:rPr lang="en-US" sz="2000" dirty="0"/>
              <a:t>SPC-OFP</a:t>
            </a:r>
            <a:br>
              <a:rPr lang="en-US" sz="2000" dirty="0"/>
            </a:br>
            <a:r>
              <a:rPr lang="en-US" sz="2000" dirty="0"/>
              <a:t>14-21 August 2024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60CCAFB-4779-48B4-1ACB-CDE33C354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1669" y="2194560"/>
            <a:ext cx="7474131" cy="2839403"/>
          </a:xfrm>
        </p:spPr>
        <p:txBody>
          <a:bodyPr>
            <a:normAutofit fontScale="90000"/>
          </a:bodyPr>
          <a:lstStyle/>
          <a:p>
            <a:pPr algn="ctr"/>
            <a:r>
              <a:rPr lang="en-AU" sz="3200" dirty="0"/>
              <a:t>MI-WP-03 </a:t>
            </a:r>
            <a:r>
              <a:rPr lang="en-AU" sz="3200" b="1" dirty="0"/>
              <a:t>REV1</a:t>
            </a:r>
            <a:r>
              <a:rPr lang="en-AU" sz="3200" dirty="0"/>
              <a:t> </a:t>
            </a:r>
            <a:br>
              <a:rPr lang="en-AU" sz="3200" dirty="0"/>
            </a:br>
            <a:r>
              <a:rPr lang="en-AU" sz="3200" dirty="0"/>
              <a:t>South Pacific albacore </a:t>
            </a:r>
            <a:r>
              <a:rPr lang="en-AU" sz="3200" dirty="0" err="1"/>
              <a:t>iTRP</a:t>
            </a: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r>
              <a:rPr lang="en-US" sz="2000" dirty="0">
                <a:solidFill>
                  <a:schemeClr val="tx1"/>
                </a:solidFill>
                <a:latin typeface="+mn-lt"/>
              </a:rPr>
              <a:t>WCPFC SC20</a:t>
            </a:r>
            <a:br>
              <a:rPr lang="en-US" sz="2000" dirty="0">
                <a:solidFill>
                  <a:schemeClr val="tx1"/>
                </a:solidFill>
                <a:latin typeface="+mn-lt"/>
              </a:rPr>
            </a:br>
            <a:r>
              <a:rPr lang="en-US" sz="2000" dirty="0">
                <a:solidFill>
                  <a:schemeClr val="tx1"/>
                </a:solidFill>
                <a:latin typeface="+mn-lt"/>
              </a:rPr>
              <a:t>Manila, Philippines</a:t>
            </a:r>
            <a:br>
              <a:rPr lang="en-US" sz="4400" dirty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803590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42CD72B-7479-6954-7FA7-52CA78D149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5624" y="1511695"/>
            <a:ext cx="4582668" cy="2753868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19A83E0-F7BC-D918-53DF-30F1E37ED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SPA </a:t>
            </a:r>
            <a:r>
              <a:rPr lang="en-AU" dirty="0" err="1"/>
              <a:t>iTRP</a:t>
            </a:r>
            <a:r>
              <a:rPr lang="en-AU" dirty="0"/>
              <a:t> – caveats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53E2A29-77DF-1729-E3F9-A8EF36EC1CF0}"/>
              </a:ext>
            </a:extLst>
          </p:cNvPr>
          <p:cNvCxnSpPr/>
          <p:nvPr/>
        </p:nvCxnSpPr>
        <p:spPr>
          <a:xfrm>
            <a:off x="3640975" y="2219498"/>
            <a:ext cx="1105592" cy="75645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6C87467-90AD-5DBB-35FB-6FA41C1C9415}"/>
              </a:ext>
            </a:extLst>
          </p:cNvPr>
          <p:cNvSpPr txBox="1"/>
          <p:nvPr/>
        </p:nvSpPr>
        <p:spPr>
          <a:xfrm>
            <a:off x="6212840" y="2092010"/>
            <a:ext cx="2651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Numbers = 10 fish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E44E6A-08AF-140A-FA0F-29878F955BE1}"/>
              </a:ext>
            </a:extLst>
          </p:cNvPr>
          <p:cNvSpPr txBox="1"/>
          <p:nvPr/>
        </p:nvSpPr>
        <p:spPr>
          <a:xfrm>
            <a:off x="9296027" y="1988665"/>
            <a:ext cx="2245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Weight = 350kg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274A74-EF9F-4689-81F1-772682D95322}"/>
              </a:ext>
            </a:extLst>
          </p:cNvPr>
          <p:cNvSpPr txBox="1"/>
          <p:nvPr/>
        </p:nvSpPr>
        <p:spPr>
          <a:xfrm>
            <a:off x="7679453" y="1519183"/>
            <a:ext cx="3801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Projected catch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F20B234-6DB5-E4C6-14CC-FB173845B8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6150103" y="2705956"/>
            <a:ext cx="807877" cy="360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5C4AB44-BF95-7415-17D0-777B0BA3B4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7572614" y="2705956"/>
            <a:ext cx="868038" cy="360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6A196FA-70D8-6E5E-0612-25CD54ACC5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6765655" y="3312473"/>
            <a:ext cx="868038" cy="360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0AEB996-BBD8-0D4D-6AA0-C628C2C8D1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9580172" y="2567540"/>
            <a:ext cx="868038" cy="360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6BA7235-6D55-A40F-A7DA-F081FC2830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9386134" y="3107540"/>
            <a:ext cx="868038" cy="360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D314998-507F-AFD0-AD1A-30721E1889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10882229" y="3459145"/>
            <a:ext cx="868038" cy="360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DDC213A-E212-B6A6-95C8-F448D39073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9296027" y="3852545"/>
            <a:ext cx="868038" cy="360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F442E28-9845-5AD4-8B55-9D7EA4CF27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10196586" y="4144520"/>
            <a:ext cx="868038" cy="360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90FA8EB-241C-A62E-3613-F2BDEFF34E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7200869" y="3903186"/>
            <a:ext cx="868038" cy="360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3FFB629-A68E-1241-655D-0B2B623B06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9189541" y="4509755"/>
            <a:ext cx="868038" cy="3600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C86B31A-C3BF-88B9-DFEA-B022C13B1C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6212840" y="4055586"/>
            <a:ext cx="868038" cy="3600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4522504-8190-45E5-3B9D-9C6767B055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7651216" y="3531611"/>
            <a:ext cx="868038" cy="360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A15279A-12BC-25A8-0313-50FF91AA0D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7353269" y="4353534"/>
            <a:ext cx="868038" cy="3600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8AA3120-8C02-ADA3-189D-CDB69BFD69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6418322" y="4856969"/>
            <a:ext cx="868038" cy="3600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A2A6A498-11B6-EDE1-3070-E903F6DF0E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7353269" y="4856969"/>
            <a:ext cx="868038" cy="3600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D4F6A97-7DC9-FC26-9C40-D27F5E4EBB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7178610" y="5360401"/>
            <a:ext cx="868038" cy="3600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FC84BE90-4B0E-16BE-D0D1-D32CFC27EA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10544229" y="2719940"/>
            <a:ext cx="868038" cy="3600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CB9C785D-29E2-1275-5128-19AFEB4214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9835313" y="3582968"/>
            <a:ext cx="868038" cy="3600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2897E71-5A31-5087-29F4-446EA472D5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10811357" y="4435721"/>
            <a:ext cx="868038" cy="3600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44B4EE0-502D-F3F7-B915-A7A4BA8418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9732572" y="4939158"/>
            <a:ext cx="868038" cy="3600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9DD98F46-A291-4B10-D17D-9F71955FAF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9732572" y="5350126"/>
            <a:ext cx="868038" cy="3600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A8793AC-A0A6-37E1-43A8-860A1FC8D8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10513407" y="4898061"/>
            <a:ext cx="868038" cy="3600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5E1BAFA-60B1-9534-EC01-1AB0BA60BC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9609282" y="5863836"/>
            <a:ext cx="868038" cy="3600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F8DA53F0-0699-71D0-4605-2518FBB76D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10688067" y="5319302"/>
            <a:ext cx="868038" cy="36000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7714C65-11B7-7586-0FB7-EC355F77E9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9732572" y="4528190"/>
            <a:ext cx="868038" cy="36000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015AF892-5DE4-74CE-24D3-2CE195E815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10102440" y="3028161"/>
            <a:ext cx="868038" cy="36000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69F1403E-13E3-E901-486F-EA8D693CD9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8931189" y="5391222"/>
            <a:ext cx="868038" cy="36000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9CE5E72F-E51A-431F-1103-219FAD12CE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10688067" y="6038498"/>
            <a:ext cx="868038" cy="36000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824E13C9-F42F-9686-0152-DFB3E4E4C0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10852453" y="3870643"/>
            <a:ext cx="868038" cy="36000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8148C696-1B34-28E4-38DE-5F97BA107F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8703446" y="6180620"/>
            <a:ext cx="868038" cy="360000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3ED9CAAB-64CB-8121-EEE7-D76733E7D63A}"/>
              </a:ext>
            </a:extLst>
          </p:cNvPr>
          <p:cNvSpPr txBox="1"/>
          <p:nvPr/>
        </p:nvSpPr>
        <p:spPr>
          <a:xfrm>
            <a:off x="6212840" y="5898030"/>
            <a:ext cx="2245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Weight = 300kg?</a:t>
            </a:r>
          </a:p>
        </p:txBody>
      </p:sp>
    </p:spTree>
    <p:extLst>
      <p:ext uri="{BB962C8B-B14F-4D97-AF65-F5344CB8AC3E}">
        <p14:creationId xmlns:p14="http://schemas.microsoft.com/office/powerpoint/2010/main" val="2626145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32881DF-A672-A6CE-3A3F-69D5AA7ED4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2531447"/>
              </p:ext>
            </p:extLst>
          </p:nvPr>
        </p:nvGraphicFramePr>
        <p:xfrm>
          <a:off x="650872" y="2270589"/>
          <a:ext cx="11186450" cy="30839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9511">
                  <a:extLst>
                    <a:ext uri="{9D8B030D-6E8A-4147-A177-3AD203B41FA5}">
                      <a16:colId xmlns:a16="http://schemas.microsoft.com/office/drawing/2014/main" val="4018375357"/>
                    </a:ext>
                  </a:extLst>
                </a:gridCol>
                <a:gridCol w="1546846">
                  <a:extLst>
                    <a:ext uri="{9D8B030D-6E8A-4147-A177-3AD203B41FA5}">
                      <a16:colId xmlns:a16="http://schemas.microsoft.com/office/drawing/2014/main" val="2678110652"/>
                    </a:ext>
                  </a:extLst>
                </a:gridCol>
                <a:gridCol w="2073109">
                  <a:extLst>
                    <a:ext uri="{9D8B030D-6E8A-4147-A177-3AD203B41FA5}">
                      <a16:colId xmlns:a16="http://schemas.microsoft.com/office/drawing/2014/main" val="3202990137"/>
                    </a:ext>
                  </a:extLst>
                </a:gridCol>
                <a:gridCol w="1426778">
                  <a:extLst>
                    <a:ext uri="{9D8B030D-6E8A-4147-A177-3AD203B41FA5}">
                      <a16:colId xmlns:a16="http://schemas.microsoft.com/office/drawing/2014/main" val="2934758753"/>
                    </a:ext>
                  </a:extLst>
                </a:gridCol>
                <a:gridCol w="1643714">
                  <a:extLst>
                    <a:ext uri="{9D8B030D-6E8A-4147-A177-3AD203B41FA5}">
                      <a16:colId xmlns:a16="http://schemas.microsoft.com/office/drawing/2014/main" val="1627767518"/>
                    </a:ext>
                  </a:extLst>
                </a:gridCol>
                <a:gridCol w="2536492">
                  <a:extLst>
                    <a:ext uri="{9D8B030D-6E8A-4147-A177-3AD203B41FA5}">
                      <a16:colId xmlns:a16="http://schemas.microsoft.com/office/drawing/2014/main" val="431363334"/>
                    </a:ext>
                  </a:extLst>
                </a:gridCol>
              </a:tblGrid>
              <a:tr h="749834">
                <a:tc row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Catch scalar (</a:t>
                      </a:r>
                      <a:r>
                        <a:rPr lang="en-AU" sz="1800" dirty="0" err="1">
                          <a:effectLst/>
                        </a:rPr>
                        <a:t>cf</a:t>
                      </a:r>
                      <a:r>
                        <a:rPr lang="en-AU" sz="1800" dirty="0">
                          <a:effectLst/>
                        </a:rPr>
                        <a:t> 2020-2022 avg)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Approx catch</a:t>
                      </a:r>
                      <a:endParaRPr lang="en-AU" sz="2400" dirty="0">
                        <a:effectLst/>
                      </a:endParaRPr>
                    </a:p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(LL+TR, mt)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Depletion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Vulnerable biomass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771496"/>
                  </a:ext>
                </a:extLst>
              </a:tr>
              <a:tr h="67042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WCPFC-CA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Long term avg SB/SB</a:t>
                      </a:r>
                      <a:r>
                        <a:rPr lang="en-AU" sz="1800" baseline="-25000" dirty="0">
                          <a:effectLst/>
                        </a:rPr>
                        <a:t>F=0</a:t>
                      </a:r>
                      <a:r>
                        <a:rPr lang="en-AU" sz="1800" dirty="0">
                          <a:effectLst/>
                        </a:rPr>
                        <a:t> (WCPFC-CA)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Risk &lt; LRP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VB/VB</a:t>
                      </a:r>
                      <a:r>
                        <a:rPr lang="en-AU" sz="1800" baseline="-25000" dirty="0">
                          <a:effectLst/>
                        </a:rPr>
                        <a:t>2017-2019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VB/VB</a:t>
                      </a:r>
                      <a:r>
                        <a:rPr lang="en-AU" sz="1800" baseline="-25000">
                          <a:effectLst/>
                        </a:rPr>
                        <a:t>2013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5494599"/>
                  </a:ext>
                </a:extLst>
              </a:tr>
              <a:tr h="297455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0.875/</a:t>
                      </a:r>
                      <a:r>
                        <a:rPr lang="en-AU" sz="18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</a:rPr>
                        <a:t>0.85</a:t>
                      </a:r>
                      <a:endParaRPr lang="en-AU" sz="24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53,100/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</a:rPr>
                        <a:t>51,600</a:t>
                      </a:r>
                      <a:endParaRPr lang="en-AU" sz="24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0.56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3%/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</a:rPr>
                        <a:t>6%</a:t>
                      </a:r>
                      <a:endParaRPr lang="en-AU" sz="24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0.82/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0.74/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5243365"/>
                  </a:ext>
                </a:extLst>
              </a:tr>
              <a:tr h="297455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0.935/</a:t>
                      </a:r>
                      <a:r>
                        <a:rPr lang="en-AU" sz="18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</a:rPr>
                        <a:t>0.925</a:t>
                      </a:r>
                      <a:endParaRPr lang="en-AU" sz="24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56,750/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</a:rPr>
                        <a:t>56,150</a:t>
                      </a:r>
                      <a:endParaRPr lang="en-AU" sz="24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0.53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5%/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</a:rPr>
                        <a:t>10%</a:t>
                      </a:r>
                      <a:endParaRPr lang="en-AU" sz="24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0.79/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0.70/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8738462"/>
                  </a:ext>
                </a:extLst>
              </a:tr>
              <a:tr h="297455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1 / </a:t>
                      </a:r>
                      <a:r>
                        <a:rPr lang="en-AU" sz="18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</a:rPr>
                        <a:t>1</a:t>
                      </a:r>
                      <a:endParaRPr lang="en-AU" sz="24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60,700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0.50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8% / 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</a:rPr>
                        <a:t>14%</a:t>
                      </a:r>
                      <a:endParaRPr lang="en-AU" sz="24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0.74/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0.67/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1422247"/>
                  </a:ext>
                </a:extLst>
              </a:tr>
              <a:tr h="321293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1.18/</a:t>
                      </a:r>
                      <a:r>
                        <a:rPr lang="en-AU" sz="18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</a:rPr>
                        <a:t>1.075</a:t>
                      </a:r>
                      <a:endParaRPr lang="en-AU" sz="24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71,300/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</a:rPr>
                        <a:t>65,250</a:t>
                      </a:r>
                      <a:endParaRPr lang="en-AU" sz="24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0.46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16%/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</a:rPr>
                        <a:t>20%</a:t>
                      </a:r>
                      <a:endParaRPr lang="en-AU" sz="24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0.64/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0.57/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6725850"/>
                  </a:ext>
                </a:extLst>
              </a:tr>
              <a:tr h="297455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1.25 / </a:t>
                      </a:r>
                      <a:r>
                        <a:rPr lang="en-AU" sz="18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</a:rPr>
                        <a:t>1.15</a:t>
                      </a:r>
                      <a:endParaRPr lang="en-AU" sz="24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75,900/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</a:rPr>
                        <a:t>69,800</a:t>
                      </a:r>
                      <a:endParaRPr lang="en-AU" sz="24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0.42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19%/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</a:rPr>
                        <a:t>26%</a:t>
                      </a:r>
                      <a:endParaRPr lang="en-AU" sz="24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0.59/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0.53/</a:t>
                      </a:r>
                      <a:r>
                        <a:rPr lang="en-AU" sz="1800" b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8201471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7DDC3013-1062-7A20-2C08-7B1B73640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91" y="396228"/>
            <a:ext cx="10515600" cy="1009292"/>
          </a:xfrm>
        </p:spPr>
        <p:txBody>
          <a:bodyPr/>
          <a:lstStyle/>
          <a:p>
            <a:r>
              <a:rPr lang="en-AU" dirty="0"/>
              <a:t>SPA </a:t>
            </a:r>
            <a:r>
              <a:rPr lang="en-AU" dirty="0" err="1"/>
              <a:t>iTRP</a:t>
            </a:r>
            <a:r>
              <a:rPr lang="en-AU" dirty="0"/>
              <a:t> – catch v weight (see Appendix)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369F3868-D1F8-DABC-97A3-407EC946DA78}"/>
              </a:ext>
            </a:extLst>
          </p:cNvPr>
          <p:cNvSpPr txBox="1">
            <a:spLocks/>
          </p:cNvSpPr>
          <p:nvPr/>
        </p:nvSpPr>
        <p:spPr>
          <a:xfrm>
            <a:off x="1025527" y="1549742"/>
            <a:ext cx="10515600" cy="720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46A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46AD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46AD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6AD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6AD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/>
              <a:t>WCPFC-CA only adjustment to catch (numbers/</a:t>
            </a:r>
            <a:r>
              <a:rPr lang="en-AU" b="1" dirty="0">
                <a:solidFill>
                  <a:srgbClr val="7030A0"/>
                </a:solidFill>
              </a:rPr>
              <a:t>weight</a:t>
            </a:r>
            <a:r>
              <a:rPr lang="en-AU" dirty="0"/>
              <a:t>) (EPO fixed)</a:t>
            </a:r>
          </a:p>
        </p:txBody>
      </p:sp>
    </p:spTree>
    <p:extLst>
      <p:ext uri="{BB962C8B-B14F-4D97-AF65-F5344CB8AC3E}">
        <p14:creationId xmlns:p14="http://schemas.microsoft.com/office/powerpoint/2010/main" val="3362614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02D370-77B0-4207-12FE-28F1CC525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Note  the  recalibrated  </a:t>
            </a:r>
            <a:r>
              <a:rPr lang="en-AU" dirty="0" err="1"/>
              <a:t>iTRP</a:t>
            </a:r>
            <a:r>
              <a:rPr lang="en-AU" dirty="0"/>
              <a:t>  depletion  value  based  on  the  submitted  2024  stock  assessment grid, for use in provision of stock status advice relative to this level.</a:t>
            </a:r>
          </a:p>
          <a:p>
            <a:r>
              <a:rPr lang="en-AU" dirty="0"/>
              <a:t>Consider  the  levels  of  fishing  necessary  to  achieve  the recalibrated </a:t>
            </a:r>
            <a:r>
              <a:rPr lang="en-AU" dirty="0" err="1"/>
              <a:t>iTRP</a:t>
            </a:r>
            <a:r>
              <a:rPr lang="en-AU" dirty="0"/>
              <a:t> and  alternative depletion levels, and corresponding catch, catch rate and risk outcomes.</a:t>
            </a:r>
          </a:p>
          <a:p>
            <a:r>
              <a:rPr lang="en-AU" dirty="0"/>
              <a:t>Consider whether alternative depletion levels should be evaluated.</a:t>
            </a:r>
          </a:p>
          <a:p>
            <a:r>
              <a:rPr lang="en-AU" dirty="0"/>
              <a:t>Consider the implications of management action within the WCPFC Convention Area only, and those where action is taken across the South Pacific.</a:t>
            </a:r>
          </a:p>
          <a:p>
            <a:r>
              <a:rPr lang="en-AU" dirty="0"/>
              <a:t>Provide  advice  on  the  methodology  for  longline  catch-based  projections  in  terms  of  use  of catch in numbers of fish or catch weight as their basis.</a:t>
            </a:r>
          </a:p>
          <a:p>
            <a:endParaRPr lang="en-A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D78F622-75B1-84BE-F4EB-8DAC17733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46995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AECFC70-48F5-05E4-D5A4-925D858DF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CA8894-ABB9-C650-6A03-5E47ECECF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9905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A3114E8-C342-E81E-D233-65680F0635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160535"/>
              </p:ext>
            </p:extLst>
          </p:nvPr>
        </p:nvGraphicFramePr>
        <p:xfrm>
          <a:off x="1025620" y="2053200"/>
          <a:ext cx="10515604" cy="3291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5964">
                  <a:extLst>
                    <a:ext uri="{9D8B030D-6E8A-4147-A177-3AD203B41FA5}">
                      <a16:colId xmlns:a16="http://schemas.microsoft.com/office/drawing/2014/main" val="766554656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2519724460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3872884968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2109059015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1557118113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1945187390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3015213024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2547882601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1353199590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684179047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1107314045"/>
                    </a:ext>
                  </a:extLst>
                </a:gridCol>
              </a:tblGrid>
              <a:tr h="152400">
                <a:tc row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Catch scalar (</a:t>
                      </a:r>
                      <a:r>
                        <a:rPr lang="en-AU" sz="1800" dirty="0" err="1">
                          <a:effectLst/>
                        </a:rPr>
                        <a:t>cf</a:t>
                      </a:r>
                      <a:r>
                        <a:rPr lang="en-AU" sz="1800" dirty="0">
                          <a:effectLst/>
                        </a:rPr>
                        <a:t> 2020-2022 avg)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Approx catch (mt)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Depletion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Vulnerable biomass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F/F</a:t>
                      </a:r>
                      <a:r>
                        <a:rPr lang="en-AU" sz="1800" baseline="-25000" dirty="0">
                          <a:effectLst/>
                        </a:rPr>
                        <a:t>MSY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169964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WCPFC-CA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Remainder EPO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Long term avg SB/SB</a:t>
                      </a:r>
                      <a:r>
                        <a:rPr lang="en-AU" sz="1800" baseline="-25000">
                          <a:effectLst/>
                        </a:rPr>
                        <a:t>F=0</a:t>
                      </a:r>
                      <a:r>
                        <a:rPr lang="en-AU" sz="1800">
                          <a:effectLst/>
                        </a:rPr>
                        <a:t> (WCPFC-CA)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% 2017-2019 SB</a:t>
                      </a:r>
                      <a:r>
                        <a:rPr lang="en-AU" sz="1800" baseline="-25000">
                          <a:effectLst/>
                        </a:rPr>
                        <a:t>F=0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Depletion relative to iTRP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Risk &lt; LRP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VB/VB</a:t>
                      </a:r>
                      <a:r>
                        <a:rPr lang="en-AU" sz="1800" baseline="-25000">
                          <a:effectLst/>
                        </a:rPr>
                        <a:t>2017-2019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VB/VB</a:t>
                      </a:r>
                      <a:r>
                        <a:rPr lang="en-AU" sz="1800" baseline="-25000">
                          <a:effectLst/>
                        </a:rPr>
                        <a:t>2013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F/F</a:t>
                      </a:r>
                      <a:r>
                        <a:rPr lang="en-AU" sz="1800" baseline="-25000" dirty="0">
                          <a:effectLst/>
                        </a:rPr>
                        <a:t>MSY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Risk F&gt;F</a:t>
                      </a:r>
                      <a:r>
                        <a:rPr lang="en-AU" sz="1800" baseline="-25000">
                          <a:effectLst/>
                        </a:rPr>
                        <a:t>MSY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501452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0.880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53,400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19,800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0.56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1.07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1.11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3%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0.84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0.75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0.17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4%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272424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0.940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57,050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21,150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0.53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1.01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1.05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5%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0.79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0.71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0.19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6%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497912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1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60,700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22,500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0.50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0.96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1.00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8%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0.74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0.67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0.20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9%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177823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1.100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66,800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24,750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0.46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0.88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0.92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13%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0.67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0.60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0.23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13%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641376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1.180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71,600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26,550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0.42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0.80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0.84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17%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0.62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>
                          <a:effectLst/>
                        </a:rPr>
                        <a:t>0.56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0.24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800" dirty="0">
                          <a:effectLst/>
                        </a:rPr>
                        <a:t>17%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3213882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9A539B6-7BF5-FF94-BFE0-E3A30FB36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SP-wide catch (numbers)</a:t>
            </a:r>
          </a:p>
        </p:txBody>
      </p:sp>
    </p:spTree>
    <p:extLst>
      <p:ext uri="{BB962C8B-B14F-4D97-AF65-F5344CB8AC3E}">
        <p14:creationId xmlns:p14="http://schemas.microsoft.com/office/powerpoint/2010/main" val="2047063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9BC40C-B641-584A-4347-A95E2B502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Recalibrate the </a:t>
            </a:r>
            <a:r>
              <a:rPr lang="en-AU" dirty="0" err="1"/>
              <a:t>iTRP</a:t>
            </a:r>
            <a:r>
              <a:rPr lang="en-AU" dirty="0"/>
              <a:t> based upon the new assessment</a:t>
            </a:r>
          </a:p>
          <a:p>
            <a:r>
              <a:rPr lang="en-AU" dirty="0"/>
              <a:t>Evaluate the implications of the range of depletion levels requested by WCPFC20 (0.42 – 0.56 SB</a:t>
            </a:r>
            <a:r>
              <a:rPr lang="en-AU" baseline="-25000" dirty="0"/>
              <a:t>F=0</a:t>
            </a:r>
            <a:r>
              <a:rPr lang="en-AU" dirty="0"/>
              <a:t>)</a:t>
            </a:r>
          </a:p>
          <a:p>
            <a:endParaRPr lang="en-AU" dirty="0"/>
          </a:p>
          <a:p>
            <a:r>
              <a:rPr lang="en-AU" dirty="0"/>
              <a:t>Recalibration – used the requested approach of WCPFC20</a:t>
            </a:r>
          </a:p>
          <a:p>
            <a:pPr lvl="1"/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0.96 x median of </a:t>
            </a:r>
          </a:p>
          <a:p>
            <a:pPr lvl="2"/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mean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(SB</a:t>
            </a:r>
            <a:r>
              <a:rPr lang="en-AU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2017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/SB</a:t>
            </a:r>
            <a:r>
              <a:rPr lang="en-AU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F=0,2007-2016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SB</a:t>
            </a:r>
            <a:r>
              <a:rPr lang="en-AU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2018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/SB</a:t>
            </a:r>
            <a:r>
              <a:rPr lang="en-AU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F=0,2008-2017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SB</a:t>
            </a:r>
            <a:r>
              <a:rPr lang="en-AU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/SB</a:t>
            </a:r>
            <a:r>
              <a:rPr lang="en-AU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F=0,2009-2018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from each assessment run</a:t>
            </a:r>
          </a:p>
          <a:p>
            <a:pPr lvl="1"/>
            <a:r>
              <a:rPr lang="en-AU" dirty="0">
                <a:latin typeface="Calibri" panose="020F0502020204030204" pitchFamily="34" charset="0"/>
                <a:cs typeface="Times New Roman" panose="02020603050405020304" pitchFamily="18" charset="0"/>
              </a:rPr>
              <a:t>result: 50% SB</a:t>
            </a:r>
            <a:r>
              <a:rPr lang="en-AU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F=0</a:t>
            </a:r>
            <a:endParaRPr lang="en-AU" baseline="-25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858A0B-25E6-1BBF-8F9D-2BDA6590A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SPA </a:t>
            </a:r>
            <a:r>
              <a:rPr lang="en-AU" dirty="0" err="1"/>
              <a:t>iTRP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41959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9BC40C-B641-584A-4347-A95E2B502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489753"/>
            <a:ext cx="10515600" cy="5095982"/>
          </a:xfrm>
        </p:spPr>
        <p:txBody>
          <a:bodyPr>
            <a:normAutofit/>
          </a:bodyPr>
          <a:lstStyle/>
          <a:p>
            <a:r>
              <a:rPr lang="en-AU" dirty="0"/>
              <a:t>Used stochastic projections and look at long term implications</a:t>
            </a:r>
          </a:p>
          <a:p>
            <a:r>
              <a:rPr lang="en-AU" dirty="0"/>
              <a:t>Catch based projections – </a:t>
            </a:r>
            <a:r>
              <a:rPr lang="en-AU" u="sng" dirty="0"/>
              <a:t>based on numbers of fish</a:t>
            </a:r>
          </a:p>
          <a:p>
            <a:r>
              <a:rPr lang="en-AU" dirty="0"/>
              <a:t>Adjust future catch to achieve depletions in the long term</a:t>
            </a:r>
          </a:p>
          <a:p>
            <a:r>
              <a:rPr lang="en-AU" dirty="0"/>
              <a:t>Baseline 2020-2022 catch levels in the WCPFC-CA. Remainder of EPO ‘set’ at 22,500 mt</a:t>
            </a:r>
          </a:p>
          <a:p>
            <a:r>
              <a:rPr lang="en-AU" dirty="0"/>
              <a:t>Two scenarios</a:t>
            </a:r>
          </a:p>
          <a:p>
            <a:pPr lvl="1"/>
            <a:r>
              <a:rPr lang="en-AU" dirty="0"/>
              <a:t>Adjust WCPFC-CA LL and TR fisheries up and down, constant catch in remainder EPO</a:t>
            </a:r>
          </a:p>
          <a:p>
            <a:pPr lvl="1"/>
            <a:r>
              <a:rPr lang="en-AU" dirty="0"/>
              <a:t>Adjust across the whole of the South Pacific (where EPO adjusted from 22.5k)</a:t>
            </a:r>
          </a:p>
          <a:p>
            <a:r>
              <a:rPr lang="en-AU" dirty="0"/>
              <a:t>50 projections for 40 </a:t>
            </a:r>
            <a:r>
              <a:rPr lang="en-AU" dirty="0" err="1"/>
              <a:t>yrs</a:t>
            </a:r>
            <a:r>
              <a:rPr lang="en-AU" dirty="0"/>
              <a:t> across the 100 assessment models</a:t>
            </a:r>
          </a:p>
          <a:p>
            <a:r>
              <a:rPr lang="en-AU" dirty="0"/>
              <a:t>Future recruitment ~ 1973 - 2020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858A0B-25E6-1BBF-8F9D-2BDA6590A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SPA </a:t>
            </a:r>
            <a:r>
              <a:rPr lang="en-AU" dirty="0" err="1"/>
              <a:t>iTRP</a:t>
            </a:r>
            <a:r>
              <a:rPr lang="en-AU" dirty="0"/>
              <a:t> – alternative depletions</a:t>
            </a:r>
          </a:p>
        </p:txBody>
      </p:sp>
    </p:spTree>
    <p:extLst>
      <p:ext uri="{BB962C8B-B14F-4D97-AF65-F5344CB8AC3E}">
        <p14:creationId xmlns:p14="http://schemas.microsoft.com/office/powerpoint/2010/main" val="1869569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D59ECD0-BA64-D729-316A-13063C08B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SPA </a:t>
            </a:r>
            <a:r>
              <a:rPr lang="en-AU" dirty="0" err="1"/>
              <a:t>iTRP</a:t>
            </a:r>
            <a:r>
              <a:rPr lang="en-AU" dirty="0"/>
              <a:t> – catch assumptions</a:t>
            </a:r>
          </a:p>
        </p:txBody>
      </p:sp>
      <p:pic>
        <p:nvPicPr>
          <p:cNvPr id="4" name="Content Placeholder 3" descr="A graph of different types of fish&#10;&#10;Description automatically generated with medium confidence">
            <a:extLst>
              <a:ext uri="{FF2B5EF4-FFF2-40B4-BE49-F238E27FC236}">
                <a16:creationId xmlns:a16="http://schemas.microsoft.com/office/drawing/2014/main" id="{C18C401D-026C-8412-B874-625D71C4F9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015"/>
          <a:stretch/>
        </p:blipFill>
        <p:spPr>
          <a:xfrm>
            <a:off x="2467399" y="1341438"/>
            <a:ext cx="6062536" cy="4296369"/>
          </a:xfrm>
          <a:prstGeom prst="rect">
            <a:avLst/>
          </a:prstGeom>
        </p:spPr>
      </p:pic>
      <p:pic>
        <p:nvPicPr>
          <p:cNvPr id="5" name="Content Placeholder 3" descr="A graph of different types of fish&#10;&#10;Description automatically generated with medium confidence">
            <a:extLst>
              <a:ext uri="{FF2B5EF4-FFF2-40B4-BE49-F238E27FC236}">
                <a16:creationId xmlns:a16="http://schemas.microsoft.com/office/drawing/2014/main" id="{090F7177-1A0E-08DC-2989-467712F158C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755"/>
          <a:stretch/>
        </p:blipFill>
        <p:spPr>
          <a:xfrm>
            <a:off x="2457124" y="5610225"/>
            <a:ext cx="6062535" cy="571499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1CB36EE-0C48-2D78-4255-C2DF1395E813}"/>
              </a:ext>
            </a:extLst>
          </p:cNvPr>
          <p:cNvSpPr/>
          <p:nvPr/>
        </p:nvSpPr>
        <p:spPr>
          <a:xfrm>
            <a:off x="7924800" y="2857500"/>
            <a:ext cx="409575" cy="314325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E701F3D-E6B4-67B9-949B-3B4B50C3CA8B}"/>
              </a:ext>
            </a:extLst>
          </p:cNvPr>
          <p:cNvSpPr/>
          <p:nvPr/>
        </p:nvSpPr>
        <p:spPr>
          <a:xfrm>
            <a:off x="7851172" y="4273616"/>
            <a:ext cx="409575" cy="668254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6496A2-3317-3BE5-71AC-BD8751193C45}"/>
              </a:ext>
            </a:extLst>
          </p:cNvPr>
          <p:cNvSpPr txBox="1"/>
          <p:nvPr/>
        </p:nvSpPr>
        <p:spPr>
          <a:xfrm>
            <a:off x="9123452" y="4273616"/>
            <a:ext cx="21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~60,700 mt (LL + TR)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552B5F-1A47-73D5-DDEA-E8A8058DB9DA}"/>
              </a:ext>
            </a:extLst>
          </p:cNvPr>
          <p:cNvSpPr txBox="1"/>
          <p:nvPr/>
        </p:nvSpPr>
        <p:spPr>
          <a:xfrm>
            <a:off x="9123452" y="2942188"/>
            <a:ext cx="1542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Set 22,500 mt </a:t>
            </a:r>
          </a:p>
        </p:txBody>
      </p:sp>
    </p:spTree>
    <p:extLst>
      <p:ext uri="{BB962C8B-B14F-4D97-AF65-F5344CB8AC3E}">
        <p14:creationId xmlns:p14="http://schemas.microsoft.com/office/powerpoint/2010/main" val="2498176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858A0B-25E6-1BBF-8F9D-2BDA6590A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SPA </a:t>
            </a:r>
            <a:r>
              <a:rPr lang="en-AU" dirty="0" err="1"/>
              <a:t>iTRP</a:t>
            </a:r>
            <a:r>
              <a:rPr lang="en-AU" dirty="0"/>
              <a:t> ‘fishery control’ – WCPFC-CA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9C0390A-75F6-124C-AE7E-FB08CF731B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6887" y="1209675"/>
            <a:ext cx="9202225" cy="4336256"/>
          </a:xfr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0F0A7B1-2896-65F7-CCF0-8FC903C37886}"/>
              </a:ext>
            </a:extLst>
          </p:cNvPr>
          <p:cNvSpPr/>
          <p:nvPr/>
        </p:nvSpPr>
        <p:spPr>
          <a:xfrm>
            <a:off x="2638425" y="1920239"/>
            <a:ext cx="4394142" cy="2699385"/>
          </a:xfrm>
          <a:custGeom>
            <a:avLst/>
            <a:gdLst>
              <a:gd name="connsiteX0" fmla="*/ 0 w 4322618"/>
              <a:gd name="connsiteY0" fmla="*/ 0 h 2651760"/>
              <a:gd name="connsiteX1" fmla="*/ 3358342 w 4322618"/>
              <a:gd name="connsiteY1" fmla="*/ 8313 h 2651760"/>
              <a:gd name="connsiteX2" fmla="*/ 3350029 w 4322618"/>
              <a:gd name="connsiteY2" fmla="*/ 266007 h 2651760"/>
              <a:gd name="connsiteX3" fmla="*/ 4322618 w 4322618"/>
              <a:gd name="connsiteY3" fmla="*/ 266007 h 2651760"/>
              <a:gd name="connsiteX4" fmla="*/ 4322618 w 4322618"/>
              <a:gd name="connsiteY4" fmla="*/ 2643447 h 2651760"/>
              <a:gd name="connsiteX5" fmla="*/ 0 w 4322618"/>
              <a:gd name="connsiteY5" fmla="*/ 2651760 h 2651760"/>
              <a:gd name="connsiteX6" fmla="*/ 0 w 4322618"/>
              <a:gd name="connsiteY6" fmla="*/ 0 h 2651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22618" h="2651760">
                <a:moveTo>
                  <a:pt x="0" y="0"/>
                </a:moveTo>
                <a:lnTo>
                  <a:pt x="3358342" y="8313"/>
                </a:lnTo>
                <a:lnTo>
                  <a:pt x="3350029" y="266007"/>
                </a:lnTo>
                <a:lnTo>
                  <a:pt x="4322618" y="266007"/>
                </a:lnTo>
                <a:lnTo>
                  <a:pt x="4322618" y="2643447"/>
                </a:lnTo>
                <a:lnTo>
                  <a:pt x="0" y="2651760"/>
                </a:lnTo>
                <a:lnTo>
                  <a:pt x="0" y="0"/>
                </a:lnTo>
                <a:close/>
              </a:path>
            </a:pathLst>
          </a:custGeom>
          <a:solidFill>
            <a:srgbClr val="92D050">
              <a:alpha val="3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3095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graph of blue lines and black dots&#10;&#10;Description automatically generated">
            <a:extLst>
              <a:ext uri="{FF2B5EF4-FFF2-40B4-BE49-F238E27FC236}">
                <a16:creationId xmlns:a16="http://schemas.microsoft.com/office/drawing/2014/main" id="{59EC92AE-6167-1D2F-02E5-4844E1BFAC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775" y="1382148"/>
            <a:ext cx="8610600" cy="5007199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A4B7CC08-C53D-2CD5-C774-8F1492080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SPA </a:t>
            </a:r>
            <a:r>
              <a:rPr lang="en-AU" dirty="0" err="1"/>
              <a:t>iTRP</a:t>
            </a:r>
            <a:r>
              <a:rPr lang="en-AU" dirty="0"/>
              <a:t> preliminary results</a:t>
            </a:r>
          </a:p>
        </p:txBody>
      </p:sp>
    </p:spTree>
    <p:extLst>
      <p:ext uri="{BB962C8B-B14F-4D97-AF65-F5344CB8AC3E}">
        <p14:creationId xmlns:p14="http://schemas.microsoft.com/office/powerpoint/2010/main" val="1047699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32881DF-A672-A6CE-3A3F-69D5AA7ED4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7299980"/>
              </p:ext>
            </p:extLst>
          </p:nvPr>
        </p:nvGraphicFramePr>
        <p:xfrm>
          <a:off x="452068" y="2255178"/>
          <a:ext cx="11686802" cy="37243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1811">
                  <a:extLst>
                    <a:ext uri="{9D8B030D-6E8A-4147-A177-3AD203B41FA5}">
                      <a16:colId xmlns:a16="http://schemas.microsoft.com/office/drawing/2014/main" val="4018375357"/>
                    </a:ext>
                  </a:extLst>
                </a:gridCol>
                <a:gridCol w="1021811">
                  <a:extLst>
                    <a:ext uri="{9D8B030D-6E8A-4147-A177-3AD203B41FA5}">
                      <a16:colId xmlns:a16="http://schemas.microsoft.com/office/drawing/2014/main" val="2678110652"/>
                    </a:ext>
                  </a:extLst>
                </a:gridCol>
                <a:gridCol w="1079721">
                  <a:extLst>
                    <a:ext uri="{9D8B030D-6E8A-4147-A177-3AD203B41FA5}">
                      <a16:colId xmlns:a16="http://schemas.microsoft.com/office/drawing/2014/main" val="795648578"/>
                    </a:ext>
                  </a:extLst>
                </a:gridCol>
                <a:gridCol w="1410782">
                  <a:extLst>
                    <a:ext uri="{9D8B030D-6E8A-4147-A177-3AD203B41FA5}">
                      <a16:colId xmlns:a16="http://schemas.microsoft.com/office/drawing/2014/main" val="3202990137"/>
                    </a:ext>
                  </a:extLst>
                </a:gridCol>
                <a:gridCol w="1021811">
                  <a:extLst>
                    <a:ext uri="{9D8B030D-6E8A-4147-A177-3AD203B41FA5}">
                      <a16:colId xmlns:a16="http://schemas.microsoft.com/office/drawing/2014/main" val="4253702187"/>
                    </a:ext>
                  </a:extLst>
                </a:gridCol>
                <a:gridCol w="1021811">
                  <a:extLst>
                    <a:ext uri="{9D8B030D-6E8A-4147-A177-3AD203B41FA5}">
                      <a16:colId xmlns:a16="http://schemas.microsoft.com/office/drawing/2014/main" val="1336450098"/>
                    </a:ext>
                  </a:extLst>
                </a:gridCol>
                <a:gridCol w="1021811">
                  <a:extLst>
                    <a:ext uri="{9D8B030D-6E8A-4147-A177-3AD203B41FA5}">
                      <a16:colId xmlns:a16="http://schemas.microsoft.com/office/drawing/2014/main" val="2934758753"/>
                    </a:ext>
                  </a:extLst>
                </a:gridCol>
                <a:gridCol w="1021811">
                  <a:extLst>
                    <a:ext uri="{9D8B030D-6E8A-4147-A177-3AD203B41FA5}">
                      <a16:colId xmlns:a16="http://schemas.microsoft.com/office/drawing/2014/main" val="1627767518"/>
                    </a:ext>
                  </a:extLst>
                </a:gridCol>
                <a:gridCol w="1021811">
                  <a:extLst>
                    <a:ext uri="{9D8B030D-6E8A-4147-A177-3AD203B41FA5}">
                      <a16:colId xmlns:a16="http://schemas.microsoft.com/office/drawing/2014/main" val="431363334"/>
                    </a:ext>
                  </a:extLst>
                </a:gridCol>
                <a:gridCol w="1021811">
                  <a:extLst>
                    <a:ext uri="{9D8B030D-6E8A-4147-A177-3AD203B41FA5}">
                      <a16:colId xmlns:a16="http://schemas.microsoft.com/office/drawing/2014/main" val="557109824"/>
                    </a:ext>
                  </a:extLst>
                </a:gridCol>
                <a:gridCol w="1021811">
                  <a:extLst>
                    <a:ext uri="{9D8B030D-6E8A-4147-A177-3AD203B41FA5}">
                      <a16:colId xmlns:a16="http://schemas.microsoft.com/office/drawing/2014/main" val="3810945952"/>
                    </a:ext>
                  </a:extLst>
                </a:gridCol>
              </a:tblGrid>
              <a:tr h="749834">
                <a:tc row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 dirty="0">
                          <a:effectLst/>
                        </a:rPr>
                        <a:t>Catch scalar (</a:t>
                      </a:r>
                      <a:r>
                        <a:rPr lang="en-AU" sz="1600" dirty="0" err="1">
                          <a:effectLst/>
                        </a:rPr>
                        <a:t>cf</a:t>
                      </a:r>
                      <a:r>
                        <a:rPr lang="en-AU" sz="1600" dirty="0">
                          <a:effectLst/>
                        </a:rPr>
                        <a:t> 2020-2022 avg)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 dirty="0">
                          <a:effectLst/>
                        </a:rPr>
                        <a:t>Approx catch</a:t>
                      </a:r>
                      <a:endParaRPr lang="en-AU" sz="2000" dirty="0">
                        <a:effectLst/>
                      </a:endParaRPr>
                    </a:p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 dirty="0">
                          <a:effectLst/>
                        </a:rPr>
                        <a:t>(LL+TR, mt)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Depletion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Vulnerable biomass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F/F</a:t>
                      </a:r>
                      <a:r>
                        <a:rPr lang="en-AU" sz="1600" baseline="-25000">
                          <a:effectLst/>
                        </a:rPr>
                        <a:t>MSY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771496"/>
                  </a:ext>
                </a:extLst>
              </a:tr>
              <a:tr h="14872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WCPFC-CA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 dirty="0">
                          <a:effectLst/>
                        </a:rPr>
                        <a:t>Remainder EPO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 dirty="0">
                          <a:effectLst/>
                        </a:rPr>
                        <a:t>Long term avg SB/SB</a:t>
                      </a:r>
                      <a:r>
                        <a:rPr lang="en-AU" sz="1600" baseline="-25000" dirty="0">
                          <a:effectLst/>
                        </a:rPr>
                        <a:t>F=0</a:t>
                      </a:r>
                      <a:r>
                        <a:rPr lang="en-AU" sz="1600" dirty="0">
                          <a:effectLst/>
                        </a:rPr>
                        <a:t> (WCPFC-CA)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% 2017-2019 SB</a:t>
                      </a:r>
                      <a:r>
                        <a:rPr lang="en-AU" sz="1600" baseline="-25000">
                          <a:effectLst/>
                        </a:rPr>
                        <a:t>F=0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Depletion relative to iTRP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Risk &lt; LRP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VB/VB</a:t>
                      </a:r>
                      <a:r>
                        <a:rPr lang="en-AU" sz="1600" baseline="-25000">
                          <a:effectLst/>
                        </a:rPr>
                        <a:t>2017-2019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VB/VB</a:t>
                      </a:r>
                      <a:r>
                        <a:rPr lang="en-AU" sz="1600" baseline="-25000">
                          <a:effectLst/>
                        </a:rPr>
                        <a:t>2013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F/F</a:t>
                      </a:r>
                      <a:r>
                        <a:rPr lang="en-AU" sz="1600" baseline="-25000">
                          <a:effectLst/>
                        </a:rPr>
                        <a:t>MSY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Risk F&gt;F</a:t>
                      </a:r>
                      <a:r>
                        <a:rPr lang="en-AU" sz="1600" baseline="-25000">
                          <a:effectLst/>
                        </a:rPr>
                        <a:t>MSY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5494599"/>
                  </a:ext>
                </a:extLst>
              </a:tr>
              <a:tr h="297455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0.875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53,100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22,500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0.56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1.07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 dirty="0">
                          <a:effectLst/>
                        </a:rPr>
                        <a:t>1.11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 dirty="0">
                          <a:effectLst/>
                        </a:rPr>
                        <a:t>3%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0.82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0.74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0.18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5%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5243365"/>
                  </a:ext>
                </a:extLst>
              </a:tr>
              <a:tr h="297455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0.935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56,750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22,500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0.53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1.01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1.05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5%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0.79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0.19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7%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8738462"/>
                  </a:ext>
                </a:extLst>
              </a:tr>
              <a:tr h="297455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1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60,700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22,500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0.50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0.96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1.00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8%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0.74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0.67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0.20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9%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1422247"/>
                  </a:ext>
                </a:extLst>
              </a:tr>
              <a:tr h="297455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1.180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71,300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22,500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0.46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0.88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0.92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16%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0.64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0.57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0.24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14%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6725850"/>
                  </a:ext>
                </a:extLst>
              </a:tr>
              <a:tr h="297455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1.250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75,900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22,500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0.42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0.80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0.84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</a:rPr>
                        <a:t>19%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0.59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0.53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 dirty="0">
                          <a:effectLst/>
                        </a:rPr>
                        <a:t>0.25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AU" sz="1600" dirty="0">
                          <a:effectLst/>
                        </a:rPr>
                        <a:t>18%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8201471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7DDC3013-1062-7A20-2C08-7B1B73640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SPA </a:t>
            </a:r>
            <a:r>
              <a:rPr lang="en-AU" dirty="0" err="1"/>
              <a:t>iTRP</a:t>
            </a:r>
            <a:endParaRPr lang="en-AU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369F3868-D1F8-DABC-97A3-407EC946DA78}"/>
              </a:ext>
            </a:extLst>
          </p:cNvPr>
          <p:cNvSpPr txBox="1">
            <a:spLocks/>
          </p:cNvSpPr>
          <p:nvPr/>
        </p:nvSpPr>
        <p:spPr>
          <a:xfrm>
            <a:off x="1025527" y="1549742"/>
            <a:ext cx="10515600" cy="720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46A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46AD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46AD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6AD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6AD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/>
              <a:t>WCPFC-CA only adjustment to catch (numbers)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39D162-2979-1C5D-2A0A-73F863D15E33}"/>
              </a:ext>
            </a:extLst>
          </p:cNvPr>
          <p:cNvSpPr/>
          <p:nvPr/>
        </p:nvSpPr>
        <p:spPr>
          <a:xfrm>
            <a:off x="452068" y="2255178"/>
            <a:ext cx="3113065" cy="372438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595606-E247-EAD0-E671-08D52809DCC4}"/>
              </a:ext>
            </a:extLst>
          </p:cNvPr>
          <p:cNvSpPr/>
          <p:nvPr/>
        </p:nvSpPr>
        <p:spPr>
          <a:xfrm>
            <a:off x="10109771" y="2255177"/>
            <a:ext cx="2082229" cy="372438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11CC54-9F48-CAF0-BC8F-4B9B7ACF87CE}"/>
              </a:ext>
            </a:extLst>
          </p:cNvPr>
          <p:cNvSpPr/>
          <p:nvPr/>
        </p:nvSpPr>
        <p:spPr>
          <a:xfrm>
            <a:off x="8027542" y="2262883"/>
            <a:ext cx="2082229" cy="372438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486F12B-6087-5C2B-698B-E029FDF6F585}"/>
              </a:ext>
            </a:extLst>
          </p:cNvPr>
          <p:cNvSpPr/>
          <p:nvPr/>
        </p:nvSpPr>
        <p:spPr>
          <a:xfrm>
            <a:off x="7032388" y="2991435"/>
            <a:ext cx="2082229" cy="30035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48776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9BC40C-B641-584A-4347-A95E2B502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489753"/>
            <a:ext cx="10515600" cy="5095982"/>
          </a:xfrm>
        </p:spPr>
        <p:txBody>
          <a:bodyPr>
            <a:normAutofit/>
          </a:bodyPr>
          <a:lstStyle/>
          <a:p>
            <a:r>
              <a:rPr lang="en-AU" dirty="0"/>
              <a:t>Note when considering higher future catches, some projections ‘failed’ (insufficient fish to allow the projected catch to be taken)</a:t>
            </a:r>
          </a:p>
          <a:p>
            <a:pPr lvl="1"/>
            <a:r>
              <a:rPr lang="en-AU" dirty="0"/>
              <a:t>These runs set to zero for the estimation of depletion and risk</a:t>
            </a:r>
          </a:p>
          <a:p>
            <a:r>
              <a:rPr lang="en-AU" dirty="0"/>
              <a:t>SPA OMs convert catch in numbers to catch in weight.</a:t>
            </a:r>
          </a:p>
          <a:p>
            <a:pPr lvl="1"/>
            <a:r>
              <a:rPr lang="en-AU" dirty="0"/>
              <a:t>Outcomes appear more pessimistic</a:t>
            </a:r>
          </a:p>
          <a:p>
            <a:pPr lvl="1"/>
            <a:r>
              <a:rPr lang="en-AU" dirty="0"/>
              <a:t>SC20 will need to think about what approach is better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858A0B-25E6-1BBF-8F9D-2BDA6590A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SPA </a:t>
            </a:r>
            <a:r>
              <a:rPr lang="en-AU" dirty="0" err="1"/>
              <a:t>iTRP</a:t>
            </a:r>
            <a:r>
              <a:rPr lang="en-AU" dirty="0"/>
              <a:t> – caveats</a:t>
            </a:r>
          </a:p>
        </p:txBody>
      </p:sp>
    </p:spTree>
    <p:extLst>
      <p:ext uri="{BB962C8B-B14F-4D97-AF65-F5344CB8AC3E}">
        <p14:creationId xmlns:p14="http://schemas.microsoft.com/office/powerpoint/2010/main" val="383025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42CD72B-7479-6954-7FA7-52CA78D149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5624" y="1511695"/>
            <a:ext cx="4582668" cy="2753868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19A83E0-F7BC-D918-53DF-30F1E37ED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SPA </a:t>
            </a:r>
            <a:r>
              <a:rPr lang="en-AU" dirty="0" err="1"/>
              <a:t>iTRP</a:t>
            </a:r>
            <a:r>
              <a:rPr lang="en-AU" dirty="0"/>
              <a:t> – caveats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53E2A29-77DF-1729-E3F9-A8EF36EC1CF0}"/>
              </a:ext>
            </a:extLst>
          </p:cNvPr>
          <p:cNvCxnSpPr>
            <a:cxnSpLocks/>
          </p:cNvCxnSpPr>
          <p:nvPr/>
        </p:nvCxnSpPr>
        <p:spPr>
          <a:xfrm flipH="1">
            <a:off x="3204594" y="1988665"/>
            <a:ext cx="1417740" cy="267974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6C87467-90AD-5DBB-35FB-6FA41C1C9415}"/>
              </a:ext>
            </a:extLst>
          </p:cNvPr>
          <p:cNvSpPr txBox="1"/>
          <p:nvPr/>
        </p:nvSpPr>
        <p:spPr>
          <a:xfrm>
            <a:off x="6247019" y="2025806"/>
            <a:ext cx="2651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Numbers = 10 fish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E44E6A-08AF-140A-FA0F-29878F955BE1}"/>
              </a:ext>
            </a:extLst>
          </p:cNvPr>
          <p:cNvSpPr txBox="1"/>
          <p:nvPr/>
        </p:nvSpPr>
        <p:spPr>
          <a:xfrm>
            <a:off x="9296027" y="2022079"/>
            <a:ext cx="2245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Weight = 350kg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274A74-EF9F-4689-81F1-772682D95322}"/>
              </a:ext>
            </a:extLst>
          </p:cNvPr>
          <p:cNvSpPr txBox="1"/>
          <p:nvPr/>
        </p:nvSpPr>
        <p:spPr>
          <a:xfrm>
            <a:off x="7496217" y="1544504"/>
            <a:ext cx="3801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Projected catch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F20B234-6DB5-E4C6-14CC-FB173845B8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6150102" y="2705956"/>
            <a:ext cx="1211816" cy="540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5C4AB44-BF95-7415-17D0-777B0BA3B4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7572614" y="2705956"/>
            <a:ext cx="1302057" cy="540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3F30728-7A6A-DDAC-145D-18F80CA456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6302502" y="3307244"/>
            <a:ext cx="1211816" cy="540000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6DDADE4-0EAA-D1EB-3804-C67978574A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7252604" y="3639145"/>
            <a:ext cx="1211816" cy="54000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8A7587EB-458A-F47E-42A8-3931AFBF57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5973216" y="4075721"/>
            <a:ext cx="1211816" cy="540000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5D0B8100-8700-56C9-DD04-5A58CBE3BA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7171608" y="4304198"/>
            <a:ext cx="1211816" cy="54000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C907B702-B1D0-FE60-D99E-71D415DC4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6176662" y="4842778"/>
            <a:ext cx="1211816" cy="54000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3C6F0690-E97C-FF45-7C91-1FF4837EAC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7183262" y="4930868"/>
            <a:ext cx="1211816" cy="540000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6C4FE002-BAF3-241E-8DB8-A14B1DE9FD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7210034" y="3172551"/>
            <a:ext cx="1211816" cy="540000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CC2084C8-3723-262B-8D6A-ABC47A7E85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6302502" y="2858356"/>
            <a:ext cx="1211816" cy="540000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31BFD884-81DC-CFB5-88AB-6B8B27820E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9704789" y="2705956"/>
            <a:ext cx="1211816" cy="540000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D411EF75-D94B-48FD-D68E-80EC21B76A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9331633" y="3501582"/>
            <a:ext cx="1211816" cy="54000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4C898DDC-4087-FFA1-8F52-27C4B17C43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10236804" y="4069950"/>
            <a:ext cx="1211816" cy="540000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C89C4B8D-40C2-AEF7-9330-38AD74903E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9038412" y="4212069"/>
            <a:ext cx="1211816" cy="540000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189447A6-4717-EB97-2212-CEE86AEEA7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10310697" y="4609950"/>
            <a:ext cx="1211816" cy="540000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363820AB-F4DC-85A5-7595-C5912EE3AC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10691747" y="3159000"/>
            <a:ext cx="1211816" cy="540000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7747E219-6EA3-E0E1-C0FA-790FE3A28D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9038412" y="4817135"/>
            <a:ext cx="1211816" cy="540000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D2DEFC2F-B25F-B012-E046-038446785CB1}"/>
              </a:ext>
            </a:extLst>
          </p:cNvPr>
          <p:cNvSpPr txBox="1"/>
          <p:nvPr/>
        </p:nvSpPr>
        <p:spPr>
          <a:xfrm>
            <a:off x="6302502" y="5760926"/>
            <a:ext cx="2245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/>
              <a:t>Weight = 400kg</a:t>
            </a:r>
          </a:p>
        </p:txBody>
      </p:sp>
    </p:spTree>
    <p:extLst>
      <p:ext uri="{BB962C8B-B14F-4D97-AF65-F5344CB8AC3E}">
        <p14:creationId xmlns:p14="http://schemas.microsoft.com/office/powerpoint/2010/main" val="314217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61EEC3A-12EA-4171-9AD3-C43BFD6DEEDC}" vid="{784FA4AF-0ACA-4F66-9812-712CA1A620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644aaaf-76d5-4a97-8df4-1ac44f24cfd9" xsi:nil="true"/>
    <lcf76f155ced4ddcb4097134ff3c332f xmlns="8429cdef-8c4a-4b4f-a5bd-9a657e45f834">
      <Terms xmlns="http://schemas.microsoft.com/office/infopath/2007/PartnerControls"/>
    </lcf76f155ced4ddcb4097134ff3c332f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5AAC2F25D61348B8922E59BDF82BAD" ma:contentTypeVersion="16" ma:contentTypeDescription="Create a new document." ma:contentTypeScope="" ma:versionID="fc497a70cc3de4b4baad45e0ef3fdc3b">
  <xsd:schema xmlns:xsd="http://www.w3.org/2001/XMLSchema" xmlns:xs="http://www.w3.org/2001/XMLSchema" xmlns:p="http://schemas.microsoft.com/office/2006/metadata/properties" xmlns:ns1="http://schemas.microsoft.com/sharepoint/v3" xmlns:ns2="8429cdef-8c4a-4b4f-a5bd-9a657e45f834" xmlns:ns3="fe0e20ed-f52e-4993-be80-54db2a133aca" xmlns:ns4="1644aaaf-76d5-4a97-8df4-1ac44f24cfd9" targetNamespace="http://schemas.microsoft.com/office/2006/metadata/properties" ma:root="true" ma:fieldsID="54d1022210cd15832b1e3515874fd266" ns1:_="" ns2:_="" ns3:_="" ns4:_="">
    <xsd:import namespace="http://schemas.microsoft.com/sharepoint/v3"/>
    <xsd:import namespace="8429cdef-8c4a-4b4f-a5bd-9a657e45f834"/>
    <xsd:import namespace="fe0e20ed-f52e-4993-be80-54db2a133aca"/>
    <xsd:import namespace="1644aaaf-76d5-4a97-8df4-1ac44f24cfd9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9cdef-8c4a-4b4f-a5bd-9a657e45f8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e002d73-fcbf-44f2-bb02-7941846832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0e20ed-f52e-4993-be80-54db2a133ac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44aaaf-76d5-4a97-8df4-1ac44f24cfd9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ae2f09f5-5f26-4fce-975f-9860d26050a3}" ma:internalName="TaxCatchAll" ma:showField="CatchAllData" ma:web="1644aaaf-76d5-4a97-8df4-1ac44f24cf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D86592-F64F-4784-9AC1-23AEE8436E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A39C41-8802-4B40-BC66-25A6D9B1EFAE}">
  <ds:schemaRefs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286ae341-454f-41ed-96c8-9fa7238e7bf6"/>
    <ds:schemaRef ds:uri="http://schemas.openxmlformats.org/package/2006/metadata/core-properties"/>
    <ds:schemaRef ds:uri="514aaa0c-ce47-45ed-9aa6-2a303c2a9fad"/>
    <ds:schemaRef ds:uri="http://purl.org/dc/terms/"/>
    <ds:schemaRef ds:uri="1644aaaf-76d5-4a97-8df4-1ac44f24cfd9"/>
    <ds:schemaRef ds:uri="8429cdef-8c4a-4b4f-a5bd-9a657e45f834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45508E41-647C-4FB4-9A86-C768FA85A4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429cdef-8c4a-4b4f-a5bd-9a657e45f834"/>
    <ds:schemaRef ds:uri="fe0e20ed-f52e-4993-be80-54db2a133aca"/>
    <ds:schemaRef ds:uri="1644aaaf-76d5-4a97-8df4-1ac44f24cf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18508</TotalTime>
  <Words>810</Words>
  <Application>Microsoft Office PowerPoint</Application>
  <PresentationFormat>Widescreen</PresentationFormat>
  <Paragraphs>233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MI-WP-03 REV1  South Pacific albacore iTRP   WCPFC SC20 Manila, Philippines </vt:lpstr>
      <vt:lpstr>SPA iTRP</vt:lpstr>
      <vt:lpstr>SPA iTRP – alternative depletions</vt:lpstr>
      <vt:lpstr>SPA iTRP – catch assumptions</vt:lpstr>
      <vt:lpstr>SPA iTRP ‘fishery control’ – WCPFC-CA</vt:lpstr>
      <vt:lpstr>SPA iTRP preliminary results</vt:lpstr>
      <vt:lpstr>SPA iTRP</vt:lpstr>
      <vt:lpstr>SPA iTRP – caveats</vt:lpstr>
      <vt:lpstr>SPA iTRP – caveats</vt:lpstr>
      <vt:lpstr>SPA iTRP – caveats</vt:lpstr>
      <vt:lpstr>SPA iTRP – catch v weight (see Appendix)</vt:lpstr>
      <vt:lpstr>Recommendations</vt:lpstr>
      <vt:lpstr>PowerPoint Presentation</vt:lpstr>
      <vt:lpstr>SP-wide catch (numbers)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Hare</dc:creator>
  <cp:lastModifiedBy>Graham Pilling</cp:lastModifiedBy>
  <cp:revision>59</cp:revision>
  <dcterms:created xsi:type="dcterms:W3CDTF">2023-07-28T00:44:00Z</dcterms:created>
  <dcterms:modified xsi:type="dcterms:W3CDTF">2024-08-15T09:12:06Z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0x010100C85AAC2F25D61348B8922E59BDF82BAD</vt:lpwstr>
  </property>
  <property fmtid="{D5CDD505-2E9C-101B-9397-08002B2CF9AE}" pid="3" name="MediaServiceImageTags">
    <vt:lpwstr/>
  </property>
</Properties>
</file>