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66" d="100"/>
          <a:sy n="66" d="100"/>
        </p:scale>
        <p:origin x="632" y="2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A99FF-6EAA-4ACC-BB1F-E58CDC3F55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E038FB-C8F6-4971-A238-8529107C20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E72CAF-D672-4B58-9415-8D10257719CA}"/>
              </a:ext>
            </a:extLst>
          </p:cNvPr>
          <p:cNvSpPr>
            <a:spLocks noGrp="1"/>
          </p:cNvSpPr>
          <p:nvPr>
            <p:ph type="dt" sz="half" idx="10"/>
          </p:nvPr>
        </p:nvSpPr>
        <p:spPr/>
        <p:txBody>
          <a:bodyPr/>
          <a:lstStyle/>
          <a:p>
            <a:fld id="{F4860BDB-6F5B-43CE-9D1A-7A93AF597D61}" type="datetimeFigureOut">
              <a:rPr lang="en-US" smtClean="0"/>
              <a:t>8/14/2024</a:t>
            </a:fld>
            <a:endParaRPr lang="en-US"/>
          </a:p>
        </p:txBody>
      </p:sp>
      <p:sp>
        <p:nvSpPr>
          <p:cNvPr id="5" name="Footer Placeholder 4">
            <a:extLst>
              <a:ext uri="{FF2B5EF4-FFF2-40B4-BE49-F238E27FC236}">
                <a16:creationId xmlns:a16="http://schemas.microsoft.com/office/drawing/2014/main" id="{1B4B1C44-41DD-4DDF-87C3-2355250555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BBC471-C258-4110-A4E3-DAD897570860}"/>
              </a:ext>
            </a:extLst>
          </p:cNvPr>
          <p:cNvSpPr>
            <a:spLocks noGrp="1"/>
          </p:cNvSpPr>
          <p:nvPr>
            <p:ph type="sldNum" sz="quarter" idx="12"/>
          </p:nvPr>
        </p:nvSpPr>
        <p:spPr/>
        <p:txBody>
          <a:bodyPr/>
          <a:lstStyle/>
          <a:p>
            <a:fld id="{ED8FF1C7-A390-4C88-A84C-AF51BDD39D74}" type="slidenum">
              <a:rPr lang="en-US" smtClean="0"/>
              <a:t>‹#›</a:t>
            </a:fld>
            <a:endParaRPr lang="en-US"/>
          </a:p>
        </p:txBody>
      </p:sp>
    </p:spTree>
    <p:extLst>
      <p:ext uri="{BB962C8B-B14F-4D97-AF65-F5344CB8AC3E}">
        <p14:creationId xmlns:p14="http://schemas.microsoft.com/office/powerpoint/2010/main" val="1561934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9A256-818C-4EBE-8755-5E4BEAB6A7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BC980B-2E91-4CA6-A457-D9A7CB2FA2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BDBD11-C5AE-4E3D-B51A-42DC2C03545F}"/>
              </a:ext>
            </a:extLst>
          </p:cNvPr>
          <p:cNvSpPr>
            <a:spLocks noGrp="1"/>
          </p:cNvSpPr>
          <p:nvPr>
            <p:ph type="dt" sz="half" idx="10"/>
          </p:nvPr>
        </p:nvSpPr>
        <p:spPr/>
        <p:txBody>
          <a:bodyPr/>
          <a:lstStyle/>
          <a:p>
            <a:fld id="{F4860BDB-6F5B-43CE-9D1A-7A93AF597D61}" type="datetimeFigureOut">
              <a:rPr lang="en-US" smtClean="0"/>
              <a:t>8/14/2024</a:t>
            </a:fld>
            <a:endParaRPr lang="en-US"/>
          </a:p>
        </p:txBody>
      </p:sp>
      <p:sp>
        <p:nvSpPr>
          <p:cNvPr id="5" name="Footer Placeholder 4">
            <a:extLst>
              <a:ext uri="{FF2B5EF4-FFF2-40B4-BE49-F238E27FC236}">
                <a16:creationId xmlns:a16="http://schemas.microsoft.com/office/drawing/2014/main" id="{EB3D8338-80DD-41AD-A2F0-C31D932436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AC02E9-EA5A-4A4E-A622-1202AF36BD04}"/>
              </a:ext>
            </a:extLst>
          </p:cNvPr>
          <p:cNvSpPr>
            <a:spLocks noGrp="1"/>
          </p:cNvSpPr>
          <p:nvPr>
            <p:ph type="sldNum" sz="quarter" idx="12"/>
          </p:nvPr>
        </p:nvSpPr>
        <p:spPr/>
        <p:txBody>
          <a:bodyPr/>
          <a:lstStyle/>
          <a:p>
            <a:fld id="{ED8FF1C7-A390-4C88-A84C-AF51BDD39D74}" type="slidenum">
              <a:rPr lang="en-US" smtClean="0"/>
              <a:t>‹#›</a:t>
            </a:fld>
            <a:endParaRPr lang="en-US"/>
          </a:p>
        </p:txBody>
      </p:sp>
    </p:spTree>
    <p:extLst>
      <p:ext uri="{BB962C8B-B14F-4D97-AF65-F5344CB8AC3E}">
        <p14:creationId xmlns:p14="http://schemas.microsoft.com/office/powerpoint/2010/main" val="2639765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98954-5977-4AF2-96F4-4E025D2CB5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ABEDCD-B245-4895-8B9B-46C5AD1366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E63A9E-051C-4F55-9125-F99070A59A29}"/>
              </a:ext>
            </a:extLst>
          </p:cNvPr>
          <p:cNvSpPr>
            <a:spLocks noGrp="1"/>
          </p:cNvSpPr>
          <p:nvPr>
            <p:ph type="dt" sz="half" idx="10"/>
          </p:nvPr>
        </p:nvSpPr>
        <p:spPr/>
        <p:txBody>
          <a:bodyPr/>
          <a:lstStyle/>
          <a:p>
            <a:fld id="{F4860BDB-6F5B-43CE-9D1A-7A93AF597D61}" type="datetimeFigureOut">
              <a:rPr lang="en-US" smtClean="0"/>
              <a:t>8/14/2024</a:t>
            </a:fld>
            <a:endParaRPr lang="en-US"/>
          </a:p>
        </p:txBody>
      </p:sp>
      <p:sp>
        <p:nvSpPr>
          <p:cNvPr id="5" name="Footer Placeholder 4">
            <a:extLst>
              <a:ext uri="{FF2B5EF4-FFF2-40B4-BE49-F238E27FC236}">
                <a16:creationId xmlns:a16="http://schemas.microsoft.com/office/drawing/2014/main" id="{34BBB458-E9B4-4074-95E9-E4897AA63A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0D872F-0136-4112-B43F-41688D8755CD}"/>
              </a:ext>
            </a:extLst>
          </p:cNvPr>
          <p:cNvSpPr>
            <a:spLocks noGrp="1"/>
          </p:cNvSpPr>
          <p:nvPr>
            <p:ph type="sldNum" sz="quarter" idx="12"/>
          </p:nvPr>
        </p:nvSpPr>
        <p:spPr/>
        <p:txBody>
          <a:bodyPr/>
          <a:lstStyle/>
          <a:p>
            <a:fld id="{ED8FF1C7-A390-4C88-A84C-AF51BDD39D74}" type="slidenum">
              <a:rPr lang="en-US" smtClean="0"/>
              <a:t>‹#›</a:t>
            </a:fld>
            <a:endParaRPr lang="en-US"/>
          </a:p>
        </p:txBody>
      </p:sp>
    </p:spTree>
    <p:extLst>
      <p:ext uri="{BB962C8B-B14F-4D97-AF65-F5344CB8AC3E}">
        <p14:creationId xmlns:p14="http://schemas.microsoft.com/office/powerpoint/2010/main" val="1803352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AF934-EC25-43CE-9729-ECCE6519C6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127F5D-260C-4D8A-916D-622C807D01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E8C850-18AB-454B-84D6-E84373D77456}"/>
              </a:ext>
            </a:extLst>
          </p:cNvPr>
          <p:cNvSpPr>
            <a:spLocks noGrp="1"/>
          </p:cNvSpPr>
          <p:nvPr>
            <p:ph type="dt" sz="half" idx="10"/>
          </p:nvPr>
        </p:nvSpPr>
        <p:spPr/>
        <p:txBody>
          <a:bodyPr/>
          <a:lstStyle/>
          <a:p>
            <a:fld id="{F4860BDB-6F5B-43CE-9D1A-7A93AF597D61}" type="datetimeFigureOut">
              <a:rPr lang="en-US" smtClean="0"/>
              <a:t>8/14/2024</a:t>
            </a:fld>
            <a:endParaRPr lang="en-US"/>
          </a:p>
        </p:txBody>
      </p:sp>
      <p:sp>
        <p:nvSpPr>
          <p:cNvPr id="5" name="Footer Placeholder 4">
            <a:extLst>
              <a:ext uri="{FF2B5EF4-FFF2-40B4-BE49-F238E27FC236}">
                <a16:creationId xmlns:a16="http://schemas.microsoft.com/office/drawing/2014/main" id="{97ED7B39-A3F5-4228-B7EB-2806D543C6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9EDF0C-1440-49F5-92DB-C18891BE6A54}"/>
              </a:ext>
            </a:extLst>
          </p:cNvPr>
          <p:cNvSpPr>
            <a:spLocks noGrp="1"/>
          </p:cNvSpPr>
          <p:nvPr>
            <p:ph type="sldNum" sz="quarter" idx="12"/>
          </p:nvPr>
        </p:nvSpPr>
        <p:spPr/>
        <p:txBody>
          <a:bodyPr/>
          <a:lstStyle/>
          <a:p>
            <a:fld id="{ED8FF1C7-A390-4C88-A84C-AF51BDD39D74}" type="slidenum">
              <a:rPr lang="en-US" smtClean="0"/>
              <a:t>‹#›</a:t>
            </a:fld>
            <a:endParaRPr lang="en-US"/>
          </a:p>
        </p:txBody>
      </p:sp>
    </p:spTree>
    <p:extLst>
      <p:ext uri="{BB962C8B-B14F-4D97-AF65-F5344CB8AC3E}">
        <p14:creationId xmlns:p14="http://schemas.microsoft.com/office/powerpoint/2010/main" val="2473099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5A474-A6C4-4DBB-B016-71568EDFEF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038023-5B6F-4673-B94C-70B142D981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1285C9-E899-48AF-9F04-56470BD5079C}"/>
              </a:ext>
            </a:extLst>
          </p:cNvPr>
          <p:cNvSpPr>
            <a:spLocks noGrp="1"/>
          </p:cNvSpPr>
          <p:nvPr>
            <p:ph type="dt" sz="half" idx="10"/>
          </p:nvPr>
        </p:nvSpPr>
        <p:spPr/>
        <p:txBody>
          <a:bodyPr/>
          <a:lstStyle/>
          <a:p>
            <a:fld id="{F4860BDB-6F5B-43CE-9D1A-7A93AF597D61}" type="datetimeFigureOut">
              <a:rPr lang="en-US" smtClean="0"/>
              <a:t>8/14/2024</a:t>
            </a:fld>
            <a:endParaRPr lang="en-US"/>
          </a:p>
        </p:txBody>
      </p:sp>
      <p:sp>
        <p:nvSpPr>
          <p:cNvPr id="5" name="Footer Placeholder 4">
            <a:extLst>
              <a:ext uri="{FF2B5EF4-FFF2-40B4-BE49-F238E27FC236}">
                <a16:creationId xmlns:a16="http://schemas.microsoft.com/office/drawing/2014/main" id="{058561BB-22F1-4DDE-82B0-DACBA6CBAA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803548-FF22-4231-A747-B08A5FF455F8}"/>
              </a:ext>
            </a:extLst>
          </p:cNvPr>
          <p:cNvSpPr>
            <a:spLocks noGrp="1"/>
          </p:cNvSpPr>
          <p:nvPr>
            <p:ph type="sldNum" sz="quarter" idx="12"/>
          </p:nvPr>
        </p:nvSpPr>
        <p:spPr/>
        <p:txBody>
          <a:bodyPr/>
          <a:lstStyle/>
          <a:p>
            <a:fld id="{ED8FF1C7-A390-4C88-A84C-AF51BDD39D74}" type="slidenum">
              <a:rPr lang="en-US" smtClean="0"/>
              <a:t>‹#›</a:t>
            </a:fld>
            <a:endParaRPr lang="en-US"/>
          </a:p>
        </p:txBody>
      </p:sp>
    </p:spTree>
    <p:extLst>
      <p:ext uri="{BB962C8B-B14F-4D97-AF65-F5344CB8AC3E}">
        <p14:creationId xmlns:p14="http://schemas.microsoft.com/office/powerpoint/2010/main" val="3107941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E631E-98E0-4CF8-838D-461CE9930A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DB2707-980E-4D46-8C8E-78C6A3ECF8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50149D-6F6A-4A76-A8A3-1EF3692CA6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4D396A5-519E-4635-9F65-E1E7F49201FC}"/>
              </a:ext>
            </a:extLst>
          </p:cNvPr>
          <p:cNvSpPr>
            <a:spLocks noGrp="1"/>
          </p:cNvSpPr>
          <p:nvPr>
            <p:ph type="dt" sz="half" idx="10"/>
          </p:nvPr>
        </p:nvSpPr>
        <p:spPr/>
        <p:txBody>
          <a:bodyPr/>
          <a:lstStyle/>
          <a:p>
            <a:fld id="{F4860BDB-6F5B-43CE-9D1A-7A93AF597D61}" type="datetimeFigureOut">
              <a:rPr lang="en-US" smtClean="0"/>
              <a:t>8/14/2024</a:t>
            </a:fld>
            <a:endParaRPr lang="en-US"/>
          </a:p>
        </p:txBody>
      </p:sp>
      <p:sp>
        <p:nvSpPr>
          <p:cNvPr id="6" name="Footer Placeholder 5">
            <a:extLst>
              <a:ext uri="{FF2B5EF4-FFF2-40B4-BE49-F238E27FC236}">
                <a16:creationId xmlns:a16="http://schemas.microsoft.com/office/drawing/2014/main" id="{51707A37-C58C-40D5-988C-E3956701FC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E7DB7B-32C2-4FEB-90E2-8F40CE17DB6E}"/>
              </a:ext>
            </a:extLst>
          </p:cNvPr>
          <p:cNvSpPr>
            <a:spLocks noGrp="1"/>
          </p:cNvSpPr>
          <p:nvPr>
            <p:ph type="sldNum" sz="quarter" idx="12"/>
          </p:nvPr>
        </p:nvSpPr>
        <p:spPr/>
        <p:txBody>
          <a:bodyPr/>
          <a:lstStyle/>
          <a:p>
            <a:fld id="{ED8FF1C7-A390-4C88-A84C-AF51BDD39D74}" type="slidenum">
              <a:rPr lang="en-US" smtClean="0"/>
              <a:t>‹#›</a:t>
            </a:fld>
            <a:endParaRPr lang="en-US"/>
          </a:p>
        </p:txBody>
      </p:sp>
    </p:spTree>
    <p:extLst>
      <p:ext uri="{BB962C8B-B14F-4D97-AF65-F5344CB8AC3E}">
        <p14:creationId xmlns:p14="http://schemas.microsoft.com/office/powerpoint/2010/main" val="1719558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14C83-270F-41C2-B938-07B1C26604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5E5E25-7674-4E83-BABA-5C12170F1E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A025AE-246C-4849-8AE3-A2D1FFEAF3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239614-B577-4B92-A1F5-9433D1B79A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F1A9575-4A08-44CF-A5F5-C85E7C44F5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10429-9DB4-4470-8B19-742CE163DC95}"/>
              </a:ext>
            </a:extLst>
          </p:cNvPr>
          <p:cNvSpPr>
            <a:spLocks noGrp="1"/>
          </p:cNvSpPr>
          <p:nvPr>
            <p:ph type="dt" sz="half" idx="10"/>
          </p:nvPr>
        </p:nvSpPr>
        <p:spPr/>
        <p:txBody>
          <a:bodyPr/>
          <a:lstStyle/>
          <a:p>
            <a:fld id="{F4860BDB-6F5B-43CE-9D1A-7A93AF597D61}" type="datetimeFigureOut">
              <a:rPr lang="en-US" smtClean="0"/>
              <a:t>8/14/2024</a:t>
            </a:fld>
            <a:endParaRPr lang="en-US"/>
          </a:p>
        </p:txBody>
      </p:sp>
      <p:sp>
        <p:nvSpPr>
          <p:cNvPr id="8" name="Footer Placeholder 7">
            <a:extLst>
              <a:ext uri="{FF2B5EF4-FFF2-40B4-BE49-F238E27FC236}">
                <a16:creationId xmlns:a16="http://schemas.microsoft.com/office/drawing/2014/main" id="{290E61E9-6021-4F43-8B18-11C66AC4FDF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1AFDFD-5682-427A-B042-DED02C0EBF2A}"/>
              </a:ext>
            </a:extLst>
          </p:cNvPr>
          <p:cNvSpPr>
            <a:spLocks noGrp="1"/>
          </p:cNvSpPr>
          <p:nvPr>
            <p:ph type="sldNum" sz="quarter" idx="12"/>
          </p:nvPr>
        </p:nvSpPr>
        <p:spPr/>
        <p:txBody>
          <a:bodyPr/>
          <a:lstStyle/>
          <a:p>
            <a:fld id="{ED8FF1C7-A390-4C88-A84C-AF51BDD39D74}" type="slidenum">
              <a:rPr lang="en-US" smtClean="0"/>
              <a:t>‹#›</a:t>
            </a:fld>
            <a:endParaRPr lang="en-US"/>
          </a:p>
        </p:txBody>
      </p:sp>
    </p:spTree>
    <p:extLst>
      <p:ext uri="{BB962C8B-B14F-4D97-AF65-F5344CB8AC3E}">
        <p14:creationId xmlns:p14="http://schemas.microsoft.com/office/powerpoint/2010/main" val="2717158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1359A-4446-4B85-B5EE-D37F2B9876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03D2BB-CAF4-4A50-B0AA-12CB1D3A4EBE}"/>
              </a:ext>
            </a:extLst>
          </p:cNvPr>
          <p:cNvSpPr>
            <a:spLocks noGrp="1"/>
          </p:cNvSpPr>
          <p:nvPr>
            <p:ph type="dt" sz="half" idx="10"/>
          </p:nvPr>
        </p:nvSpPr>
        <p:spPr/>
        <p:txBody>
          <a:bodyPr/>
          <a:lstStyle/>
          <a:p>
            <a:fld id="{F4860BDB-6F5B-43CE-9D1A-7A93AF597D61}" type="datetimeFigureOut">
              <a:rPr lang="en-US" smtClean="0"/>
              <a:t>8/14/2024</a:t>
            </a:fld>
            <a:endParaRPr lang="en-US"/>
          </a:p>
        </p:txBody>
      </p:sp>
      <p:sp>
        <p:nvSpPr>
          <p:cNvPr id="4" name="Footer Placeholder 3">
            <a:extLst>
              <a:ext uri="{FF2B5EF4-FFF2-40B4-BE49-F238E27FC236}">
                <a16:creationId xmlns:a16="http://schemas.microsoft.com/office/drawing/2014/main" id="{B1963220-1F70-4370-95A8-130D7B4270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6857733-6532-4693-B04F-682A67E78F0A}"/>
              </a:ext>
            </a:extLst>
          </p:cNvPr>
          <p:cNvSpPr>
            <a:spLocks noGrp="1"/>
          </p:cNvSpPr>
          <p:nvPr>
            <p:ph type="sldNum" sz="quarter" idx="12"/>
          </p:nvPr>
        </p:nvSpPr>
        <p:spPr/>
        <p:txBody>
          <a:bodyPr/>
          <a:lstStyle/>
          <a:p>
            <a:fld id="{ED8FF1C7-A390-4C88-A84C-AF51BDD39D74}" type="slidenum">
              <a:rPr lang="en-US" smtClean="0"/>
              <a:t>‹#›</a:t>
            </a:fld>
            <a:endParaRPr lang="en-US"/>
          </a:p>
        </p:txBody>
      </p:sp>
    </p:spTree>
    <p:extLst>
      <p:ext uri="{BB962C8B-B14F-4D97-AF65-F5344CB8AC3E}">
        <p14:creationId xmlns:p14="http://schemas.microsoft.com/office/powerpoint/2010/main" val="975425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2EC3CD-76EA-465F-831B-13FF7E953930}"/>
              </a:ext>
            </a:extLst>
          </p:cNvPr>
          <p:cNvSpPr>
            <a:spLocks noGrp="1"/>
          </p:cNvSpPr>
          <p:nvPr>
            <p:ph type="dt" sz="half" idx="10"/>
          </p:nvPr>
        </p:nvSpPr>
        <p:spPr/>
        <p:txBody>
          <a:bodyPr/>
          <a:lstStyle/>
          <a:p>
            <a:fld id="{F4860BDB-6F5B-43CE-9D1A-7A93AF597D61}" type="datetimeFigureOut">
              <a:rPr lang="en-US" smtClean="0"/>
              <a:t>8/14/2024</a:t>
            </a:fld>
            <a:endParaRPr lang="en-US"/>
          </a:p>
        </p:txBody>
      </p:sp>
      <p:sp>
        <p:nvSpPr>
          <p:cNvPr id="3" name="Footer Placeholder 2">
            <a:extLst>
              <a:ext uri="{FF2B5EF4-FFF2-40B4-BE49-F238E27FC236}">
                <a16:creationId xmlns:a16="http://schemas.microsoft.com/office/drawing/2014/main" id="{39CBD5FE-8891-4BE3-8647-B365873E8D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0E40EFE-3277-44F9-857B-4F54D4AC6B83}"/>
              </a:ext>
            </a:extLst>
          </p:cNvPr>
          <p:cNvSpPr>
            <a:spLocks noGrp="1"/>
          </p:cNvSpPr>
          <p:nvPr>
            <p:ph type="sldNum" sz="quarter" idx="12"/>
          </p:nvPr>
        </p:nvSpPr>
        <p:spPr/>
        <p:txBody>
          <a:bodyPr/>
          <a:lstStyle/>
          <a:p>
            <a:fld id="{ED8FF1C7-A390-4C88-A84C-AF51BDD39D74}" type="slidenum">
              <a:rPr lang="en-US" smtClean="0"/>
              <a:t>‹#›</a:t>
            </a:fld>
            <a:endParaRPr lang="en-US"/>
          </a:p>
        </p:txBody>
      </p:sp>
    </p:spTree>
    <p:extLst>
      <p:ext uri="{BB962C8B-B14F-4D97-AF65-F5344CB8AC3E}">
        <p14:creationId xmlns:p14="http://schemas.microsoft.com/office/powerpoint/2010/main" val="246126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F14A7-21E3-4FEB-B96B-29FA75788D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04355F-52C5-4732-BF0E-12FA5D4E1C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493CB2-DA6C-4AAE-81A2-51D008A99E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466C33-E100-414F-85D7-FC17B3A61C82}"/>
              </a:ext>
            </a:extLst>
          </p:cNvPr>
          <p:cNvSpPr>
            <a:spLocks noGrp="1"/>
          </p:cNvSpPr>
          <p:nvPr>
            <p:ph type="dt" sz="half" idx="10"/>
          </p:nvPr>
        </p:nvSpPr>
        <p:spPr/>
        <p:txBody>
          <a:bodyPr/>
          <a:lstStyle/>
          <a:p>
            <a:fld id="{F4860BDB-6F5B-43CE-9D1A-7A93AF597D61}" type="datetimeFigureOut">
              <a:rPr lang="en-US" smtClean="0"/>
              <a:t>8/14/2024</a:t>
            </a:fld>
            <a:endParaRPr lang="en-US"/>
          </a:p>
        </p:txBody>
      </p:sp>
      <p:sp>
        <p:nvSpPr>
          <p:cNvPr id="6" name="Footer Placeholder 5">
            <a:extLst>
              <a:ext uri="{FF2B5EF4-FFF2-40B4-BE49-F238E27FC236}">
                <a16:creationId xmlns:a16="http://schemas.microsoft.com/office/drawing/2014/main" id="{20BCFE70-6C72-4266-B6E0-00DD15D254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E884B-4D6F-461A-B636-E72502D40577}"/>
              </a:ext>
            </a:extLst>
          </p:cNvPr>
          <p:cNvSpPr>
            <a:spLocks noGrp="1"/>
          </p:cNvSpPr>
          <p:nvPr>
            <p:ph type="sldNum" sz="quarter" idx="12"/>
          </p:nvPr>
        </p:nvSpPr>
        <p:spPr/>
        <p:txBody>
          <a:bodyPr/>
          <a:lstStyle/>
          <a:p>
            <a:fld id="{ED8FF1C7-A390-4C88-A84C-AF51BDD39D74}" type="slidenum">
              <a:rPr lang="en-US" smtClean="0"/>
              <a:t>‹#›</a:t>
            </a:fld>
            <a:endParaRPr lang="en-US"/>
          </a:p>
        </p:txBody>
      </p:sp>
    </p:spTree>
    <p:extLst>
      <p:ext uri="{BB962C8B-B14F-4D97-AF65-F5344CB8AC3E}">
        <p14:creationId xmlns:p14="http://schemas.microsoft.com/office/powerpoint/2010/main" val="3146681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864DC-CECF-4BEF-86CC-4B17B747A6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FB7EA2-259E-4DB5-B4CC-66BBB4A301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D416FF8-AFFB-4F6B-8F37-D8A0D0CC06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EC238A-DBA0-4B07-9EA0-64D2154D34FA}"/>
              </a:ext>
            </a:extLst>
          </p:cNvPr>
          <p:cNvSpPr>
            <a:spLocks noGrp="1"/>
          </p:cNvSpPr>
          <p:nvPr>
            <p:ph type="dt" sz="half" idx="10"/>
          </p:nvPr>
        </p:nvSpPr>
        <p:spPr/>
        <p:txBody>
          <a:bodyPr/>
          <a:lstStyle/>
          <a:p>
            <a:fld id="{F4860BDB-6F5B-43CE-9D1A-7A93AF597D61}" type="datetimeFigureOut">
              <a:rPr lang="en-US" smtClean="0"/>
              <a:t>8/14/2024</a:t>
            </a:fld>
            <a:endParaRPr lang="en-US"/>
          </a:p>
        </p:txBody>
      </p:sp>
      <p:sp>
        <p:nvSpPr>
          <p:cNvPr id="6" name="Footer Placeholder 5">
            <a:extLst>
              <a:ext uri="{FF2B5EF4-FFF2-40B4-BE49-F238E27FC236}">
                <a16:creationId xmlns:a16="http://schemas.microsoft.com/office/drawing/2014/main" id="{35519EF8-3C7D-486C-A330-3D434CE318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E18562-DCBA-49AC-BC2E-4992092379D7}"/>
              </a:ext>
            </a:extLst>
          </p:cNvPr>
          <p:cNvSpPr>
            <a:spLocks noGrp="1"/>
          </p:cNvSpPr>
          <p:nvPr>
            <p:ph type="sldNum" sz="quarter" idx="12"/>
          </p:nvPr>
        </p:nvSpPr>
        <p:spPr/>
        <p:txBody>
          <a:bodyPr/>
          <a:lstStyle/>
          <a:p>
            <a:fld id="{ED8FF1C7-A390-4C88-A84C-AF51BDD39D74}" type="slidenum">
              <a:rPr lang="en-US" smtClean="0"/>
              <a:t>‹#›</a:t>
            </a:fld>
            <a:endParaRPr lang="en-US"/>
          </a:p>
        </p:txBody>
      </p:sp>
    </p:spTree>
    <p:extLst>
      <p:ext uri="{BB962C8B-B14F-4D97-AF65-F5344CB8AC3E}">
        <p14:creationId xmlns:p14="http://schemas.microsoft.com/office/powerpoint/2010/main" val="2331891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791EDF-1D8B-48D3-8B67-D766A86DFB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B5F9DF3-E853-4D2F-9DCC-B8646EB532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6860F4-C8F9-411B-91C7-4A398DF7D2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60BDB-6F5B-43CE-9D1A-7A93AF597D61}" type="datetimeFigureOut">
              <a:rPr lang="en-US" smtClean="0"/>
              <a:t>8/14/2024</a:t>
            </a:fld>
            <a:endParaRPr lang="en-US"/>
          </a:p>
        </p:txBody>
      </p:sp>
      <p:sp>
        <p:nvSpPr>
          <p:cNvPr id="5" name="Footer Placeholder 4">
            <a:extLst>
              <a:ext uri="{FF2B5EF4-FFF2-40B4-BE49-F238E27FC236}">
                <a16:creationId xmlns:a16="http://schemas.microsoft.com/office/drawing/2014/main" id="{48375A2F-2280-41DD-89A7-4F9CC60040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340797-CE51-49ED-A65F-2E9354DA73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8FF1C7-A390-4C88-A84C-AF51BDD39D74}" type="slidenum">
              <a:rPr lang="en-US" smtClean="0"/>
              <a:t>‹#›</a:t>
            </a:fld>
            <a:endParaRPr lang="en-US"/>
          </a:p>
        </p:txBody>
      </p:sp>
    </p:spTree>
    <p:extLst>
      <p:ext uri="{BB962C8B-B14F-4D97-AF65-F5344CB8AC3E}">
        <p14:creationId xmlns:p14="http://schemas.microsoft.com/office/powerpoint/2010/main" val="3692893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5706D15E-A452-4EF7-BF43-183BBEC5D125}"/>
              </a:ext>
            </a:extLst>
          </p:cNvPr>
          <p:cNvGraphicFramePr>
            <a:graphicFrameLocks noGrp="1"/>
          </p:cNvGraphicFramePr>
          <p:nvPr>
            <p:extLst>
              <p:ext uri="{D42A27DB-BD31-4B8C-83A1-F6EECF244321}">
                <p14:modId xmlns:p14="http://schemas.microsoft.com/office/powerpoint/2010/main" val="225066363"/>
              </p:ext>
            </p:extLst>
          </p:nvPr>
        </p:nvGraphicFramePr>
        <p:xfrm>
          <a:off x="452388" y="1480062"/>
          <a:ext cx="11112124" cy="3606800"/>
        </p:xfrm>
        <a:graphic>
          <a:graphicData uri="http://schemas.openxmlformats.org/drawingml/2006/table">
            <a:tbl>
              <a:tblPr firstRow="1" bandRow="1">
                <a:tableStyleId>{5C22544A-7EE6-4342-B048-85BDC9FD1C3A}</a:tableStyleId>
              </a:tblPr>
              <a:tblGrid>
                <a:gridCol w="1552893">
                  <a:extLst>
                    <a:ext uri="{9D8B030D-6E8A-4147-A177-3AD203B41FA5}">
                      <a16:colId xmlns:a16="http://schemas.microsoft.com/office/drawing/2014/main" val="913135453"/>
                    </a:ext>
                  </a:extLst>
                </a:gridCol>
                <a:gridCol w="1184402">
                  <a:extLst>
                    <a:ext uri="{9D8B030D-6E8A-4147-A177-3AD203B41FA5}">
                      <a16:colId xmlns:a16="http://schemas.microsoft.com/office/drawing/2014/main" val="166715661"/>
                    </a:ext>
                  </a:extLst>
                </a:gridCol>
                <a:gridCol w="1778445">
                  <a:extLst>
                    <a:ext uri="{9D8B030D-6E8A-4147-A177-3AD203B41FA5}">
                      <a16:colId xmlns:a16="http://schemas.microsoft.com/office/drawing/2014/main" val="2140967410"/>
                    </a:ext>
                  </a:extLst>
                </a:gridCol>
                <a:gridCol w="698818">
                  <a:extLst>
                    <a:ext uri="{9D8B030D-6E8A-4147-A177-3AD203B41FA5}">
                      <a16:colId xmlns:a16="http://schemas.microsoft.com/office/drawing/2014/main" val="2444650847"/>
                    </a:ext>
                  </a:extLst>
                </a:gridCol>
                <a:gridCol w="698818">
                  <a:extLst>
                    <a:ext uri="{9D8B030D-6E8A-4147-A177-3AD203B41FA5}">
                      <a16:colId xmlns:a16="http://schemas.microsoft.com/office/drawing/2014/main" val="3712043938"/>
                    </a:ext>
                  </a:extLst>
                </a:gridCol>
                <a:gridCol w="698818">
                  <a:extLst>
                    <a:ext uri="{9D8B030D-6E8A-4147-A177-3AD203B41FA5}">
                      <a16:colId xmlns:a16="http://schemas.microsoft.com/office/drawing/2014/main" val="1478317182"/>
                    </a:ext>
                  </a:extLst>
                </a:gridCol>
                <a:gridCol w="698818">
                  <a:extLst>
                    <a:ext uri="{9D8B030D-6E8A-4147-A177-3AD203B41FA5}">
                      <a16:colId xmlns:a16="http://schemas.microsoft.com/office/drawing/2014/main" val="4080546984"/>
                    </a:ext>
                  </a:extLst>
                </a:gridCol>
                <a:gridCol w="698818">
                  <a:extLst>
                    <a:ext uri="{9D8B030D-6E8A-4147-A177-3AD203B41FA5}">
                      <a16:colId xmlns:a16="http://schemas.microsoft.com/office/drawing/2014/main" val="773366979"/>
                    </a:ext>
                  </a:extLst>
                </a:gridCol>
                <a:gridCol w="698818">
                  <a:extLst>
                    <a:ext uri="{9D8B030D-6E8A-4147-A177-3AD203B41FA5}">
                      <a16:colId xmlns:a16="http://schemas.microsoft.com/office/drawing/2014/main" val="1444772692"/>
                    </a:ext>
                  </a:extLst>
                </a:gridCol>
                <a:gridCol w="698818">
                  <a:extLst>
                    <a:ext uri="{9D8B030D-6E8A-4147-A177-3AD203B41FA5}">
                      <a16:colId xmlns:a16="http://schemas.microsoft.com/office/drawing/2014/main" val="2668804431"/>
                    </a:ext>
                  </a:extLst>
                </a:gridCol>
                <a:gridCol w="698818">
                  <a:extLst>
                    <a:ext uri="{9D8B030D-6E8A-4147-A177-3AD203B41FA5}">
                      <a16:colId xmlns:a16="http://schemas.microsoft.com/office/drawing/2014/main" val="740733502"/>
                    </a:ext>
                  </a:extLst>
                </a:gridCol>
                <a:gridCol w="1005840">
                  <a:extLst>
                    <a:ext uri="{9D8B030D-6E8A-4147-A177-3AD203B41FA5}">
                      <a16:colId xmlns:a16="http://schemas.microsoft.com/office/drawing/2014/main" val="1109524736"/>
                    </a:ext>
                  </a:extLst>
                </a:gridCol>
              </a:tblGrid>
              <a:tr h="370840">
                <a:tc>
                  <a:txBody>
                    <a:bodyPr/>
                    <a:lstStyle/>
                    <a:p>
                      <a:r>
                        <a:rPr lang="en-US" dirty="0"/>
                        <a:t>Species</a:t>
                      </a:r>
                    </a:p>
                  </a:txBody>
                  <a:tcPr/>
                </a:tc>
                <a:tc>
                  <a:txBody>
                    <a:bodyPr/>
                    <a:lstStyle/>
                    <a:p>
                      <a:r>
                        <a:rPr lang="en-US" dirty="0"/>
                        <a:t>Stock</a:t>
                      </a:r>
                    </a:p>
                  </a:txBody>
                  <a:tcPr/>
                </a:tc>
                <a:tc>
                  <a:txBody>
                    <a:bodyPr/>
                    <a:lstStyle/>
                    <a:p>
                      <a:r>
                        <a:rPr lang="en-US" dirty="0"/>
                        <a:t>Last Assessment</a:t>
                      </a:r>
                    </a:p>
                  </a:txBody>
                  <a:tcPr/>
                </a:tc>
                <a:tc>
                  <a:txBody>
                    <a:bodyPr/>
                    <a:lstStyle/>
                    <a:p>
                      <a:r>
                        <a:rPr lang="en-US" dirty="0"/>
                        <a:t>2022</a:t>
                      </a:r>
                    </a:p>
                  </a:txBody>
                  <a:tcPr/>
                </a:tc>
                <a:tc>
                  <a:txBody>
                    <a:bodyPr/>
                    <a:lstStyle/>
                    <a:p>
                      <a:r>
                        <a:rPr lang="en-US" dirty="0"/>
                        <a:t>2023</a:t>
                      </a:r>
                    </a:p>
                  </a:txBody>
                  <a:tcPr/>
                </a:tc>
                <a:tc>
                  <a:txBody>
                    <a:bodyPr/>
                    <a:lstStyle/>
                    <a:p>
                      <a:r>
                        <a:rPr lang="en-US" dirty="0"/>
                        <a:t>2024</a:t>
                      </a:r>
                    </a:p>
                  </a:txBody>
                  <a:tcPr/>
                </a:tc>
                <a:tc>
                  <a:txBody>
                    <a:bodyPr/>
                    <a:lstStyle/>
                    <a:p>
                      <a:r>
                        <a:rPr lang="en-US" dirty="0"/>
                        <a:t>2025</a:t>
                      </a:r>
                    </a:p>
                  </a:txBody>
                  <a:tcPr/>
                </a:tc>
                <a:tc>
                  <a:txBody>
                    <a:bodyPr/>
                    <a:lstStyle/>
                    <a:p>
                      <a:r>
                        <a:rPr lang="en-US" dirty="0"/>
                        <a:t>2026</a:t>
                      </a:r>
                    </a:p>
                  </a:txBody>
                  <a:tcPr/>
                </a:tc>
                <a:tc>
                  <a:txBody>
                    <a:bodyPr/>
                    <a:lstStyle/>
                    <a:p>
                      <a:r>
                        <a:rPr lang="en-US" dirty="0"/>
                        <a:t>2027</a:t>
                      </a:r>
                    </a:p>
                  </a:txBody>
                  <a:tcPr/>
                </a:tc>
                <a:tc>
                  <a:txBody>
                    <a:bodyPr/>
                    <a:lstStyle/>
                    <a:p>
                      <a:r>
                        <a:rPr lang="en-US" dirty="0"/>
                        <a:t>2028</a:t>
                      </a:r>
                    </a:p>
                  </a:txBody>
                  <a:tcPr/>
                </a:tc>
                <a:tc>
                  <a:txBody>
                    <a:bodyPr/>
                    <a:lstStyle/>
                    <a:p>
                      <a:r>
                        <a:rPr lang="en-US" dirty="0"/>
                        <a:t>2029</a:t>
                      </a:r>
                    </a:p>
                  </a:txBody>
                  <a:tcPr/>
                </a:tc>
                <a:tc>
                  <a:txBody>
                    <a:bodyPr/>
                    <a:lstStyle/>
                    <a:p>
                      <a:r>
                        <a:rPr lang="en-US" dirty="0"/>
                        <a:t>2030</a:t>
                      </a:r>
                    </a:p>
                  </a:txBody>
                  <a:tcPr/>
                </a:tc>
                <a:extLst>
                  <a:ext uri="{0D108BD9-81ED-4DB2-BD59-A6C34878D82A}">
                    <a16:rowId xmlns:a16="http://schemas.microsoft.com/office/drawing/2014/main" val="594398211"/>
                  </a:ext>
                </a:extLst>
              </a:tr>
              <a:tr h="370840">
                <a:tc>
                  <a:txBody>
                    <a:bodyPr/>
                    <a:lstStyle/>
                    <a:p>
                      <a:r>
                        <a:rPr lang="en-US" dirty="0"/>
                        <a:t>Striped marlin</a:t>
                      </a:r>
                    </a:p>
                  </a:txBody>
                  <a:tcPr/>
                </a:tc>
                <a:tc>
                  <a:txBody>
                    <a:bodyPr/>
                    <a:lstStyle/>
                    <a:p>
                      <a:r>
                        <a:rPr lang="en-US" dirty="0"/>
                        <a:t>N Pacific</a:t>
                      </a:r>
                    </a:p>
                  </a:txBody>
                  <a:tcPr/>
                </a:tc>
                <a:tc>
                  <a:txBody>
                    <a:bodyPr/>
                    <a:lstStyle/>
                    <a:p>
                      <a:r>
                        <a:rPr lang="en-US" dirty="0"/>
                        <a:t>2023</a:t>
                      </a:r>
                    </a:p>
                  </a:txBody>
                  <a:tcPr/>
                </a:tc>
                <a:tc>
                  <a:txBody>
                    <a:bodyPr/>
                    <a:lstStyle/>
                    <a:p>
                      <a:endParaRPr lang="en-US" dirty="0"/>
                    </a:p>
                  </a:txBody>
                  <a:tcPr/>
                </a:tc>
                <a:tc>
                  <a:txBody>
                    <a:bodyPr/>
                    <a:lstStyle/>
                    <a:p>
                      <a:r>
                        <a:rPr lang="en-US" dirty="0"/>
                        <a:t>A</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a:t>A</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53101493"/>
                  </a:ext>
                </a:extLst>
              </a:tr>
              <a:tr h="370840">
                <a:tc>
                  <a:txBody>
                    <a:bodyPr/>
                    <a:lstStyle/>
                    <a:p>
                      <a:endParaRPr lang="en-US" dirty="0"/>
                    </a:p>
                  </a:txBody>
                  <a:tcPr/>
                </a:tc>
                <a:tc>
                  <a:txBody>
                    <a:bodyPr/>
                    <a:lstStyle/>
                    <a:p>
                      <a:r>
                        <a:rPr lang="en-US" dirty="0"/>
                        <a:t>SW Pacific</a:t>
                      </a:r>
                    </a:p>
                  </a:txBody>
                  <a:tcPr/>
                </a:tc>
                <a:tc>
                  <a:txBody>
                    <a:bodyPr/>
                    <a:lstStyle/>
                    <a:p>
                      <a:r>
                        <a:rPr lang="en-US" dirty="0"/>
                        <a:t>2019</a:t>
                      </a:r>
                    </a:p>
                  </a:txBody>
                  <a:tcPr/>
                </a:tc>
                <a:tc>
                  <a:txBody>
                    <a:bodyPr/>
                    <a:lstStyle/>
                    <a:p>
                      <a:endParaRPr lang="en-US" dirty="0"/>
                    </a:p>
                  </a:txBody>
                  <a:tcPr/>
                </a:tc>
                <a:tc>
                  <a:txBody>
                    <a:bodyPr/>
                    <a:lstStyle/>
                    <a:p>
                      <a:endParaRPr lang="en-US" dirty="0"/>
                    </a:p>
                  </a:txBody>
                  <a:tcPr/>
                </a:tc>
                <a:tc>
                  <a:txBody>
                    <a:bodyPr/>
                    <a:lstStyle/>
                    <a:p>
                      <a:r>
                        <a:rPr lang="en-US" dirty="0"/>
                        <a:t>A</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a:t>A</a:t>
                      </a:r>
                    </a:p>
                  </a:txBody>
                  <a:tcPr/>
                </a:tc>
                <a:tc>
                  <a:txBody>
                    <a:bodyPr/>
                    <a:lstStyle/>
                    <a:p>
                      <a:endParaRPr lang="en-US" dirty="0"/>
                    </a:p>
                  </a:txBody>
                  <a:tcPr/>
                </a:tc>
                <a:extLst>
                  <a:ext uri="{0D108BD9-81ED-4DB2-BD59-A6C34878D82A}">
                    <a16:rowId xmlns:a16="http://schemas.microsoft.com/office/drawing/2014/main" val="3332736793"/>
                  </a:ext>
                </a:extLst>
              </a:tr>
              <a:tr h="370840">
                <a:tc>
                  <a:txBody>
                    <a:bodyPr/>
                    <a:lstStyle/>
                    <a:p>
                      <a:r>
                        <a:rPr lang="en-US" dirty="0"/>
                        <a:t>Swordfish</a:t>
                      </a:r>
                    </a:p>
                  </a:txBody>
                  <a:tcPr/>
                </a:tc>
                <a:tc>
                  <a:txBody>
                    <a:bodyPr/>
                    <a:lstStyle/>
                    <a:p>
                      <a:r>
                        <a:rPr lang="en-US" dirty="0"/>
                        <a:t>N Pacific</a:t>
                      </a:r>
                    </a:p>
                  </a:txBody>
                  <a:tcPr/>
                </a:tc>
                <a:tc>
                  <a:txBody>
                    <a:bodyPr/>
                    <a:lstStyle/>
                    <a:p>
                      <a:r>
                        <a:rPr lang="en-US" dirty="0"/>
                        <a:t>2023</a:t>
                      </a:r>
                    </a:p>
                  </a:txBody>
                  <a:tcPr/>
                </a:tc>
                <a:tc>
                  <a:txBody>
                    <a:bodyPr/>
                    <a:lstStyle/>
                    <a:p>
                      <a:endParaRPr lang="en-US" dirty="0"/>
                    </a:p>
                  </a:txBody>
                  <a:tcPr/>
                </a:tc>
                <a:tc>
                  <a:txBody>
                    <a:bodyPr/>
                    <a:lstStyle/>
                    <a:p>
                      <a:r>
                        <a:rPr lang="en-US" dirty="0"/>
                        <a:t>A</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a:t>A</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481741668"/>
                  </a:ext>
                </a:extLst>
              </a:tr>
              <a:tr h="370840">
                <a:tc>
                  <a:txBody>
                    <a:bodyPr/>
                    <a:lstStyle/>
                    <a:p>
                      <a:endParaRPr lang="en-US" dirty="0"/>
                    </a:p>
                  </a:txBody>
                  <a:tcPr/>
                </a:tc>
                <a:tc>
                  <a:txBody>
                    <a:bodyPr/>
                    <a:lstStyle/>
                    <a:p>
                      <a:r>
                        <a:rPr lang="en-US" dirty="0"/>
                        <a:t>SW Pacific</a:t>
                      </a:r>
                    </a:p>
                  </a:txBody>
                  <a:tcPr/>
                </a:tc>
                <a:tc>
                  <a:txBody>
                    <a:bodyPr/>
                    <a:lstStyle/>
                    <a:p>
                      <a:r>
                        <a:rPr lang="en-US" dirty="0"/>
                        <a:t>2021</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a:t>A</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a:t>A</a:t>
                      </a:r>
                    </a:p>
                  </a:txBody>
                  <a:tcPr/>
                </a:tc>
                <a:tc>
                  <a:txBody>
                    <a:bodyPr/>
                    <a:lstStyle/>
                    <a:p>
                      <a:endParaRPr lang="en-US" dirty="0"/>
                    </a:p>
                  </a:txBody>
                  <a:tcPr/>
                </a:tc>
                <a:extLst>
                  <a:ext uri="{0D108BD9-81ED-4DB2-BD59-A6C34878D82A}">
                    <a16:rowId xmlns:a16="http://schemas.microsoft.com/office/drawing/2014/main" val="2982264073"/>
                  </a:ext>
                </a:extLst>
              </a:tr>
              <a:tr h="370840">
                <a:tc>
                  <a:txBody>
                    <a:bodyPr/>
                    <a:lstStyle/>
                    <a:p>
                      <a:r>
                        <a:rPr lang="en-US" dirty="0"/>
                        <a:t>Blue Marlin</a:t>
                      </a:r>
                    </a:p>
                  </a:txBody>
                  <a:tcPr/>
                </a:tc>
                <a:tc>
                  <a:txBody>
                    <a:bodyPr/>
                    <a:lstStyle/>
                    <a:p>
                      <a:r>
                        <a:rPr lang="en-US" dirty="0"/>
                        <a:t>Pacific</a:t>
                      </a:r>
                    </a:p>
                  </a:txBody>
                  <a:tcPr/>
                </a:tc>
                <a:tc>
                  <a:txBody>
                    <a:bodyPr/>
                    <a:lstStyle/>
                    <a:p>
                      <a:r>
                        <a:rPr lang="en-US" dirty="0"/>
                        <a:t>2021</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a:t>A</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374156674"/>
                  </a:ext>
                </a:extLst>
              </a:tr>
              <a:tr h="370840">
                <a:tc>
                  <a:txBody>
                    <a:bodyPr/>
                    <a:lstStyle/>
                    <a:p>
                      <a:r>
                        <a:rPr lang="en-US" dirty="0"/>
                        <a:t>Black Marlin</a:t>
                      </a:r>
                    </a:p>
                  </a:txBody>
                  <a:tcPr/>
                </a:tc>
                <a:tc>
                  <a:txBody>
                    <a:bodyPr/>
                    <a:lstStyle/>
                    <a:p>
                      <a:r>
                        <a:rPr lang="en-US" dirty="0"/>
                        <a:t>WCPO</a:t>
                      </a:r>
                    </a:p>
                  </a:txBody>
                  <a:tcPr/>
                </a:tc>
                <a:tc>
                  <a:txBody>
                    <a:bodyPr/>
                    <a:lstStyle/>
                    <a:p>
                      <a:r>
                        <a:rPr lang="en-US" dirty="0"/>
                        <a:t>Never</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a:t>L/C</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196454514"/>
                  </a:ext>
                </a:extLst>
              </a:tr>
              <a:tr h="370840">
                <a:tc>
                  <a:txBody>
                    <a:bodyPr/>
                    <a:lstStyle/>
                    <a:p>
                      <a:r>
                        <a:rPr lang="en-US" dirty="0"/>
                        <a:t>Sailfish</a:t>
                      </a:r>
                    </a:p>
                  </a:txBody>
                  <a:tcPr/>
                </a:tc>
                <a:tc>
                  <a:txBody>
                    <a:bodyPr/>
                    <a:lstStyle/>
                    <a:p>
                      <a:r>
                        <a:rPr lang="en-US" dirty="0"/>
                        <a:t>WCPO</a:t>
                      </a:r>
                    </a:p>
                  </a:txBody>
                  <a:tcPr/>
                </a:tc>
                <a:tc>
                  <a:txBody>
                    <a:bodyPr/>
                    <a:lstStyle/>
                    <a:p>
                      <a:r>
                        <a:rPr lang="en-US" dirty="0"/>
                        <a:t>Never</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a:t>L/C</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9729213"/>
                  </a:ext>
                </a:extLst>
              </a:tr>
              <a:tr h="370840">
                <a:tc>
                  <a:txBody>
                    <a:bodyPr/>
                    <a:lstStyle/>
                    <a:p>
                      <a:r>
                        <a:rPr lang="en-US" dirty="0" err="1"/>
                        <a:t>Shortbill</a:t>
                      </a:r>
                      <a:r>
                        <a:rPr lang="en-US" dirty="0"/>
                        <a:t> Spearfish</a:t>
                      </a:r>
                    </a:p>
                  </a:txBody>
                  <a:tcPr/>
                </a:tc>
                <a:tc>
                  <a:txBody>
                    <a:bodyPr/>
                    <a:lstStyle/>
                    <a:p>
                      <a:r>
                        <a:rPr lang="en-US" dirty="0"/>
                        <a:t>WCPO</a:t>
                      </a:r>
                    </a:p>
                  </a:txBody>
                  <a:tcPr/>
                </a:tc>
                <a:tc>
                  <a:txBody>
                    <a:bodyPr/>
                    <a:lstStyle/>
                    <a:p>
                      <a:r>
                        <a:rPr lang="en-US" dirty="0"/>
                        <a:t>Never</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a:t>L/C</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190320644"/>
                  </a:ext>
                </a:extLst>
              </a:tr>
            </a:tbl>
          </a:graphicData>
        </a:graphic>
      </p:graphicFrame>
    </p:spTree>
    <p:extLst>
      <p:ext uri="{BB962C8B-B14F-4D97-AF65-F5344CB8AC3E}">
        <p14:creationId xmlns:p14="http://schemas.microsoft.com/office/powerpoint/2010/main" val="3781457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54BD7-79C0-4AF0-B470-3142DD5E466C}"/>
              </a:ext>
            </a:extLst>
          </p:cNvPr>
          <p:cNvSpPr>
            <a:spLocks noGrp="1"/>
          </p:cNvSpPr>
          <p:nvPr>
            <p:ph type="title"/>
          </p:nvPr>
        </p:nvSpPr>
        <p:spPr/>
        <p:txBody>
          <a:bodyPr/>
          <a:lstStyle/>
          <a:p>
            <a:endParaRPr lang="en-US"/>
          </a:p>
        </p:txBody>
      </p:sp>
      <p:graphicFrame>
        <p:nvGraphicFramePr>
          <p:cNvPr id="4" name="Table 4">
            <a:extLst>
              <a:ext uri="{FF2B5EF4-FFF2-40B4-BE49-F238E27FC236}">
                <a16:creationId xmlns:a16="http://schemas.microsoft.com/office/drawing/2014/main" id="{A0269661-09A4-4E45-A1F9-2AFFB98B4FD7}"/>
              </a:ext>
            </a:extLst>
          </p:cNvPr>
          <p:cNvGraphicFramePr>
            <a:graphicFrameLocks noGrp="1"/>
          </p:cNvGraphicFramePr>
          <p:nvPr>
            <p:ph idx="1"/>
            <p:extLst>
              <p:ext uri="{D42A27DB-BD31-4B8C-83A1-F6EECF244321}">
                <p14:modId xmlns:p14="http://schemas.microsoft.com/office/powerpoint/2010/main" val="1068372561"/>
              </p:ext>
            </p:extLst>
          </p:nvPr>
        </p:nvGraphicFramePr>
        <p:xfrm>
          <a:off x="269506" y="88900"/>
          <a:ext cx="11251933" cy="6680200"/>
        </p:xfrm>
        <a:graphic>
          <a:graphicData uri="http://schemas.openxmlformats.org/drawingml/2006/table">
            <a:tbl>
              <a:tblPr firstRow="1" bandRow="1">
                <a:tableStyleId>{5C22544A-7EE6-4342-B048-85BDC9FD1C3A}</a:tableStyleId>
              </a:tblPr>
              <a:tblGrid>
                <a:gridCol w="3385392">
                  <a:extLst>
                    <a:ext uri="{9D8B030D-6E8A-4147-A177-3AD203B41FA5}">
                      <a16:colId xmlns:a16="http://schemas.microsoft.com/office/drawing/2014/main" val="1905603525"/>
                    </a:ext>
                  </a:extLst>
                </a:gridCol>
                <a:gridCol w="1417633">
                  <a:extLst>
                    <a:ext uri="{9D8B030D-6E8A-4147-A177-3AD203B41FA5}">
                      <a16:colId xmlns:a16="http://schemas.microsoft.com/office/drawing/2014/main" val="2579265186"/>
                    </a:ext>
                  </a:extLst>
                </a:gridCol>
                <a:gridCol w="1602948">
                  <a:extLst>
                    <a:ext uri="{9D8B030D-6E8A-4147-A177-3AD203B41FA5}">
                      <a16:colId xmlns:a16="http://schemas.microsoft.com/office/drawing/2014/main" val="657804663"/>
                    </a:ext>
                  </a:extLst>
                </a:gridCol>
                <a:gridCol w="1460568">
                  <a:extLst>
                    <a:ext uri="{9D8B030D-6E8A-4147-A177-3AD203B41FA5}">
                      <a16:colId xmlns:a16="http://schemas.microsoft.com/office/drawing/2014/main" val="3926074293"/>
                    </a:ext>
                  </a:extLst>
                </a:gridCol>
                <a:gridCol w="3385392">
                  <a:extLst>
                    <a:ext uri="{9D8B030D-6E8A-4147-A177-3AD203B41FA5}">
                      <a16:colId xmlns:a16="http://schemas.microsoft.com/office/drawing/2014/main" val="3130839321"/>
                    </a:ext>
                  </a:extLst>
                </a:gridCol>
              </a:tblGrid>
              <a:tr h="370840">
                <a:tc>
                  <a:txBody>
                    <a:bodyPr/>
                    <a:lstStyle/>
                    <a:p>
                      <a:r>
                        <a:rPr lang="en-US" dirty="0"/>
                        <a:t>Title</a:t>
                      </a:r>
                    </a:p>
                  </a:txBody>
                  <a:tcPr/>
                </a:tc>
                <a:tc>
                  <a:txBody>
                    <a:bodyPr/>
                    <a:lstStyle/>
                    <a:p>
                      <a:r>
                        <a:rPr lang="en-US" dirty="0"/>
                        <a:t>Priority</a:t>
                      </a:r>
                    </a:p>
                  </a:txBody>
                  <a:tcPr/>
                </a:tc>
                <a:tc>
                  <a:txBody>
                    <a:bodyPr/>
                    <a:lstStyle/>
                    <a:p>
                      <a:r>
                        <a:rPr lang="en-US" dirty="0"/>
                        <a:t>Start Year</a:t>
                      </a:r>
                    </a:p>
                  </a:txBody>
                  <a:tcPr/>
                </a:tc>
                <a:tc>
                  <a:txBody>
                    <a:bodyPr/>
                    <a:lstStyle/>
                    <a:p>
                      <a:r>
                        <a:rPr lang="en-US" dirty="0"/>
                        <a:t>End Year</a:t>
                      </a:r>
                    </a:p>
                  </a:txBody>
                  <a:tcPr/>
                </a:tc>
                <a:tc>
                  <a:txBody>
                    <a:bodyPr/>
                    <a:lstStyle/>
                    <a:p>
                      <a:r>
                        <a:rPr lang="en-US" dirty="0"/>
                        <a:t>Comments</a:t>
                      </a:r>
                    </a:p>
                  </a:txBody>
                  <a:tcPr/>
                </a:tc>
                <a:extLst>
                  <a:ext uri="{0D108BD9-81ED-4DB2-BD59-A6C34878D82A}">
                    <a16:rowId xmlns:a16="http://schemas.microsoft.com/office/drawing/2014/main" val="328402632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Assessment 1) North Pacific striped marlin stock assessment 	</a:t>
                      </a:r>
                    </a:p>
                  </a:txBody>
                  <a:tcPr/>
                </a:tc>
                <a:tc>
                  <a:txBody>
                    <a:bodyPr/>
                    <a:lstStyle/>
                    <a:p>
                      <a:r>
                        <a:rPr lang="en-US" dirty="0"/>
                        <a:t>High</a:t>
                      </a:r>
                    </a:p>
                  </a:txBody>
                  <a:tcPr/>
                </a:tc>
                <a:tc>
                  <a:txBody>
                    <a:bodyPr/>
                    <a:lstStyle/>
                    <a:p>
                      <a:r>
                        <a:rPr lang="en-US" dirty="0"/>
                        <a:t>2023</a:t>
                      </a:r>
                    </a:p>
                  </a:txBody>
                  <a:tcPr/>
                </a:tc>
                <a:tc>
                  <a:txBody>
                    <a:bodyPr/>
                    <a:lstStyle/>
                    <a:p>
                      <a:r>
                        <a:rPr lang="en-US" dirty="0"/>
                        <a:t>2023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Completed (2023)- assessment accepted by SC19 (SC19-SA-WP-11 and SC20-SA-WP-12) </a:t>
                      </a:r>
                    </a:p>
                  </a:txBody>
                  <a:tcPr/>
                </a:tc>
                <a:extLst>
                  <a:ext uri="{0D108BD9-81ED-4DB2-BD59-A6C34878D82A}">
                    <a16:rowId xmlns:a16="http://schemas.microsoft.com/office/drawing/2014/main" val="13469505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Assessment 2) Southwest Pacific striped marlin stock assessment 	</a:t>
                      </a:r>
                    </a:p>
                  </a:txBody>
                  <a:tcPr/>
                </a:tc>
                <a:tc>
                  <a:txBody>
                    <a:bodyPr/>
                    <a:lstStyle/>
                    <a:p>
                      <a:r>
                        <a:rPr lang="en-US" dirty="0"/>
                        <a:t>High</a:t>
                      </a:r>
                    </a:p>
                  </a:txBody>
                  <a:tcPr/>
                </a:tc>
                <a:tc>
                  <a:txBody>
                    <a:bodyPr/>
                    <a:lstStyle/>
                    <a:p>
                      <a:r>
                        <a:rPr lang="en-US" dirty="0"/>
                        <a:t>2024</a:t>
                      </a:r>
                    </a:p>
                  </a:txBody>
                  <a:tcPr/>
                </a:tc>
                <a:tc>
                  <a:txBody>
                    <a:bodyPr/>
                    <a:lstStyle/>
                    <a:p>
                      <a:r>
                        <a:rPr lang="en-US" dirty="0"/>
                        <a:t>2024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Completed (2024)– to be evaluated by SC20. SC20-SA-WP-03 and SC20-SA-IP-06 </a:t>
                      </a:r>
                    </a:p>
                  </a:txBody>
                  <a:tcPr/>
                </a:tc>
                <a:extLst>
                  <a:ext uri="{0D108BD9-81ED-4DB2-BD59-A6C34878D82A}">
                    <a16:rowId xmlns:a16="http://schemas.microsoft.com/office/drawing/2014/main" val="192989429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Assessment 2) Southwest Pacific striped marlin stock assessment </a:t>
                      </a:r>
                    </a:p>
                  </a:txBody>
                  <a:tcPr/>
                </a:tc>
                <a:tc>
                  <a:txBody>
                    <a:bodyPr/>
                    <a:lstStyle/>
                    <a:p>
                      <a:r>
                        <a:rPr lang="en-US" dirty="0"/>
                        <a:t>High</a:t>
                      </a:r>
                    </a:p>
                  </a:txBody>
                  <a:tcPr/>
                </a:tc>
                <a:tc>
                  <a:txBody>
                    <a:bodyPr/>
                    <a:lstStyle/>
                    <a:p>
                      <a:r>
                        <a:rPr lang="en-US" dirty="0"/>
                        <a:t>2023</a:t>
                      </a:r>
                    </a:p>
                  </a:txBody>
                  <a:tcPr/>
                </a:tc>
                <a:tc>
                  <a:txBody>
                    <a:bodyPr/>
                    <a:lstStyle/>
                    <a:p>
                      <a:r>
                        <a:rPr lang="en-US" dirty="0"/>
                        <a:t>2023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Completed (2023) assessment accepted by SC19 (SC19-SA-WP-09 ) </a:t>
                      </a:r>
                    </a:p>
                  </a:txBody>
                  <a:tcPr/>
                </a:tc>
                <a:extLst>
                  <a:ext uri="{0D108BD9-81ED-4DB2-BD59-A6C34878D82A}">
                    <a16:rowId xmlns:a16="http://schemas.microsoft.com/office/drawing/2014/main" val="271733049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Assessment 4) Southwest Pacific swordfish stock assessment </a:t>
                      </a:r>
                    </a:p>
                  </a:txBody>
                  <a:tcPr/>
                </a:tc>
                <a:tc>
                  <a:txBody>
                    <a:bodyPr/>
                    <a:lstStyle/>
                    <a:p>
                      <a:r>
                        <a:rPr lang="en-US" dirty="0"/>
                        <a:t>High</a:t>
                      </a:r>
                    </a:p>
                  </a:txBody>
                  <a:tcPr/>
                </a:tc>
                <a:tc>
                  <a:txBody>
                    <a:bodyPr/>
                    <a:lstStyle/>
                    <a:p>
                      <a:r>
                        <a:rPr lang="en-US" dirty="0"/>
                        <a:t>2025</a:t>
                      </a:r>
                    </a:p>
                  </a:txBody>
                  <a:tcPr/>
                </a:tc>
                <a:tc>
                  <a:txBody>
                    <a:bodyPr/>
                    <a:lstStyle/>
                    <a:p>
                      <a:r>
                        <a:rPr lang="en-US" dirty="0"/>
                        <a:t>2025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Previous assessment successfully conducted by the SPC. Draft project specification in Appendix 1. </a:t>
                      </a:r>
                    </a:p>
                  </a:txBody>
                  <a:tcPr/>
                </a:tc>
                <a:extLst>
                  <a:ext uri="{0D108BD9-81ED-4DB2-BD59-A6C34878D82A}">
                    <a16:rowId xmlns:a16="http://schemas.microsoft.com/office/drawing/2014/main" val="157716078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Assessment 5) Pacific blue marlin stock assessment </a:t>
                      </a:r>
                    </a:p>
                  </a:txBody>
                  <a:tcPr/>
                </a:tc>
                <a:tc>
                  <a:txBody>
                    <a:bodyPr/>
                    <a:lstStyle/>
                    <a:p>
                      <a:r>
                        <a:rPr lang="en-US" dirty="0"/>
                        <a:t>High</a:t>
                      </a:r>
                    </a:p>
                  </a:txBody>
                  <a:tcPr/>
                </a:tc>
                <a:tc>
                  <a:txBody>
                    <a:bodyPr/>
                    <a:lstStyle/>
                    <a:p>
                      <a:r>
                        <a:rPr lang="en-US" dirty="0"/>
                        <a:t>2026</a:t>
                      </a:r>
                    </a:p>
                  </a:txBody>
                  <a:tcPr/>
                </a:tc>
                <a:tc>
                  <a:txBody>
                    <a:bodyPr/>
                    <a:lstStyle/>
                    <a:p>
                      <a:r>
                        <a:rPr lang="en-US" dirty="0"/>
                        <a:t>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Previous assessment successfully conducted by the ISC </a:t>
                      </a:r>
                    </a:p>
                  </a:txBody>
                  <a:tcPr/>
                </a:tc>
                <a:extLst>
                  <a:ext uri="{0D108BD9-81ED-4DB2-BD59-A6C34878D82A}">
                    <a16:rowId xmlns:a16="http://schemas.microsoft.com/office/drawing/2014/main" val="80744654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Assessment 6) Assessment approaches for WCPO black marlin, sailfish and </a:t>
                      </a:r>
                      <a:r>
                        <a:rPr lang="en-US" sz="1800" b="0" i="0" u="none" strike="noStrike" kern="1200" baseline="0" dirty="0" err="1">
                          <a:solidFill>
                            <a:schemeClr val="dk1"/>
                          </a:solidFill>
                          <a:latin typeface="+mn-lt"/>
                          <a:ea typeface="+mn-ea"/>
                          <a:cs typeface="+mn-cs"/>
                        </a:rPr>
                        <a:t>shortbill</a:t>
                      </a:r>
                      <a:r>
                        <a:rPr lang="en-US" sz="1800" b="0" i="0" u="none" strike="noStrike" kern="1200" baseline="0" dirty="0">
                          <a:solidFill>
                            <a:schemeClr val="dk1"/>
                          </a:solidFill>
                          <a:latin typeface="+mn-lt"/>
                          <a:ea typeface="+mn-ea"/>
                          <a:cs typeface="+mn-cs"/>
                        </a:rPr>
                        <a:t> spearfish 	</a:t>
                      </a:r>
                    </a:p>
                  </a:txBody>
                  <a:tcPr/>
                </a:tc>
                <a:tc>
                  <a:txBody>
                    <a:bodyPr/>
                    <a:lstStyle/>
                    <a:p>
                      <a:r>
                        <a:rPr lang="en-US" dirty="0"/>
                        <a:t>Medium</a:t>
                      </a:r>
                    </a:p>
                  </a:txBody>
                  <a:tcPr/>
                </a:tc>
                <a:tc>
                  <a:txBody>
                    <a:bodyPr/>
                    <a:lstStyle/>
                    <a:p>
                      <a:r>
                        <a:rPr lang="en-US" dirty="0"/>
                        <a:t>2025</a:t>
                      </a:r>
                    </a:p>
                  </a:txBody>
                  <a:tcPr/>
                </a:tc>
                <a:tc>
                  <a:txBody>
                    <a:bodyPr/>
                    <a:lstStyle/>
                    <a:p>
                      <a:r>
                        <a:rPr lang="en-US" dirty="0"/>
                        <a:t>2025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Develop conceptual models for each species to identify appropriate modelling approaches for low catch low information assessments. Draft project specification in Appendix 1. </a:t>
                      </a:r>
                    </a:p>
                  </a:txBody>
                  <a:tcPr/>
                </a:tc>
                <a:extLst>
                  <a:ext uri="{0D108BD9-81ED-4DB2-BD59-A6C34878D82A}">
                    <a16:rowId xmlns:a16="http://schemas.microsoft.com/office/drawing/2014/main" val="2813427700"/>
                  </a:ext>
                </a:extLst>
              </a:tr>
            </a:tbl>
          </a:graphicData>
        </a:graphic>
      </p:graphicFrame>
    </p:spTree>
    <p:extLst>
      <p:ext uri="{BB962C8B-B14F-4D97-AF65-F5344CB8AC3E}">
        <p14:creationId xmlns:p14="http://schemas.microsoft.com/office/powerpoint/2010/main" val="4056608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54BD7-79C0-4AF0-B470-3142DD5E466C}"/>
              </a:ext>
            </a:extLst>
          </p:cNvPr>
          <p:cNvSpPr>
            <a:spLocks noGrp="1"/>
          </p:cNvSpPr>
          <p:nvPr>
            <p:ph type="title"/>
          </p:nvPr>
        </p:nvSpPr>
        <p:spPr/>
        <p:txBody>
          <a:bodyPr/>
          <a:lstStyle/>
          <a:p>
            <a:endParaRPr lang="en-US"/>
          </a:p>
        </p:txBody>
      </p:sp>
      <p:graphicFrame>
        <p:nvGraphicFramePr>
          <p:cNvPr id="4" name="Table 4">
            <a:extLst>
              <a:ext uri="{FF2B5EF4-FFF2-40B4-BE49-F238E27FC236}">
                <a16:creationId xmlns:a16="http://schemas.microsoft.com/office/drawing/2014/main" id="{A0269661-09A4-4E45-A1F9-2AFFB98B4FD7}"/>
              </a:ext>
            </a:extLst>
          </p:cNvPr>
          <p:cNvGraphicFramePr>
            <a:graphicFrameLocks noGrp="1"/>
          </p:cNvGraphicFramePr>
          <p:nvPr>
            <p:ph idx="1"/>
            <p:extLst>
              <p:ext uri="{D42A27DB-BD31-4B8C-83A1-F6EECF244321}">
                <p14:modId xmlns:p14="http://schemas.microsoft.com/office/powerpoint/2010/main" val="1652986099"/>
              </p:ext>
            </p:extLst>
          </p:nvPr>
        </p:nvGraphicFramePr>
        <p:xfrm>
          <a:off x="221380" y="88900"/>
          <a:ext cx="11800573" cy="6131560"/>
        </p:xfrm>
        <a:graphic>
          <a:graphicData uri="http://schemas.openxmlformats.org/drawingml/2006/table">
            <a:tbl>
              <a:tblPr firstRow="1" bandRow="1">
                <a:tableStyleId>{5C22544A-7EE6-4342-B048-85BDC9FD1C3A}</a:tableStyleId>
              </a:tblPr>
              <a:tblGrid>
                <a:gridCol w="4109988">
                  <a:extLst>
                    <a:ext uri="{9D8B030D-6E8A-4147-A177-3AD203B41FA5}">
                      <a16:colId xmlns:a16="http://schemas.microsoft.com/office/drawing/2014/main" val="1905603525"/>
                    </a:ext>
                  </a:extLst>
                </a:gridCol>
                <a:gridCol w="925054">
                  <a:extLst>
                    <a:ext uri="{9D8B030D-6E8A-4147-A177-3AD203B41FA5}">
                      <a16:colId xmlns:a16="http://schemas.microsoft.com/office/drawing/2014/main" val="2579265186"/>
                    </a:ext>
                  </a:extLst>
                </a:gridCol>
                <a:gridCol w="1163629">
                  <a:extLst>
                    <a:ext uri="{9D8B030D-6E8A-4147-A177-3AD203B41FA5}">
                      <a16:colId xmlns:a16="http://schemas.microsoft.com/office/drawing/2014/main" val="657804663"/>
                    </a:ext>
                  </a:extLst>
                </a:gridCol>
                <a:gridCol w="1097280">
                  <a:extLst>
                    <a:ext uri="{9D8B030D-6E8A-4147-A177-3AD203B41FA5}">
                      <a16:colId xmlns:a16="http://schemas.microsoft.com/office/drawing/2014/main" val="3926074293"/>
                    </a:ext>
                  </a:extLst>
                </a:gridCol>
                <a:gridCol w="4504622">
                  <a:extLst>
                    <a:ext uri="{9D8B030D-6E8A-4147-A177-3AD203B41FA5}">
                      <a16:colId xmlns:a16="http://schemas.microsoft.com/office/drawing/2014/main" val="3130839321"/>
                    </a:ext>
                  </a:extLst>
                </a:gridCol>
              </a:tblGrid>
              <a:tr h="370840">
                <a:tc>
                  <a:txBody>
                    <a:bodyPr/>
                    <a:lstStyle/>
                    <a:p>
                      <a:r>
                        <a:rPr lang="en-US" dirty="0"/>
                        <a:t>Title</a:t>
                      </a:r>
                    </a:p>
                  </a:txBody>
                  <a:tcPr/>
                </a:tc>
                <a:tc>
                  <a:txBody>
                    <a:bodyPr/>
                    <a:lstStyle/>
                    <a:p>
                      <a:r>
                        <a:rPr lang="en-US" dirty="0"/>
                        <a:t>Priority</a:t>
                      </a:r>
                    </a:p>
                  </a:txBody>
                  <a:tcPr/>
                </a:tc>
                <a:tc>
                  <a:txBody>
                    <a:bodyPr/>
                    <a:lstStyle/>
                    <a:p>
                      <a:r>
                        <a:rPr lang="en-US" dirty="0"/>
                        <a:t>Start Year</a:t>
                      </a:r>
                    </a:p>
                  </a:txBody>
                  <a:tcPr/>
                </a:tc>
                <a:tc>
                  <a:txBody>
                    <a:bodyPr/>
                    <a:lstStyle/>
                    <a:p>
                      <a:r>
                        <a:rPr lang="en-US" dirty="0"/>
                        <a:t>End Year</a:t>
                      </a:r>
                    </a:p>
                  </a:txBody>
                  <a:tcPr/>
                </a:tc>
                <a:tc>
                  <a:txBody>
                    <a:bodyPr/>
                    <a:lstStyle/>
                    <a:p>
                      <a:r>
                        <a:rPr lang="en-US" dirty="0"/>
                        <a:t>Comments</a:t>
                      </a:r>
                    </a:p>
                  </a:txBody>
                  <a:tcPr/>
                </a:tc>
                <a:extLst>
                  <a:ext uri="{0D108BD9-81ED-4DB2-BD59-A6C34878D82A}">
                    <a16:rowId xmlns:a16="http://schemas.microsoft.com/office/drawing/2014/main" val="3284026326"/>
                  </a:ext>
                </a:extLst>
              </a:tr>
              <a:tr h="370840">
                <a:tc>
                  <a:txBody>
                    <a:bodyPr/>
                    <a:lstStyle/>
                    <a:p>
                      <a:r>
                        <a:rPr lang="en-US" sz="1800" b="0" i="0" u="none" strike="noStrike" kern="1200" baseline="0" dirty="0">
                          <a:solidFill>
                            <a:schemeClr val="dk1"/>
                          </a:solidFill>
                          <a:latin typeface="+mn-lt"/>
                          <a:ea typeface="+mn-ea"/>
                          <a:cs typeface="+mn-cs"/>
                        </a:rPr>
                        <a:t>Biology 1) Development of a statistically robust sampling plan for the collection of fisheries dependent biological samples (by sex), including but not limited to age, size frequency data, and genetic samples for WCPO swordfish (north and south). 	</a:t>
                      </a:r>
                    </a:p>
                  </a:txBody>
                  <a:tcPr/>
                </a:tc>
                <a:tc>
                  <a:txBody>
                    <a:bodyPr/>
                    <a:lstStyle/>
                    <a:p>
                      <a:r>
                        <a:rPr lang="en-US" dirty="0"/>
                        <a:t>High</a:t>
                      </a:r>
                    </a:p>
                  </a:txBody>
                  <a:tcPr/>
                </a:tc>
                <a:tc>
                  <a:txBody>
                    <a:bodyPr/>
                    <a:lstStyle/>
                    <a:p>
                      <a:r>
                        <a:rPr lang="en-US" dirty="0"/>
                        <a:t>2024</a:t>
                      </a:r>
                    </a:p>
                  </a:txBody>
                  <a:tcPr/>
                </a:tc>
                <a:tc>
                  <a:txBody>
                    <a:bodyPr/>
                    <a:lstStyle/>
                    <a:p>
                      <a:r>
                        <a:rPr lang="en-US" dirty="0"/>
                        <a:t>2027</a:t>
                      </a:r>
                    </a:p>
                  </a:txBody>
                  <a:tcPr/>
                </a:tc>
                <a:tc>
                  <a:txBody>
                    <a:bodyPr/>
                    <a:lstStyle/>
                    <a:p>
                      <a:r>
                        <a:rPr lang="en-US" sz="1800" b="0" i="0" u="none" strike="noStrike" kern="1200" baseline="0" dirty="0">
                          <a:solidFill>
                            <a:schemeClr val="dk1"/>
                          </a:solidFill>
                          <a:latin typeface="+mn-lt"/>
                          <a:ea typeface="+mn-ea"/>
                          <a:cs typeface="+mn-cs"/>
                        </a:rPr>
                        <a:t>Completed (2024)- (SC20-SA-IP-13) </a:t>
                      </a:r>
                    </a:p>
                  </a:txBody>
                  <a:tcPr/>
                </a:tc>
                <a:extLst>
                  <a:ext uri="{0D108BD9-81ED-4DB2-BD59-A6C34878D82A}">
                    <a16:rowId xmlns:a16="http://schemas.microsoft.com/office/drawing/2014/main" val="13469505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Biology 2) Biology of South Pacific striped marlin, blue marlin, black marlin, </a:t>
                      </a:r>
                      <a:r>
                        <a:rPr lang="en-US" sz="1800" b="0" i="0" u="none" strike="noStrike" kern="1200" baseline="0" dirty="0" err="1">
                          <a:solidFill>
                            <a:schemeClr val="dk1"/>
                          </a:solidFill>
                          <a:latin typeface="+mn-lt"/>
                          <a:ea typeface="+mn-ea"/>
                          <a:cs typeface="+mn-cs"/>
                        </a:rPr>
                        <a:t>shortbill</a:t>
                      </a:r>
                      <a:r>
                        <a:rPr lang="en-US" sz="1800" b="0" i="0" u="none" strike="noStrike" kern="1200" baseline="0" dirty="0">
                          <a:solidFill>
                            <a:schemeClr val="dk1"/>
                          </a:solidFill>
                          <a:latin typeface="+mn-lt"/>
                          <a:ea typeface="+mn-ea"/>
                          <a:cs typeface="+mn-cs"/>
                        </a:rPr>
                        <a:t> spearfish and sailfish in the WCPO from longline fisheries. 	</a:t>
                      </a:r>
                    </a:p>
                  </a:txBody>
                  <a:tcPr/>
                </a:tc>
                <a:tc>
                  <a:txBody>
                    <a:bodyPr/>
                    <a:lstStyle/>
                    <a:p>
                      <a:r>
                        <a:rPr lang="en-US" dirty="0"/>
                        <a:t>High</a:t>
                      </a:r>
                    </a:p>
                  </a:txBody>
                  <a:tcPr/>
                </a:tc>
                <a:tc>
                  <a:txBody>
                    <a:bodyPr/>
                    <a:lstStyle/>
                    <a:p>
                      <a:r>
                        <a:rPr lang="en-US" dirty="0"/>
                        <a:t>2025</a:t>
                      </a:r>
                    </a:p>
                  </a:txBody>
                  <a:tcPr/>
                </a:tc>
                <a:tc>
                  <a:txBody>
                    <a:bodyPr/>
                    <a:lstStyle/>
                    <a:p>
                      <a:r>
                        <a:rPr lang="en-US" dirty="0"/>
                        <a:t>2028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Collect samples (fin spines and otoliths) and then undertake age growth and reproductive analyses to get growth and maturity parameters to inform productivity rates of this species. Length-weight and length-length conversion factor data collection for SP striped marlin. Draft project specification in Appendix 1. 	</a:t>
                      </a:r>
                    </a:p>
                  </a:txBody>
                  <a:tcPr/>
                </a:tc>
                <a:extLst>
                  <a:ext uri="{0D108BD9-81ED-4DB2-BD59-A6C34878D82A}">
                    <a16:rowId xmlns:a16="http://schemas.microsoft.com/office/drawing/2014/main" val="192989429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sngStrike" kern="1200" baseline="0" dirty="0">
                          <a:solidFill>
                            <a:schemeClr val="dk1"/>
                          </a:solidFill>
                          <a:latin typeface="+mn-lt"/>
                          <a:ea typeface="+mn-ea"/>
                          <a:cs typeface="+mn-cs"/>
                        </a:rPr>
                        <a:t>Biology 3) Undertake directed longitudinal tagging of Southwest Pacific swordfish to reduce the uncertainty in movement rate. </a:t>
                      </a:r>
                    </a:p>
                  </a:txBody>
                  <a:tcPr/>
                </a:tc>
                <a:tc>
                  <a:txBody>
                    <a:bodyPr/>
                    <a:lstStyle/>
                    <a:p>
                      <a:r>
                        <a:rPr lang="en-US" strike="sngStrike" dirty="0"/>
                        <a:t>High</a:t>
                      </a:r>
                    </a:p>
                  </a:txBody>
                  <a:tcPr/>
                </a:tc>
                <a:tc>
                  <a:txBody>
                    <a:bodyPr/>
                    <a:lstStyle/>
                    <a:p>
                      <a:r>
                        <a:rPr lang="en-US" strike="sngStrike" dirty="0"/>
                        <a:t>2025</a:t>
                      </a:r>
                    </a:p>
                  </a:txBody>
                  <a:tcPr/>
                </a:tc>
                <a:tc>
                  <a:txBody>
                    <a:bodyPr/>
                    <a:lstStyle/>
                    <a:p>
                      <a:r>
                        <a:rPr lang="en-US" strike="sngStrike" dirty="0"/>
                        <a:t>2027</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sngStrike" kern="1200" baseline="0" dirty="0">
                          <a:solidFill>
                            <a:schemeClr val="dk1"/>
                          </a:solidFill>
                          <a:latin typeface="+mn-lt"/>
                          <a:ea typeface="+mn-ea"/>
                          <a:cs typeface="+mn-cs"/>
                        </a:rPr>
                        <a:t>Develop conceptual models for each species to identify appropriate modelling approaches for low catch low information assessments. Draft project specification in Appendix 1. 	</a:t>
                      </a:r>
                    </a:p>
                  </a:txBody>
                  <a:tcPr/>
                </a:tc>
                <a:extLst>
                  <a:ext uri="{0D108BD9-81ED-4DB2-BD59-A6C34878D82A}">
                    <a16:rowId xmlns:a16="http://schemas.microsoft.com/office/drawing/2014/main" val="2717330492"/>
                  </a:ext>
                </a:extLst>
              </a:tr>
            </a:tbl>
          </a:graphicData>
        </a:graphic>
      </p:graphicFrame>
    </p:spTree>
    <p:extLst>
      <p:ext uri="{BB962C8B-B14F-4D97-AF65-F5344CB8AC3E}">
        <p14:creationId xmlns:p14="http://schemas.microsoft.com/office/powerpoint/2010/main" val="1124870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421</Words>
  <Application>Microsoft Office PowerPoint</Application>
  <PresentationFormat>Widescreen</PresentationFormat>
  <Paragraphs>101</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Sculley</dc:creator>
  <cp:lastModifiedBy>Michelle Sculley</cp:lastModifiedBy>
  <cp:revision>3</cp:revision>
  <dcterms:created xsi:type="dcterms:W3CDTF">2024-08-15T03:20:49Z</dcterms:created>
  <dcterms:modified xsi:type="dcterms:W3CDTF">2024-08-15T04:53:10Z</dcterms:modified>
</cp:coreProperties>
</file>