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76" r:id="rId5"/>
    <p:sldId id="277" r:id="rId6"/>
    <p:sldId id="278" r:id="rId7"/>
    <p:sldId id="279" r:id="rId8"/>
    <p:sldId id="280" r:id="rId9"/>
    <p:sldId id="281" r:id="rId10"/>
    <p:sldId id="282" r:id="rId11"/>
    <p:sldId id="283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CA"/>
    <a:srgbClr val="FFFFFF"/>
    <a:srgbClr val="0046AD"/>
    <a:srgbClr val="DEF3FE"/>
    <a:srgbClr val="D5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26" autoAdjust="0"/>
  </p:normalViewPr>
  <p:slideViewPr>
    <p:cSldViewPr snapToGrid="0">
      <p:cViewPr varScale="1">
        <p:scale>
          <a:sx n="106" d="100"/>
          <a:sy n="106" d="100"/>
        </p:scale>
        <p:origin x="84" y="2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46071-01D2-4ADD-A0C1-3560CB4A6686}" type="datetimeFigureOut">
              <a:rPr lang="en-US" smtClean="0"/>
              <a:t>8/13/2024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8CA93-D54D-4B0A-8D32-4D7DED202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33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13/08/2024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13/08/2024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13/08/2024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13/08/2024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13/08/2024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13/08/2024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13/08/2024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13/08/2024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13/08/2024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13/08/2024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372100"/>
            <a:ext cx="6736080" cy="985156"/>
          </a:xfrm>
        </p:spPr>
        <p:txBody>
          <a:bodyPr>
            <a:noAutofit/>
          </a:bodyPr>
          <a:lstStyle/>
          <a:p>
            <a:pPr algn="ctr"/>
            <a:r>
              <a:rPr lang="en-US" sz="1600" dirty="0">
                <a:solidFill>
                  <a:srgbClr val="00B0CA"/>
                </a:solidFill>
              </a:rPr>
              <a:t>SPC-OFP</a:t>
            </a:r>
            <a:br>
              <a:rPr lang="en-US" sz="1600" dirty="0">
                <a:solidFill>
                  <a:srgbClr val="00B0CA"/>
                </a:solidFill>
              </a:rPr>
            </a:br>
            <a:r>
              <a:rPr lang="en-US" sz="1600" dirty="0">
                <a:solidFill>
                  <a:srgbClr val="00B0CA"/>
                </a:solidFill>
              </a:rPr>
              <a:t>August 2024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0CCAFB-4779-48B4-1ACB-CDE33C35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41669" y="2194560"/>
            <a:ext cx="7474131" cy="2839403"/>
          </a:xfrm>
        </p:spPr>
        <p:txBody>
          <a:bodyPr>
            <a:normAutofit fontScale="90000"/>
          </a:bodyPr>
          <a:lstStyle/>
          <a:p>
            <a:pPr algn="ctr"/>
            <a:r>
              <a:rPr lang="en-AU" sz="3200" dirty="0"/>
              <a:t>WCPO skipjack MP monitoring strategy</a:t>
            </a:r>
            <a:br>
              <a:rPr lang="en-AU" sz="3200" dirty="0"/>
            </a:br>
            <a:br>
              <a:rPr lang="en-AU" sz="3200" dirty="0"/>
            </a:br>
            <a:r>
              <a:rPr lang="en-AU" sz="2400" dirty="0"/>
              <a:t>MI-WP-02</a:t>
            </a:r>
            <a:br>
              <a:rPr lang="en-AU" sz="2400" dirty="0"/>
            </a:br>
            <a:br>
              <a:rPr lang="en-AU" sz="2400" dirty="0"/>
            </a:br>
            <a:br>
              <a:rPr lang="en-AU" sz="2400" dirty="0"/>
            </a:br>
            <a:r>
              <a:rPr lang="en-AU" sz="2000" dirty="0"/>
              <a:t>Scientific Committee Meeting </a:t>
            </a:r>
            <a:br>
              <a:rPr lang="en-AU" sz="2000" dirty="0"/>
            </a:br>
            <a:r>
              <a:rPr lang="en-AU" sz="2000" dirty="0"/>
              <a:t>Manila, Philippines</a:t>
            </a:r>
            <a:br>
              <a:rPr lang="en-AU" sz="2000" dirty="0"/>
            </a:br>
            <a:r>
              <a:rPr lang="en-AU" sz="2000" dirty="0"/>
              <a:t>14-21 August 2024</a:t>
            </a:r>
            <a:br>
              <a:rPr lang="en-US" sz="4400" dirty="0"/>
            </a:b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B074E3-CFD8-7088-513C-4033CB289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>
                <a:solidFill>
                  <a:schemeClr val="tx1"/>
                </a:solidFill>
              </a:rPr>
              <a:t>Routinely checks management procedure performing as expected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Considers: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procedures for evaluating and testing MPs;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identification of scenarios to be added to the OM grid;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preparation and application of the EM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performance of the MP as a whole.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May identify changes in the dynamics of the fishery resulting from environmental, economic or social factors that may require a reconsideration for the management objectives and the testing of alternative MPs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FC1993-9828-E126-916C-C54D26219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Monitoring Strategy</a:t>
            </a:r>
          </a:p>
        </p:txBody>
      </p:sp>
    </p:spTree>
    <p:extLst>
      <p:ext uri="{BB962C8B-B14F-4D97-AF65-F5344CB8AC3E}">
        <p14:creationId xmlns:p14="http://schemas.microsoft.com/office/powerpoint/2010/main" val="3430274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CED817B-85A8-A5A4-E789-40CE98AB1E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>
                <a:solidFill>
                  <a:schemeClr val="tx1"/>
                </a:solidFill>
              </a:rPr>
              <a:t>Elements and outline in CMM 2022-01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Monitoring strategy framework presented to SC19 and WCPFC20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SC19 supported the proposed monitoring strategy (scheduled for adoption at WCPFC20)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WCPFC20 noted a need for intersessional work to develop it further for WCPFC21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Issues arising: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Monitoring catch and effort levels specified under the MP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Practical issues when running the MP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Implementation of catch and effort limits arising from MP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46D5E9-798D-2543-D39E-FC40D4F7DA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Where are we?</a:t>
            </a:r>
          </a:p>
        </p:txBody>
      </p:sp>
    </p:spTree>
    <p:extLst>
      <p:ext uri="{BB962C8B-B14F-4D97-AF65-F5344CB8AC3E}">
        <p14:creationId xmlns:p14="http://schemas.microsoft.com/office/powerpoint/2010/main" val="1555324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354AA15-E066-6BF8-93D5-1D3A79D30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>
                <a:solidFill>
                  <a:schemeClr val="tx1"/>
                </a:solidFill>
              </a:rPr>
              <a:t>Compliance with MP outputs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TCC tasking to review catch and effort in relation to catch and effort limits specified by the MP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For fisheries subject to the MP (CMM 2022-01)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When data become available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52C2526-AF0C-1ED1-1A4B-F1972D9FC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Monitoring catch and effort</a:t>
            </a:r>
          </a:p>
        </p:txBody>
      </p:sp>
    </p:spTree>
    <p:extLst>
      <p:ext uri="{BB962C8B-B14F-4D97-AF65-F5344CB8AC3E}">
        <p14:creationId xmlns:p14="http://schemas.microsoft.com/office/powerpoint/2010/main" val="2129286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3B61BE-E826-2967-D8B4-576D9DC82F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sz="2400" dirty="0">
                <a:solidFill>
                  <a:schemeClr val="tx1"/>
                </a:solidFill>
              </a:rPr>
              <a:t>Issue of reduced pole and line fishing in tropical region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CPUE time series input into estimation method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Covered in SC20-MI-WP-01</a:t>
            </a:r>
          </a:p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24871EA-20B8-83B1-356F-7384EBFA03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Updating estimation method</a:t>
            </a:r>
          </a:p>
        </p:txBody>
      </p:sp>
    </p:spTree>
    <p:extLst>
      <p:ext uri="{BB962C8B-B14F-4D97-AF65-F5344CB8AC3E}">
        <p14:creationId xmlns:p14="http://schemas.microsoft.com/office/powerpoint/2010/main" val="2166433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451376F-D295-4F2E-1512-390B7C017D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>
                <a:solidFill>
                  <a:schemeClr val="tx1"/>
                </a:solidFill>
              </a:rPr>
              <a:t>Implementation of WCPO skipjack MP through TT-CMM (CMM 2023-01)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Disconnect between MP settings and effort levels detailed in Tables 1 and 2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Revise MP to align with CMM 2023-01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Revise CMM 2023-01 to align with MP</a:t>
            </a:r>
          </a:p>
          <a:p>
            <a:pPr lvl="1"/>
            <a:endParaRPr lang="en-AU" sz="20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Consider the new FAD closure period within CMM 2023-01</a:t>
            </a:r>
          </a:p>
          <a:p>
            <a:pPr lvl="1"/>
            <a:r>
              <a:rPr lang="en-AU" sz="2000" dirty="0">
                <a:solidFill>
                  <a:schemeClr val="tx1"/>
                </a:solidFill>
              </a:rPr>
              <a:t>May require additional MP testing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5FDD779-030E-642D-A995-16EA3742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Alignment with CMM 2023-01</a:t>
            </a:r>
          </a:p>
        </p:txBody>
      </p:sp>
    </p:spTree>
    <p:extLst>
      <p:ext uri="{BB962C8B-B14F-4D97-AF65-F5344CB8AC3E}">
        <p14:creationId xmlns:p14="http://schemas.microsoft.com/office/powerpoint/2010/main" val="1264498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BBF758-E280-0247-38FF-34E1C5ABAE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sz="2400" dirty="0">
                <a:solidFill>
                  <a:schemeClr val="tx1"/>
                </a:solidFill>
              </a:rPr>
              <a:t>SC19/WCPFC20 table updated with details above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E971EA-5CEB-CF99-D1B9-DEA834A28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Monitoring strategy table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53825C-B0A7-1923-B97A-F73557075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268335"/>
            <a:ext cx="51816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74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E0D635-3247-11A2-0A26-0C97936B11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9183171" cy="4351338"/>
          </a:xfrm>
        </p:spPr>
        <p:txBody>
          <a:bodyPr>
            <a:normAutofit/>
          </a:bodyPr>
          <a:lstStyle/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Review the information provided in the skipjack MP monitoring strategy (Table 1)</a:t>
            </a:r>
          </a:p>
          <a:p>
            <a:endParaRPr lang="en-AU" sz="2400" dirty="0">
              <a:solidFill>
                <a:schemeClr val="tx1"/>
              </a:solidFill>
            </a:endParaRPr>
          </a:p>
          <a:p>
            <a:r>
              <a:rPr lang="en-AU" sz="2400" dirty="0">
                <a:solidFill>
                  <a:schemeClr val="tx1"/>
                </a:solidFill>
              </a:rPr>
              <a:t>Add any additional issues and commentary to Table 1 column 1 (SC) for consideration by TCC20 and WCPFC21.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977B93-CBB9-621C-8C78-B6BE8636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16885634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61EEC3A-12EA-4171-9AD3-C43BFD6DEEDC}" vid="{784FA4AF-0ACA-4F66-9812-712CA1A620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5AAC2F25D61348B8922E59BDF82BAD" ma:contentTypeVersion="16" ma:contentTypeDescription="Create a new document." ma:contentTypeScope="" ma:versionID="fc497a70cc3de4b4baad45e0ef3fdc3b">
  <xsd:schema xmlns:xsd="http://www.w3.org/2001/XMLSchema" xmlns:xs="http://www.w3.org/2001/XMLSchema" xmlns:p="http://schemas.microsoft.com/office/2006/metadata/properties" xmlns:ns1="http://schemas.microsoft.com/sharepoint/v3" xmlns:ns2="8429cdef-8c4a-4b4f-a5bd-9a657e45f834" xmlns:ns3="fe0e20ed-f52e-4993-be80-54db2a133aca" xmlns:ns4="1644aaaf-76d5-4a97-8df4-1ac44f24cfd9" targetNamespace="http://schemas.microsoft.com/office/2006/metadata/properties" ma:root="true" ma:fieldsID="54d1022210cd15832b1e3515874fd266" ns1:_="" ns2:_="" ns3:_="" ns4:_="">
    <xsd:import namespace="http://schemas.microsoft.com/sharepoint/v3"/>
    <xsd:import namespace="8429cdef-8c4a-4b4f-a5bd-9a657e45f834"/>
    <xsd:import namespace="fe0e20ed-f52e-4993-be80-54db2a133aca"/>
    <xsd:import namespace="1644aaaf-76d5-4a97-8df4-1ac44f24cfd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9cdef-8c4a-4b4f-a5bd-9a657e45f8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e002d73-fcbf-44f2-bb02-7941846832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20ed-f52e-4993-be80-54db2a133ac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44aaaf-76d5-4a97-8df4-1ac44f24cfd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e2f09f5-5f26-4fce-975f-9860d26050a3}" ma:internalName="TaxCatchAll" ma:showField="CatchAllData" ma:web="1644aaaf-76d5-4a97-8df4-1ac44f24c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44aaaf-76d5-4a97-8df4-1ac44f24cfd9" xsi:nil="true"/>
    <lcf76f155ced4ddcb4097134ff3c332f xmlns="8429cdef-8c4a-4b4f-a5bd-9a657e45f834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508E41-647C-4FB4-9A86-C768FA85A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429cdef-8c4a-4b4f-a5bd-9a657e45f834"/>
    <ds:schemaRef ds:uri="fe0e20ed-f52e-4993-be80-54db2a133aca"/>
    <ds:schemaRef ds:uri="1644aaaf-76d5-4a97-8df4-1ac44f24c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3A39C41-8802-4B40-BC66-25A6D9B1EFAE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286ae341-454f-41ed-96c8-9fa7238e7bf6"/>
    <ds:schemaRef ds:uri="http://schemas.openxmlformats.org/package/2006/metadata/core-properties"/>
    <ds:schemaRef ds:uri="514aaa0c-ce47-45ed-9aa6-2a303c2a9fad"/>
    <ds:schemaRef ds:uri="http://purl.org/dc/terms/"/>
    <ds:schemaRef ds:uri="1644aaaf-76d5-4a97-8df4-1ac44f24cfd9"/>
    <ds:schemaRef ds:uri="8429cdef-8c4a-4b4f-a5bd-9a657e45f834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12038</TotalTime>
  <Words>339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WCPO skipjack MP monitoring strategy  MI-WP-02   Scientific Committee Meeting  Manila, Philippines 14-21 August 2024 </vt:lpstr>
      <vt:lpstr>Monitoring Strategy</vt:lpstr>
      <vt:lpstr>Where are we?</vt:lpstr>
      <vt:lpstr>Monitoring catch and effort</vt:lpstr>
      <vt:lpstr>Updating estimation method</vt:lpstr>
      <vt:lpstr>Alignment with CMM 2023-01</vt:lpstr>
      <vt:lpstr>Monitoring strategy table</vt:lpstr>
      <vt:lpstr>Recommendations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Hare</dc:creator>
  <cp:lastModifiedBy>Robert Scott</cp:lastModifiedBy>
  <cp:revision>50</cp:revision>
  <dcterms:created xsi:type="dcterms:W3CDTF">2023-07-28T00:44:00Z</dcterms:created>
  <dcterms:modified xsi:type="dcterms:W3CDTF">2024-08-13T06:09:26Z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0x010100C85AAC2F25D61348B8922E59BDF82BAD</vt:lpwstr>
  </property>
  <property fmtid="{D5CDD505-2E9C-101B-9397-08002B2CF9AE}" pid="3" name="MediaServiceImageTags">
    <vt:lpwstr/>
  </property>
</Properties>
</file>