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CA"/>
    <a:srgbClr val="FFFFFF"/>
    <a:srgbClr val="0046AD"/>
    <a:srgbClr val="DEF3FE"/>
    <a:srgbClr val="D5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106" d="100"/>
          <a:sy n="106" d="100"/>
        </p:scale>
        <p:origin x="84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46071-01D2-4ADD-A0C1-3560CB4A6686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8CA93-D54D-4B0A-8D32-4D7DED20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3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A714-9302-4F78-8284-842B920EF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0" y="2646363"/>
            <a:ext cx="6736080" cy="23876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BE79B-66B3-4535-868E-13C4FF6E6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8"/>
            <a:ext cx="6736080" cy="583882"/>
          </a:xfrm>
        </p:spPr>
        <p:txBody>
          <a:bodyPr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2576-EA73-40E8-A2F2-A62B73E3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CD9-36E9-4809-B113-D53B5EBE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D451D-CA62-47FA-92B4-ED2D8FCD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92767241-17BF-8AFF-B9BE-875195288E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21263" cy="68580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0847052D-DE93-DF88-3AAA-CB2675B707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72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EE8B-A420-482C-AA8F-161CF561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8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B40F-0903-4B7E-8BF4-FABD7BA25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AB605-A5E2-4DE4-9DDB-979FC369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8B41D-0106-4F2E-8CAF-6F6AA937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70209C-55AC-7EDB-1AE6-8DA0F85A8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F6086CD8-7569-EBDF-AE07-CE93B5656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26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bar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3F47F-D34D-44F8-A4C7-08591404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80783-FC5E-4A67-8104-4FB7A8D4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6090D-A3EB-4FDF-A21C-83AB4FDD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0F3356-3FA1-4DEB-8E57-D4E7D5E627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8AC3570-27DB-4DE2-AF51-4C488E57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789494"/>
            <a:ext cx="10515600" cy="3921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C967CF-52DD-C426-81E5-5EACF1040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916529" y="1127557"/>
            <a:ext cx="11069826" cy="13141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1B9295-C753-E501-0DE1-970730B746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79232801-C811-253D-12D9-6846FA4763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7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2A15-9DC6-4F18-A8CA-822A6ECB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9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36924-1628-4793-A109-B217B6E4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B3672-26D8-4D46-B9DE-6B2D27E6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59EA9-83A3-477E-9E11-11C501E3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C123-B7F5-4FD2-9435-71E4F724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008A5D2-D9D8-987B-E3D9-B66316B5AA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9F086F6D-1869-06EA-C5D3-A51C336F80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2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C94549-5071-4DBF-B0E3-39806E449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738" y="1592510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B69AF1D-5AE6-496F-9BC9-B625966C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5569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80CBA766-0D8C-49E1-A44D-66671B545693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1E880D-16D1-4539-9948-C2240ACC59CA}" type="datetimeFigureOut">
              <a:rPr lang="fr-FR" smtClean="0"/>
              <a:pPr/>
              <a:t>13/08/2024</a:t>
            </a:fld>
            <a:endParaRPr lang="fr-FR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247DC72-BEB6-409B-8BDD-1A1131638554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861154-064F-4AC5-84EA-549FDD985C1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DA17A-0E28-4795-BD73-A8EFAD0C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1DDBC-065E-4D49-8735-94AFFE05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239D6-49DF-40DF-A7AC-008B9C5A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A83EFD6-87FF-4AB7-8A5B-3BB13A6B5E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53400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5D7CF17-D637-6F4A-F9C5-B868228036ED}"/>
              </a:ext>
            </a:extLst>
          </p:cNvPr>
          <p:cNvSpPr txBox="1">
            <a:spLocks/>
          </p:cNvSpPr>
          <p:nvPr userDrawn="1"/>
        </p:nvSpPr>
        <p:spPr>
          <a:xfrm>
            <a:off x="1025624" y="372856"/>
            <a:ext cx="10515600" cy="10092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B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ED7F7A6C-FDB7-FF7B-464B-09315DC9CB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006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D3B5-5147-4C75-982C-4343F93747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Divider Chapter Slide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C5762-9132-4ACE-8BCC-7261A3C0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46AD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38CB-A948-465D-80D8-92EA3137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BAB24-1757-4627-856C-81AC996D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F7060-A99B-410E-B6C2-BDD91AFB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254DA3-BF0D-4FCF-BF4A-C8C9621AE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626875" y="1237014"/>
            <a:ext cx="11069826" cy="131411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0E9DF43-318F-41D9-8DC9-04DEED7AC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0AE8A7F8-A329-CD60-1160-45B9C9132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01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-certificates 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1D53162-33EF-4CED-99DB-E85F0CB5BB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" y="-9564"/>
            <a:ext cx="12190095" cy="6858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669462-A299-40A0-81EC-EF072D29E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860164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D5D13C-BD49-9C79-9B97-1396072B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554600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0C528C1-3695-4BCB-8100-2CA127858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313024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817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box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0C6B7-69E3-4CA4-A6B4-C868D0CB7DBC}"/>
              </a:ext>
            </a:extLst>
          </p:cNvPr>
          <p:cNvSpPr/>
          <p:nvPr userDrawn="1"/>
        </p:nvSpPr>
        <p:spPr>
          <a:xfrm>
            <a:off x="836611" y="457200"/>
            <a:ext cx="3935413" cy="5403850"/>
          </a:xfrm>
          <a:prstGeom prst="rect">
            <a:avLst/>
          </a:prstGeom>
          <a:solidFill>
            <a:srgbClr val="DEF3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5845D4C9-5249-4694-9B85-C5361D6CB1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6" r="25097" b="17760"/>
          <a:stretch/>
        </p:blipFill>
        <p:spPr>
          <a:xfrm>
            <a:off x="874911" y="1257300"/>
            <a:ext cx="3935413" cy="4603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AA1D0-8E90-44C4-9562-41C22EE9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B0C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141B-7A45-42CD-9FA0-FA3F57FC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96000"/>
            <a:ext cx="6172200" cy="456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9E0FD-1890-46F8-8BC3-E9516C5E2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46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D326A-A223-4A66-8461-449419D2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282F8-F662-4779-8227-5303B31D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B61E-AAF7-4610-9B1C-353FB2AD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05C6FF66-E984-4E86-BEB9-13DCCC338B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D23D1AAF-D0ED-CC64-94F5-6391631E00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97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r blue bottom text left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00C6-B419-416F-AF08-BBBA1949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D13B6-6CFA-43ED-A013-5603EF1DB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6444"/>
            <a:ext cx="6172200" cy="43746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95694-4689-49CA-92F4-A8F884B73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5D2E4-52AC-40C7-83DE-BB12D5C9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A3491-E6B6-4519-8AF0-E260E39E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53F7C-FA6A-46C2-A91A-51000F76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A4F6D2-CD76-43F5-A681-3F113BDB5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DF056EE-9E5A-BC7E-9A2F-1B3E227F2B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86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319846-29D1-46FA-A4B4-F5104567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A294C-9B27-49AE-9128-3696CDEB7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656F4-F81B-4402-9B07-9F7FD5977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880D-16D1-4539-9948-C2240ACC59CA}" type="datetimeFigureOut">
              <a:rPr lang="fr-FR" smtClean="0"/>
              <a:t>13/08/2024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CCE74-D5F7-4C92-B871-71638BD58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9639-0815-4873-A2C3-3182144E7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0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61" r:id="rId5"/>
    <p:sldLayoutId id="2147483651" r:id="rId6"/>
    <p:sldLayoutId id="2147483654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6A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46A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46A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92B86ED-6453-C4AE-D0E8-475C8BDF3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372100"/>
            <a:ext cx="6736080" cy="985156"/>
          </a:xfrm>
        </p:spPr>
        <p:txBody>
          <a:bodyPr>
            <a:noAutofit/>
          </a:bodyPr>
          <a:lstStyle/>
          <a:p>
            <a:pPr algn="ctr"/>
            <a:r>
              <a:rPr lang="en-US" sz="1600" dirty="0">
                <a:solidFill>
                  <a:srgbClr val="00B0CA"/>
                </a:solidFill>
              </a:rPr>
              <a:t>SPC-OFP</a:t>
            </a:r>
            <a:br>
              <a:rPr lang="en-US" sz="1600" dirty="0">
                <a:solidFill>
                  <a:srgbClr val="00B0CA"/>
                </a:solidFill>
              </a:rPr>
            </a:br>
            <a:r>
              <a:rPr lang="en-US" sz="1600" dirty="0">
                <a:solidFill>
                  <a:srgbClr val="00B0CA"/>
                </a:solidFill>
              </a:rPr>
              <a:t>August 2024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0CCAFB-4779-48B4-1ACB-CDE33C354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1669" y="2194560"/>
            <a:ext cx="7474131" cy="283940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200" dirty="0"/>
              <a:t>WCPO skipjack MP monitoring strategy</a:t>
            </a:r>
            <a:br>
              <a:rPr lang="en-AU" sz="3200" dirty="0"/>
            </a:br>
            <a:br>
              <a:rPr lang="en-AU" sz="3200" dirty="0"/>
            </a:br>
            <a:r>
              <a:rPr lang="en-AU" sz="2400" dirty="0"/>
              <a:t>MI-WP-02</a:t>
            </a:r>
            <a:br>
              <a:rPr lang="en-AU" sz="2400" dirty="0"/>
            </a:br>
            <a:br>
              <a:rPr lang="en-AU" sz="2400" dirty="0"/>
            </a:br>
            <a:br>
              <a:rPr lang="en-AU" sz="2400" dirty="0"/>
            </a:br>
            <a:r>
              <a:rPr lang="en-AU" sz="2000" dirty="0"/>
              <a:t>Scientific Committee Meeting </a:t>
            </a:r>
            <a:br>
              <a:rPr lang="en-AU" sz="2000" dirty="0"/>
            </a:br>
            <a:r>
              <a:rPr lang="en-AU" sz="2000" dirty="0"/>
              <a:t>Manila, Philippines</a:t>
            </a:r>
            <a:br>
              <a:rPr lang="en-AU" sz="2000" dirty="0"/>
            </a:br>
            <a:r>
              <a:rPr lang="en-AU" sz="2000" dirty="0"/>
              <a:t>14-21 August 2024</a:t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03590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B074E3-CFD8-7088-513C-4033CB28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tx1"/>
                </a:solidFill>
              </a:rPr>
              <a:t>Routinely checks management procedure performing as expected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Considers: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procedures for evaluating and testing MPs;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identification of scenarios to be added to the OM grid;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preparation and application of the EM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performance of the MP as a whole.</a:t>
            </a:r>
          </a:p>
          <a:p>
            <a:pPr lvl="1"/>
            <a:endParaRPr lang="en-AU" sz="20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May identify changes in the dynamics of the fishery resulting from environmental, economic or social factors that may require a reconsideration for the management objectives and the testing of alternative MPs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FC1993-9828-E126-916C-C54D26219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Monitoring Strategy</a:t>
            </a:r>
          </a:p>
        </p:txBody>
      </p:sp>
    </p:spTree>
    <p:extLst>
      <p:ext uri="{BB962C8B-B14F-4D97-AF65-F5344CB8AC3E}">
        <p14:creationId xmlns:p14="http://schemas.microsoft.com/office/powerpoint/2010/main" val="343027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ED817B-85A8-A5A4-E789-40CE98AB1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tx1"/>
                </a:solidFill>
              </a:rPr>
              <a:t>Elements and outline in CMM 2022-01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Monitoring strategy framework presented to SC19 and WCPFC20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SC19 supported the proposed monitoring strategy (scheduled for adoption at WCPFC20)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WCPFC20 noted a need for intersessional work to develop it further for WCPFC21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Issues arising: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Monitoring catch and effort levels specified under the MP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Practical issues when running the MP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Implementation of catch and effort limits arising from MP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46D5E9-798D-2543-D39E-FC40D4F7D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Where are we?</a:t>
            </a:r>
          </a:p>
        </p:txBody>
      </p:sp>
    </p:spTree>
    <p:extLst>
      <p:ext uri="{BB962C8B-B14F-4D97-AF65-F5344CB8AC3E}">
        <p14:creationId xmlns:p14="http://schemas.microsoft.com/office/powerpoint/2010/main" val="155532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54AA15-E066-6BF8-93D5-1D3A79D30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>
                <a:solidFill>
                  <a:schemeClr val="tx1"/>
                </a:solidFill>
              </a:rPr>
              <a:t>Compliance with MP outputs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TCC tasking to review catch and effort in relation to catch and effort limits specified by the MP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For fisheries subject to the MP (CMM 2022-01)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When data become available</a:t>
            </a:r>
          </a:p>
          <a:p>
            <a:pPr lvl="1"/>
            <a:endParaRPr lang="en-AU" sz="2000" dirty="0">
              <a:solidFill>
                <a:schemeClr val="tx1"/>
              </a:solidFill>
            </a:endParaRP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2C2526-AF0C-1ED1-1A4B-F1972D9F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Monitoring catch and effort</a:t>
            </a:r>
          </a:p>
        </p:txBody>
      </p:sp>
    </p:spTree>
    <p:extLst>
      <p:ext uri="{BB962C8B-B14F-4D97-AF65-F5344CB8AC3E}">
        <p14:creationId xmlns:p14="http://schemas.microsoft.com/office/powerpoint/2010/main" val="212928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3B61BE-E826-2967-D8B4-576D9DC82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>
                <a:solidFill>
                  <a:schemeClr val="tx1"/>
                </a:solidFill>
              </a:rPr>
              <a:t>Issue of reduced pole and line fishing in tropical region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CPUE time series input into estimation method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Covered in SC20-MI-WP-01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4871EA-20B8-83B1-356F-7384EBFA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Updating estimation method</a:t>
            </a:r>
          </a:p>
        </p:txBody>
      </p:sp>
    </p:spTree>
    <p:extLst>
      <p:ext uri="{BB962C8B-B14F-4D97-AF65-F5344CB8AC3E}">
        <p14:creationId xmlns:p14="http://schemas.microsoft.com/office/powerpoint/2010/main" val="2166433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51376F-D295-4F2E-1512-390B7C017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tx1"/>
                </a:solidFill>
              </a:rPr>
              <a:t>Implementation of WCPO skipjack MP through TT-CMM (CMM 2023-01)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Disconnect between MP settings and effort levels detailed in Tables 1 and 2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Revise MP to align with CMM 2023-01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Revise CMM 2023-01 to align with MP</a:t>
            </a:r>
          </a:p>
          <a:p>
            <a:pPr lvl="1"/>
            <a:endParaRPr lang="en-AU" sz="20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Consider the new FAD closure period within CMM 2023-01</a:t>
            </a:r>
          </a:p>
          <a:p>
            <a:pPr lvl="1"/>
            <a:r>
              <a:rPr lang="en-AU" sz="2000" dirty="0">
                <a:solidFill>
                  <a:schemeClr val="tx1"/>
                </a:solidFill>
              </a:rPr>
              <a:t>May require additional MP testing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FDD779-030E-642D-A995-16EA3742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Alignment with CMM 2023-01</a:t>
            </a:r>
          </a:p>
        </p:txBody>
      </p:sp>
    </p:spTree>
    <p:extLst>
      <p:ext uri="{BB962C8B-B14F-4D97-AF65-F5344CB8AC3E}">
        <p14:creationId xmlns:p14="http://schemas.microsoft.com/office/powerpoint/2010/main" val="126449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BBF758-E280-0247-38FF-34E1C5ABA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tx1"/>
                </a:solidFill>
              </a:rPr>
              <a:t>SC19/WCPFC20 table updated with details above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E971EA-5CEB-CF99-D1B9-DEA834A28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Monitoring strategy table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53825C-B0A7-1923-B97A-F73557075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68335"/>
            <a:ext cx="51816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7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E0D635-3247-11A2-0A26-0C97936B1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80"/>
            <a:ext cx="9183171" cy="4351338"/>
          </a:xfrm>
        </p:spPr>
        <p:txBody>
          <a:bodyPr>
            <a:normAutofit/>
          </a:bodyPr>
          <a:lstStyle/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Review the information provided in the skipjack MP monitoring strategy (Table 1)</a:t>
            </a:r>
          </a:p>
          <a:p>
            <a:endParaRPr lang="en-AU" sz="2400" dirty="0">
              <a:solidFill>
                <a:schemeClr val="tx1"/>
              </a:solidFill>
            </a:endParaRPr>
          </a:p>
          <a:p>
            <a:r>
              <a:rPr lang="en-AU" sz="2400" dirty="0">
                <a:solidFill>
                  <a:schemeClr val="tx1"/>
                </a:solidFill>
              </a:rPr>
              <a:t>Add any additional issues and commentary to Table 1 column 1 (SC) for consideration by TCC20 and WCPFC21.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977B93-CBB9-621C-8C78-B6BE8636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688563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61EEC3A-12EA-4171-9AD3-C43BFD6DEEDC}" vid="{784FA4AF-0ACA-4F66-9812-712CA1A620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5AAC2F25D61348B8922E59BDF82BAD" ma:contentTypeVersion="16" ma:contentTypeDescription="Create a new document." ma:contentTypeScope="" ma:versionID="fc497a70cc3de4b4baad45e0ef3fdc3b">
  <xsd:schema xmlns:xsd="http://www.w3.org/2001/XMLSchema" xmlns:xs="http://www.w3.org/2001/XMLSchema" xmlns:p="http://schemas.microsoft.com/office/2006/metadata/properties" xmlns:ns1="http://schemas.microsoft.com/sharepoint/v3" xmlns:ns2="8429cdef-8c4a-4b4f-a5bd-9a657e45f834" xmlns:ns3="fe0e20ed-f52e-4993-be80-54db2a133aca" xmlns:ns4="1644aaaf-76d5-4a97-8df4-1ac44f24cfd9" targetNamespace="http://schemas.microsoft.com/office/2006/metadata/properties" ma:root="true" ma:fieldsID="54d1022210cd15832b1e3515874fd266" ns1:_="" ns2:_="" ns3:_="" ns4:_="">
    <xsd:import namespace="http://schemas.microsoft.com/sharepoint/v3"/>
    <xsd:import namespace="8429cdef-8c4a-4b4f-a5bd-9a657e45f834"/>
    <xsd:import namespace="fe0e20ed-f52e-4993-be80-54db2a133aca"/>
    <xsd:import namespace="1644aaaf-76d5-4a97-8df4-1ac44f24cfd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9cdef-8c4a-4b4f-a5bd-9a657e45f8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e002d73-fcbf-44f2-bb02-7941846832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e20ed-f52e-4993-be80-54db2a133ac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4aaaf-76d5-4a97-8df4-1ac44f24cfd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ae2f09f5-5f26-4fce-975f-9860d26050a3}" ma:internalName="TaxCatchAll" ma:showField="CatchAllData" ma:web="1644aaaf-76d5-4a97-8df4-1ac44f24cf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44aaaf-76d5-4a97-8df4-1ac44f24cfd9" xsi:nil="true"/>
    <lcf76f155ced4ddcb4097134ff3c332f xmlns="8429cdef-8c4a-4b4f-a5bd-9a657e45f834">
      <Terms xmlns="http://schemas.microsoft.com/office/infopath/2007/PartnerControls"/>
    </lcf76f155ced4ddcb4097134ff3c332f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508E41-647C-4FB4-9A86-C768FA85A4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29cdef-8c4a-4b4f-a5bd-9a657e45f834"/>
    <ds:schemaRef ds:uri="fe0e20ed-f52e-4993-be80-54db2a133aca"/>
    <ds:schemaRef ds:uri="1644aaaf-76d5-4a97-8df4-1ac44f24cf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A39C41-8802-4B40-BC66-25A6D9B1EFAE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6ae341-454f-41ed-96c8-9fa7238e7bf6"/>
    <ds:schemaRef ds:uri="http://schemas.openxmlformats.org/package/2006/metadata/core-properties"/>
    <ds:schemaRef ds:uri="514aaa0c-ce47-45ed-9aa6-2a303c2a9fad"/>
    <ds:schemaRef ds:uri="http://purl.org/dc/terms/"/>
    <ds:schemaRef ds:uri="1644aaaf-76d5-4a97-8df4-1ac44f24cfd9"/>
    <ds:schemaRef ds:uri="8429cdef-8c4a-4b4f-a5bd-9a657e45f834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57D86592-F64F-4784-9AC1-23AEE8436E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12038</TotalTime>
  <Words>339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WCPO skipjack MP monitoring strategy  MI-WP-02   Scientific Committee Meeting  Manila, Philippines 14-21 August 2024 </vt:lpstr>
      <vt:lpstr>Monitoring Strategy</vt:lpstr>
      <vt:lpstr>Where are we?</vt:lpstr>
      <vt:lpstr>Monitoring catch and effort</vt:lpstr>
      <vt:lpstr>Updating estimation method</vt:lpstr>
      <vt:lpstr>Alignment with CMM 2023-01</vt:lpstr>
      <vt:lpstr>Monitoring strategy table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Hare</dc:creator>
  <cp:lastModifiedBy>Robert Scott</cp:lastModifiedBy>
  <cp:revision>50</cp:revision>
  <dcterms:created xsi:type="dcterms:W3CDTF">2023-07-28T00:44:00Z</dcterms:created>
  <dcterms:modified xsi:type="dcterms:W3CDTF">2024-08-13T06:09:26Z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0x010100C85AAC2F25D61348B8922E59BDF82BAD</vt:lpwstr>
  </property>
  <property fmtid="{D5CDD505-2E9C-101B-9397-08002B2CF9AE}" pid="3" name="MediaServiceImageTags">
    <vt:lpwstr/>
  </property>
</Properties>
</file>