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9"/>
  </p:notesMasterIdLst>
  <p:handoutMasterIdLst>
    <p:handoutMasterId r:id="rId10"/>
  </p:handoutMasterIdLst>
  <p:sldIdLst>
    <p:sldId id="564" r:id="rId4"/>
    <p:sldId id="570" r:id="rId5"/>
    <p:sldId id="573" r:id="rId6"/>
    <p:sldId id="569" r:id="rId7"/>
    <p:sldId id="567" r:id="rId8"/>
  </p:sldIdLst>
  <p:sldSz cx="9144000" cy="6858000" type="screen4x3"/>
  <p:notesSz cx="6858000" cy="9144000"/>
  <p:custDataLst>
    <p:tags r:id="rId11"/>
  </p:custDataLst>
  <p:defaultTextStyle>
    <a:defPPr>
      <a:defRPr lang="en-AU"/>
    </a:defPPr>
    <a:lvl1pPr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99"/>
    <a:srgbClr val="D76031"/>
    <a:srgbClr val="457F54"/>
    <a:srgbClr val="C9CF7F"/>
    <a:srgbClr val="4A66AC"/>
    <a:srgbClr val="D620C9"/>
    <a:srgbClr val="07E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5229" autoAdjust="0"/>
  </p:normalViewPr>
  <p:slideViewPr>
    <p:cSldViewPr snapToGrid="0" snapToObjects="1">
      <p:cViewPr varScale="1">
        <p:scale>
          <a:sx n="66" d="100"/>
          <a:sy n="66" d="100"/>
        </p:scale>
        <p:origin x="1790" y="53"/>
      </p:cViewPr>
      <p:guideLst/>
    </p:cSldViewPr>
  </p:slideViewPr>
  <p:notesTextViewPr>
    <p:cViewPr>
      <p:scale>
        <a:sx n="3" d="2"/>
        <a:sy n="3" d="2"/>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A8BE291-1A2A-403B-8665-C7AD7547BA3E}" type="datetimeFigureOut">
              <a:rPr lang="en-US"/>
              <a:pPr>
                <a:defRPr/>
              </a:pPr>
              <a:t>8/15/2024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F816E59-1CE6-418E-A654-5A889CCE771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420B4C3-D573-422C-A6DC-6EAB41E78117}" type="datetimeFigureOut">
              <a:rPr lang="en-US"/>
              <a:pPr>
                <a:defRPr/>
              </a:pPr>
              <a:t>8/15/2024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279BEA1-0F21-40C4-A7DA-A4415525950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1</a:t>
            </a:fld>
            <a:endParaRPr lang="en-US"/>
          </a:p>
        </p:txBody>
      </p:sp>
    </p:spTree>
    <p:extLst>
      <p:ext uri="{BB962C8B-B14F-4D97-AF65-F5344CB8AC3E}">
        <p14:creationId xmlns:p14="http://schemas.microsoft.com/office/powerpoint/2010/main" val="1923269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2</a:t>
            </a:fld>
            <a:endParaRPr lang="en-US"/>
          </a:p>
        </p:txBody>
      </p:sp>
    </p:spTree>
    <p:extLst>
      <p:ext uri="{BB962C8B-B14F-4D97-AF65-F5344CB8AC3E}">
        <p14:creationId xmlns:p14="http://schemas.microsoft.com/office/powerpoint/2010/main" val="4039241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3</a:t>
            </a:fld>
            <a:endParaRPr lang="en-US"/>
          </a:p>
        </p:txBody>
      </p:sp>
    </p:spTree>
    <p:extLst>
      <p:ext uri="{BB962C8B-B14F-4D97-AF65-F5344CB8AC3E}">
        <p14:creationId xmlns:p14="http://schemas.microsoft.com/office/powerpoint/2010/main" val="1460212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ONI – Oceanic Nino Index</a:t>
            </a:r>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4</a:t>
            </a:fld>
            <a:endParaRPr lang="en-US"/>
          </a:p>
        </p:txBody>
      </p:sp>
    </p:spTree>
    <p:extLst>
      <p:ext uri="{BB962C8B-B14F-4D97-AF65-F5344CB8AC3E}">
        <p14:creationId xmlns:p14="http://schemas.microsoft.com/office/powerpoint/2010/main" val="173643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1619"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28870" y="2000486"/>
            <a:ext cx="6477805" cy="2541431"/>
          </a:xfrm>
        </p:spPr>
        <p:txBody>
          <a:bodyPr bIns="0" anchor="b"/>
          <a:lstStyle>
            <a:lvl1pPr algn="l">
              <a:defRPr sz="6000">
                <a:latin typeface="Calibri" charset="0"/>
                <a:ea typeface="Calibri" charset="0"/>
                <a:cs typeface="Calibri" charset="0"/>
              </a:defRPr>
            </a:lvl1pPr>
          </a:lstStyle>
          <a:p>
            <a:r>
              <a:rPr lang="en-US"/>
              <a:t>Click to edit Master title style</a:t>
            </a:r>
            <a:endParaRPr lang="en-US" dirty="0"/>
          </a:p>
        </p:txBody>
      </p:sp>
      <p:sp>
        <p:nvSpPr>
          <p:cNvPr id="3" name="Subtitle 2"/>
          <p:cNvSpPr>
            <a:spLocks noGrp="1"/>
          </p:cNvSpPr>
          <p:nvPr>
            <p:ph type="subTitle" idx="1"/>
          </p:nvPr>
        </p:nvSpPr>
        <p:spPr>
          <a:xfrm>
            <a:off x="1328870" y="4965874"/>
            <a:ext cx="6477804" cy="977621"/>
          </a:xfrm>
        </p:spPr>
        <p:txBody>
          <a:bodyPr tIns="91440" bIns="91440">
            <a:normAutofit/>
          </a:bodyPr>
          <a:lstStyle>
            <a:lvl1pPr marL="0" indent="0" algn="l">
              <a:buNone/>
              <a:defRPr sz="1800" b="0" cap="all" baseline="0">
                <a:solidFill>
                  <a:schemeClr val="tx1"/>
                </a:solidFill>
                <a:latin typeface="Calibri" charset="0"/>
                <a:ea typeface="Calibri" charset="0"/>
                <a:cs typeface="Calibri" charset="0"/>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p:cNvSpPr>
            <a:spLocks noGrp="1"/>
          </p:cNvSpPr>
          <p:nvPr>
            <p:ph type="dt" sz="half" idx="10"/>
          </p:nvPr>
        </p:nvSpPr>
        <p:spPr>
          <a:xfrm>
            <a:off x="5181600" y="1528763"/>
            <a:ext cx="2625329" cy="309562"/>
          </a:xfrm>
        </p:spPr>
        <p:txBody>
          <a:bodyPr/>
          <a:lstStyle>
            <a:lvl1pPr>
              <a:defRPr/>
            </a:lvl1pPr>
          </a:lstStyle>
          <a:p>
            <a:pPr>
              <a:defRPr/>
            </a:pPr>
            <a:fld id="{F0E3AFA8-0E69-4147-9ACE-ED6E4D75D48C}" type="datetimeFigureOut">
              <a:rPr lang="en-US"/>
              <a:pPr>
                <a:defRPr/>
              </a:pPr>
              <a:t>8/15/2024</a:t>
            </a:fld>
            <a:endParaRPr lang="en-US"/>
          </a:p>
        </p:txBody>
      </p:sp>
      <p:sp>
        <p:nvSpPr>
          <p:cNvPr id="6" name="Footer Placeholder 4"/>
          <p:cNvSpPr>
            <a:spLocks noGrp="1"/>
          </p:cNvSpPr>
          <p:nvPr>
            <p:ph type="ftr" sz="quarter" idx="11"/>
          </p:nvPr>
        </p:nvSpPr>
        <p:spPr>
          <a:xfrm>
            <a:off x="1327548" y="1527176"/>
            <a:ext cx="3730228" cy="309563"/>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94122" y="1997075"/>
            <a:ext cx="608409" cy="503238"/>
          </a:xfrm>
        </p:spPr>
        <p:txBody>
          <a:bodyPr/>
          <a:lstStyle>
            <a:lvl1pPr>
              <a:defRPr/>
            </a:lvl1pPr>
          </a:lstStyle>
          <a:p>
            <a:pPr>
              <a:defRPr/>
            </a:pPr>
            <a:fld id="{DE06FA59-649A-4746-A7E5-45345D6DEC7E}" type="slidenum">
              <a:rPr lang="en-US"/>
              <a:pPr>
                <a:defRPr/>
              </a:pPr>
              <a:t>‹#›</a:t>
            </a:fld>
            <a:endParaRPr lang="en-US"/>
          </a:p>
        </p:txBody>
      </p:sp>
    </p:spTree>
    <p:extLst>
      <p:ext uri="{BB962C8B-B14F-4D97-AF65-F5344CB8AC3E}">
        <p14:creationId xmlns:p14="http://schemas.microsoft.com/office/powerpoint/2010/main" val="20236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2850" y="1528218"/>
            <a:ext cx="7202456"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62850" y="2739431"/>
            <a:ext cx="7202456"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34554" y="798514"/>
            <a:ext cx="608409" cy="504825"/>
          </a:xfrm>
        </p:spPr>
        <p:txBody>
          <a:bodyPr/>
          <a:lstStyle>
            <a:lvl1pPr>
              <a:defRPr/>
            </a:lvl1pPr>
          </a:lstStyle>
          <a:p>
            <a:pPr>
              <a:defRPr/>
            </a:pPr>
            <a:fld id="{AFAB9D86-E664-4CEE-82A5-EF991F3A50D9}" type="slidenum">
              <a:rPr lang="en-US"/>
              <a:pPr>
                <a:defRPr/>
              </a:pPr>
              <a:t>‹#›</a:t>
            </a:fld>
            <a:endParaRPr lang="en-US"/>
          </a:p>
        </p:txBody>
      </p:sp>
    </p:spTree>
    <p:extLst>
      <p:ext uri="{BB962C8B-B14F-4D97-AF65-F5344CB8AC3E}">
        <p14:creationId xmlns:p14="http://schemas.microsoft.com/office/powerpoint/2010/main" val="3625306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96690" y="1521082"/>
            <a:ext cx="121180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315327" y="1521082"/>
            <a:ext cx="5663448"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383382" y="1520825"/>
            <a:ext cx="608410" cy="503238"/>
          </a:xfrm>
        </p:spPr>
        <p:txBody>
          <a:bodyPr/>
          <a:lstStyle>
            <a:lvl1pPr>
              <a:defRPr/>
            </a:lvl1pPr>
          </a:lstStyle>
          <a:p>
            <a:pPr>
              <a:defRPr/>
            </a:pPr>
            <a:fld id="{7DEB197D-0A1A-4400-8C33-CDCC0A5AB2AA}" type="slidenum">
              <a:rPr lang="en-US"/>
              <a:pPr>
                <a:defRPr/>
              </a:pPr>
              <a:t>‹#›</a:t>
            </a:fld>
            <a:endParaRPr lang="en-US"/>
          </a:p>
        </p:txBody>
      </p:sp>
    </p:spTree>
    <p:extLst>
      <p:ext uri="{BB962C8B-B14F-4D97-AF65-F5344CB8AC3E}">
        <p14:creationId xmlns:p14="http://schemas.microsoft.com/office/powerpoint/2010/main" val="96942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763110"/>
            <a:ext cx="7202456" cy="1049235"/>
          </a:xfrm>
        </p:spPr>
        <p:txBody>
          <a:bodyPr/>
          <a:lstStyle/>
          <a:p>
            <a:r>
              <a:rPr lang="en-US" dirty="0"/>
              <a:t>Click to edit Master title style</a:t>
            </a:r>
          </a:p>
        </p:txBody>
      </p:sp>
      <p:sp>
        <p:nvSpPr>
          <p:cNvPr id="3" name="Content Placeholder 2"/>
          <p:cNvSpPr>
            <a:spLocks noGrp="1"/>
          </p:cNvSpPr>
          <p:nvPr>
            <p:ph idx="1"/>
          </p:nvPr>
        </p:nvSpPr>
        <p:spPr>
          <a:xfrm>
            <a:off x="969142" y="2974323"/>
            <a:ext cx="7202456"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71463" y="1008064"/>
            <a:ext cx="608410" cy="504825"/>
          </a:xfrm>
        </p:spPr>
        <p:txBody>
          <a:bodyPr/>
          <a:lstStyle>
            <a:lvl1pPr>
              <a:defRPr/>
            </a:lvl1pPr>
          </a:lstStyle>
          <a:p>
            <a:pPr>
              <a:defRPr/>
            </a:pPr>
            <a:fld id="{996A68DA-517A-482F-873D-8B190D2DA387}" type="slidenum">
              <a:rPr lang="en-US"/>
              <a:pPr>
                <a:defRPr/>
              </a:pPr>
              <a:t>‹#›</a:t>
            </a:fld>
            <a:endParaRPr lang="en-US"/>
          </a:p>
        </p:txBody>
      </p:sp>
    </p:spTree>
    <p:extLst>
      <p:ext uri="{BB962C8B-B14F-4D97-AF65-F5344CB8AC3E}">
        <p14:creationId xmlns:p14="http://schemas.microsoft.com/office/powerpoint/2010/main" val="68755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329928" y="4014788"/>
            <a:ext cx="6472238"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9766" y="1965855"/>
            <a:ext cx="6482366"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329766" y="4015921"/>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598885" y="1008064"/>
            <a:ext cx="608409" cy="504825"/>
          </a:xfrm>
        </p:spPr>
        <p:txBody>
          <a:bodyPr/>
          <a:lstStyle>
            <a:lvl1pPr>
              <a:defRPr/>
            </a:lvl1pPr>
          </a:lstStyle>
          <a:p>
            <a:pPr>
              <a:defRPr/>
            </a:pPr>
            <a:fld id="{892637F1-5D58-4D36-8CDC-6C1E3B0CE993}" type="slidenum">
              <a:rPr lang="en-US"/>
              <a:pPr>
                <a:defRPr/>
              </a:pPr>
              <a:t>‹#›</a:t>
            </a:fld>
            <a:endParaRPr lang="en-US"/>
          </a:p>
        </p:txBody>
      </p:sp>
    </p:spTree>
    <p:extLst>
      <p:ext uri="{BB962C8B-B14F-4D97-AF65-F5344CB8AC3E}">
        <p14:creationId xmlns:p14="http://schemas.microsoft.com/office/powerpoint/2010/main" val="2544019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7370" y="1316619"/>
            <a:ext cx="7204226"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5955" y="2522608"/>
            <a:ext cx="348386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0785" y="2529072"/>
            <a:ext cx="348386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p:ph type="sldNum" sz="quarter" idx="10"/>
          </p:nvPr>
        </p:nvSpPr>
        <p:spPr>
          <a:xfrm>
            <a:off x="240507" y="1311275"/>
            <a:ext cx="608410" cy="503238"/>
          </a:xfrm>
        </p:spPr>
        <p:txBody>
          <a:bodyPr/>
          <a:lstStyle>
            <a:lvl1pPr>
              <a:defRPr/>
            </a:lvl1pPr>
          </a:lstStyle>
          <a:p>
            <a:pPr>
              <a:defRPr/>
            </a:pPr>
            <a:fld id="{8680CB10-EA2A-4931-B236-BD9644B0E1F2}" type="slidenum">
              <a:rPr lang="en-US"/>
              <a:pPr>
                <a:defRPr/>
              </a:pPr>
              <a:t>‹#›</a:t>
            </a:fld>
            <a:endParaRPr lang="en-US"/>
          </a:p>
        </p:txBody>
      </p:sp>
    </p:spTree>
    <p:extLst>
      <p:ext uri="{BB962C8B-B14F-4D97-AF65-F5344CB8AC3E}">
        <p14:creationId xmlns:p14="http://schemas.microsoft.com/office/powerpoint/2010/main" val="268869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8434" y="1508839"/>
            <a:ext cx="7205746"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78434" y="2724226"/>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78434" y="3528946"/>
            <a:ext cx="348386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2312" y="2727680"/>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02312" y="3526168"/>
            <a:ext cx="348386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8"/>
          <p:cNvSpPr>
            <a:spLocks noGrp="1"/>
          </p:cNvSpPr>
          <p:nvPr>
            <p:ph type="sldNum" sz="quarter" idx="10"/>
          </p:nvPr>
        </p:nvSpPr>
        <p:spPr>
          <a:xfrm>
            <a:off x="253604" y="1008064"/>
            <a:ext cx="607219" cy="504825"/>
          </a:xfrm>
        </p:spPr>
        <p:txBody>
          <a:bodyPr/>
          <a:lstStyle>
            <a:lvl1pPr>
              <a:defRPr/>
            </a:lvl1pPr>
          </a:lstStyle>
          <a:p>
            <a:pPr>
              <a:defRPr/>
            </a:pPr>
            <a:fld id="{7095D6C6-6B20-431B-B494-9FB67A1DF95F}" type="slidenum">
              <a:rPr lang="en-US"/>
              <a:pPr>
                <a:defRPr/>
              </a:pPr>
              <a:t>‹#›</a:t>
            </a:fld>
            <a:endParaRPr lang="en-US"/>
          </a:p>
        </p:txBody>
      </p:sp>
    </p:spTree>
    <p:extLst>
      <p:ext uri="{BB962C8B-B14F-4D97-AF65-F5344CB8AC3E}">
        <p14:creationId xmlns:p14="http://schemas.microsoft.com/office/powerpoint/2010/main" val="262126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528218"/>
            <a:ext cx="7202456" cy="1049235"/>
          </a:xfrm>
        </p:spPr>
        <p:txBody>
          <a:bodyPr/>
          <a:lstStyle/>
          <a:p>
            <a:r>
              <a:rPr lang="en-US"/>
              <a:t>Click to edit Master title style</a:t>
            </a:r>
            <a:endParaRPr lang="en-US" dirty="0"/>
          </a:p>
        </p:txBody>
      </p:sp>
      <p:sp>
        <p:nvSpPr>
          <p:cNvPr id="4" name="Slide Number Placeholder 4"/>
          <p:cNvSpPr>
            <a:spLocks noGrp="1"/>
          </p:cNvSpPr>
          <p:nvPr>
            <p:ph type="sldNum" sz="quarter" idx="10"/>
          </p:nvPr>
        </p:nvSpPr>
        <p:spPr>
          <a:xfrm>
            <a:off x="239316" y="1017589"/>
            <a:ext cx="607219" cy="503237"/>
          </a:xfrm>
        </p:spPr>
        <p:txBody>
          <a:bodyPr/>
          <a:lstStyle>
            <a:lvl1pPr>
              <a:defRPr/>
            </a:lvl1pPr>
          </a:lstStyle>
          <a:p>
            <a:pPr>
              <a:defRPr/>
            </a:pPr>
            <a:fld id="{463213BE-7E50-4C55-91EA-9CC4A04DCC41}" type="slidenum">
              <a:rPr lang="en-US"/>
              <a:pPr>
                <a:defRPr/>
              </a:pPr>
              <a:t>‹#›</a:t>
            </a:fld>
            <a:endParaRPr lang="en-US"/>
          </a:p>
        </p:txBody>
      </p:sp>
    </p:spTree>
    <p:extLst>
      <p:ext uri="{BB962C8B-B14F-4D97-AF65-F5344CB8AC3E}">
        <p14:creationId xmlns:p14="http://schemas.microsoft.com/office/powerpoint/2010/main" val="312165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359569" y="1008064"/>
            <a:ext cx="608410" cy="504825"/>
          </a:xfrm>
        </p:spPr>
        <p:txBody>
          <a:bodyPr/>
          <a:lstStyle>
            <a:lvl1pPr>
              <a:defRPr/>
            </a:lvl1pPr>
          </a:lstStyle>
          <a:p>
            <a:pPr>
              <a:defRPr/>
            </a:pPr>
            <a:fld id="{95D1487D-1315-4190-ABA2-AA7ED515A983}" type="slidenum">
              <a:rPr lang="en-US"/>
              <a:pPr>
                <a:defRPr/>
              </a:pPr>
              <a:t>‹#›</a:t>
            </a:fld>
            <a:endParaRPr lang="en-US"/>
          </a:p>
        </p:txBody>
      </p:sp>
    </p:spTree>
    <p:extLst>
      <p:ext uri="{BB962C8B-B14F-4D97-AF65-F5344CB8AC3E}">
        <p14:creationId xmlns:p14="http://schemas.microsoft.com/office/powerpoint/2010/main" val="9732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0252" y="1512039"/>
            <a:ext cx="2454824"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669534" y="1512039"/>
            <a:ext cx="4509353"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252" y="3918557"/>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Slide Number Placeholder 6"/>
          <p:cNvSpPr>
            <a:spLocks noGrp="1"/>
          </p:cNvSpPr>
          <p:nvPr>
            <p:ph type="sldNum" sz="quarter" idx="10"/>
          </p:nvPr>
        </p:nvSpPr>
        <p:spPr>
          <a:xfrm>
            <a:off x="246460" y="1000125"/>
            <a:ext cx="608409" cy="503238"/>
          </a:xfrm>
        </p:spPr>
        <p:txBody>
          <a:bodyPr/>
          <a:lstStyle>
            <a:lvl1pPr>
              <a:defRPr/>
            </a:lvl1pPr>
          </a:lstStyle>
          <a:p>
            <a:pPr>
              <a:defRPr/>
            </a:pPr>
            <a:fld id="{A03BE0CE-7DBC-468D-AFAF-8179DF8BECF6}" type="slidenum">
              <a:rPr lang="en-US"/>
              <a:pPr>
                <a:defRPr/>
              </a:pPr>
              <a:t>‹#›</a:t>
            </a:fld>
            <a:endParaRPr lang="en-US"/>
          </a:p>
        </p:txBody>
      </p:sp>
    </p:spTree>
    <p:extLst>
      <p:ext uri="{BB962C8B-B14F-4D97-AF65-F5344CB8AC3E}">
        <p14:creationId xmlns:p14="http://schemas.microsoft.com/office/powerpoint/2010/main" val="206045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1199" y="1356380"/>
            <a:ext cx="4149246"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84899" y="1371346"/>
            <a:ext cx="25692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320542" y="3372859"/>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Date Placeholder 4"/>
          <p:cNvSpPr>
            <a:spLocks noGrp="1"/>
          </p:cNvSpPr>
          <p:nvPr>
            <p:ph type="dt" sz="half" idx="10"/>
          </p:nvPr>
        </p:nvSpPr>
        <p:spPr>
          <a:xfrm>
            <a:off x="1318023" y="5681664"/>
            <a:ext cx="4145756" cy="319087"/>
          </a:xfrm>
        </p:spPr>
        <p:txBody>
          <a:bodyPr/>
          <a:lstStyle>
            <a:lvl1pPr algn="l">
              <a:defRPr/>
            </a:lvl1pPr>
          </a:lstStyle>
          <a:p>
            <a:pPr>
              <a:defRPr/>
            </a:pPr>
            <a:fld id="{BB519CC4-939E-4B94-96E6-ECE561FF8754}" type="datetimeFigureOut">
              <a:rPr lang="en-US"/>
              <a:pPr>
                <a:defRPr/>
              </a:pPr>
              <a:t>8/15/2024</a:t>
            </a:fld>
            <a:endParaRPr lang="en-US"/>
          </a:p>
        </p:txBody>
      </p:sp>
      <p:sp>
        <p:nvSpPr>
          <p:cNvPr id="7" name="Slide Number Placeholder 6"/>
          <p:cNvSpPr>
            <a:spLocks noGrp="1"/>
          </p:cNvSpPr>
          <p:nvPr>
            <p:ph type="sldNum" sz="quarter" idx="11"/>
          </p:nvPr>
        </p:nvSpPr>
        <p:spPr>
          <a:xfrm>
            <a:off x="592931" y="1009650"/>
            <a:ext cx="608410" cy="503238"/>
          </a:xfrm>
        </p:spPr>
        <p:txBody>
          <a:bodyPr/>
          <a:lstStyle>
            <a:lvl1pPr>
              <a:defRPr/>
            </a:lvl1pPr>
          </a:lstStyle>
          <a:p>
            <a:pPr>
              <a:defRPr/>
            </a:pPr>
            <a:fld id="{5F0F4BD3-4D83-425A-A89C-D6E0DA5B1ACF}" type="slidenum">
              <a:rPr lang="en-US"/>
              <a:pPr>
                <a:defRPr/>
              </a:pPr>
              <a:t>‹#›</a:t>
            </a:fld>
            <a:endParaRPr lang="en-US"/>
          </a:p>
        </p:txBody>
      </p:sp>
    </p:spTree>
    <p:extLst>
      <p:ext uri="{BB962C8B-B14F-4D97-AF65-F5344CB8AC3E}">
        <p14:creationId xmlns:p14="http://schemas.microsoft.com/office/powerpoint/2010/main" val="146216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8232" y="1554163"/>
            <a:ext cx="7203281" cy="10477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1088232" y="2763839"/>
            <a:ext cx="7203281"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a:t>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4" name="Date Placeholder 3"/>
          <p:cNvSpPr>
            <a:spLocks noGrp="1"/>
          </p:cNvSpPr>
          <p:nvPr>
            <p:ph type="dt" sz="half" idx="2"/>
          </p:nvPr>
        </p:nvSpPr>
        <p:spPr>
          <a:xfrm>
            <a:off x="5666185" y="330200"/>
            <a:ext cx="2625328"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fld id="{4F31A09F-EFAB-4CAA-B90D-D34043F69D4E}" type="datetimeFigureOut">
              <a:rPr lang="en-US"/>
              <a:pPr>
                <a:defRPr/>
              </a:pPr>
              <a:t>8/15/2024</a:t>
            </a:fld>
            <a:endParaRPr lang="en-US"/>
          </a:p>
        </p:txBody>
      </p:sp>
      <p:sp>
        <p:nvSpPr>
          <p:cNvPr id="5" name="Footer Placeholder 4"/>
          <p:cNvSpPr>
            <a:spLocks noGrp="1"/>
          </p:cNvSpPr>
          <p:nvPr>
            <p:ph type="ftr" sz="quarter" idx="3"/>
          </p:nvPr>
        </p:nvSpPr>
        <p:spPr>
          <a:xfrm>
            <a:off x="1088231" y="328613"/>
            <a:ext cx="4454129"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59569" y="798514"/>
            <a:ext cx="608410"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3D326EC1-7D36-47A3-BAAB-E20838CD8FA2}" type="slidenum">
              <a:rPr lang="en-US"/>
              <a:pPr>
                <a:defRPr/>
              </a:pPr>
              <a:t>‹#›</a:t>
            </a:fld>
            <a:endParaRPr lang="en-US"/>
          </a:p>
        </p:txBody>
      </p:sp>
      <p:cxnSp>
        <p:nvCxnSpPr>
          <p:cNvPr id="10" name="Straight Connector 9"/>
          <p:cNvCxnSpPr/>
          <p:nvPr/>
        </p:nvCxnSpPr>
        <p:spPr>
          <a:xfrm>
            <a:off x="0" y="612775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Calibri" charset="0"/>
          <a:ea typeface="Calibri" charset="0"/>
          <a:cs typeface="Calibri" charset="0"/>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Calibri" charset="0"/>
          <a:ea typeface="Calibri" charset="0"/>
          <a:cs typeface="Calibri" charset="0"/>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Calibri" charset="0"/>
          <a:ea typeface="Calibri" charset="0"/>
          <a:cs typeface="Calibri" charset="0"/>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Calibri" charset="0"/>
          <a:ea typeface="Calibri" charset="0"/>
          <a:cs typeface="Calibri" charset="0"/>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Calibri" charset="0"/>
          <a:ea typeface="Calibri" charset="0"/>
          <a:cs typeface="Calibri"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3621B2-3F77-80DF-2CF5-E6B74342CB40}"/>
              </a:ext>
            </a:extLst>
          </p:cNvPr>
          <p:cNvSpPr>
            <a:spLocks noGrp="1"/>
          </p:cNvSpPr>
          <p:nvPr>
            <p:ph type="subTitle" idx="1"/>
          </p:nvPr>
        </p:nvSpPr>
        <p:spPr>
          <a:xfrm>
            <a:off x="951572" y="1797112"/>
            <a:ext cx="7833166" cy="1631887"/>
          </a:xfrm>
        </p:spPr>
        <p:txBody>
          <a:bodyPr>
            <a:noAutofit/>
          </a:bodyPr>
          <a:lstStyle/>
          <a:p>
            <a:r>
              <a:rPr lang="en-AU" sz="2800" b="1" dirty="0"/>
              <a:t>ECOSYSTEM and climate indicators</a:t>
            </a:r>
          </a:p>
          <a:p>
            <a:r>
              <a:rPr lang="en-GB" sz="1800" b="1" i="0" u="none" strike="noStrike" baseline="0" dirty="0">
                <a:latin typeface="Calibri" panose="020F0502020204030204" pitchFamily="34" charset="0"/>
                <a:ea typeface="Calibri" panose="020F0502020204030204" pitchFamily="34" charset="0"/>
                <a:cs typeface="Calibri" panose="020F0502020204030204" pitchFamily="34" charset="0"/>
              </a:rPr>
              <a:t>WCPFC-SC20-2024/EB-WP-01</a:t>
            </a:r>
          </a:p>
        </p:txBody>
      </p:sp>
      <p:sp>
        <p:nvSpPr>
          <p:cNvPr id="12" name="TextBox 11">
            <a:extLst>
              <a:ext uri="{FF2B5EF4-FFF2-40B4-BE49-F238E27FC236}">
                <a16:creationId xmlns:a16="http://schemas.microsoft.com/office/drawing/2014/main" id="{66A36514-45DE-1CDD-4941-87536222205B}"/>
              </a:ext>
            </a:extLst>
          </p:cNvPr>
          <p:cNvSpPr txBox="1"/>
          <p:nvPr/>
        </p:nvSpPr>
        <p:spPr>
          <a:xfrm>
            <a:off x="951572" y="3699851"/>
            <a:ext cx="7335078" cy="369332"/>
          </a:xfrm>
          <a:prstGeom prst="rect">
            <a:avLst/>
          </a:prstGeom>
          <a:noFill/>
        </p:spPr>
        <p:txBody>
          <a:bodyPr wrap="square" rtlCol="0">
            <a:spAutoFit/>
          </a:bodyPr>
          <a:lstStyle/>
          <a:p>
            <a:r>
              <a:rPr lang="en-US" i="1" dirty="0">
                <a:latin typeface="+mj-lt"/>
              </a:rPr>
              <a:t>Oceanic Fisheries </a:t>
            </a:r>
            <a:r>
              <a:rPr lang="en-US" i="1" dirty="0" err="1">
                <a:latin typeface="+mj-lt"/>
              </a:rPr>
              <a:t>Programme</a:t>
            </a:r>
            <a:r>
              <a:rPr lang="en-US" i="1" dirty="0">
                <a:latin typeface="+mj-lt"/>
              </a:rPr>
              <a:t>, Pacific Community</a:t>
            </a:r>
            <a:endParaRPr lang="en-AU" i="1" dirty="0">
              <a:latin typeface="+mj-lt"/>
            </a:endParaRPr>
          </a:p>
        </p:txBody>
      </p:sp>
      <p:sp>
        <p:nvSpPr>
          <p:cNvPr id="13" name="TextBox 12">
            <a:extLst>
              <a:ext uri="{FF2B5EF4-FFF2-40B4-BE49-F238E27FC236}">
                <a16:creationId xmlns:a16="http://schemas.microsoft.com/office/drawing/2014/main" id="{E0085A8F-C396-6C16-96CD-7A95E53BE8C2}"/>
              </a:ext>
            </a:extLst>
          </p:cNvPr>
          <p:cNvSpPr txBox="1"/>
          <p:nvPr/>
        </p:nvSpPr>
        <p:spPr>
          <a:xfrm>
            <a:off x="356210" y="305347"/>
            <a:ext cx="4700326" cy="646331"/>
          </a:xfrm>
          <a:prstGeom prst="rect">
            <a:avLst/>
          </a:prstGeom>
          <a:noFill/>
        </p:spPr>
        <p:txBody>
          <a:bodyPr wrap="none" rtlCol="0">
            <a:spAutoFit/>
          </a:bodyPr>
          <a:lstStyle/>
          <a:p>
            <a:r>
              <a:rPr lang="en-AU" dirty="0"/>
              <a:t>20</a:t>
            </a:r>
            <a:r>
              <a:rPr lang="en-AU" baseline="30000" dirty="0"/>
              <a:t>th</a:t>
            </a:r>
            <a:r>
              <a:rPr lang="en-AU" dirty="0"/>
              <a:t> Regular Session of the Scientific Committee</a:t>
            </a:r>
          </a:p>
          <a:p>
            <a:r>
              <a:rPr lang="en-AU" dirty="0"/>
              <a:t>14-21 August 2024, Manila, Philippines</a:t>
            </a:r>
          </a:p>
        </p:txBody>
      </p:sp>
    </p:spTree>
    <p:extLst>
      <p:ext uri="{BB962C8B-B14F-4D97-AF65-F5344CB8AC3E}">
        <p14:creationId xmlns:p14="http://schemas.microsoft.com/office/powerpoint/2010/main" val="337951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305450" y="245966"/>
            <a:ext cx="7323459" cy="997316"/>
          </a:xfrm>
        </p:spPr>
        <p:txBody>
          <a:bodyPr/>
          <a:lstStyle/>
          <a:p>
            <a:pPr algn="ctr"/>
            <a:r>
              <a:rPr lang="en-GB" b="1" cap="none" dirty="0"/>
              <a:t>Work-plan</a:t>
            </a:r>
          </a:p>
        </p:txBody>
      </p:sp>
      <p:graphicFrame>
        <p:nvGraphicFramePr>
          <p:cNvPr id="7" name="Table 6">
            <a:extLst>
              <a:ext uri="{FF2B5EF4-FFF2-40B4-BE49-F238E27FC236}">
                <a16:creationId xmlns:a16="http://schemas.microsoft.com/office/drawing/2014/main" id="{DACF0FB5-029D-7E69-3E7F-2D37F28D9D00}"/>
              </a:ext>
            </a:extLst>
          </p:cNvPr>
          <p:cNvGraphicFramePr>
            <a:graphicFrameLocks noGrp="1"/>
          </p:cNvGraphicFramePr>
          <p:nvPr>
            <p:extLst>
              <p:ext uri="{D42A27DB-BD31-4B8C-83A1-F6EECF244321}">
                <p14:modId xmlns:p14="http://schemas.microsoft.com/office/powerpoint/2010/main" val="2887736792"/>
              </p:ext>
            </p:extLst>
          </p:nvPr>
        </p:nvGraphicFramePr>
        <p:xfrm>
          <a:off x="583242" y="1142930"/>
          <a:ext cx="8445011" cy="5580803"/>
        </p:xfrm>
        <a:graphic>
          <a:graphicData uri="http://schemas.openxmlformats.org/drawingml/2006/table">
            <a:tbl>
              <a:tblPr firstRow="1" firstCol="1" bandRow="1"/>
              <a:tblGrid>
                <a:gridCol w="1472110">
                  <a:extLst>
                    <a:ext uri="{9D8B030D-6E8A-4147-A177-3AD203B41FA5}">
                      <a16:colId xmlns:a16="http://schemas.microsoft.com/office/drawing/2014/main" val="2703216297"/>
                    </a:ext>
                  </a:extLst>
                </a:gridCol>
                <a:gridCol w="3801437">
                  <a:extLst>
                    <a:ext uri="{9D8B030D-6E8A-4147-A177-3AD203B41FA5}">
                      <a16:colId xmlns:a16="http://schemas.microsoft.com/office/drawing/2014/main" val="2983028150"/>
                    </a:ext>
                  </a:extLst>
                </a:gridCol>
                <a:gridCol w="393540">
                  <a:extLst>
                    <a:ext uri="{9D8B030D-6E8A-4147-A177-3AD203B41FA5}">
                      <a16:colId xmlns:a16="http://schemas.microsoft.com/office/drawing/2014/main" val="556682634"/>
                    </a:ext>
                  </a:extLst>
                </a:gridCol>
                <a:gridCol w="370390">
                  <a:extLst>
                    <a:ext uri="{9D8B030D-6E8A-4147-A177-3AD203B41FA5}">
                      <a16:colId xmlns:a16="http://schemas.microsoft.com/office/drawing/2014/main" val="1824699987"/>
                    </a:ext>
                  </a:extLst>
                </a:gridCol>
                <a:gridCol w="358815">
                  <a:extLst>
                    <a:ext uri="{9D8B030D-6E8A-4147-A177-3AD203B41FA5}">
                      <a16:colId xmlns:a16="http://schemas.microsoft.com/office/drawing/2014/main" val="2208673511"/>
                    </a:ext>
                  </a:extLst>
                </a:gridCol>
                <a:gridCol w="439838">
                  <a:extLst>
                    <a:ext uri="{9D8B030D-6E8A-4147-A177-3AD203B41FA5}">
                      <a16:colId xmlns:a16="http://schemas.microsoft.com/office/drawing/2014/main" val="1896518438"/>
                    </a:ext>
                  </a:extLst>
                </a:gridCol>
                <a:gridCol w="787079">
                  <a:extLst>
                    <a:ext uri="{9D8B030D-6E8A-4147-A177-3AD203B41FA5}">
                      <a16:colId xmlns:a16="http://schemas.microsoft.com/office/drawing/2014/main" val="3754219512"/>
                    </a:ext>
                  </a:extLst>
                </a:gridCol>
                <a:gridCol w="821802">
                  <a:extLst>
                    <a:ext uri="{9D8B030D-6E8A-4147-A177-3AD203B41FA5}">
                      <a16:colId xmlns:a16="http://schemas.microsoft.com/office/drawing/2014/main" val="3888460751"/>
                    </a:ext>
                  </a:extLst>
                </a:gridCol>
              </a:tblGrid>
              <a:tr h="0">
                <a:tc rowSpan="2">
                  <a:txBody>
                    <a:bodyPr/>
                    <a:lstStyle/>
                    <a:p>
                      <a:pPr algn="ctr">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Task</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spcAft>
                          <a:spcPts val="600"/>
                        </a:spcAft>
                      </a:pPr>
                      <a:r>
                        <a:rPr lang="en-AU" sz="1800" b="1">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Activity</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6">
                  <a:txBody>
                    <a:bodyPr/>
                    <a:lstStyle/>
                    <a:p>
                      <a:pPr algn="ctr">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Schedule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4202061693"/>
                  </a:ext>
                </a:extLst>
              </a:tr>
              <a:tr h="643043">
                <a:tc vMerge="1">
                  <a:txBody>
                    <a:bodyPr/>
                    <a:lstStyle/>
                    <a:p>
                      <a:endParaRPr lang="en-AU"/>
                    </a:p>
                  </a:txBody>
                  <a:tcPr/>
                </a:tc>
                <a:tc vMerge="1">
                  <a:txBody>
                    <a:bodyPr/>
                    <a:lstStyle/>
                    <a:p>
                      <a:endParaRPr lang="en-AU"/>
                    </a:p>
                  </a:txBody>
                  <a:tcPr/>
                </a:tc>
                <a:tc gridSpan="2">
                  <a:txBody>
                    <a:bodyPr/>
                    <a:lstStyle/>
                    <a:p>
                      <a:pPr algn="just">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SC20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AU"/>
                    </a:p>
                  </a:txBody>
                  <a:tcPr/>
                </a:tc>
                <a:tc gridSpan="2">
                  <a:txBody>
                    <a:bodyPr/>
                    <a:lstStyle/>
                    <a:p>
                      <a:pPr algn="just">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SC21</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AU"/>
                    </a:p>
                  </a:txBody>
                  <a:tcPr/>
                </a:tc>
                <a:tc>
                  <a:txBody>
                    <a:bodyPr/>
                    <a:lstStyle/>
                    <a:p>
                      <a:pPr algn="just">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SC22</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SC23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4183904"/>
                  </a:ext>
                </a:extLst>
              </a:tr>
              <a:tr h="112995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Initial screening of candidate indicators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Apply criteria endorsed at SC12 to candidate indicators that are relevant for monitoring impacts on purse seine and long-line fisheries and tuna species productivity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gridSpan="2">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AU"/>
                    </a:p>
                  </a:txBody>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0685969"/>
                  </a:ext>
                </a:extLst>
              </a:tr>
              <a:tr h="677971">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Test candidate indicators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Fully develop methodology for developing and testing candidate indicators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dirty="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dirty="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0757661"/>
                  </a:ext>
                </a:extLst>
              </a:tr>
              <a:tr h="22599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Test candidate indicators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1536455"/>
                  </a:ext>
                </a:extLst>
              </a:tr>
              <a:tr h="22599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Expert Workshop</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a:solidFill>
                            <a:srgbClr val="212529"/>
                          </a:solidFill>
                          <a:effectLst/>
                          <a:highlight>
                            <a:srgbClr val="FFC00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C00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1781550"/>
                  </a:ext>
                </a:extLst>
              </a:tr>
              <a:tr h="22599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Adoption Workshop</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AU"/>
                    </a:p>
                  </a:txBody>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en-AU" sz="10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9526686"/>
                  </a:ext>
                </a:extLst>
              </a:tr>
              <a:tr h="45198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Indicator validation</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SC review and evaluation that adopted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AU"/>
                    </a:p>
                  </a:txBody>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07973381"/>
                  </a:ext>
                </a:extLst>
              </a:tr>
              <a:tr h="45198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Communication tools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Report cards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921538367"/>
                  </a:ext>
                </a:extLst>
              </a:tr>
              <a:tr h="22599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Dashboards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93020427"/>
                  </a:ext>
                </a:extLst>
              </a:tr>
              <a:tr h="225990">
                <a:tc>
                  <a:txBody>
                    <a:bodyPr/>
                    <a:lstStyle/>
                    <a:p>
                      <a:pPr algn="just"/>
                      <a:r>
                        <a:rPr lang="en-AU" sz="180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600"/>
                        </a:spcAft>
                      </a:pPr>
                      <a:r>
                        <a:rPr lang="en-AU"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TFAR</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gridSpan="2">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AU"/>
                    </a:p>
                  </a:txBody>
                  <a:tcPr/>
                </a:tc>
                <a:tc>
                  <a:txBody>
                    <a:bodyPr/>
                    <a:lstStyle/>
                    <a:p>
                      <a:pPr algn="just"/>
                      <a:r>
                        <a:rPr lang="en-AU" sz="100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just"/>
                      <a:r>
                        <a:rPr lang="en-AU" sz="1000" dirty="0">
                          <a:solidFill>
                            <a:srgbClr val="212529"/>
                          </a:solidFill>
                          <a:effectLst/>
                          <a:highlight>
                            <a:srgbClr val="00B050"/>
                          </a:highlight>
                          <a:latin typeface="Calibri" panose="020F0502020204030204" pitchFamily="34" charset="0"/>
                          <a:ea typeface="Times New Roman" panose="02020603050405020304" pitchFamily="18" charset="0"/>
                          <a:cs typeface="Calibri" panose="020F0502020204030204" pitchFamily="34" charset="0"/>
                        </a:rPr>
                        <a:t> </a:t>
                      </a:r>
                      <a:endParaRPr lang="en-AU" sz="800" dirty="0">
                        <a:effectLst/>
                        <a:highlight>
                          <a:srgbClr val="00B050"/>
                        </a:highlight>
                        <a:latin typeface="Calibri" panose="020F0502020204030204" pitchFamily="34" charset="0"/>
                        <a:ea typeface="Calibri" panose="020F0502020204030204" pitchFamily="34" charset="0"/>
                        <a:cs typeface="Times New Roman" panose="02020603050405020304" pitchFamily="18" charset="0"/>
                      </a:endParaRPr>
                    </a:p>
                  </a:txBody>
                  <a:tcPr marL="50424" marR="50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181784599"/>
                  </a:ext>
                </a:extLst>
              </a:tr>
            </a:tbl>
          </a:graphicData>
        </a:graphic>
      </p:graphicFrame>
    </p:spTree>
    <p:extLst>
      <p:ext uri="{BB962C8B-B14F-4D97-AF65-F5344CB8AC3E}">
        <p14:creationId xmlns:p14="http://schemas.microsoft.com/office/powerpoint/2010/main" val="81884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341971" y="239171"/>
            <a:ext cx="6915356" cy="997316"/>
          </a:xfrm>
        </p:spPr>
        <p:txBody>
          <a:bodyPr/>
          <a:lstStyle/>
          <a:p>
            <a:r>
              <a:rPr lang="en-GB" b="1" cap="none" dirty="0"/>
              <a:t>Preparatory Work for testing Indicators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341971" y="921835"/>
            <a:ext cx="8460058" cy="5746595"/>
          </a:xfrm>
        </p:spPr>
        <p:txBody>
          <a:bodyPr/>
          <a:lstStyle/>
          <a:p>
            <a:pPr marL="0" indent="0">
              <a:buNone/>
            </a:pPr>
            <a:r>
              <a:rPr lang="en-GB" sz="1700" u="sng" dirty="0">
                <a:latin typeface="Calibri" panose="020F0502020204030204" pitchFamily="34" charset="0"/>
                <a:ea typeface="Calibri" panose="020F0502020204030204" pitchFamily="34" charset="0"/>
              </a:rPr>
              <a:t>H</a:t>
            </a:r>
            <a:r>
              <a:rPr lang="en-GB" sz="1700" u="sng" dirty="0">
                <a:effectLst/>
                <a:latin typeface="Calibri" panose="020F0502020204030204" pitchFamily="34" charset="0"/>
                <a:ea typeface="Calibri" panose="020F0502020204030204" pitchFamily="34" charset="0"/>
              </a:rPr>
              <a:t>istorical simulation</a:t>
            </a:r>
            <a:endParaRPr lang="en-AU" sz="17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700" dirty="0">
                <a:effectLst/>
                <a:latin typeface="Calibri" panose="020F0502020204030204" pitchFamily="34" charset="0"/>
                <a:ea typeface="Calibri" panose="020F0502020204030204" pitchFamily="34" charset="0"/>
              </a:rPr>
              <a:t>Two bias corrected simulations (ERA5 &amp; JRA55) covering the period of WCPO fisheries that reproduce the long-term variability of the ocean dynamics in the Pacific Ocean.  Coupled to PISCES and SEAPODYM lower and mid trophic model to include biochemistry and tuna prey.</a:t>
            </a:r>
          </a:p>
          <a:p>
            <a:pPr marL="0" lvl="0" indent="0">
              <a:buNone/>
            </a:pPr>
            <a:r>
              <a:rPr lang="en-GB" sz="1700" u="sng" dirty="0">
                <a:latin typeface="Calibri" panose="020F0502020204030204" pitchFamily="34" charset="0"/>
                <a:ea typeface="Calibri" panose="020F0502020204030204" pitchFamily="34" charset="0"/>
              </a:rPr>
              <a:t>F</a:t>
            </a:r>
            <a:r>
              <a:rPr lang="en-GB" sz="1700" u="sng" dirty="0">
                <a:effectLst/>
                <a:latin typeface="Calibri" panose="020F0502020204030204" pitchFamily="34" charset="0"/>
                <a:ea typeface="Calibri" panose="020F0502020204030204" pitchFamily="34" charset="0"/>
              </a:rPr>
              <a:t>uture climate scenarios</a:t>
            </a:r>
            <a:endParaRPr lang="en-AU" sz="17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700" dirty="0">
                <a:effectLst/>
                <a:latin typeface="Calibri" panose="020F0502020204030204" pitchFamily="34" charset="0"/>
                <a:ea typeface="Calibri" panose="020F0502020204030204" pitchFamily="34" charset="0"/>
              </a:rPr>
              <a:t>bias corrected reference ensemble to future WCPO ocean states using the above ERA5 and JRA55 simulations provide the baseline variability for preparing climate projections</a:t>
            </a:r>
          </a:p>
          <a:p>
            <a:pPr marL="342900" lvl="0" indent="-342900">
              <a:buFont typeface="Symbol" panose="05050102010706020507" pitchFamily="18" charset="2"/>
              <a:buChar char=""/>
            </a:pPr>
            <a:r>
              <a:rPr lang="en-GB" sz="1700" dirty="0">
                <a:effectLst/>
                <a:latin typeface="Calibri" panose="020F0502020204030204" pitchFamily="34" charset="0"/>
                <a:ea typeface="Calibri" panose="020F0502020204030204" pitchFamily="34" charset="0"/>
              </a:rPr>
              <a:t>Simulations have been prepared for three scenarios of climate change, SSP1-2.6, SSP2-4.5 and SSP5-8.5 and two CMIP6 models (IPSL-CM6A-LR and CNRM-ESM2-1).  </a:t>
            </a:r>
            <a:endParaRPr lang="en-AU" sz="1700" dirty="0">
              <a:effectLst/>
              <a:latin typeface="Calibri" panose="020F0502020204030204" pitchFamily="34" charset="0"/>
              <a:ea typeface="Calibri" panose="020F0502020204030204" pitchFamily="34" charset="0"/>
            </a:endParaRPr>
          </a:p>
          <a:p>
            <a:pPr marL="0" indent="0">
              <a:buNone/>
            </a:pPr>
            <a:r>
              <a:rPr lang="en-GB" sz="1700" u="sng" dirty="0">
                <a:effectLst/>
                <a:latin typeface="Calibri" panose="020F0502020204030204" pitchFamily="34" charset="0"/>
                <a:ea typeface="Calibri" panose="020F0502020204030204" pitchFamily="34" charset="0"/>
              </a:rPr>
              <a:t>GHG removed historical simulation</a:t>
            </a:r>
            <a:endParaRPr lang="en-AU" sz="17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700" dirty="0">
                <a:effectLst/>
                <a:latin typeface="Calibri" panose="020F0502020204030204" pitchFamily="34" charset="0"/>
                <a:ea typeface="Calibri" panose="020F0502020204030204" pitchFamily="34" charset="0"/>
              </a:rPr>
              <a:t>Simulation covering the period 1900-2010 and detrended to remove the historical impact of greenhouse gas emissions to provide a reference to the potential magnitude of change already observable in the Western and Central Pacific Ocean due to climate change. </a:t>
            </a:r>
            <a:endParaRPr lang="en-AU" sz="1700" dirty="0">
              <a:effectLst/>
              <a:latin typeface="Calibri" panose="020F0502020204030204" pitchFamily="34" charset="0"/>
              <a:ea typeface="Calibri" panose="020F0502020204030204" pitchFamily="34" charset="0"/>
            </a:endParaRPr>
          </a:p>
          <a:p>
            <a:pPr lvl="1"/>
            <a:endParaRPr lang="en-GB" dirty="0"/>
          </a:p>
        </p:txBody>
      </p:sp>
    </p:spTree>
    <p:extLst>
      <p:ext uri="{BB962C8B-B14F-4D97-AF65-F5344CB8AC3E}">
        <p14:creationId xmlns:p14="http://schemas.microsoft.com/office/powerpoint/2010/main" val="2924317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1263803" y="239171"/>
            <a:ext cx="5018050" cy="997316"/>
          </a:xfrm>
        </p:spPr>
        <p:txBody>
          <a:bodyPr/>
          <a:lstStyle/>
          <a:p>
            <a:r>
              <a:rPr lang="en-GB" b="1" cap="none" dirty="0"/>
              <a:t>Testing Candidate Indicators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557561" y="1025911"/>
            <a:ext cx="8244468" cy="5746595"/>
          </a:xfrm>
        </p:spPr>
        <p:txBody>
          <a:bodyPr/>
          <a:lstStyle/>
          <a:p>
            <a:pPr algn="just"/>
            <a:r>
              <a:rPr lang="en-US" sz="22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Expert workshops proposed for June and August 2024 to develop the criteria for testing and adopting criteria have been postponed to November 2024 due to the travel restrictions in Noumea associated with the current civil unrest in New Caledonia that prevented participation by SSP and collaborating organization personnel. </a:t>
            </a:r>
          </a:p>
          <a:p>
            <a:pPr algn="just"/>
            <a:r>
              <a:rPr lang="en-US" sz="22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revised schedule for these workshops will be held in conjunction with an ocean monitoring meeting of regional practitioners in the week prior to WCPFC21 in Suva, Fiji. </a:t>
            </a:r>
          </a:p>
          <a:p>
            <a:pPr algn="just"/>
            <a:r>
              <a:rPr lang="en-US" sz="22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Provides opportunity for WCPFC members to participate as part of their travel arrangements for WCPFC21.  The draft Terms of Reference for this meeting are included in the working paper.</a:t>
            </a:r>
            <a:endParaRPr lang="en-AU" sz="2200" dirty="0">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202433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848139" y="245966"/>
            <a:ext cx="7323459" cy="997316"/>
          </a:xfrm>
        </p:spPr>
        <p:txBody>
          <a:bodyPr/>
          <a:lstStyle/>
          <a:p>
            <a:r>
              <a:rPr lang="en-GB" b="1" cap="none" dirty="0"/>
              <a:t>Recommendations</a:t>
            </a:r>
          </a:p>
        </p:txBody>
      </p:sp>
      <p:sp>
        <p:nvSpPr>
          <p:cNvPr id="3" name="Content Placeholder 2">
            <a:extLst>
              <a:ext uri="{FF2B5EF4-FFF2-40B4-BE49-F238E27FC236}">
                <a16:creationId xmlns:a16="http://schemas.microsoft.com/office/drawing/2014/main" id="{4BC249AE-05E6-D29C-4A7B-B3DBEC3910EF}"/>
              </a:ext>
            </a:extLst>
          </p:cNvPr>
          <p:cNvSpPr>
            <a:spLocks noGrp="1"/>
          </p:cNvSpPr>
          <p:nvPr>
            <p:ph idx="1"/>
          </p:nvPr>
        </p:nvSpPr>
        <p:spPr>
          <a:xfrm>
            <a:off x="564997" y="977715"/>
            <a:ext cx="8177560" cy="5660975"/>
          </a:xfrm>
        </p:spPr>
        <p:txBody>
          <a:bodyPr/>
          <a:lstStyle/>
          <a:p>
            <a:pPr marL="0" indent="0" algn="just">
              <a:spcBef>
                <a:spcPts val="0"/>
              </a:spcBef>
              <a:buNone/>
            </a:pPr>
            <a:r>
              <a:rPr lang="en-GB" sz="1800" dirty="0"/>
              <a:t>The SC is invited to:</a:t>
            </a:r>
          </a:p>
          <a:p>
            <a:pPr marL="0" indent="0" algn="just">
              <a:spcBef>
                <a:spcPts val="0"/>
              </a:spcBef>
              <a:buNone/>
            </a:pPr>
            <a:endParaRPr lang="en-GB" sz="1800" dirty="0"/>
          </a:p>
          <a:p>
            <a:pPr marL="342900" indent="-342900" algn="just">
              <a:spcBef>
                <a:spcPts val="0"/>
              </a:spcBef>
              <a:buFont typeface="+mj-lt"/>
              <a:buAutoNum type="arabicPeriod"/>
            </a:pPr>
            <a:r>
              <a:rPr lang="en-AU" sz="1800" dirty="0"/>
              <a:t>Note the progress towards implementing the SC19 endorsed Ecosystem and Climate Indicators Workplan.</a:t>
            </a:r>
          </a:p>
          <a:p>
            <a:pPr marL="342900" indent="-342900" algn="just">
              <a:spcBef>
                <a:spcPts val="0"/>
              </a:spcBef>
              <a:buFont typeface="+mj-lt"/>
              <a:buAutoNum type="arabicPeriod"/>
            </a:pPr>
            <a:r>
              <a:rPr lang="en-AU" sz="1800" dirty="0"/>
              <a:t>Note the delay in the first expert workshop due to travel disruptions associated with the civil disturbances through May-July in New Caledonia.</a:t>
            </a:r>
          </a:p>
          <a:p>
            <a:pPr marL="342900" indent="-342900" algn="just">
              <a:spcBef>
                <a:spcPts val="0"/>
              </a:spcBef>
              <a:buFont typeface="+mj-lt"/>
              <a:buAutoNum type="arabicPeriod"/>
            </a:pPr>
            <a:endParaRPr lang="en-AU" sz="1800" dirty="0"/>
          </a:p>
          <a:p>
            <a:pPr marL="0" indent="0" algn="just">
              <a:spcBef>
                <a:spcPts val="0"/>
              </a:spcBef>
              <a:buNone/>
            </a:pPr>
            <a:r>
              <a:rPr lang="en-AU" sz="1800" dirty="0"/>
              <a:t>SSP will work with the WCPFC Secretariat to provide a formal announcement of the November Expert Workshop in September</a:t>
            </a:r>
          </a:p>
          <a:p>
            <a:pPr lvl="1" algn="just">
              <a:spcBef>
                <a:spcPts val="0"/>
              </a:spcBef>
            </a:pPr>
            <a:r>
              <a:rPr lang="en-AU" sz="1600" dirty="0"/>
              <a:t>Experts in physical and fisheries oceanography, climate and ecosystem science and ocean-science based service providers with experience in developing ocean-climate services have been  invited.  </a:t>
            </a:r>
          </a:p>
          <a:p>
            <a:pPr lvl="1" algn="just">
              <a:spcBef>
                <a:spcPts val="0"/>
              </a:spcBef>
            </a:pPr>
            <a:r>
              <a:rPr lang="en-AU" sz="1600" dirty="0"/>
              <a:t>WCPFC members with a background in climate and ecosystem science are invited </a:t>
            </a:r>
            <a:r>
              <a:rPr lang="en-AU" sz="1600"/>
              <a:t>to participate</a:t>
            </a:r>
            <a:r>
              <a:rPr lang="en-AU" sz="1600" dirty="0"/>
              <a:t>.</a:t>
            </a:r>
          </a:p>
          <a:p>
            <a:pPr lvl="2" algn="just">
              <a:spcBef>
                <a:spcPts val="0"/>
              </a:spcBef>
            </a:pPr>
            <a:r>
              <a:rPr lang="en-AU" sz="1400" dirty="0"/>
              <a:t>1 October Deadline for registration so we can organise suitable facilities</a:t>
            </a:r>
          </a:p>
          <a:p>
            <a:pPr lvl="2" algn="just">
              <a:spcBef>
                <a:spcPts val="0"/>
              </a:spcBef>
            </a:pPr>
            <a:r>
              <a:rPr lang="en-AU" sz="1400" dirty="0"/>
              <a:t>Note that participation will be at participants expense</a:t>
            </a:r>
          </a:p>
        </p:txBody>
      </p:sp>
    </p:spTree>
    <p:extLst>
      <p:ext uri="{BB962C8B-B14F-4D97-AF65-F5344CB8AC3E}">
        <p14:creationId xmlns:p14="http://schemas.microsoft.com/office/powerpoint/2010/main" val="37122627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3.1.2927"/>
  <p:tag name="SLIDO_PRESENTATION_ID" val="00000000-0000-0000-0000-000000000000"/>
  <p:tag name="SLIDO_EVENT_UUID" val="0d973453-9446-4972-8434-9277b567bd98"/>
  <p:tag name="SLIDO_EVENT_SECTION_UUID" val="1e4a65c7-bd37-4bd1-9e47-29802ade1670"/>
</p:tagLst>
</file>

<file path=ppt/theme/theme1.xml><?xml version="1.0" encoding="utf-8"?>
<a:theme xmlns:a="http://schemas.openxmlformats.org/drawingml/2006/main" name="SPC 2018">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cific Community Presentation-2018" id="{C26FFF6D-B7EA-7E46-916E-DF9CCBDB6BF6}" vid="{D80715EB-9921-7740-B974-77B3F22381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6A765002D452E24C8161B399DF4F27FF" ma:contentTypeVersion="1" ma:contentTypeDescription="Upload an image." ma:contentTypeScope="" ma:versionID="6e7009a4ad8991cd36ace639d9bcf2b8">
  <xsd:schema xmlns:xsd="http://www.w3.org/2001/XMLSchema" xmlns:xs="http://www.w3.org/2001/XMLSchema" xmlns:p="http://schemas.microsoft.com/office/2006/metadata/properties" xmlns:ns1="http://schemas.microsoft.com/sharepoint/v3" xmlns:ns2="A1466F99-592D-4FBE-9C5A-71C070495048" xmlns:ns3="http://schemas.microsoft.com/sharepoint/v3/fields" targetNamespace="http://schemas.microsoft.com/office/2006/metadata/properties" ma:root="true" ma:fieldsID="710a743070e8514070b5db36cb601e64" ns1:_="" ns2:_="" ns3:_="">
    <xsd:import namespace="http://schemas.microsoft.com/sharepoint/v3"/>
    <xsd:import namespace="A1466F99-592D-4FBE-9C5A-71C07049504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466F99-592D-4FBE-9C5A-71C07049504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FDAC1897-61B3-4621-B0E2-FA327AD0B3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466F99-592D-4FBE-9C5A-71C07049504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603638-19FA-4B2F-AE24-F3EF444F5FBE}">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Pacific Community Presentation-2018</Template>
  <TotalTime>48559</TotalTime>
  <Words>539</Words>
  <Application>Microsoft Office PowerPoint</Application>
  <PresentationFormat>On-screen Show (4:3)</PresentationFormat>
  <Paragraphs>102</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Gill Sans MT</vt:lpstr>
      <vt:lpstr>Symbol</vt:lpstr>
      <vt:lpstr>SPC 2018</vt:lpstr>
      <vt:lpstr>PowerPoint Presentation</vt:lpstr>
      <vt:lpstr>Work-plan</vt:lpstr>
      <vt:lpstr>Preparatory Work for testing Indicators</vt:lpstr>
      <vt:lpstr>Testing Candidate Indicators</vt:lpstr>
      <vt:lpstr>Recommendations</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Text</dc:title>
  <dc:creator>Steven Hare</dc:creator>
  <cp:lastModifiedBy>Simon Nicol</cp:lastModifiedBy>
  <cp:revision>771</cp:revision>
  <cp:lastPrinted>2024-03-25T10:00:47Z</cp:lastPrinted>
  <dcterms:created xsi:type="dcterms:W3CDTF">2018-04-04T03:45:58Z</dcterms:created>
  <dcterms:modified xsi:type="dcterms:W3CDTF">2024-08-15T01:00:59Z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c_System_Copyright">
    <vt:lpwstr/>
  </property>
  <property fmtid="{D5CDD505-2E9C-101B-9397-08002B2CF9AE}" pid="3" name="SlidoAppVersion">
    <vt:lpwstr>1.3.1.2927</vt:lpwstr>
  </property>
</Properties>
</file>