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76" r:id="rId5"/>
    <p:sldId id="279" r:id="rId6"/>
    <p:sldId id="277" r:id="rId7"/>
    <p:sldId id="278" r:id="rId8"/>
    <p:sldId id="281" r:id="rId9"/>
    <p:sldId id="307" r:id="rId10"/>
    <p:sldId id="280" r:id="rId11"/>
    <p:sldId id="283" r:id="rId12"/>
    <p:sldId id="284" r:id="rId13"/>
    <p:sldId id="285" r:id="rId14"/>
    <p:sldId id="287" r:id="rId15"/>
    <p:sldId id="288" r:id="rId16"/>
    <p:sldId id="286" r:id="rId17"/>
    <p:sldId id="289" r:id="rId18"/>
    <p:sldId id="290" r:id="rId19"/>
    <p:sldId id="292" r:id="rId20"/>
    <p:sldId id="298" r:id="rId21"/>
    <p:sldId id="295" r:id="rId22"/>
    <p:sldId id="299" r:id="rId23"/>
    <p:sldId id="293" r:id="rId24"/>
    <p:sldId id="296" r:id="rId25"/>
    <p:sldId id="297" r:id="rId26"/>
    <p:sldId id="300" r:id="rId27"/>
    <p:sldId id="302" r:id="rId28"/>
    <p:sldId id="303" r:id="rId29"/>
    <p:sldId id="304" r:id="rId30"/>
    <p:sldId id="301" r:id="rId31"/>
    <p:sldId id="305" r:id="rId32"/>
    <p:sldId id="306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AD"/>
    <a:srgbClr val="00B0CA"/>
    <a:srgbClr val="DEF3FE"/>
    <a:srgbClr val="D5FA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71DC3-E049-435A-8BB2-69F0A8AB57F8}" type="datetimeFigureOut">
              <a:rPr lang="en-AU" smtClean="0"/>
              <a:t>15/08/2024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A8FD3-906F-4E3F-8731-5B853C8356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186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Green line is agreed TRP (CMM 2022-01), which is Depletion of 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8FD3-906F-4E3F-8731-5B853C83561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695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Blue horizontal line is mean 2012-2105 depletion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A8FD3-906F-4E3F-8731-5B853C83561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30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A714-9302-4F78-8284-842B920EF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BE79B-66B3-4535-868E-13C4FF6E6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E2576-EA73-40E8-A2F2-A62B73E3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CD9-36E9-4809-B113-D53B5EBE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451D-CA62-47FA-92B4-ED2D8FCD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767241-17BF-8AFF-B9BE-875195288E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263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847052D-DE93-DF88-3AAA-CB2675B70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7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EE8B-A420-482C-AA8F-161CF5617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24" y="169358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B40F-0903-4B7E-8BF4-FABD7BA2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AB605-A5E2-4DE4-9DDB-979FC369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B41D-0106-4F2E-8CAF-6F6AA937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70209C-55AC-7EDB-1AE6-8DA0F85A8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624" y="372856"/>
            <a:ext cx="10515600" cy="1009292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Title</a:t>
            </a:r>
            <a:endParaRPr lang="fr-FR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6086CD8-7569-EBDF-AE07-CE93B5656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3F47F-D34D-44F8-A4C7-08591404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80783-FC5E-4A67-8104-4FB7A8D4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6090D-A3EB-4FDF-A21C-83AB4FDD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F3356-3FA1-4DEB-8E57-D4E7D5E6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AC3570-27DB-4DE2-AF51-4C488E57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24" y="1789494"/>
            <a:ext cx="10515600" cy="392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C967CF-52DD-C426-81E5-5EACF1040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916529" y="1127557"/>
            <a:ext cx="11069826" cy="1314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1B9295-C753-E501-0DE1-970730B74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624" y="372856"/>
            <a:ext cx="10515600" cy="1009292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Title</a:t>
            </a:r>
            <a:endParaRPr lang="fr-FR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9232801-C811-253D-12D9-6846FA476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76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2A15-9DC6-4F18-A8CA-822A6ECB3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526" y="1801881"/>
            <a:ext cx="5181600" cy="413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6924-1628-4793-A109-B217B6E4E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526" y="1801881"/>
            <a:ext cx="5181600" cy="413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3672-26D8-4D46-B9DE-6B2D27E6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59EA9-83A3-477E-9E11-11C501E3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8C123-B7F5-4FD2-9435-71E4F72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008A5D2-D9D8-987B-E3D9-B66316B5A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624" y="372856"/>
            <a:ext cx="10515600" cy="1009292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Title</a:t>
            </a:r>
            <a:endParaRPr lang="fr-FR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F086F6D-1869-06EA-C5D3-A51C336F8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94549-5071-4DBF-B0E3-39806E449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738" y="1592510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69AF1D-5AE6-496F-9BC9-B625966CE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5569" y="1600171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80CBA766-0D8C-49E1-A44D-66671B54569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1E880D-16D1-4539-9948-C2240ACC59CA}" type="datetimeFigureOut">
              <a:rPr lang="fr-FR" smtClean="0"/>
              <a:pPr/>
              <a:t>15/08/2024</a:t>
            </a:fld>
            <a:endParaRPr lang="fr-F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247DC72-BEB6-409B-8BDD-1A11316385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61154-064F-4AC5-84EA-549FDD985C1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DA17A-0E28-4795-BD73-A8EFAD0C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1DDBC-065E-4D49-8735-94AFFE05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239D6-49DF-40DF-A7AC-008B9C5A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83EFD6-87FF-4AB7-8A5B-3BB13A6B5E2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53400" y="1600171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5D7CF17-D637-6F4A-F9C5-B868228036ED}"/>
              </a:ext>
            </a:extLst>
          </p:cNvPr>
          <p:cNvSpPr txBox="1">
            <a:spLocks/>
          </p:cNvSpPr>
          <p:nvPr userDrawn="1"/>
        </p:nvSpPr>
        <p:spPr>
          <a:xfrm>
            <a:off x="1025624" y="372856"/>
            <a:ext cx="10515600" cy="10092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fr-FR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D7F7A6C-FDB7-FF7B-464B-09315DC9C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06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D3B5-5147-4C75-982C-4343F9374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Divider Chapter Slide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C5762-9132-4ACE-8BCC-7261A3C05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46A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A38CB-A948-465D-80D8-92EA3137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AB24-1757-4627-856C-81AC996D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F7060-A99B-410E-B6C2-BDD91AFB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254DA3-BF0D-4FCF-BF4A-C8C9621AE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E9DF43-318F-41D9-8DC9-04DEED7AC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AE8A7F8-A329-CD60-1160-45B9C9132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-certificate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D53162-33EF-4CED-99DB-E85F0CB5B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-9564"/>
            <a:ext cx="12190095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669462-A299-40A0-81EC-EF072D29E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24" y="1860164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D5D13C-BD49-9C79-9B97-1396072B4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5624" y="554600"/>
            <a:ext cx="10515600" cy="1009292"/>
          </a:xfrm>
        </p:spPr>
        <p:txBody>
          <a:bodyPr anchor="t">
            <a:noAutofit/>
          </a:bodyPr>
          <a:lstStyle>
            <a:lvl1pPr>
              <a:defRPr sz="44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Title</a:t>
            </a:r>
            <a:endParaRPr lang="fr-F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C528C1-3695-4BCB-8100-2CA127858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313024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8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00C6B7-69E3-4CA4-A6B4-C868D0CB7DBC}"/>
              </a:ext>
            </a:extLst>
          </p:cNvPr>
          <p:cNvSpPr/>
          <p:nvPr userDrawn="1"/>
        </p:nvSpPr>
        <p:spPr>
          <a:xfrm>
            <a:off x="836611" y="457200"/>
            <a:ext cx="3935413" cy="5403850"/>
          </a:xfrm>
          <a:prstGeom prst="rect">
            <a:avLst/>
          </a:prstGeom>
          <a:solidFill>
            <a:srgbClr val="DE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845D4C9-5249-4694-9B85-C5361D6CB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25097" b="17760"/>
          <a:stretch/>
        </p:blipFill>
        <p:spPr>
          <a:xfrm>
            <a:off x="874911" y="1257300"/>
            <a:ext cx="3935413" cy="4603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AA1D0-8E90-44C4-9562-41C22EE9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B0C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141B-7A45-42CD-9FA0-FA3F57FC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96000"/>
            <a:ext cx="6172200" cy="4565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9E0FD-1890-46F8-8BC3-E9516C5E2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6A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D326A-A223-4A66-8461-449419D2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282F8-F662-4779-8227-5303B31D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3B61E-AAF7-4610-9B1C-353FB2AD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5C6FF66-E984-4E86-BEB9-13DCCC338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23D1AAF-D0ED-CC64-94F5-6391631E0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r blue bottom text lef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00C6-B419-416F-AF08-BBBA1949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D13B6-6CFA-43ED-A013-5603EF1DB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86444"/>
            <a:ext cx="6172200" cy="4374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95694-4689-49CA-92F4-A8F884B7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5D2E4-52AC-40C7-83DE-BB12D5C9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A3491-E6B6-4519-8AF0-E260E39E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3F7C-FA6A-46C2-A91A-51000F76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4F6D2-CD76-43F5-A681-3F113BDB5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DF056EE-9E5A-BC7E-9A2F-1B3E227F2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r="-1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19846-29D1-46FA-A4B4-F5104567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A294C-9B27-49AE-9128-3696CDEB7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56F4-F81B-4402-9B07-9F7FD5977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E880D-16D1-4539-9948-C2240ACC59CA}" type="datetimeFigureOut">
              <a:rPr lang="fr-FR" smtClean="0"/>
              <a:t>15/08/2024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CCE74-D5F7-4C92-B871-71638BD5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9639-0815-4873-A2C3-3182144E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1154-064F-4AC5-84EA-549FDD985C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0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61" r:id="rId5"/>
    <p:sldLayoutId id="2147483651" r:id="rId6"/>
    <p:sldLayoutId id="2147483654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6A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6A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6A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8122-EE5A-ABF2-CB13-A8301986A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2194560"/>
            <a:ext cx="6736080" cy="28394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A compendium of indicators for target tuna stocks</a:t>
            </a:r>
            <a:br>
              <a:rPr lang="en-US" sz="4400" dirty="0"/>
            </a:br>
            <a:br>
              <a:rPr lang="en-US" sz="4400" dirty="0"/>
            </a:br>
            <a:r>
              <a:rPr lang="en-AU" sz="1800" dirty="0"/>
              <a:t>Steven Hare, Graham Pilling, Robert Scott, Tiffany Vidal, and Peter Williams</a:t>
            </a:r>
            <a:br>
              <a:rPr lang="en-US" sz="4400" dirty="0"/>
            </a:br>
            <a:br>
              <a:rPr lang="en-US" sz="4400" dirty="0"/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WCPFC/SC20-2024/SA-WP-07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B86ED-6453-C4AE-D0E8-475C8BDF3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11789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Scientific Committee</a:t>
            </a:r>
          </a:p>
          <a:p>
            <a:pPr algn="ctr"/>
            <a:r>
              <a:rPr lang="en-US" dirty="0"/>
              <a:t>14-22 August 2024</a:t>
            </a:r>
          </a:p>
          <a:p>
            <a:pPr algn="ctr"/>
            <a:r>
              <a:rPr lang="en-US" dirty="0"/>
              <a:t>Manila, Philippines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D7255-1C2F-E23B-51B7-CFCD2DD7D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79883" y="897256"/>
            <a:ext cx="2243449" cy="935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D39CE-EEE2-45E5-CE66-1F4322C7E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2095" y="4336582"/>
            <a:ext cx="1881431" cy="96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11425-BD9C-3500-6278-1954FF37F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3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7675" y="1470895"/>
            <a:ext cx="1375851" cy="832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D53D8-63CC-C11F-A38E-BBB0A6215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21103" y="3056446"/>
            <a:ext cx="1796613" cy="745107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E6C17D86-5AF4-4C21-0B23-62EE90498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38" y="193452"/>
            <a:ext cx="2252809" cy="7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9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yellow graph&#10;&#10;Description automatically generated">
            <a:extLst>
              <a:ext uri="{FF2B5EF4-FFF2-40B4-BE49-F238E27FC236}">
                <a16:creationId xmlns:a16="http://schemas.microsoft.com/office/drawing/2014/main" id="{4816A12A-ECB4-FFBD-3C31-9D21BD37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2" y="2513441"/>
            <a:ext cx="8551817" cy="42535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73" y="364148"/>
            <a:ext cx="10515600" cy="1009292"/>
          </a:xfrm>
        </p:spPr>
        <p:txBody>
          <a:bodyPr/>
          <a:lstStyle/>
          <a:p>
            <a:r>
              <a:rPr lang="en-US" sz="4000" dirty="0"/>
              <a:t>South Pacific albacore – Total catch by gear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3C495-DB8C-3289-0F4D-BA2ECA8DD319}"/>
              </a:ext>
            </a:extLst>
          </p:cNvPr>
          <p:cNvSpPr txBox="1"/>
          <p:nvPr/>
        </p:nvSpPr>
        <p:spPr>
          <a:xfrm>
            <a:off x="5007429" y="20882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2023 catch – 65,510t (15</a:t>
            </a:r>
            <a:r>
              <a:rPr lang="en-US" sz="2800" baseline="30000" dirty="0"/>
              <a:t>th</a:t>
            </a:r>
            <a:r>
              <a:rPr lang="en-US" sz="2800" dirty="0"/>
              <a:t> highest)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BDFA81D-2D13-2553-516E-377BB8ADF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44105"/>
              </p:ext>
            </p:extLst>
          </p:nvPr>
        </p:nvGraphicFramePr>
        <p:xfrm>
          <a:off x="690879" y="1233471"/>
          <a:ext cx="3236687" cy="1584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6288">
                  <a:extLst>
                    <a:ext uri="{9D8B030D-6E8A-4147-A177-3AD203B41FA5}">
                      <a16:colId xmlns:a16="http://schemas.microsoft.com/office/drawing/2014/main" val="1847441311"/>
                    </a:ext>
                  </a:extLst>
                </a:gridCol>
                <a:gridCol w="747577">
                  <a:extLst>
                    <a:ext uri="{9D8B030D-6E8A-4147-A177-3AD203B41FA5}">
                      <a16:colId xmlns:a16="http://schemas.microsoft.com/office/drawing/2014/main" val="1105984527"/>
                    </a:ext>
                  </a:extLst>
                </a:gridCol>
                <a:gridCol w="865253">
                  <a:extLst>
                    <a:ext uri="{9D8B030D-6E8A-4147-A177-3AD203B41FA5}">
                      <a16:colId xmlns:a16="http://schemas.microsoft.com/office/drawing/2014/main" val="545614891"/>
                    </a:ext>
                  </a:extLst>
                </a:gridCol>
                <a:gridCol w="807569">
                  <a:extLst>
                    <a:ext uri="{9D8B030D-6E8A-4147-A177-3AD203B41FA5}">
                      <a16:colId xmlns:a16="http://schemas.microsoft.com/office/drawing/2014/main" val="1864380842"/>
                    </a:ext>
                  </a:extLst>
                </a:gridCol>
              </a:tblGrid>
              <a:tr h="551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Prop.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  2022      2018-22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2017-2021 avg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101131"/>
                  </a:ext>
                </a:extLst>
              </a:tr>
              <a:tr h="316202">
                <a:tc>
                  <a:txBody>
                    <a:bodyPr/>
                    <a:lstStyle/>
                    <a:p>
                      <a:r>
                        <a:rPr lang="en-US" sz="1600" dirty="0"/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72479"/>
                  </a:ext>
                </a:extLst>
              </a:tr>
              <a:tr h="316202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1520"/>
                  </a:ext>
                </a:extLst>
              </a:tr>
              <a:tr h="316202">
                <a:tc>
                  <a:txBody>
                    <a:bodyPr/>
                    <a:lstStyle/>
                    <a:p>
                      <a:r>
                        <a:rPr lang="en-US" sz="16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-6%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770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0BF080-C4F8-FE22-ED12-AA3D9DACAE28}"/>
              </a:ext>
            </a:extLst>
          </p:cNvPr>
          <p:cNvSpPr txBox="1"/>
          <p:nvPr/>
        </p:nvSpPr>
        <p:spPr>
          <a:xfrm>
            <a:off x="718458" y="3893276"/>
            <a:ext cx="2821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These data are WCPFC only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Highly variable over past 15 years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2022 low catch due in part to increased EPO catch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Troll catch 2020-22 highest since early 2000s, but dropped off again in 2023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D742F-252E-420D-9FF5-569593122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807" y="70952"/>
            <a:ext cx="5685244" cy="64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 err="1"/>
              <a:t>S.Pac</a:t>
            </a:r>
            <a:r>
              <a:rPr lang="en-US" dirty="0"/>
              <a:t>. albacore – distribution of catch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F3426-376F-8CD2-5907-21FBD611A97C}"/>
              </a:ext>
            </a:extLst>
          </p:cNvPr>
          <p:cNvSpPr txBox="1"/>
          <p:nvPr/>
        </p:nvSpPr>
        <p:spPr>
          <a:xfrm>
            <a:off x="8944247" y="2137811"/>
            <a:ext cx="30997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Catch map details:</a:t>
            </a:r>
            <a:endParaRPr lang="en-US" sz="2400" dirty="0"/>
          </a:p>
          <a:p>
            <a:r>
              <a:rPr lang="en-US" dirty="0"/>
              <a:t>- Exceptional 2023 SPA catches between 5°S and 10°S centered around 160°W between Cook Islands and French Polynesia)</a:t>
            </a:r>
          </a:p>
        </p:txBody>
      </p:sp>
      <p:pic>
        <p:nvPicPr>
          <p:cNvPr id="4" name="Picture 3" descr="A diagram of a map&#10;&#10;Description automatically generated with medium confidence">
            <a:extLst>
              <a:ext uri="{FF2B5EF4-FFF2-40B4-BE49-F238E27FC236}">
                <a16:creationId xmlns:a16="http://schemas.microsoft.com/office/drawing/2014/main" id="{B5583537-DC13-FB53-27B6-986054F21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295400"/>
            <a:ext cx="8286750" cy="4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99" y="439931"/>
            <a:ext cx="10515600" cy="1009292"/>
          </a:xfrm>
        </p:spPr>
        <p:txBody>
          <a:bodyPr/>
          <a:lstStyle/>
          <a:p>
            <a:r>
              <a:rPr lang="en-US" sz="4000" dirty="0"/>
              <a:t>S. Pac. albacore – distribution of LL CPUE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6C56E-76DA-6AB5-181F-D7A2D53344CC}"/>
              </a:ext>
            </a:extLst>
          </p:cNvPr>
          <p:cNvSpPr txBox="1"/>
          <p:nvPr/>
        </p:nvSpPr>
        <p:spPr>
          <a:xfrm>
            <a:off x="9018872" y="2609449"/>
            <a:ext cx="30213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Highest SPA LL CPUE in 2023 was same as high effort area</a:t>
            </a:r>
          </a:p>
        </p:txBody>
      </p:sp>
      <p:pic>
        <p:nvPicPr>
          <p:cNvPr id="7" name="Picture 6" descr="A diagram of a sea creature&#10;&#10;Description automatically generated with medium confidence">
            <a:extLst>
              <a:ext uri="{FF2B5EF4-FFF2-40B4-BE49-F238E27FC236}">
                <a16:creationId xmlns:a16="http://schemas.microsoft.com/office/drawing/2014/main" id="{BBD20FEB-5144-F4DB-ED03-F1BFEF952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2" y="1295400"/>
            <a:ext cx="8313618" cy="44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1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growth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D4D38689-2904-BF1A-E211-1B784ACE6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/>
          <a:stretch/>
        </p:blipFill>
        <p:spPr>
          <a:xfrm>
            <a:off x="1366007" y="2625753"/>
            <a:ext cx="10515600" cy="40096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66" y="372857"/>
            <a:ext cx="10515600" cy="1009292"/>
          </a:xfrm>
        </p:spPr>
        <p:txBody>
          <a:bodyPr/>
          <a:lstStyle/>
          <a:p>
            <a:r>
              <a:rPr lang="en-US" sz="4000" dirty="0"/>
              <a:t>S. Pac. albacore – LL CPUE indices (nominal)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85527-CF52-E38F-C85C-3C286BD3FE76}"/>
              </a:ext>
            </a:extLst>
          </p:cNvPr>
          <p:cNvSpPr txBox="1"/>
          <p:nvPr/>
        </p:nvSpPr>
        <p:spPr>
          <a:xfrm>
            <a:off x="7371806" y="1345473"/>
            <a:ext cx="4193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Combined (weighted) index decreased 2% from 2022 to 2023 but was still 20% higher than 2018-2022 average</a:t>
            </a:r>
          </a:p>
        </p:txBody>
      </p:sp>
    </p:spTree>
    <p:extLst>
      <p:ext uri="{BB962C8B-B14F-4D97-AF65-F5344CB8AC3E}">
        <p14:creationId xmlns:p14="http://schemas.microsoft.com/office/powerpoint/2010/main" val="183449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87BF9D-7D12-9F84-6B92-E53E06E27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13" y="1329357"/>
            <a:ext cx="6602751" cy="2869258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331E2FF-073A-F93D-0292-49B919D74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/>
          <a:stretch/>
        </p:blipFill>
        <p:spPr>
          <a:xfrm>
            <a:off x="834327" y="1285875"/>
            <a:ext cx="4390879" cy="55721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74" y="400615"/>
            <a:ext cx="10515600" cy="1009292"/>
          </a:xfrm>
        </p:spPr>
        <p:txBody>
          <a:bodyPr/>
          <a:lstStyle/>
          <a:p>
            <a:r>
              <a:rPr lang="en-US" sz="4000" dirty="0" err="1"/>
              <a:t>S.Pac</a:t>
            </a:r>
            <a:r>
              <a:rPr lang="en-US" sz="4000" dirty="0"/>
              <a:t>. albacore – size distribution in catches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7F25-D25C-E4B6-3D83-9594CB5B821D}"/>
              </a:ext>
            </a:extLst>
          </p:cNvPr>
          <p:cNvSpPr txBox="1"/>
          <p:nvPr/>
        </p:nvSpPr>
        <p:spPr>
          <a:xfrm>
            <a:off x="7851213" y="4471851"/>
            <a:ext cx="425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and mean size of SPA is quite stable over time. Some increase in catch of small (50-70cm) SPA the past 5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C45746-D918-E4B6-3EAB-8E41063B8CF8}"/>
              </a:ext>
            </a:extLst>
          </p:cNvPr>
          <p:cNvSpPr txBox="1"/>
          <p:nvPr/>
        </p:nvSpPr>
        <p:spPr>
          <a:xfrm>
            <a:off x="5138059" y="4903471"/>
            <a:ext cx="282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Troll caught albacore much smaller in size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09C1C-A37A-4B14-B785-E6D564F766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/>
          <a:stretch/>
        </p:blipFill>
        <p:spPr>
          <a:xfrm>
            <a:off x="844700" y="1329357"/>
            <a:ext cx="4350763" cy="55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14" y="409557"/>
            <a:ext cx="10515600" cy="1009292"/>
          </a:xfrm>
        </p:spPr>
        <p:txBody>
          <a:bodyPr/>
          <a:lstStyle/>
          <a:p>
            <a:r>
              <a:rPr lang="en-US" dirty="0" err="1"/>
              <a:t>S.Pac</a:t>
            </a:r>
            <a:r>
              <a:rPr lang="en-US" dirty="0"/>
              <a:t>. Albacore – short term projections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88766-755E-EE8B-53CE-60EAE54070D6}"/>
              </a:ext>
            </a:extLst>
          </p:cNvPr>
          <p:cNvSpPr txBox="1"/>
          <p:nvPr/>
        </p:nvSpPr>
        <p:spPr>
          <a:xfrm>
            <a:off x="2609850" y="3019425"/>
            <a:ext cx="7012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See assessment or other Management Issues papers</a:t>
            </a:r>
          </a:p>
        </p:txBody>
      </p:sp>
    </p:spTree>
    <p:extLst>
      <p:ext uri="{BB962C8B-B14F-4D97-AF65-F5344CB8AC3E}">
        <p14:creationId xmlns:p14="http://schemas.microsoft.com/office/powerpoint/2010/main" val="429414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37C98-9D07-91A4-7E77-EFE632A0B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4" y="2586324"/>
            <a:ext cx="8360226" cy="4158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Total catch by gear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3C495-DB8C-3289-0F4D-BA2ECA8DD319}"/>
              </a:ext>
            </a:extLst>
          </p:cNvPr>
          <p:cNvSpPr txBox="1"/>
          <p:nvPr/>
        </p:nvSpPr>
        <p:spPr>
          <a:xfrm>
            <a:off x="5007429" y="20882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2023 catch – 140,309t (25</a:t>
            </a:r>
            <a:r>
              <a:rPr lang="en-US" sz="2800" baseline="30000" dirty="0"/>
              <a:t>th</a:t>
            </a:r>
            <a:r>
              <a:rPr lang="en-US" sz="2800" dirty="0"/>
              <a:t> highest)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BDFA81D-2D13-2553-516E-377BB8ADF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201625"/>
              </p:ext>
            </p:extLst>
          </p:nvPr>
        </p:nvGraphicFramePr>
        <p:xfrm>
          <a:off x="690880" y="1233471"/>
          <a:ext cx="2931886" cy="243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9417">
                  <a:extLst>
                    <a:ext uri="{9D8B030D-6E8A-4147-A177-3AD203B41FA5}">
                      <a16:colId xmlns:a16="http://schemas.microsoft.com/office/drawing/2014/main" val="1847441311"/>
                    </a:ext>
                  </a:extLst>
                </a:gridCol>
                <a:gridCol w="677177">
                  <a:extLst>
                    <a:ext uri="{9D8B030D-6E8A-4147-A177-3AD203B41FA5}">
                      <a16:colId xmlns:a16="http://schemas.microsoft.com/office/drawing/2014/main" val="1105984527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545614891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864380842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Prop.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 2022    2018-22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2017-2021 avg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101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7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74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5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770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4D6BE1-5988-5623-F592-D1217B2611D3}"/>
              </a:ext>
            </a:extLst>
          </p:cNvPr>
          <p:cNvSpPr txBox="1"/>
          <p:nvPr/>
        </p:nvSpPr>
        <p:spPr>
          <a:xfrm>
            <a:off x="654450" y="4240748"/>
            <a:ext cx="2911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Bigeye catches have declined steadily for a decade, down &gt; 25% since early 2000s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Other catch proportion highest on record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72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distribution of catch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F3426-376F-8CD2-5907-21FBD611A97C}"/>
              </a:ext>
            </a:extLst>
          </p:cNvPr>
          <p:cNvSpPr txBox="1"/>
          <p:nvPr/>
        </p:nvSpPr>
        <p:spPr>
          <a:xfrm>
            <a:off x="8734697" y="1733550"/>
            <a:ext cx="32477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Catch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Increasing amount of catch in Other fisheries (ID/VN/PH)</a:t>
            </a:r>
          </a:p>
          <a:p>
            <a:pPr marL="285750" indent="-285750">
              <a:buFontTx/>
              <a:buChar char="-"/>
            </a:pPr>
            <a:r>
              <a:rPr lang="en-US" dirty="0"/>
              <a:t>Pole and line proportion continues decline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catches incomplete</a:t>
            </a:r>
          </a:p>
        </p:txBody>
      </p:sp>
      <p:pic>
        <p:nvPicPr>
          <p:cNvPr id="5" name="Picture 4" descr="A map of the sea&#10;&#10;Description automatically generated">
            <a:extLst>
              <a:ext uri="{FF2B5EF4-FFF2-40B4-BE49-F238E27FC236}">
                <a16:creationId xmlns:a16="http://schemas.microsoft.com/office/drawing/2014/main" id="{B24BE705-6067-A646-CEF5-9E555E1D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" y="1261905"/>
            <a:ext cx="7848829" cy="53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0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distribution of LL CPUE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6C56E-76DA-6AB5-181F-D7A2D53344CC}"/>
              </a:ext>
            </a:extLst>
          </p:cNvPr>
          <p:cNvSpPr txBox="1"/>
          <p:nvPr/>
        </p:nvSpPr>
        <p:spPr>
          <a:xfrm>
            <a:off x="8734697" y="1733550"/>
            <a:ext cx="32477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High catch rates now restricted to equatorial eastern region and mostly east of 170°W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data incomplete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16FCA3CB-F4D4-691B-BE99-8301D0739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" y="1250281"/>
            <a:ext cx="7848829" cy="53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distribution of PS CPUE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6C56E-76DA-6AB5-181F-D7A2D53344CC}"/>
              </a:ext>
            </a:extLst>
          </p:cNvPr>
          <p:cNvSpPr txBox="1"/>
          <p:nvPr/>
        </p:nvSpPr>
        <p:spPr>
          <a:xfrm>
            <a:off x="8734697" y="1733550"/>
            <a:ext cx="32477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Region between 155°W and 180° have been a bigeye “hotspot” last few years (HS area between KI-PX and KI-LI)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data incomplete</a:t>
            </a:r>
          </a:p>
        </p:txBody>
      </p:sp>
      <p:pic>
        <p:nvPicPr>
          <p:cNvPr id="7" name="Picture 6" descr="A map of the sea&#10;&#10;Description automatically generated">
            <a:extLst>
              <a:ext uri="{FF2B5EF4-FFF2-40B4-BE49-F238E27FC236}">
                <a16:creationId xmlns:a16="http://schemas.microsoft.com/office/drawing/2014/main" id="{52320B27-293E-E1E4-389F-B9F75B0D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8" y="1261905"/>
            <a:ext cx="7878020" cy="54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7B41A2-B232-E88E-60FF-2A017EE70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“Indicators” paper is an annual SC report tracking a set of indices for the four target tuna stocks </a:t>
            </a:r>
            <a:r>
              <a:rPr lang="en-US"/>
              <a:t>(since SC9)</a:t>
            </a:r>
            <a:endParaRPr lang="en-US" dirty="0"/>
          </a:p>
          <a:p>
            <a:r>
              <a:rPr lang="en-US" dirty="0"/>
              <a:t>Includes short-term (3 year) projections under status quo (2023) catch/effort levels</a:t>
            </a:r>
          </a:p>
          <a:p>
            <a:r>
              <a:rPr lang="en-US" dirty="0"/>
              <a:t>An additional report on South Pacific albacore (SA-IP-07) is also produced annually, but results not presented here</a:t>
            </a:r>
          </a:p>
          <a:p>
            <a:r>
              <a:rPr lang="en-US" dirty="0"/>
              <a:t>Will present indicators for the three tuna stocks other than South Pacific as there is a new assessment (not reported in this paper)</a:t>
            </a:r>
          </a:p>
          <a:p>
            <a:r>
              <a:rPr lang="en-US" dirty="0"/>
              <a:t>There is overlap with GEN-1, possible time savings to combine; alternatively open to suggestions for enhancements to this paper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98090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3B372274-586B-A3AF-8DB4-E3540743A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/>
          <a:stretch/>
        </p:blipFill>
        <p:spPr>
          <a:xfrm>
            <a:off x="4863737" y="4077049"/>
            <a:ext cx="7234335" cy="2746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33027-B2E4-E20C-BE57-790CEB4E9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/>
          <a:stretch/>
        </p:blipFill>
        <p:spPr>
          <a:xfrm>
            <a:off x="650776" y="1499914"/>
            <a:ext cx="6878972" cy="26102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CPUE indices (nominal)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5C4C7-31B2-D886-E299-9E3EC6F04E20}"/>
              </a:ext>
            </a:extLst>
          </p:cNvPr>
          <p:cNvSpPr txBox="1"/>
          <p:nvPr/>
        </p:nvSpPr>
        <p:spPr>
          <a:xfrm>
            <a:off x="2560319" y="1184365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Longline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BD737-FF87-4704-072F-15213E955DD0}"/>
              </a:ext>
            </a:extLst>
          </p:cNvPr>
          <p:cNvSpPr txBox="1"/>
          <p:nvPr/>
        </p:nvSpPr>
        <p:spPr>
          <a:xfrm>
            <a:off x="7094764" y="3676939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Purse seine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22460-16CC-A658-B49D-4B18F37E18B5}"/>
              </a:ext>
            </a:extLst>
          </p:cNvPr>
          <p:cNvSpPr txBox="1"/>
          <p:nvPr/>
        </p:nvSpPr>
        <p:spPr>
          <a:xfrm>
            <a:off x="7323909" y="1637211"/>
            <a:ext cx="3587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Japan (+44%) and Korea (+16%) both increased; US index continues decline, 2023 is lowest on record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85527-CF52-E38F-C85C-3C286BD3FE76}"/>
              </a:ext>
            </a:extLst>
          </p:cNvPr>
          <p:cNvSpPr txBox="1"/>
          <p:nvPr/>
        </p:nvSpPr>
        <p:spPr>
          <a:xfrm>
            <a:off x="1275806" y="4785360"/>
            <a:ext cx="358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dFAD index dropped 22%, others stable.</a:t>
            </a:r>
          </a:p>
        </p:txBody>
      </p:sp>
    </p:spTree>
    <p:extLst>
      <p:ext uri="{BB962C8B-B14F-4D97-AF65-F5344CB8AC3E}">
        <p14:creationId xmlns:p14="http://schemas.microsoft.com/office/powerpoint/2010/main" val="35191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the number of countries/regions&#10;&#10;Description automatically generated">
            <a:extLst>
              <a:ext uri="{FF2B5EF4-FFF2-40B4-BE49-F238E27FC236}">
                <a16:creationId xmlns:a16="http://schemas.microsoft.com/office/drawing/2014/main" id="{4E7F1AB7-84F3-67E0-4EDE-E255E74B2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59" y="1388231"/>
            <a:ext cx="6644206" cy="2887273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9F21F69-C054-5680-AFFB-B7D1FEC51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/>
          <a:stretch/>
        </p:blipFill>
        <p:spPr>
          <a:xfrm>
            <a:off x="725503" y="1247774"/>
            <a:ext cx="4385124" cy="56024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size distribution in catches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7F25-D25C-E4B6-3D83-9594CB5B821D}"/>
              </a:ext>
            </a:extLst>
          </p:cNvPr>
          <p:cNvSpPr txBox="1"/>
          <p:nvPr/>
        </p:nvSpPr>
        <p:spPr>
          <a:xfrm>
            <a:off x="7936992" y="4261539"/>
            <a:ext cx="4035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Decrease in mean size of PS fish in 2021-22 may be biased observer sampling as most samples come from PNG, Solomon Islands AW and HSP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0ABA8-858B-268E-5869-A6282449FB5D}"/>
              </a:ext>
            </a:extLst>
          </p:cNvPr>
          <p:cNvSpPr txBox="1"/>
          <p:nvPr/>
        </p:nvSpPr>
        <p:spPr>
          <a:xfrm>
            <a:off x="5110627" y="4418839"/>
            <a:ext cx="26617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Overwhelming numbers of small fish taken in IN/PH and FAD PS sets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By weight, relatively similar amounts of small/large fish comprise catch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45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Bigeye – short term projections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C8B86-D063-B12D-7CC1-5CA2B8C80F2B}"/>
              </a:ext>
            </a:extLst>
          </p:cNvPr>
          <p:cNvSpPr txBox="1"/>
          <p:nvPr/>
        </p:nvSpPr>
        <p:spPr>
          <a:xfrm>
            <a:off x="8674218" y="1592193"/>
            <a:ext cx="31120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Projection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Vertical line is last year of data used in assessment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Actual catch/effort through 2023, then 2023 levels used through 2025</a:t>
            </a:r>
          </a:p>
          <a:p>
            <a:pPr marL="285750" indent="-285750">
              <a:buFontTx/>
              <a:buChar char="-"/>
            </a:pPr>
            <a:r>
              <a:rPr lang="en-US" dirty="0"/>
              <a:t>Future recruitment taken from 1982-2021 distribution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Projections are 100 simulations from 54 grid models; three example trajectories shown</a:t>
            </a:r>
          </a:p>
          <a:p>
            <a:pPr marL="285750" indent="-285750">
              <a:buFontTx/>
              <a:buChar char="-"/>
            </a:pPr>
            <a:r>
              <a:rPr lang="en-US" dirty="0"/>
              <a:t>Risk that recent (2022-2025 depletion </a:t>
            </a:r>
          </a:p>
          <a:p>
            <a:r>
              <a:rPr lang="en-US" dirty="0"/>
              <a:t>(SB</a:t>
            </a:r>
            <a:r>
              <a:rPr lang="en-US" baseline="-25000" dirty="0"/>
              <a:t>2022-2025</a:t>
            </a:r>
            <a:r>
              <a:rPr lang="en-US" dirty="0"/>
              <a:t>/SB</a:t>
            </a:r>
            <a:r>
              <a:rPr lang="en-US" baseline="-25000" dirty="0"/>
              <a:t>F=0</a:t>
            </a:r>
            <a:r>
              <a:rPr lang="en-US" dirty="0"/>
              <a:t>) &lt; LRP = 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A87C3-8FE0-CA90-7F24-4AB100AB7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2" y="1390857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48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E5A60-F444-2234-3720-B1B5B89A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45" y="2560361"/>
            <a:ext cx="8386858" cy="4171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Total catch by gear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3C495-DB8C-3289-0F4D-BA2ECA8DD319}"/>
              </a:ext>
            </a:extLst>
          </p:cNvPr>
          <p:cNvSpPr txBox="1"/>
          <p:nvPr/>
        </p:nvSpPr>
        <p:spPr>
          <a:xfrm>
            <a:off x="5007429" y="20882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2023 catch – 746,913t (2</a:t>
            </a:r>
            <a:r>
              <a:rPr lang="en-US" sz="2800" baseline="30000" dirty="0"/>
              <a:t>nd</a:t>
            </a:r>
            <a:r>
              <a:rPr lang="en-US" sz="2800" dirty="0"/>
              <a:t> highest)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BDFA81D-2D13-2553-516E-377BB8ADF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030302"/>
              </p:ext>
            </p:extLst>
          </p:nvPr>
        </p:nvGraphicFramePr>
        <p:xfrm>
          <a:off x="690880" y="1233471"/>
          <a:ext cx="2931886" cy="243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6366">
                  <a:extLst>
                    <a:ext uri="{9D8B030D-6E8A-4147-A177-3AD203B41FA5}">
                      <a16:colId xmlns:a16="http://schemas.microsoft.com/office/drawing/2014/main" val="1847441311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105984527"/>
                    </a:ext>
                  </a:extLst>
                </a:gridCol>
                <a:gridCol w="722811">
                  <a:extLst>
                    <a:ext uri="{9D8B030D-6E8A-4147-A177-3AD203B41FA5}">
                      <a16:colId xmlns:a16="http://schemas.microsoft.com/office/drawing/2014/main" val="545614891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864380842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Prop.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 2022    2018-22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2017-2021 avg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101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7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74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5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770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66FD632-728D-A981-BB83-DF81EAF54BF3}"/>
              </a:ext>
            </a:extLst>
          </p:cNvPr>
          <p:cNvSpPr txBox="1"/>
          <p:nvPr/>
        </p:nvSpPr>
        <p:spPr>
          <a:xfrm>
            <a:off x="654450" y="4240748"/>
            <a:ext cx="29117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After decades of increase, recent stability in catches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Proportion taken in Other fisheries has declined from the recent high of 35%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12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distribution of catch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F3426-376F-8CD2-5907-21FBD611A97C}"/>
              </a:ext>
            </a:extLst>
          </p:cNvPr>
          <p:cNvSpPr txBox="1"/>
          <p:nvPr/>
        </p:nvSpPr>
        <p:spPr>
          <a:xfrm>
            <a:off x="8734697" y="1733550"/>
            <a:ext cx="32477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Catch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Note westward distribution of catches relative to bigeye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catches incomplete</a:t>
            </a:r>
          </a:p>
        </p:txBody>
      </p:sp>
      <p:pic>
        <p:nvPicPr>
          <p:cNvPr id="4" name="Picture 3" descr="A map of the sea&#10;&#10;Description automatically generated">
            <a:extLst>
              <a:ext uri="{FF2B5EF4-FFF2-40B4-BE49-F238E27FC236}">
                <a16:creationId xmlns:a16="http://schemas.microsoft.com/office/drawing/2014/main" id="{47342C6E-F421-C949-9AA1-4D2E94AE7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9" y="1200151"/>
            <a:ext cx="7902558" cy="54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87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distribution of LL CPUE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6C56E-76DA-6AB5-181F-D7A2D53344CC}"/>
              </a:ext>
            </a:extLst>
          </p:cNvPr>
          <p:cNvSpPr txBox="1"/>
          <p:nvPr/>
        </p:nvSpPr>
        <p:spPr>
          <a:xfrm>
            <a:off x="8734697" y="1733550"/>
            <a:ext cx="32477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High CPUE region mostly just off PNG and Solomons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data incomplete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3D17BAF7-2D18-8667-C60C-F333A2B1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0" y="1196391"/>
            <a:ext cx="7902559" cy="54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distribution of PS CPUE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6C56E-76DA-6AB5-181F-D7A2D53344CC}"/>
              </a:ext>
            </a:extLst>
          </p:cNvPr>
          <p:cNvSpPr txBox="1"/>
          <p:nvPr/>
        </p:nvSpPr>
        <p:spPr>
          <a:xfrm>
            <a:off x="8734697" y="1733550"/>
            <a:ext cx="32477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Fragmented locations of high CPUE, mostly now concentrated to west and in HS pocket between TV and KI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2022 EPO data incomplete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98C0B525-F336-C41B-D95D-48162FFC6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" y="1190626"/>
            <a:ext cx="7902557" cy="54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00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line graph&#10;&#10;Description automatically generated">
            <a:extLst>
              <a:ext uri="{FF2B5EF4-FFF2-40B4-BE49-F238E27FC236}">
                <a16:creationId xmlns:a16="http://schemas.microsoft.com/office/drawing/2014/main" id="{192D33FB-2365-0148-78FB-2E17CB444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/>
          <a:stretch/>
        </p:blipFill>
        <p:spPr>
          <a:xfrm>
            <a:off x="4911633" y="4122685"/>
            <a:ext cx="7229317" cy="2719468"/>
          </a:xfrm>
          <a:prstGeom prst="rect">
            <a:avLst/>
          </a:prstGeom>
        </p:spPr>
      </p:pic>
      <p:pic>
        <p:nvPicPr>
          <p:cNvPr id="5" name="Picture 4" descr="A graph of a graph showing the growt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60CE5205-77EC-3E65-3C87-19030DD36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/>
          <a:stretch/>
        </p:blipFill>
        <p:spPr>
          <a:xfrm>
            <a:off x="735903" y="1484851"/>
            <a:ext cx="6579297" cy="25498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CPUE indices (nominal)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5C4C7-31B2-D886-E299-9E3EC6F04E20}"/>
              </a:ext>
            </a:extLst>
          </p:cNvPr>
          <p:cNvSpPr txBox="1"/>
          <p:nvPr/>
        </p:nvSpPr>
        <p:spPr>
          <a:xfrm>
            <a:off x="2560319" y="1184365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Longline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BD737-FF87-4704-072F-15213E955DD0}"/>
              </a:ext>
            </a:extLst>
          </p:cNvPr>
          <p:cNvSpPr txBox="1"/>
          <p:nvPr/>
        </p:nvSpPr>
        <p:spPr>
          <a:xfrm>
            <a:off x="7075714" y="3600993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Purse seine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22460-16CC-A658-B49D-4B18F37E18B5}"/>
              </a:ext>
            </a:extLst>
          </p:cNvPr>
          <p:cNvSpPr txBox="1"/>
          <p:nvPr/>
        </p:nvSpPr>
        <p:spPr>
          <a:xfrm>
            <a:off x="7323909" y="1637211"/>
            <a:ext cx="418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2023 decrease in Japan CPUE (-48%) after large 2022 increase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85527-CF52-E38F-C85C-3C286BD3FE76}"/>
              </a:ext>
            </a:extLst>
          </p:cNvPr>
          <p:cNvSpPr txBox="1"/>
          <p:nvPr/>
        </p:nvSpPr>
        <p:spPr>
          <a:xfrm>
            <a:off x="1275806" y="4785360"/>
            <a:ext cx="358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large changes in 2023: free school +50%, dFAD -35%</a:t>
            </a:r>
          </a:p>
        </p:txBody>
      </p:sp>
    </p:spTree>
    <p:extLst>
      <p:ext uri="{BB962C8B-B14F-4D97-AF65-F5344CB8AC3E}">
        <p14:creationId xmlns:p14="http://schemas.microsoft.com/office/powerpoint/2010/main" val="2063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6E64773-56D6-C86A-B407-0F69F9418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02" y="1372029"/>
            <a:ext cx="6612036" cy="2873293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7713421E-AB14-A3CB-6EEC-0148A71B2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/>
          <a:stretch/>
        </p:blipFill>
        <p:spPr>
          <a:xfrm>
            <a:off x="754867" y="1262744"/>
            <a:ext cx="4382378" cy="55875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size distribution in catches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7F25-D25C-E4B6-3D83-9594CB5B821D}"/>
              </a:ext>
            </a:extLst>
          </p:cNvPr>
          <p:cNvSpPr txBox="1"/>
          <p:nvPr/>
        </p:nvSpPr>
        <p:spPr>
          <a:xfrm>
            <a:off x="7622613" y="4325547"/>
            <a:ext cx="4258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Decrease in mean size of PS fish in 2021-22 may be biased observer sampling as most samples come from PNG, Solomon Islands AW and HSP 1.</a:t>
            </a:r>
          </a:p>
          <a:p>
            <a:r>
              <a:rPr lang="en-US" sz="1600" dirty="0"/>
              <a:t>Long term decline in mean weight of free school yellowfin.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D5982-F868-F40D-4778-B46BE59390F6}"/>
              </a:ext>
            </a:extLst>
          </p:cNvPr>
          <p:cNvSpPr txBox="1"/>
          <p:nvPr/>
        </p:nvSpPr>
        <p:spPr>
          <a:xfrm>
            <a:off x="5110627" y="4418839"/>
            <a:ext cx="26617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Overwhelming numbers of small fish taken in IN/PH and FAD PS sets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By weight, relatively similar amounts of small/large fish comprise catch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44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Yellowfin – short term projections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758E4-9925-DD24-E0C0-71888C3E877D}"/>
              </a:ext>
            </a:extLst>
          </p:cNvPr>
          <p:cNvSpPr txBox="1"/>
          <p:nvPr/>
        </p:nvSpPr>
        <p:spPr>
          <a:xfrm>
            <a:off x="8674218" y="1592193"/>
            <a:ext cx="31120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Projection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Vertical line is last year of data used in assessment Actual catch/effort through 2023, then 2023 levels used through 2025</a:t>
            </a:r>
          </a:p>
          <a:p>
            <a:pPr marL="285750" indent="-285750">
              <a:buFontTx/>
              <a:buChar char="-"/>
            </a:pPr>
            <a:r>
              <a:rPr lang="en-US" dirty="0"/>
              <a:t>Future recruitment taken from 1982-2021 distribution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Projections are 100 simulations from 54 grid models; three example trajectories shown</a:t>
            </a:r>
          </a:p>
          <a:p>
            <a:pPr marL="285750" indent="-285750">
              <a:buFontTx/>
              <a:buChar char="-"/>
            </a:pPr>
            <a:r>
              <a:rPr lang="en-US" dirty="0"/>
              <a:t>Risk that recent (2022-2025 depletion </a:t>
            </a:r>
          </a:p>
          <a:p>
            <a:r>
              <a:rPr lang="en-US" dirty="0"/>
              <a:t>(SB</a:t>
            </a:r>
            <a:r>
              <a:rPr lang="en-US" baseline="-25000" dirty="0"/>
              <a:t>2022-2025</a:t>
            </a:r>
            <a:r>
              <a:rPr lang="en-US" dirty="0"/>
              <a:t>/SB</a:t>
            </a:r>
            <a:r>
              <a:rPr lang="en-US" baseline="-25000" dirty="0"/>
              <a:t>F=0</a:t>
            </a:r>
            <a:r>
              <a:rPr lang="en-US" dirty="0"/>
              <a:t>) &lt; LRP = 0%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F3BC-486E-0E56-2C57-64A1B053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24" y="1321446"/>
            <a:ext cx="73628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7B41A2-B232-E88E-60FF-2A017EE70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Catch by gear</a:t>
            </a:r>
          </a:p>
          <a:p>
            <a:r>
              <a:rPr lang="en-US" dirty="0"/>
              <a:t>CPUE indices by gear</a:t>
            </a:r>
          </a:p>
          <a:p>
            <a:r>
              <a:rPr lang="en-US" dirty="0"/>
              <a:t>Spatial maps of catch, effort and CPUE</a:t>
            </a:r>
          </a:p>
          <a:p>
            <a:r>
              <a:rPr lang="en-US" dirty="0"/>
              <a:t>Catch at length/weight by gear type</a:t>
            </a:r>
          </a:p>
          <a:p>
            <a:r>
              <a:rPr lang="en-US" dirty="0"/>
              <a:t>Mean weight by gear type</a:t>
            </a:r>
          </a:p>
          <a:p>
            <a:r>
              <a:rPr lang="en-US" dirty="0"/>
              <a:t>Stochastic stock projections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</a:t>
            </a:r>
          </a:p>
        </p:txBody>
      </p:sp>
    </p:spTree>
    <p:extLst>
      <p:ext uri="{BB962C8B-B14F-4D97-AF65-F5344CB8AC3E}">
        <p14:creationId xmlns:p14="http://schemas.microsoft.com/office/powerpoint/2010/main" val="350171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years&#10;&#10;Description automatically generated">
            <a:extLst>
              <a:ext uri="{FF2B5EF4-FFF2-40B4-BE49-F238E27FC236}">
                <a16:creationId xmlns:a16="http://schemas.microsoft.com/office/drawing/2014/main" id="{F2056032-35C9-EC44-6E9F-F821C8EEC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6" y="2572777"/>
            <a:ext cx="8360229" cy="41582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Total catch by gear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3C495-DB8C-3289-0F4D-BA2ECA8DD319}"/>
              </a:ext>
            </a:extLst>
          </p:cNvPr>
          <p:cNvSpPr txBox="1"/>
          <p:nvPr/>
        </p:nvSpPr>
        <p:spPr>
          <a:xfrm>
            <a:off x="5007429" y="20882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2023 catch – 1,647,702t. (15</a:t>
            </a:r>
            <a:r>
              <a:rPr lang="en-US" sz="2800" baseline="30000" dirty="0"/>
              <a:t>th</a:t>
            </a:r>
            <a:r>
              <a:rPr lang="en-US" sz="2800" dirty="0"/>
              <a:t> highest)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BDFA81D-2D13-2553-516E-377BB8ADF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78065"/>
              </p:ext>
            </p:extLst>
          </p:nvPr>
        </p:nvGraphicFramePr>
        <p:xfrm>
          <a:off x="690880" y="1233471"/>
          <a:ext cx="2931886" cy="2062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9417">
                  <a:extLst>
                    <a:ext uri="{9D8B030D-6E8A-4147-A177-3AD203B41FA5}">
                      <a16:colId xmlns:a16="http://schemas.microsoft.com/office/drawing/2014/main" val="1847441311"/>
                    </a:ext>
                  </a:extLst>
                </a:gridCol>
                <a:gridCol w="677177">
                  <a:extLst>
                    <a:ext uri="{9D8B030D-6E8A-4147-A177-3AD203B41FA5}">
                      <a16:colId xmlns:a16="http://schemas.microsoft.com/office/drawing/2014/main" val="1105984527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545614891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1864380842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Prop.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 2022    2018-22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 from</a:t>
                      </a:r>
                    </a:p>
                    <a:p>
                      <a:pPr algn="ctr"/>
                      <a:r>
                        <a:rPr lang="en-US" sz="1600" dirty="0"/>
                        <a:t>2017-2021 avg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101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7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74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+ 11%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1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- 9%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7702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7771CEB-DD19-3EFD-149D-72E47C04C139}"/>
              </a:ext>
            </a:extLst>
          </p:cNvPr>
          <p:cNvSpPr txBox="1"/>
          <p:nvPr/>
        </p:nvSpPr>
        <p:spPr>
          <a:xfrm>
            <a:off x="809898" y="3893276"/>
            <a:ext cx="28215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A relatively stable fishery for 15 years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2023 PS catch was highest proportion on record (same as 2022)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2023 PL catch was lowest in 50 years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CB9F-712A-39EE-C985-55DE33A9BBC9}"/>
              </a:ext>
            </a:extLst>
          </p:cNvPr>
          <p:cNvCxnSpPr/>
          <p:nvPr/>
        </p:nvCxnSpPr>
        <p:spPr>
          <a:xfrm>
            <a:off x="9988729" y="3849185"/>
            <a:ext cx="154141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6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distribution of catch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F3426-376F-8CD2-5907-21FBD611A97C}"/>
              </a:ext>
            </a:extLst>
          </p:cNvPr>
          <p:cNvSpPr txBox="1"/>
          <p:nvPr/>
        </p:nvSpPr>
        <p:spPr>
          <a:xfrm>
            <a:off x="8734697" y="1733550"/>
            <a:ext cx="32477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Catch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2023 Eq. Pacific catches shifted back east relative to recent years (likely due to El Niño conditions)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Pole and line proportion continues decline</a:t>
            </a:r>
          </a:p>
          <a:p>
            <a:pPr marL="285750" indent="-285750">
              <a:buFontTx/>
              <a:buChar char="-"/>
            </a:pPr>
            <a:r>
              <a:rPr lang="en-US" dirty="0"/>
              <a:t>2023 EPO catches incomplete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CAA1C-0CF3-899E-60AC-E6B8D3E5A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0" y="1263224"/>
            <a:ext cx="798021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5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distribution of PS CPUE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A4384-330D-D270-0C51-6CE74A40A621}"/>
              </a:ext>
            </a:extLst>
          </p:cNvPr>
          <p:cNvSpPr txBox="1"/>
          <p:nvPr/>
        </p:nvSpPr>
        <p:spPr>
          <a:xfrm>
            <a:off x="8734697" y="1733550"/>
            <a:ext cx="32477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CPUE map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2023 saw very high CPUE just east of Phoenix islands</a:t>
            </a:r>
          </a:p>
          <a:p>
            <a:pPr marL="285750" indent="-285750">
              <a:buFontTx/>
              <a:buChar char="-"/>
            </a:pPr>
            <a:r>
              <a:rPr lang="en-US" dirty="0"/>
              <a:t>El Niño effect most </a:t>
            </a:r>
            <a:r>
              <a:rPr lang="en-US" dirty="0" err="1"/>
              <a:t>likley</a:t>
            </a:r>
            <a:endParaRPr lang="en-US" dirty="0"/>
          </a:p>
        </p:txBody>
      </p:sp>
      <p:pic>
        <p:nvPicPr>
          <p:cNvPr id="5" name="Picture 4" descr="A map of the sea&#10;&#10;Description automatically generated">
            <a:extLst>
              <a:ext uri="{FF2B5EF4-FFF2-40B4-BE49-F238E27FC236}">
                <a16:creationId xmlns:a16="http://schemas.microsoft.com/office/drawing/2014/main" id="{1D866802-54EC-44DE-573D-4DDA99F0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" y="1250750"/>
            <a:ext cx="7740362" cy="53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1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D84F3F3D-7D02-9289-F7F8-8A8F5951F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/>
          <a:stretch/>
        </p:blipFill>
        <p:spPr>
          <a:xfrm>
            <a:off x="722811" y="1483533"/>
            <a:ext cx="6601097" cy="2536810"/>
          </a:xfrm>
          <a:prstGeom prst="rect">
            <a:avLst/>
          </a:prstGeom>
        </p:spPr>
      </p:pic>
      <p:pic>
        <p:nvPicPr>
          <p:cNvPr id="5" name="Picture 4" descr="A graph showing a line of blue and red lines&#10;&#10;Description automatically generated with medium confidence">
            <a:extLst>
              <a:ext uri="{FF2B5EF4-FFF2-40B4-BE49-F238E27FC236}">
                <a16:creationId xmlns:a16="http://schemas.microsoft.com/office/drawing/2014/main" id="{4AE7CC47-FFB6-12D6-C648-DACED430E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/>
          <a:stretch/>
        </p:blipFill>
        <p:spPr>
          <a:xfrm>
            <a:off x="4794748" y="4057794"/>
            <a:ext cx="7235628" cy="27305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CPUE indices (nominal)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5C4C7-31B2-D886-E299-9E3EC6F04E20}"/>
              </a:ext>
            </a:extLst>
          </p:cNvPr>
          <p:cNvSpPr txBox="1"/>
          <p:nvPr/>
        </p:nvSpPr>
        <p:spPr>
          <a:xfrm>
            <a:off x="2560319" y="1184365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Purse seine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BD737-FF87-4704-072F-15213E955DD0}"/>
              </a:ext>
            </a:extLst>
          </p:cNvPr>
          <p:cNvSpPr txBox="1"/>
          <p:nvPr/>
        </p:nvSpPr>
        <p:spPr>
          <a:xfrm>
            <a:off x="7075714" y="3600993"/>
            <a:ext cx="32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Pole and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22460-16CC-A658-B49D-4B18F37E18B5}"/>
              </a:ext>
            </a:extLst>
          </p:cNvPr>
          <p:cNvSpPr txBox="1"/>
          <p:nvPr/>
        </p:nvSpPr>
        <p:spPr>
          <a:xfrm>
            <a:off x="7323909" y="1637211"/>
            <a:ext cx="358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four PS indices decreased from 2022; anchored FAD by 39%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85527-CF52-E38F-C85C-3C286BD3FE76}"/>
              </a:ext>
            </a:extLst>
          </p:cNvPr>
          <p:cNvSpPr txBox="1"/>
          <p:nvPr/>
        </p:nvSpPr>
        <p:spPr>
          <a:xfrm>
            <a:off x="1275806" y="4785360"/>
            <a:ext cx="3587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Japan PL recovered to CPUE seen between 2010-2018; Solomons remains low</a:t>
            </a:r>
          </a:p>
        </p:txBody>
      </p:sp>
    </p:spTree>
    <p:extLst>
      <p:ext uri="{BB962C8B-B14F-4D97-AF65-F5344CB8AC3E}">
        <p14:creationId xmlns:p14="http://schemas.microsoft.com/office/powerpoint/2010/main" val="41852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58514E6-9614-D4E9-19C3-3B4D4B652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17" y="1358842"/>
            <a:ext cx="6752315" cy="2934252"/>
          </a:xfrm>
          <a:prstGeom prst="rect">
            <a:avLst/>
          </a:prstGeom>
        </p:spPr>
      </p:pic>
      <p:pic>
        <p:nvPicPr>
          <p:cNvPr id="5" name="Picture 4" descr="A group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6C585D3D-72BC-B571-F27E-752E4FEB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/>
          <a:stretch/>
        </p:blipFill>
        <p:spPr>
          <a:xfrm>
            <a:off x="874229" y="1238250"/>
            <a:ext cx="4391402" cy="5619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size distribution in catches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7F25-D25C-E4B6-3D83-9594CB5B821D}"/>
              </a:ext>
            </a:extLst>
          </p:cNvPr>
          <p:cNvSpPr txBox="1"/>
          <p:nvPr/>
        </p:nvSpPr>
        <p:spPr>
          <a:xfrm>
            <a:off x="7933509" y="4293326"/>
            <a:ext cx="4258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in mean size in 2021-22 may be biased observer sampling as most samples come from PNG, Solomon Islands AW and HSP 1. Big jump in PS Unassociated mean weight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4B976-3A59-4283-1A0A-5EB49ABC0588}"/>
              </a:ext>
            </a:extLst>
          </p:cNvPr>
          <p:cNvSpPr/>
          <p:nvPr/>
        </p:nvSpPr>
        <p:spPr>
          <a:xfrm>
            <a:off x="1812683" y="4903471"/>
            <a:ext cx="631371" cy="12714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B71AD3-5C31-F846-6819-B2D102CBFFCA}"/>
              </a:ext>
            </a:extLst>
          </p:cNvPr>
          <p:cNvSpPr txBox="1"/>
          <p:nvPr/>
        </p:nvSpPr>
        <p:spPr>
          <a:xfrm>
            <a:off x="5138059" y="4903471"/>
            <a:ext cx="28215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Info of note: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1600" dirty="0"/>
              <a:t>Usually bimodal distribution of catch by length, with equal numbers of 20-40 cm and 45-70 cm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6E151-5DE6-A147-AD4D-AC6A298B8CC8}"/>
              </a:ext>
            </a:extLst>
          </p:cNvPr>
          <p:cNvSpPr/>
          <p:nvPr/>
        </p:nvSpPr>
        <p:spPr>
          <a:xfrm>
            <a:off x="4288835" y="6317455"/>
            <a:ext cx="534836" cy="3179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7E1F59D4-7FC8-A15A-DEA9-EC9066857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2" y="580048"/>
            <a:ext cx="8152782" cy="62357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7A1F0F-4F99-16AF-7DCD-B66E9FCE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" y="381565"/>
            <a:ext cx="10515600" cy="1009292"/>
          </a:xfrm>
        </p:spPr>
        <p:txBody>
          <a:bodyPr/>
          <a:lstStyle/>
          <a:p>
            <a:r>
              <a:rPr lang="en-US" dirty="0"/>
              <a:t>Skipjack – short term projections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86D9-1CED-12F2-F769-57C67B180828}"/>
              </a:ext>
            </a:extLst>
          </p:cNvPr>
          <p:cNvSpPr txBox="1"/>
          <p:nvPr/>
        </p:nvSpPr>
        <p:spPr>
          <a:xfrm>
            <a:off x="8858775" y="1558637"/>
            <a:ext cx="31120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Projection details: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dirty="0"/>
              <a:t>Vertical line is last year of assessment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Actual catch/effort through 2023, then 2023 levels used through 2025</a:t>
            </a:r>
          </a:p>
          <a:p>
            <a:pPr marL="285750" indent="-285750">
              <a:buFontTx/>
              <a:buChar char="-"/>
            </a:pPr>
            <a:r>
              <a:rPr lang="en-US" dirty="0"/>
              <a:t>Future recruitment taken from 1982-2021 distribution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Projections are 100 simulations from 18 grid models; three example trajectories shown</a:t>
            </a:r>
          </a:p>
          <a:p>
            <a:pPr marL="285750" indent="-285750">
              <a:buFontTx/>
              <a:buChar char="-"/>
            </a:pPr>
            <a:r>
              <a:rPr lang="en-US" dirty="0"/>
              <a:t>Risk that recent (2022-2025) depletion </a:t>
            </a:r>
          </a:p>
          <a:p>
            <a:r>
              <a:rPr lang="en-US" dirty="0"/>
              <a:t>(SB</a:t>
            </a:r>
            <a:r>
              <a:rPr lang="en-US" baseline="-25000" dirty="0"/>
              <a:t>2022-2025</a:t>
            </a:r>
            <a:r>
              <a:rPr lang="en-US" dirty="0"/>
              <a:t>/SB</a:t>
            </a:r>
            <a:r>
              <a:rPr lang="en-US" baseline="-25000" dirty="0"/>
              <a:t>F=0</a:t>
            </a:r>
            <a:r>
              <a:rPr lang="en-US" dirty="0"/>
              <a:t>) &lt; LRP = 0%</a:t>
            </a:r>
          </a:p>
        </p:txBody>
      </p:sp>
    </p:spTree>
    <p:extLst>
      <p:ext uri="{BB962C8B-B14F-4D97-AF65-F5344CB8AC3E}">
        <p14:creationId xmlns:p14="http://schemas.microsoft.com/office/powerpoint/2010/main" val="2577371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resentation 2023-template" id="{7ED0BD88-44DF-4281-AA73-B878B4097276}" vid="{E8BCBFB3-CD6A-4C05-959D-898D6F5798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44aaaf-76d5-4a97-8df4-1ac44f24cfd9" xsi:nil="true"/>
    <lcf76f155ced4ddcb4097134ff3c332f xmlns="8429cdef-8c4a-4b4f-a5bd-9a657e45f834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5AAC2F25D61348B8922E59BDF82BAD" ma:contentTypeVersion="16" ma:contentTypeDescription="Create a new document." ma:contentTypeScope="" ma:versionID="fc497a70cc3de4b4baad45e0ef3fdc3b">
  <xsd:schema xmlns:xsd="http://www.w3.org/2001/XMLSchema" xmlns:xs="http://www.w3.org/2001/XMLSchema" xmlns:p="http://schemas.microsoft.com/office/2006/metadata/properties" xmlns:ns1="http://schemas.microsoft.com/sharepoint/v3" xmlns:ns2="8429cdef-8c4a-4b4f-a5bd-9a657e45f834" xmlns:ns3="fe0e20ed-f52e-4993-be80-54db2a133aca" xmlns:ns4="1644aaaf-76d5-4a97-8df4-1ac44f24cfd9" targetNamespace="http://schemas.microsoft.com/office/2006/metadata/properties" ma:root="true" ma:fieldsID="54d1022210cd15832b1e3515874fd266" ns1:_="" ns2:_="" ns3:_="" ns4:_="">
    <xsd:import namespace="http://schemas.microsoft.com/sharepoint/v3"/>
    <xsd:import namespace="8429cdef-8c4a-4b4f-a5bd-9a657e45f834"/>
    <xsd:import namespace="fe0e20ed-f52e-4993-be80-54db2a133aca"/>
    <xsd:import namespace="1644aaaf-76d5-4a97-8df4-1ac44f24cfd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9cdef-8c4a-4b4f-a5bd-9a657e45f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e002d73-fcbf-44f2-bb02-7941846832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e20ed-f52e-4993-be80-54db2a133ac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4aaaf-76d5-4a97-8df4-1ac44f24cfd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ae2f09f5-5f26-4fce-975f-9860d26050a3}" ma:internalName="TaxCatchAll" ma:showField="CatchAllData" ma:web="1644aaaf-76d5-4a97-8df4-1ac44f24cf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A39C41-8802-4B40-BC66-25A6D9B1EFAE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86ae341-454f-41ed-96c8-9fa7238e7bf6"/>
    <ds:schemaRef ds:uri="http://schemas.openxmlformats.org/package/2006/metadata/core-properties"/>
    <ds:schemaRef ds:uri="514aaa0c-ce47-45ed-9aa6-2a303c2a9fad"/>
    <ds:schemaRef ds:uri="http://purl.org/dc/terms/"/>
    <ds:schemaRef ds:uri="1644aaaf-76d5-4a97-8df4-1ac44f24cfd9"/>
    <ds:schemaRef ds:uri="8429cdef-8c4a-4b4f-a5bd-9a657e45f834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7D86592-F64F-4784-9AC1-23AEE8436E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508E41-647C-4FB4-9A86-C768FA85A4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429cdef-8c4a-4b4f-a5bd-9a657e45f834"/>
    <ds:schemaRef ds:uri="fe0e20ed-f52e-4993-be80-54db2a133aca"/>
    <ds:schemaRef ds:uri="1644aaaf-76d5-4a97-8df4-1ac44f24cf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Presentation 2023-template</Template>
  <TotalTime>15422</TotalTime>
  <Words>1494</Words>
  <Application>Microsoft Office PowerPoint</Application>
  <PresentationFormat>Widescreen</PresentationFormat>
  <Paragraphs>237</Paragraphs>
  <Slides>29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Office Theme</vt:lpstr>
      <vt:lpstr>A compendium of indicators for target tuna stocks  Steven Hare, Graham Pilling, Robert Scott, Tiffany Vidal, and Peter Williams  WCPFC/SC20-2024/SA-WP-07</vt:lpstr>
      <vt:lpstr>Introduction</vt:lpstr>
      <vt:lpstr>Indicators</vt:lpstr>
      <vt:lpstr>Skipjack – Total catch by gear</vt:lpstr>
      <vt:lpstr>Skipjack – distribution of catch</vt:lpstr>
      <vt:lpstr>Skipjack – distribution of PS CPUE</vt:lpstr>
      <vt:lpstr>Skipjack – CPUE indices (nominal)</vt:lpstr>
      <vt:lpstr>Skipjack – size distribution in catches</vt:lpstr>
      <vt:lpstr>Skipjack – short term projections</vt:lpstr>
      <vt:lpstr>South Pacific albacore – Total catch by gear</vt:lpstr>
      <vt:lpstr>S.Pac. albacore – distribution of catch</vt:lpstr>
      <vt:lpstr>S. Pac. albacore – distribution of LL CPUE</vt:lpstr>
      <vt:lpstr>S. Pac. albacore – LL CPUE indices (nominal)</vt:lpstr>
      <vt:lpstr>S.Pac. albacore – size distribution in catches</vt:lpstr>
      <vt:lpstr>S.Pac. Albacore – short term projections</vt:lpstr>
      <vt:lpstr>Bigeye – Total catch by gear</vt:lpstr>
      <vt:lpstr>Bigeye – distribution of catch</vt:lpstr>
      <vt:lpstr>Bigeye – distribution of LL CPUE</vt:lpstr>
      <vt:lpstr>Bigeye – distribution of PS CPUE</vt:lpstr>
      <vt:lpstr>Bigeye – CPUE indices (nominal)</vt:lpstr>
      <vt:lpstr>Bigeye – size distribution in catches</vt:lpstr>
      <vt:lpstr>Bigeye – short term projections</vt:lpstr>
      <vt:lpstr>Yellowfin – Total catch by gear</vt:lpstr>
      <vt:lpstr>Yellowfin – distribution of catch</vt:lpstr>
      <vt:lpstr>Yellowfin – distribution of LL CPUE</vt:lpstr>
      <vt:lpstr>Yellowfin – distribution of PS CPUE</vt:lpstr>
      <vt:lpstr>Yellowfin – CPUE indices (nominal)</vt:lpstr>
      <vt:lpstr>Yellowfin – size distribution in catches</vt:lpstr>
      <vt:lpstr>Yellowfin – short term projections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compendium of indicators for target tuna stocks SPC-OFP  WCPFC/SC19-2023/SA-WP-06</dc:title>
  <dc:creator>Steven Hare</dc:creator>
  <cp:lastModifiedBy>Steven Hare</cp:lastModifiedBy>
  <cp:revision>21</cp:revision>
  <dcterms:created xsi:type="dcterms:W3CDTF">2023-07-19T00:25:08Z</dcterms:created>
  <dcterms:modified xsi:type="dcterms:W3CDTF">2024-08-15T00:53:07Z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0x010100C85AAC2F25D61348B8922E59BDF82BAD</vt:lpwstr>
  </property>
  <property fmtid="{D5CDD505-2E9C-101B-9397-08002B2CF9AE}" pid="3" name="MediaServiceImageTags">
    <vt:lpwstr/>
  </property>
</Properties>
</file>