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 id="2147483656" r:id="rId2"/>
  </p:sldMasterIdLst>
  <p:notesMasterIdLst>
    <p:notesMasterId r:id="rId6"/>
  </p:notesMasterIdLst>
  <p:sldIdLst>
    <p:sldId id="256" r:id="rId3"/>
    <p:sldId id="257" r:id="rId4"/>
    <p:sldId id="258" r:id="rId5"/>
  </p:sldIdLst>
  <p:sldSz cx="12192000" cy="6858000"/>
  <p:notesSz cx="6858000" cy="9144000"/>
  <p:embeddedFontLst>
    <p:embeddedFont>
      <p:font typeface="Arial Narrow" panose="020B0606020202030204" pitchFamily="34" charset="0"/>
      <p:regular r:id="rId7"/>
      <p:bold r:id="rId8"/>
      <p:italic r:id="rId9"/>
      <p:boldItalic r:id="rId10"/>
    </p:embeddedFont>
    <p:embeddedFont>
      <p:font typeface="Calibri" panose="020F0502020204030204" pitchFamily="34" charset="0"/>
      <p:regular r:id="rId11"/>
      <p:bold r:id="rId12"/>
      <p:italic r:id="rId13"/>
      <p:boldItalic r:id="rId14"/>
    </p:embeddedFont>
    <p:embeddedFont>
      <p:font typeface="Cambria" panose="02040503050406030204" pitchFamily="18" charset="0"/>
      <p:regular r:id="rId15"/>
      <p:bold r:id="rId16"/>
      <p:italic r:id="rId17"/>
      <p:boldItalic r:id="rId18"/>
    </p:embeddedFont>
    <p:embeddedFont>
      <p:font typeface="Century Schoolbook" panose="02040604050505020304" pitchFamily="18"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Overview of the terminology behind the main identifier.</a:t>
            </a:r>
            <a:endParaRPr/>
          </a:p>
        </p:txBody>
      </p:sp>
      <p:sp>
        <p:nvSpPr>
          <p:cNvPr id="57" name="Google Shape;5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a:solidFill>
                <a:schemeClr val="dk1"/>
              </a:solidFill>
              <a:latin typeface="Calibri"/>
              <a:ea typeface="Calibri"/>
              <a:cs typeface="Calibri"/>
              <a:sym typeface="Calibri"/>
            </a:endParaRPr>
          </a:p>
        </p:txBody>
      </p:sp>
      <p:sp>
        <p:nvSpPr>
          <p:cNvPr id="64" name="Google Shape;6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f17926a650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g2f17926a650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a:solidFill>
                <a:schemeClr val="dk1"/>
              </a:solidFill>
              <a:latin typeface="Calibri"/>
              <a:ea typeface="Calibri"/>
              <a:cs typeface="Calibri"/>
              <a:sym typeface="Calibri"/>
            </a:endParaRPr>
          </a:p>
        </p:txBody>
      </p:sp>
      <p:sp>
        <p:nvSpPr>
          <p:cNvPr id="71" name="Google Shape;71;g2f17926a650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al Title Slide" type="title">
  <p:cSld name="TITLE">
    <p:bg>
      <p:bgPr>
        <a:solidFill>
          <a:srgbClr val="14B9C2"/>
        </a:solid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2133600" y="1796483"/>
            <a:ext cx="9434400" cy="1772793"/>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chemeClr val="dk2"/>
              </a:buClr>
              <a:buSzPts val="7200"/>
              <a:buFont typeface="Cambria"/>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2133600" y="3569273"/>
            <a:ext cx="9434400" cy="1655763"/>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rgbClr val="B7F7FF"/>
              </a:buClr>
              <a:buSzPts val="3600"/>
              <a:buNone/>
              <a:defRPr sz="36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2"/>
          <p:cNvSpPr txBox="1"/>
          <p:nvPr/>
        </p:nvSpPr>
        <p:spPr>
          <a:xfrm>
            <a:off x="1957269" y="6370518"/>
            <a:ext cx="8930391" cy="540383"/>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r>
              <a:rPr lang="en-US" sz="900" b="0" i="0" u="none" strike="noStrike" cap="none">
                <a:solidFill>
                  <a:schemeClr val="dk2"/>
                </a:solidFill>
                <a:latin typeface="Arial Narrow"/>
                <a:ea typeface="Arial Narrow"/>
                <a:cs typeface="Arial Narrow"/>
                <a:sym typeface="Arial Narrow"/>
              </a:rPr>
              <a:t>U.S. Department of Commerce | National Oceanic and Atmospheric Administration | National Marine Fisheries Service</a:t>
            </a:r>
            <a:endParaRPr/>
          </a:p>
        </p:txBody>
      </p:sp>
      <p:sp>
        <p:nvSpPr>
          <p:cNvPr id="17" name="Google Shape;17;p2"/>
          <p:cNvSpPr/>
          <p:nvPr/>
        </p:nvSpPr>
        <p:spPr>
          <a:xfrm rot="10800000">
            <a:off x="-1" y="-4"/>
            <a:ext cx="2178925" cy="6370522"/>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rgbClr val="0046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18" name="Google Shape;18;p2"/>
          <p:cNvPicPr preferRelativeResize="0"/>
          <p:nvPr/>
        </p:nvPicPr>
        <p:blipFill rotWithShape="1">
          <a:blip r:embed="rId2">
            <a:alphaModFix/>
          </a:blip>
          <a:srcRect/>
          <a:stretch/>
        </p:blipFill>
        <p:spPr>
          <a:xfrm>
            <a:off x="906088" y="291480"/>
            <a:ext cx="2155088" cy="98176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13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ue1 Title Slide">
  <p:cSld name="Blue1 Title Slide">
    <p:bg>
      <p:bgPr>
        <a:solidFill>
          <a:srgbClr val="0055A4"/>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957269" y="1796483"/>
            <a:ext cx="9572331" cy="1772793"/>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chemeClr val="accent5"/>
              </a:buClr>
              <a:buSzPts val="7200"/>
              <a:buFont typeface="Cambria"/>
              <a:buNone/>
              <a:defRPr sz="72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957269" y="3569273"/>
            <a:ext cx="9572331" cy="1655763"/>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rgbClr val="B7F7FF"/>
              </a:buClr>
              <a:buSzPts val="3600"/>
              <a:buNone/>
              <a:defRPr sz="36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p:nvPr/>
        </p:nvSpPr>
        <p:spPr>
          <a:xfrm>
            <a:off x="1957269" y="6370518"/>
            <a:ext cx="8930391" cy="540383"/>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r>
              <a:rPr lang="en-US" sz="900" b="0" i="0" u="none" strike="noStrike" cap="none">
                <a:solidFill>
                  <a:schemeClr val="accent5"/>
                </a:solidFill>
                <a:latin typeface="Arial Narrow"/>
                <a:ea typeface="Arial Narrow"/>
                <a:cs typeface="Arial Narrow"/>
                <a:sym typeface="Arial Narrow"/>
              </a:rPr>
              <a:t>U.S. Department of Commerce | National Oceanic and Atmospheric Administration | National Marine Fisheries Service</a:t>
            </a:r>
            <a:endParaRPr/>
          </a:p>
        </p:txBody>
      </p:sp>
      <p:sp>
        <p:nvSpPr>
          <p:cNvPr id="23" name="Google Shape;23;p3"/>
          <p:cNvSpPr/>
          <p:nvPr/>
        </p:nvSpPr>
        <p:spPr>
          <a:xfrm rot="10800000">
            <a:off x="-1" y="-4"/>
            <a:ext cx="2178925" cy="6370522"/>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rgbClr val="0025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24" name="Google Shape;24;p3"/>
          <p:cNvPicPr preferRelativeResize="0"/>
          <p:nvPr/>
        </p:nvPicPr>
        <p:blipFill rotWithShape="1">
          <a:blip r:embed="rId2">
            <a:alphaModFix/>
          </a:blip>
          <a:srcRect/>
          <a:stretch/>
        </p:blipFill>
        <p:spPr>
          <a:xfrm>
            <a:off x="906088" y="291480"/>
            <a:ext cx="2155088" cy="98176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ue2 Title Slide">
  <p:cSld name="Blue2 Title Slide">
    <p:bg>
      <p:bgPr>
        <a:solidFill>
          <a:schemeClr val="accent5"/>
        </a:solidFill>
        <a:effectLst/>
      </p:bgPr>
    </p:bg>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957269" y="1796483"/>
            <a:ext cx="9610731" cy="1772793"/>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6FF0FF"/>
              </a:buClr>
              <a:buSzPts val="7200"/>
              <a:buFont typeface="Cambria"/>
              <a:buNone/>
              <a:defRPr sz="7200">
                <a:solidFill>
                  <a:srgbClr val="6FF0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957269" y="3569273"/>
            <a:ext cx="9610731" cy="1655763"/>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lt1"/>
              </a:buClr>
              <a:buSzPts val="3600"/>
              <a:buNone/>
              <a:defRPr sz="3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p:nvPr/>
        </p:nvSpPr>
        <p:spPr>
          <a:xfrm>
            <a:off x="1957269" y="6370518"/>
            <a:ext cx="8930391" cy="540383"/>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r>
              <a:rPr lang="en-US" sz="900" b="0" i="0" u="none" strike="noStrike" cap="none">
                <a:solidFill>
                  <a:schemeClr val="dk2"/>
                </a:solidFill>
                <a:latin typeface="Arial Narrow"/>
                <a:ea typeface="Arial Narrow"/>
                <a:cs typeface="Arial Narrow"/>
                <a:sym typeface="Arial Narrow"/>
              </a:rPr>
              <a:t>U.S. Department of Commerce | National Oceanic and Atmospheric Administration | National Marine Fisheries Service</a:t>
            </a:r>
            <a:endParaRPr/>
          </a:p>
        </p:txBody>
      </p:sp>
      <p:sp>
        <p:nvSpPr>
          <p:cNvPr id="29" name="Google Shape;29;p4"/>
          <p:cNvSpPr/>
          <p:nvPr/>
        </p:nvSpPr>
        <p:spPr>
          <a:xfrm rot="10800000">
            <a:off x="-1" y="-4"/>
            <a:ext cx="2178925" cy="6370522"/>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rgbClr val="0046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30" name="Google Shape;30;p4"/>
          <p:cNvPicPr preferRelativeResize="0"/>
          <p:nvPr/>
        </p:nvPicPr>
        <p:blipFill rotWithShape="1">
          <a:blip r:embed="rId2">
            <a:alphaModFix/>
          </a:blip>
          <a:srcRect/>
          <a:stretch/>
        </p:blipFill>
        <p:spPr>
          <a:xfrm>
            <a:off x="906088" y="291480"/>
            <a:ext cx="2155088" cy="98176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12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inimal Logo Swoosh ">
  <p:cSld name="Minimal Logo Swoosh ">
    <p:spTree>
      <p:nvGrpSpPr>
        <p:cNvPr id="1" name="Shape 32"/>
        <p:cNvGrpSpPr/>
        <p:nvPr/>
      </p:nvGrpSpPr>
      <p:grpSpPr>
        <a:xfrm>
          <a:off x="0" y="0"/>
          <a:ext cx="0" cy="0"/>
          <a:chOff x="0" y="0"/>
          <a:chExt cx="0" cy="0"/>
        </a:xfrm>
      </p:grpSpPr>
      <p:sp>
        <p:nvSpPr>
          <p:cNvPr id="33" name="Google Shape;33;p6"/>
          <p:cNvSpPr txBox="1"/>
          <p:nvPr/>
        </p:nvSpPr>
        <p:spPr>
          <a:xfrm>
            <a:off x="914402" y="6370518"/>
            <a:ext cx="8930391" cy="540383"/>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r>
              <a:rPr lang="en-US" sz="900" b="0" i="0" u="none" strike="noStrike" cap="none">
                <a:solidFill>
                  <a:schemeClr val="accent1"/>
                </a:solidFill>
                <a:latin typeface="Arial Narrow"/>
                <a:ea typeface="Arial Narrow"/>
                <a:cs typeface="Arial Narrow"/>
                <a:sym typeface="Arial Narrow"/>
              </a:rPr>
              <a:t>U.S. Department of Commerce | National Oceanic and Atmospheric Administration | National Marine Fisheries Service</a:t>
            </a:r>
            <a:endParaRPr/>
          </a:p>
        </p:txBody>
      </p:sp>
      <p:sp>
        <p:nvSpPr>
          <p:cNvPr id="34" name="Google Shape;34;p6"/>
          <p:cNvSpPr txBox="1"/>
          <p:nvPr/>
        </p:nvSpPr>
        <p:spPr>
          <a:xfrm>
            <a:off x="168165" y="6357030"/>
            <a:ext cx="746235" cy="55387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1050"/>
              <a:buFont typeface="Arial Narrow"/>
              <a:buNone/>
            </a:pPr>
            <a:r>
              <a:rPr lang="en-US" sz="1050" b="1" i="0" u="none" strike="noStrike" cap="none">
                <a:solidFill>
                  <a:schemeClr val="dk2"/>
                </a:solidFill>
                <a:latin typeface="Arial Narrow"/>
                <a:ea typeface="Arial Narrow"/>
                <a:cs typeface="Arial Narrow"/>
                <a:sym typeface="Arial Narrow"/>
              </a:rPr>
              <a:t>Page </a:t>
            </a:r>
            <a:fld id="{00000000-1234-1234-1234-123412341234}" type="slidenum">
              <a:rPr lang="en-US" sz="1050" b="1" i="0" u="none" strike="noStrike" cap="none">
                <a:solidFill>
                  <a:schemeClr val="dk2"/>
                </a:solidFill>
                <a:latin typeface="Arial Narrow"/>
                <a:ea typeface="Arial Narrow"/>
                <a:cs typeface="Arial Narrow"/>
                <a:sym typeface="Arial Narrow"/>
              </a:rPr>
              <a:t>‹#›</a:t>
            </a:fld>
            <a:endParaRPr sz="1050" b="1" i="0" u="none" strike="noStrike" cap="none">
              <a:solidFill>
                <a:schemeClr val="dk2"/>
              </a:solidFill>
              <a:latin typeface="Arial Narrow"/>
              <a:ea typeface="Arial Narrow"/>
              <a:cs typeface="Arial Narrow"/>
              <a:sym typeface="Arial Narrow"/>
            </a:endParaRPr>
          </a:p>
        </p:txBody>
      </p:sp>
      <p:sp>
        <p:nvSpPr>
          <p:cNvPr id="35" name="Google Shape;35;p6"/>
          <p:cNvSpPr/>
          <p:nvPr/>
        </p:nvSpPr>
        <p:spPr>
          <a:xfrm rot="-5400000" flipH="1">
            <a:off x="8567307" y="3252524"/>
            <a:ext cx="2026084" cy="5223308"/>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gradFill>
            <a:gsLst>
              <a:gs pos="0">
                <a:srgbClr val="83C4CC"/>
              </a:gs>
              <a:gs pos="99000">
                <a:srgbClr val="83C4CC">
                  <a:alpha val="8627"/>
                </a:srgbClr>
              </a:gs>
              <a:gs pos="100000">
                <a:srgbClr val="83C4CC">
                  <a:alpha val="8627"/>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entury Schoolbook"/>
              <a:ea typeface="Century Schoolbook"/>
              <a:cs typeface="Century Schoolbook"/>
              <a:sym typeface="Century Schoolbook"/>
            </a:endParaRPr>
          </a:p>
        </p:txBody>
      </p:sp>
      <p:sp>
        <p:nvSpPr>
          <p:cNvPr id="36" name="Google Shape;36;p6"/>
          <p:cNvSpPr/>
          <p:nvPr/>
        </p:nvSpPr>
        <p:spPr>
          <a:xfrm rot="-5400000" flipH="1">
            <a:off x="9813760" y="4479761"/>
            <a:ext cx="1833614" cy="2922873"/>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entury Schoolbook"/>
              <a:ea typeface="Century Schoolbook"/>
              <a:cs typeface="Century Schoolbook"/>
              <a:sym typeface="Century Schoolbook"/>
            </a:endParaRPr>
          </a:p>
        </p:txBody>
      </p:sp>
      <p:pic>
        <p:nvPicPr>
          <p:cNvPr id="37" name="Google Shape;37;p6" descr="NOAA Fisheries logo"/>
          <p:cNvPicPr preferRelativeResize="0"/>
          <p:nvPr/>
        </p:nvPicPr>
        <p:blipFill rotWithShape="1">
          <a:blip r:embed="rId2">
            <a:alphaModFix/>
          </a:blip>
          <a:srcRect/>
          <a:stretch/>
        </p:blipFill>
        <p:spPr>
          <a:xfrm>
            <a:off x="10544812" y="6075805"/>
            <a:ext cx="1497659" cy="6822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inimal Swoosh">
  <p:cSld name="Minimal Swoosh">
    <p:spTree>
      <p:nvGrpSpPr>
        <p:cNvPr id="1" name="Shape 38"/>
        <p:cNvGrpSpPr/>
        <p:nvPr/>
      </p:nvGrpSpPr>
      <p:grpSpPr>
        <a:xfrm>
          <a:off x="0" y="0"/>
          <a:ext cx="0" cy="0"/>
          <a:chOff x="0" y="0"/>
          <a:chExt cx="0" cy="0"/>
        </a:xfrm>
      </p:grpSpPr>
      <p:sp>
        <p:nvSpPr>
          <p:cNvPr id="39" name="Google Shape;39;p7"/>
          <p:cNvSpPr txBox="1"/>
          <p:nvPr/>
        </p:nvSpPr>
        <p:spPr>
          <a:xfrm>
            <a:off x="914402" y="6370518"/>
            <a:ext cx="8930391" cy="540383"/>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r>
              <a:rPr lang="en-US" sz="900" b="0" i="0" u="none" strike="noStrike" cap="none">
                <a:solidFill>
                  <a:schemeClr val="accent1"/>
                </a:solidFill>
                <a:latin typeface="Arial Narrow"/>
                <a:ea typeface="Arial Narrow"/>
                <a:cs typeface="Arial Narrow"/>
                <a:sym typeface="Arial Narrow"/>
              </a:rPr>
              <a:t>U.S. Department of Commerce | National Oceanic and Atmospheric Administration | National Marine Fisheries Service</a:t>
            </a:r>
            <a:endParaRPr/>
          </a:p>
        </p:txBody>
      </p:sp>
      <p:sp>
        <p:nvSpPr>
          <p:cNvPr id="40" name="Google Shape;40;p7"/>
          <p:cNvSpPr txBox="1"/>
          <p:nvPr/>
        </p:nvSpPr>
        <p:spPr>
          <a:xfrm>
            <a:off x="168165" y="6357030"/>
            <a:ext cx="746235" cy="55387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1050"/>
              <a:buFont typeface="Arial Narrow"/>
              <a:buNone/>
            </a:pPr>
            <a:r>
              <a:rPr lang="en-US" sz="1050" b="1" i="0" u="none" strike="noStrike" cap="none">
                <a:solidFill>
                  <a:schemeClr val="dk2"/>
                </a:solidFill>
                <a:latin typeface="Arial Narrow"/>
                <a:ea typeface="Arial Narrow"/>
                <a:cs typeface="Arial Narrow"/>
                <a:sym typeface="Arial Narrow"/>
              </a:rPr>
              <a:t>Page </a:t>
            </a:r>
            <a:fld id="{00000000-1234-1234-1234-123412341234}" type="slidenum">
              <a:rPr lang="en-US" sz="1050" b="1" i="0" u="none" strike="noStrike" cap="none">
                <a:solidFill>
                  <a:schemeClr val="dk2"/>
                </a:solidFill>
                <a:latin typeface="Arial Narrow"/>
                <a:ea typeface="Arial Narrow"/>
                <a:cs typeface="Arial Narrow"/>
                <a:sym typeface="Arial Narrow"/>
              </a:rPr>
              <a:t>‹#›</a:t>
            </a:fld>
            <a:endParaRPr sz="1050" b="1" i="0" u="none" strike="noStrike" cap="none">
              <a:solidFill>
                <a:schemeClr val="dk2"/>
              </a:solidFill>
              <a:latin typeface="Arial Narrow"/>
              <a:ea typeface="Arial Narrow"/>
              <a:cs typeface="Arial Narrow"/>
              <a:sym typeface="Arial Narrow"/>
            </a:endParaRPr>
          </a:p>
        </p:txBody>
      </p:sp>
      <p:sp>
        <p:nvSpPr>
          <p:cNvPr id="41" name="Google Shape;41;p7"/>
          <p:cNvSpPr/>
          <p:nvPr/>
        </p:nvSpPr>
        <p:spPr>
          <a:xfrm rot="-5400000" flipH="1">
            <a:off x="9882744" y="4548741"/>
            <a:ext cx="1217592" cy="3400925"/>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gradFill>
            <a:gsLst>
              <a:gs pos="0">
                <a:srgbClr val="83C4CC">
                  <a:alpha val="0"/>
                </a:srgbClr>
              </a:gs>
              <a:gs pos="49500">
                <a:srgbClr val="84C4CC">
                  <a:alpha val="29803"/>
                </a:srgbClr>
              </a:gs>
              <a:gs pos="99000">
                <a:srgbClr val="83C4CC"/>
              </a:gs>
              <a:gs pos="100000">
                <a:srgbClr val="83C4CC"/>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entury Schoolbook"/>
              <a:ea typeface="Century Schoolbook"/>
              <a:cs typeface="Century Schoolbook"/>
              <a:sym typeface="Century Schoolbook"/>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inimal Swoosh_Teal Footer">
  <p:cSld name="Minimal Swoosh_Teal Footer">
    <p:spTree>
      <p:nvGrpSpPr>
        <p:cNvPr id="1" name="Shape 42"/>
        <p:cNvGrpSpPr/>
        <p:nvPr/>
      </p:nvGrpSpPr>
      <p:grpSpPr>
        <a:xfrm>
          <a:off x="0" y="0"/>
          <a:ext cx="0" cy="0"/>
          <a:chOff x="0" y="0"/>
          <a:chExt cx="0" cy="0"/>
        </a:xfrm>
      </p:grpSpPr>
      <p:sp>
        <p:nvSpPr>
          <p:cNvPr id="43" name="Google Shape;43;p8"/>
          <p:cNvSpPr/>
          <p:nvPr/>
        </p:nvSpPr>
        <p:spPr>
          <a:xfrm>
            <a:off x="0" y="6391374"/>
            <a:ext cx="12192000" cy="466627"/>
          </a:xfrm>
          <a:prstGeom prst="rect">
            <a:avLst/>
          </a:prstGeom>
          <a:gradFill>
            <a:gsLst>
              <a:gs pos="0">
                <a:srgbClr val="83C4CC">
                  <a:alpha val="0"/>
                </a:srgbClr>
              </a:gs>
              <a:gs pos="8000">
                <a:srgbClr val="83C4CC">
                  <a:alpha val="0"/>
                </a:srgbClr>
              </a:gs>
              <a:gs pos="100000">
                <a:srgbClr val="B3DAD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entury Schoolbook"/>
              <a:ea typeface="Century Schoolbook"/>
              <a:cs typeface="Century Schoolbook"/>
              <a:sym typeface="Century Schoolbook"/>
            </a:endParaRPr>
          </a:p>
        </p:txBody>
      </p:sp>
      <p:sp>
        <p:nvSpPr>
          <p:cNvPr id="44" name="Google Shape;44;p8"/>
          <p:cNvSpPr txBox="1"/>
          <p:nvPr/>
        </p:nvSpPr>
        <p:spPr>
          <a:xfrm>
            <a:off x="914402" y="6370518"/>
            <a:ext cx="8930391" cy="540383"/>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r>
              <a:rPr lang="en-US" sz="900" b="0" i="0" u="none" strike="noStrike" cap="none">
                <a:solidFill>
                  <a:schemeClr val="accent1"/>
                </a:solidFill>
                <a:latin typeface="Arial Narrow"/>
                <a:ea typeface="Arial Narrow"/>
                <a:cs typeface="Arial Narrow"/>
                <a:sym typeface="Arial Narrow"/>
              </a:rPr>
              <a:t>U.S. Department of Commerce | National Oceanic and Atmospheric Administration | National Marine Fisheries Service</a:t>
            </a:r>
            <a:endParaRPr/>
          </a:p>
        </p:txBody>
      </p:sp>
      <p:sp>
        <p:nvSpPr>
          <p:cNvPr id="45" name="Google Shape;45;p8"/>
          <p:cNvSpPr txBox="1"/>
          <p:nvPr/>
        </p:nvSpPr>
        <p:spPr>
          <a:xfrm>
            <a:off x="168165" y="6357030"/>
            <a:ext cx="746235" cy="55387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1050"/>
              <a:buFont typeface="Arial Narrow"/>
              <a:buNone/>
            </a:pPr>
            <a:r>
              <a:rPr lang="en-US" sz="1050" b="1" i="0" u="none" strike="noStrike" cap="none">
                <a:solidFill>
                  <a:schemeClr val="dk2"/>
                </a:solidFill>
                <a:latin typeface="Arial Narrow"/>
                <a:ea typeface="Arial Narrow"/>
                <a:cs typeface="Arial Narrow"/>
                <a:sym typeface="Arial Narrow"/>
              </a:rPr>
              <a:t>Page </a:t>
            </a:r>
            <a:fld id="{00000000-1234-1234-1234-123412341234}" type="slidenum">
              <a:rPr lang="en-US" sz="1050" b="1" i="0" u="none" strike="noStrike" cap="none">
                <a:solidFill>
                  <a:schemeClr val="dk2"/>
                </a:solidFill>
                <a:latin typeface="Arial Narrow"/>
                <a:ea typeface="Arial Narrow"/>
                <a:cs typeface="Arial Narrow"/>
                <a:sym typeface="Arial Narrow"/>
              </a:rPr>
              <a:t>‹#›</a:t>
            </a:fld>
            <a:endParaRPr sz="1050" b="1" i="0" u="none" strike="noStrike" cap="none">
              <a:solidFill>
                <a:schemeClr val="dk2"/>
              </a:solidFill>
              <a:latin typeface="Arial Narrow"/>
              <a:ea typeface="Arial Narrow"/>
              <a:cs typeface="Arial Narrow"/>
              <a:sym typeface="Arial Narrow"/>
            </a:endParaRPr>
          </a:p>
        </p:txBody>
      </p:sp>
      <p:sp>
        <p:nvSpPr>
          <p:cNvPr id="46" name="Google Shape;46;p8"/>
          <p:cNvSpPr/>
          <p:nvPr/>
        </p:nvSpPr>
        <p:spPr>
          <a:xfrm rot="-5400000" flipH="1">
            <a:off x="9882744" y="4548741"/>
            <a:ext cx="1217592" cy="3400925"/>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gradFill>
            <a:gsLst>
              <a:gs pos="0">
                <a:srgbClr val="83C4CC">
                  <a:alpha val="0"/>
                </a:srgbClr>
              </a:gs>
              <a:gs pos="49500">
                <a:srgbClr val="84C4CC">
                  <a:alpha val="29803"/>
                </a:srgbClr>
              </a:gs>
              <a:gs pos="99000">
                <a:srgbClr val="83C4CC"/>
              </a:gs>
              <a:gs pos="100000">
                <a:srgbClr val="83C4CC"/>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entury Schoolbook"/>
              <a:ea typeface="Century Schoolbook"/>
              <a:cs typeface="Century Schoolbook"/>
              <a:sym typeface="Century Schoolbook"/>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inimal Logo Swoosh_Teal Footer ">
  <p:cSld name="Minimal Logo Swoosh_Teal Footer ">
    <p:spTree>
      <p:nvGrpSpPr>
        <p:cNvPr id="1" name="Shape 47"/>
        <p:cNvGrpSpPr/>
        <p:nvPr/>
      </p:nvGrpSpPr>
      <p:grpSpPr>
        <a:xfrm>
          <a:off x="0" y="0"/>
          <a:ext cx="0" cy="0"/>
          <a:chOff x="0" y="0"/>
          <a:chExt cx="0" cy="0"/>
        </a:xfrm>
      </p:grpSpPr>
      <p:sp>
        <p:nvSpPr>
          <p:cNvPr id="48" name="Google Shape;48;p9"/>
          <p:cNvSpPr/>
          <p:nvPr/>
        </p:nvSpPr>
        <p:spPr>
          <a:xfrm>
            <a:off x="0" y="6391374"/>
            <a:ext cx="12192000" cy="466627"/>
          </a:xfrm>
          <a:prstGeom prst="rect">
            <a:avLst/>
          </a:prstGeom>
          <a:gradFill>
            <a:gsLst>
              <a:gs pos="0">
                <a:srgbClr val="83C4CC">
                  <a:alpha val="0"/>
                </a:srgbClr>
              </a:gs>
              <a:gs pos="8000">
                <a:srgbClr val="83C4CC">
                  <a:alpha val="0"/>
                </a:srgbClr>
              </a:gs>
              <a:gs pos="100000">
                <a:srgbClr val="B3DADF"/>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entury Schoolbook"/>
              <a:ea typeface="Century Schoolbook"/>
              <a:cs typeface="Century Schoolbook"/>
              <a:sym typeface="Century Schoolbook"/>
            </a:endParaRPr>
          </a:p>
        </p:txBody>
      </p:sp>
      <p:sp>
        <p:nvSpPr>
          <p:cNvPr id="49" name="Google Shape;49;p9"/>
          <p:cNvSpPr txBox="1"/>
          <p:nvPr/>
        </p:nvSpPr>
        <p:spPr>
          <a:xfrm>
            <a:off x="914402" y="6370518"/>
            <a:ext cx="8930391" cy="540383"/>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r>
              <a:rPr lang="en-US" sz="900" b="0" i="0" u="none" strike="noStrike" cap="none">
                <a:solidFill>
                  <a:schemeClr val="accent1"/>
                </a:solidFill>
                <a:latin typeface="Arial Narrow"/>
                <a:ea typeface="Arial Narrow"/>
                <a:cs typeface="Arial Narrow"/>
                <a:sym typeface="Arial Narrow"/>
              </a:rPr>
              <a:t>U.S. Department of Commerce | National Oceanic and Atmospheric Administration | National Marine Fisheries Service</a:t>
            </a:r>
            <a:endParaRPr/>
          </a:p>
        </p:txBody>
      </p:sp>
      <p:sp>
        <p:nvSpPr>
          <p:cNvPr id="50" name="Google Shape;50;p9"/>
          <p:cNvSpPr txBox="1"/>
          <p:nvPr/>
        </p:nvSpPr>
        <p:spPr>
          <a:xfrm>
            <a:off x="168165" y="6357030"/>
            <a:ext cx="746235" cy="55387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1050"/>
              <a:buFont typeface="Arial Narrow"/>
              <a:buNone/>
            </a:pPr>
            <a:r>
              <a:rPr lang="en-US" sz="1050" b="1" i="0" u="none" strike="noStrike" cap="none">
                <a:solidFill>
                  <a:schemeClr val="dk2"/>
                </a:solidFill>
                <a:latin typeface="Arial Narrow"/>
                <a:ea typeface="Arial Narrow"/>
                <a:cs typeface="Arial Narrow"/>
                <a:sym typeface="Arial Narrow"/>
              </a:rPr>
              <a:t>Page </a:t>
            </a:r>
            <a:fld id="{00000000-1234-1234-1234-123412341234}" type="slidenum">
              <a:rPr lang="en-US" sz="1050" b="1" i="0" u="none" strike="noStrike" cap="none">
                <a:solidFill>
                  <a:schemeClr val="dk2"/>
                </a:solidFill>
                <a:latin typeface="Arial Narrow"/>
                <a:ea typeface="Arial Narrow"/>
                <a:cs typeface="Arial Narrow"/>
                <a:sym typeface="Arial Narrow"/>
              </a:rPr>
              <a:t>‹#›</a:t>
            </a:fld>
            <a:endParaRPr sz="1050" b="1" i="0" u="none" strike="noStrike" cap="none">
              <a:solidFill>
                <a:schemeClr val="dk2"/>
              </a:solidFill>
              <a:latin typeface="Arial Narrow"/>
              <a:ea typeface="Arial Narrow"/>
              <a:cs typeface="Arial Narrow"/>
              <a:sym typeface="Arial Narrow"/>
            </a:endParaRPr>
          </a:p>
        </p:txBody>
      </p:sp>
      <p:sp>
        <p:nvSpPr>
          <p:cNvPr id="51" name="Google Shape;51;p9"/>
          <p:cNvSpPr/>
          <p:nvPr/>
        </p:nvSpPr>
        <p:spPr>
          <a:xfrm rot="-5400000" flipH="1">
            <a:off x="8567305" y="3233304"/>
            <a:ext cx="2026084" cy="5223308"/>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gradFill>
            <a:gsLst>
              <a:gs pos="0">
                <a:schemeClr val="accent1"/>
              </a:gs>
              <a:gs pos="100000">
                <a:schemeClr val="accent1"/>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entury Schoolbook"/>
              <a:ea typeface="Century Schoolbook"/>
              <a:cs typeface="Century Schoolbook"/>
              <a:sym typeface="Century Schoolbook"/>
            </a:endParaRPr>
          </a:p>
        </p:txBody>
      </p:sp>
      <p:sp>
        <p:nvSpPr>
          <p:cNvPr id="52" name="Google Shape;52;p9"/>
          <p:cNvSpPr/>
          <p:nvPr/>
        </p:nvSpPr>
        <p:spPr>
          <a:xfrm rot="-5400000" flipH="1">
            <a:off x="9813760" y="4479761"/>
            <a:ext cx="1833614" cy="2922873"/>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entury Schoolbook"/>
              <a:ea typeface="Century Schoolbook"/>
              <a:cs typeface="Century Schoolbook"/>
              <a:sym typeface="Century Schoolbook"/>
            </a:endParaRPr>
          </a:p>
        </p:txBody>
      </p:sp>
      <p:pic>
        <p:nvPicPr>
          <p:cNvPr id="53" name="Google Shape;53;p9" descr="NOAA Fisheries logo"/>
          <p:cNvPicPr preferRelativeResize="0"/>
          <p:nvPr/>
        </p:nvPicPr>
        <p:blipFill rotWithShape="1">
          <a:blip r:embed="rId2">
            <a:alphaModFix/>
          </a:blip>
          <a:srcRect/>
          <a:stretch/>
        </p:blipFill>
        <p:spPr>
          <a:xfrm>
            <a:off x="10544812" y="6075805"/>
            <a:ext cx="1497659" cy="6822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822437" y="1798797"/>
            <a:ext cx="10070512" cy="1772793"/>
          </a:xfrm>
          <a:prstGeom prst="rect">
            <a:avLst/>
          </a:prstGeom>
          <a:noFill/>
          <a:ln>
            <a:noFill/>
          </a:ln>
        </p:spPr>
        <p:txBody>
          <a:bodyPr spcFirstLastPara="1" wrap="square" lIns="0" tIns="0" rIns="0" bIns="0" anchor="b" anchorCtr="0">
            <a:spAutoFit/>
          </a:bodyPr>
          <a:lstStyle>
            <a:lvl1pPr marR="0" lvl="0" algn="l" rtl="0">
              <a:lnSpc>
                <a:spcPct val="80000"/>
              </a:lnSpc>
              <a:spcBef>
                <a:spcPts val="0"/>
              </a:spcBef>
              <a:spcAft>
                <a:spcPts val="0"/>
              </a:spcAft>
              <a:buClr>
                <a:schemeClr val="dk2"/>
              </a:buClr>
              <a:buSzPts val="7200"/>
              <a:buFont typeface="Cambria"/>
              <a:buNone/>
              <a:defRPr sz="7200" b="0" i="0" u="none" strike="noStrike" cap="non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822438" y="3777557"/>
            <a:ext cx="10070513" cy="942811"/>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1000"/>
              </a:spcBef>
              <a:spcAft>
                <a:spcPts val="0"/>
              </a:spcAft>
              <a:buClr>
                <a:srgbClr val="B7F7FF"/>
              </a:buClr>
              <a:buSzPts val="3600"/>
              <a:buFont typeface="Arial"/>
              <a:buNone/>
              <a:defRPr sz="3600" b="0" i="0" u="none" strike="noStrike" cap="none">
                <a:solidFill>
                  <a:srgbClr val="B7F7FF"/>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rot="5400000" flipH="1">
            <a:off x="3089281" y="-2685623"/>
            <a:ext cx="3350194" cy="8700984"/>
          </a:xfrm>
          <a:custGeom>
            <a:avLst/>
            <a:gdLst/>
            <a:ahLst/>
            <a:cxnLst/>
            <a:rect l="l" t="t" r="r" b="b"/>
            <a:pathLst>
              <a:path w="2196089" h="6849789" extrusionOk="0">
                <a:moveTo>
                  <a:pt x="2196089" y="0"/>
                </a:moveTo>
                <a:lnTo>
                  <a:pt x="2196089" y="6849789"/>
                </a:lnTo>
                <a:lnTo>
                  <a:pt x="0" y="6849789"/>
                </a:lnTo>
                <a:lnTo>
                  <a:pt x="169765" y="6755526"/>
                </a:lnTo>
                <a:cubicBezTo>
                  <a:pt x="1099958" y="6063006"/>
                  <a:pt x="1854601" y="3617105"/>
                  <a:pt x="2161421" y="408410"/>
                </a:cubicBezTo>
                <a:lnTo>
                  <a:pt x="2196089" y="0"/>
                </a:lnTo>
                <a:close/>
              </a:path>
            </a:pathLst>
          </a:custGeom>
          <a:gradFill>
            <a:gsLst>
              <a:gs pos="0">
                <a:srgbClr val="00CEE5">
                  <a:alpha val="78431"/>
                </a:srgbClr>
              </a:gs>
              <a:gs pos="78000">
                <a:schemeClr val="lt1"/>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Google Shape;59;p10"/>
          <p:cNvSpPr txBox="1">
            <a:spLocks noGrp="1"/>
          </p:cNvSpPr>
          <p:nvPr>
            <p:ph type="subTitle" idx="1"/>
          </p:nvPr>
        </p:nvSpPr>
        <p:spPr>
          <a:xfrm>
            <a:off x="1867500" y="4600774"/>
            <a:ext cx="9572400" cy="1097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B7F7FF"/>
              </a:buClr>
              <a:buSzPts val="3600"/>
              <a:buNone/>
            </a:pPr>
            <a:r>
              <a:rPr lang="en-US">
                <a:solidFill>
                  <a:srgbClr val="008998"/>
                </a:solidFill>
              </a:rPr>
              <a:t>WCPFC-SC20-2024/EB-WP-08</a:t>
            </a:r>
            <a:endParaRPr>
              <a:solidFill>
                <a:srgbClr val="008998"/>
              </a:solidFill>
            </a:endParaRPr>
          </a:p>
          <a:p>
            <a:pPr marL="0" lvl="0" indent="0" algn="l" rtl="0">
              <a:lnSpc>
                <a:spcPct val="90000"/>
              </a:lnSpc>
              <a:spcBef>
                <a:spcPts val="0"/>
              </a:spcBef>
              <a:spcAft>
                <a:spcPts val="0"/>
              </a:spcAft>
              <a:buClr>
                <a:srgbClr val="B7F7FF"/>
              </a:buClr>
              <a:buSzPts val="3600"/>
              <a:buNone/>
            </a:pPr>
            <a:r>
              <a:rPr lang="en-US">
                <a:solidFill>
                  <a:srgbClr val="008998"/>
                </a:solidFill>
              </a:rPr>
              <a:t>USA and Korea  </a:t>
            </a:r>
            <a:endParaRPr>
              <a:solidFill>
                <a:srgbClr val="008998"/>
              </a:solidFill>
            </a:endParaRPr>
          </a:p>
        </p:txBody>
      </p:sp>
      <p:sp>
        <p:nvSpPr>
          <p:cNvPr id="60" name="Google Shape;60;p10"/>
          <p:cNvSpPr txBox="1">
            <a:spLocks noGrp="1"/>
          </p:cNvSpPr>
          <p:nvPr>
            <p:ph type="ctrTitle"/>
          </p:nvPr>
        </p:nvSpPr>
        <p:spPr>
          <a:xfrm>
            <a:off x="1957269" y="2329883"/>
            <a:ext cx="9572400" cy="1871700"/>
          </a:xfrm>
          <a:prstGeom prst="rect">
            <a:avLst/>
          </a:prstGeom>
          <a:noFill/>
          <a:ln>
            <a:noFill/>
          </a:ln>
        </p:spPr>
        <p:txBody>
          <a:bodyPr spcFirstLastPara="1" wrap="square" lIns="0" tIns="0" rIns="0" bIns="0" anchor="b" anchorCtr="0">
            <a:spAutoFit/>
          </a:bodyPr>
          <a:lstStyle/>
          <a:p>
            <a:pPr marL="0" lvl="0" indent="0" algn="l" rtl="0">
              <a:lnSpc>
                <a:spcPct val="80000"/>
              </a:lnSpc>
              <a:spcBef>
                <a:spcPts val="0"/>
              </a:spcBef>
              <a:spcAft>
                <a:spcPts val="0"/>
              </a:spcAft>
              <a:buClr>
                <a:schemeClr val="dk2"/>
              </a:buClr>
              <a:buSzPts val="7200"/>
              <a:buFont typeface="Cambria"/>
              <a:buNone/>
            </a:pPr>
            <a:r>
              <a:rPr lang="en-US" sz="3800">
                <a:solidFill>
                  <a:schemeClr val="dk2"/>
                </a:solidFill>
              </a:rPr>
              <a:t>Proposed Amendments to Conservation and Management Measure for Protection of Cetaceans from Purse Seine and Longline Fishing Operations (CMM 2011-03)</a:t>
            </a:r>
            <a:endParaRPr sz="3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1"/>
          <p:cNvSpPr txBox="1"/>
          <p:nvPr/>
        </p:nvSpPr>
        <p:spPr>
          <a:xfrm>
            <a:off x="785000" y="2133325"/>
            <a:ext cx="10031700" cy="3849900"/>
          </a:xfrm>
          <a:prstGeom prst="rect">
            <a:avLst/>
          </a:prstGeom>
          <a:noFill/>
          <a:ln>
            <a:noFill/>
          </a:ln>
        </p:spPr>
        <p:txBody>
          <a:bodyPr spcFirstLastPara="1" wrap="square" lIns="91425" tIns="91425" rIns="91425" bIns="91425" anchor="t" anchorCtr="0">
            <a:noAutofit/>
          </a:bodyPr>
          <a:lstStyle/>
          <a:p>
            <a:pPr marL="457200" lvl="0" indent="-400050" algn="l" rtl="0">
              <a:spcBef>
                <a:spcPts val="0"/>
              </a:spcBef>
              <a:spcAft>
                <a:spcPts val="0"/>
              </a:spcAft>
              <a:buSzPts val="2700"/>
              <a:buChar char="●"/>
            </a:pPr>
            <a:r>
              <a:rPr lang="en-US" sz="2700"/>
              <a:t>Current cetacean measure only applies to purse seine vessel operations</a:t>
            </a:r>
            <a:endParaRPr sz="2700"/>
          </a:p>
          <a:p>
            <a:pPr marL="457200" lvl="0" indent="-400050" algn="l" rtl="0">
              <a:spcBef>
                <a:spcPts val="1000"/>
              </a:spcBef>
              <a:spcAft>
                <a:spcPts val="0"/>
              </a:spcAft>
              <a:buSzPts val="2700"/>
              <a:buChar char="●"/>
            </a:pPr>
            <a:r>
              <a:rPr lang="en-US" sz="2700"/>
              <a:t>Cetacean interactions also occur in WCPFC longline fisheries (SC16-ST-IP12; SC17-ST-IP-10)</a:t>
            </a:r>
            <a:endParaRPr sz="2700"/>
          </a:p>
          <a:p>
            <a:pPr marL="457200" lvl="0" indent="-400050" algn="l" rtl="0">
              <a:spcBef>
                <a:spcPts val="1000"/>
              </a:spcBef>
              <a:spcAft>
                <a:spcPts val="0"/>
              </a:spcAft>
              <a:buSzPts val="2700"/>
              <a:buChar char="●"/>
            </a:pPr>
            <a:r>
              <a:rPr lang="en-US" sz="2700"/>
              <a:t>The WCPFC Science Service Provider has indicated that current observer coverage levels in the longline fishery are not sufficient enough to provide an understanding of spatial or temporal patterns of cetacean interactions (SC17-ST-IP-10)</a:t>
            </a:r>
            <a:endParaRPr sz="2700"/>
          </a:p>
        </p:txBody>
      </p:sp>
      <p:sp>
        <p:nvSpPr>
          <p:cNvPr id="67" name="Google Shape;67;p11"/>
          <p:cNvSpPr txBox="1">
            <a:spLocks noGrp="1"/>
          </p:cNvSpPr>
          <p:nvPr>
            <p:ph type="ctrTitle"/>
          </p:nvPr>
        </p:nvSpPr>
        <p:spPr>
          <a:xfrm>
            <a:off x="785000" y="408425"/>
            <a:ext cx="10954800" cy="1329900"/>
          </a:xfrm>
          <a:prstGeom prst="rect">
            <a:avLst/>
          </a:prstGeom>
          <a:noFill/>
          <a:ln>
            <a:noFill/>
          </a:ln>
        </p:spPr>
        <p:txBody>
          <a:bodyPr spcFirstLastPara="1" wrap="square" lIns="0" tIns="0" rIns="0" bIns="0" anchor="b" anchorCtr="0">
            <a:spAutoFit/>
          </a:bodyPr>
          <a:lstStyle/>
          <a:p>
            <a:pPr marL="0" lvl="0" indent="0" algn="l" rtl="0">
              <a:lnSpc>
                <a:spcPct val="80000"/>
              </a:lnSpc>
              <a:spcBef>
                <a:spcPts val="0"/>
              </a:spcBef>
              <a:spcAft>
                <a:spcPts val="0"/>
              </a:spcAft>
              <a:buClr>
                <a:schemeClr val="dk2"/>
              </a:buClr>
              <a:buSzPts val="7200"/>
              <a:buFont typeface="Cambria"/>
              <a:buNone/>
            </a:pPr>
            <a:r>
              <a:rPr lang="en-US" sz="3600">
                <a:solidFill>
                  <a:schemeClr val="dk2"/>
                </a:solidFill>
              </a:rPr>
              <a:t>CMM 2011-03: Conservation and Management Measure for Protection of Cetaceans from Purse Seine and Longline Fishing Operations</a:t>
            </a:r>
            <a:endParaRPr sz="360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2"/>
          <p:cNvSpPr txBox="1"/>
          <p:nvPr/>
        </p:nvSpPr>
        <p:spPr>
          <a:xfrm>
            <a:off x="785000" y="1553775"/>
            <a:ext cx="10031700" cy="400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dirty="0"/>
              <a:t>Proposed amendments would: </a:t>
            </a:r>
            <a:endParaRPr sz="2700" dirty="0"/>
          </a:p>
          <a:p>
            <a:pPr marL="457200" lvl="0" indent="-400050" algn="l" rtl="0">
              <a:spcBef>
                <a:spcPts val="1000"/>
              </a:spcBef>
              <a:spcAft>
                <a:spcPts val="0"/>
              </a:spcAft>
              <a:buSzPts val="2700"/>
              <a:buAutoNum type="arabicPeriod"/>
            </a:pPr>
            <a:r>
              <a:rPr lang="en-US" sz="2700" dirty="0"/>
              <a:t>Prohibit retention, transshipment or landing of cetaceans by longline vessels </a:t>
            </a:r>
            <a:endParaRPr sz="2700" dirty="0"/>
          </a:p>
          <a:p>
            <a:pPr marL="914400" lvl="1" indent="-400050" algn="l" rtl="0">
              <a:spcBef>
                <a:spcPts val="0"/>
              </a:spcBef>
              <a:spcAft>
                <a:spcPts val="0"/>
              </a:spcAft>
              <a:buSzPts val="2700"/>
              <a:buChar char="○"/>
            </a:pPr>
            <a:r>
              <a:rPr lang="en-US" sz="2700">
                <a:solidFill>
                  <a:schemeClr val="dk1"/>
                </a:solidFill>
              </a:rPr>
              <a:t>to reduce the impact of longline fisheries to cetacean populations in the WCPO</a:t>
            </a:r>
            <a:endParaRPr sz="2700"/>
          </a:p>
          <a:p>
            <a:pPr marL="457200" lvl="0" indent="-400050" algn="l" rtl="0">
              <a:spcBef>
                <a:spcPts val="1000"/>
              </a:spcBef>
              <a:spcAft>
                <a:spcPts val="0"/>
              </a:spcAft>
              <a:buSzPts val="2700"/>
              <a:buAutoNum type="arabicPeriod"/>
            </a:pPr>
            <a:r>
              <a:rPr lang="en-US" sz="2700" dirty="0"/>
              <a:t>Require longline vessels to report on cetacean interactions</a:t>
            </a:r>
            <a:endParaRPr sz="2700" dirty="0"/>
          </a:p>
          <a:p>
            <a:pPr marL="914400" lvl="1" indent="-400050" algn="l" rtl="0">
              <a:spcBef>
                <a:spcPts val="0"/>
              </a:spcBef>
              <a:spcAft>
                <a:spcPts val="0"/>
              </a:spcAft>
              <a:buSzPts val="2700"/>
              <a:buChar char="○"/>
            </a:pPr>
            <a:r>
              <a:rPr lang="en-US" sz="2700" dirty="0"/>
              <a:t>to improve our understanding of fisheries impacts to cetacean populations in the WCPO</a:t>
            </a:r>
            <a:endParaRPr sz="2700" dirty="0"/>
          </a:p>
          <a:p>
            <a:pPr marL="0" lvl="0" indent="0" algn="l" rtl="0">
              <a:spcBef>
                <a:spcPts val="1000"/>
              </a:spcBef>
              <a:spcAft>
                <a:spcPts val="0"/>
              </a:spcAft>
              <a:buNone/>
            </a:pPr>
            <a:r>
              <a:rPr lang="en-US" sz="2300" dirty="0"/>
              <a:t> </a:t>
            </a:r>
            <a:endParaRPr sz="2300" dirty="0"/>
          </a:p>
          <a:p>
            <a:pPr marL="457200" lvl="0" indent="0" algn="l" rtl="0">
              <a:spcBef>
                <a:spcPts val="1000"/>
              </a:spcBef>
              <a:spcAft>
                <a:spcPts val="0"/>
              </a:spcAft>
              <a:buNone/>
            </a:pPr>
            <a:endParaRPr sz="2300" dirty="0"/>
          </a:p>
        </p:txBody>
      </p:sp>
      <p:sp>
        <p:nvSpPr>
          <p:cNvPr id="74" name="Google Shape;74;p12"/>
          <p:cNvSpPr txBox="1">
            <a:spLocks noGrp="1"/>
          </p:cNvSpPr>
          <p:nvPr>
            <p:ph type="ctrTitle"/>
          </p:nvPr>
        </p:nvSpPr>
        <p:spPr>
          <a:xfrm>
            <a:off x="618600" y="822400"/>
            <a:ext cx="10954800" cy="443400"/>
          </a:xfrm>
          <a:prstGeom prst="rect">
            <a:avLst/>
          </a:prstGeom>
          <a:noFill/>
          <a:ln>
            <a:noFill/>
          </a:ln>
        </p:spPr>
        <p:txBody>
          <a:bodyPr spcFirstLastPara="1" wrap="square" lIns="0" tIns="0" rIns="0" bIns="0" anchor="b" anchorCtr="0">
            <a:spAutoFit/>
          </a:bodyPr>
          <a:lstStyle/>
          <a:p>
            <a:pPr marL="0" lvl="0" indent="0" algn="l" rtl="0">
              <a:lnSpc>
                <a:spcPct val="80000"/>
              </a:lnSpc>
              <a:spcBef>
                <a:spcPts val="0"/>
              </a:spcBef>
              <a:spcAft>
                <a:spcPts val="0"/>
              </a:spcAft>
              <a:buClr>
                <a:schemeClr val="dk2"/>
              </a:buClr>
              <a:buSzPts val="7200"/>
              <a:buFont typeface="Cambria"/>
              <a:buNone/>
            </a:pPr>
            <a:r>
              <a:rPr lang="en-US" sz="3600" dirty="0">
                <a:solidFill>
                  <a:schemeClr val="dk2"/>
                </a:solidFill>
              </a:rPr>
              <a:t>USA/Korea: Proposed amendments to CMM 2011-03</a:t>
            </a:r>
            <a:endParaRPr sz="3600" dirty="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1_Custom Design">
  <a:themeElements>
    <a:clrScheme name="FISHERIES">
      <a:dk1>
        <a:srgbClr val="000000"/>
      </a:dk1>
      <a:lt1>
        <a:srgbClr val="FFFFFF"/>
      </a:lt1>
      <a:dk2>
        <a:srgbClr val="00467F"/>
      </a:dk2>
      <a:lt2>
        <a:srgbClr val="D3EAED"/>
      </a:lt2>
      <a:accent1>
        <a:srgbClr val="008998"/>
      </a:accent1>
      <a:accent2>
        <a:srgbClr val="4C9C2E"/>
      </a:accent2>
      <a:accent3>
        <a:srgbClr val="FF8300"/>
      </a:accent3>
      <a:accent4>
        <a:srgbClr val="615BC3"/>
      </a:accent4>
      <a:accent5>
        <a:srgbClr val="0093D0"/>
      </a:accent5>
      <a:accent6>
        <a:srgbClr val="FF4438"/>
      </a:accent6>
      <a:hlink>
        <a:srgbClr val="7F7FFF"/>
      </a:hlink>
      <a:folHlink>
        <a:srgbClr val="1ECA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View">
  <a:themeElements>
    <a:clrScheme name="Fish-3-0">
      <a:dk1>
        <a:srgbClr val="000000"/>
      </a:dk1>
      <a:lt1>
        <a:srgbClr val="FFFFFF"/>
      </a:lt1>
      <a:dk2>
        <a:srgbClr val="00467F"/>
      </a:dk2>
      <a:lt2>
        <a:srgbClr val="D3EAED"/>
      </a:lt2>
      <a:accent1>
        <a:srgbClr val="008998"/>
      </a:accent1>
      <a:accent2>
        <a:srgbClr val="4C9C2E"/>
      </a:accent2>
      <a:accent3>
        <a:srgbClr val="FF8300"/>
      </a:accent3>
      <a:accent4>
        <a:srgbClr val="615BC3"/>
      </a:accent4>
      <a:accent5>
        <a:srgbClr val="0093D0"/>
      </a:accent5>
      <a:accent6>
        <a:srgbClr val="FF4438"/>
      </a:accent6>
      <a:hlink>
        <a:srgbClr val="7F7FFF"/>
      </a:hlink>
      <a:folHlink>
        <a:srgbClr val="1ECA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Words>
  <Application>Microsoft Office PowerPoint</Application>
  <PresentationFormat>Widescreen</PresentationFormat>
  <Paragraphs>18</Paragraphs>
  <Slides>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vt:i4>
      </vt:variant>
    </vt:vector>
  </HeadingPairs>
  <TitlesOfParts>
    <vt:vector size="10" baseType="lpstr">
      <vt:lpstr>Arial Narrow</vt:lpstr>
      <vt:lpstr>Cambria</vt:lpstr>
      <vt:lpstr>Calibri</vt:lpstr>
      <vt:lpstr>Century Schoolbook</vt:lpstr>
      <vt:lpstr>Arial</vt:lpstr>
      <vt:lpstr>1_Custom Design</vt:lpstr>
      <vt:lpstr>6_View</vt:lpstr>
      <vt:lpstr>Proposed Amendments to Conservation and Management Measure for Protection of Cetaceans from Purse Seine and Longline Fishing Operations (CMM 2011-03)</vt:lpstr>
      <vt:lpstr>CMM 2011-03: Conservation and Management Measure for Protection of Cetaceans from Purse Seine and Longline Fishing Operations</vt:lpstr>
      <vt:lpstr>USA/Korea: Proposed amendments to CMM 2011-03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Amendments to Conservation and Management Measure for Protection of Cetaceans from Purse Seine and Longline Fishing Operations (CMM 2011-03)</dc:title>
  <dc:creator>Keith Bigelow</dc:creator>
  <cp:lastModifiedBy>Keith Bigelow</cp:lastModifiedBy>
  <cp:revision>1</cp:revision>
  <dcterms:modified xsi:type="dcterms:W3CDTF">2024-08-09T14:17:09Z</dcterms:modified>
</cp:coreProperties>
</file>