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 id="2147483656" r:id="rId2"/>
  </p:sldMasterIdLst>
  <p:notesMasterIdLst>
    <p:notesMasterId r:id="rId14"/>
  </p:notesMasterIdLst>
  <p:sldIdLst>
    <p:sldId id="256" r:id="rId3"/>
    <p:sldId id="261" r:id="rId4"/>
    <p:sldId id="257" r:id="rId5"/>
    <p:sldId id="259" r:id="rId6"/>
    <p:sldId id="260" r:id="rId7"/>
    <p:sldId id="265" r:id="rId8"/>
    <p:sldId id="266" r:id="rId9"/>
    <p:sldId id="268" r:id="rId10"/>
    <p:sldId id="263" r:id="rId11"/>
    <p:sldId id="270" r:id="rId12"/>
    <p:sldId id="269" r:id="rId13"/>
  </p:sldIdLst>
  <p:sldSz cx="12192000" cy="6858000"/>
  <p:notesSz cx="6858000" cy="9144000"/>
  <p:embeddedFontLst>
    <p:embeddedFont>
      <p:font typeface="Arial Narrow" panose="020B060602020203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Cambria" panose="02040503050406030204" pitchFamily="18" charset="0"/>
      <p:regular r:id="rId23"/>
      <p:bold r:id="rId24"/>
      <p:italic r:id="rId25"/>
      <p:boldItalic r:id="rId26"/>
    </p:embeddedFont>
    <p:embeddedFont>
      <p:font typeface="Century Schoolbook" panose="02040604050505020304"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Overview of the terminology behind the main identifier.</a:t>
            </a:r>
            <a:endParaRPr dirty="0"/>
          </a:p>
        </p:txBody>
      </p:sp>
      <p:sp>
        <p:nvSpPr>
          <p:cNvPr id="57" name="Google Shape;5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p:txBody>
      </p:sp>
      <p:sp>
        <p:nvSpPr>
          <p:cNvPr id="64" name="Google Shape;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extLst>
      <p:ext uri="{BB962C8B-B14F-4D97-AF65-F5344CB8AC3E}">
        <p14:creationId xmlns:p14="http://schemas.microsoft.com/office/powerpoint/2010/main" val="2478446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p:txBody>
      </p:sp>
      <p:sp>
        <p:nvSpPr>
          <p:cNvPr id="64" name="Google Shape;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421032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p:txBody>
      </p:sp>
      <p:sp>
        <p:nvSpPr>
          <p:cNvPr id="64" name="Google Shape;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extLst>
      <p:ext uri="{BB962C8B-B14F-4D97-AF65-F5344CB8AC3E}">
        <p14:creationId xmlns:p14="http://schemas.microsoft.com/office/powerpoint/2010/main" val="13853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p:txBody>
      </p:sp>
      <p:sp>
        <p:nvSpPr>
          <p:cNvPr id="64" name="Google Shape;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p:txBody>
      </p:sp>
      <p:sp>
        <p:nvSpPr>
          <p:cNvPr id="64" name="Google Shape;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253493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p:txBody>
      </p:sp>
      <p:sp>
        <p:nvSpPr>
          <p:cNvPr id="64" name="Google Shape;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220976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p:txBody>
      </p:sp>
      <p:sp>
        <p:nvSpPr>
          <p:cNvPr id="64" name="Google Shape;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166849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p:txBody>
      </p:sp>
      <p:sp>
        <p:nvSpPr>
          <p:cNvPr id="64" name="Google Shape;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399356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p:txBody>
      </p:sp>
      <p:sp>
        <p:nvSpPr>
          <p:cNvPr id="64" name="Google Shape;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848707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p:txBody>
      </p:sp>
      <p:sp>
        <p:nvSpPr>
          <p:cNvPr id="64" name="Google Shape;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325450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al Title Slide" type="title">
  <p:cSld name="TITLE">
    <p:bg>
      <p:bgPr>
        <a:solidFill>
          <a:srgbClr val="14B9C2"/>
        </a:solid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2133600" y="1796483"/>
            <a:ext cx="9434400" cy="1772793"/>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chemeClr val="dk2"/>
              </a:buClr>
              <a:buSzPts val="7200"/>
              <a:buFont typeface="Cambria"/>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2133600" y="3569273"/>
            <a:ext cx="9434400" cy="1655763"/>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rgbClr val="B7F7FF"/>
              </a:buClr>
              <a:buSzPts val="3600"/>
              <a:buNone/>
              <a:defRPr sz="36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
          <p:cNvSpPr txBox="1"/>
          <p:nvPr/>
        </p:nvSpPr>
        <p:spPr>
          <a:xfrm>
            <a:off x="1957269" y="6370518"/>
            <a:ext cx="8930391" cy="540383"/>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900" b="0" i="0" u="none" strike="noStrike" cap="none" dirty="0">
                <a:solidFill>
                  <a:schemeClr val="dk2"/>
                </a:solidFill>
                <a:latin typeface="Arial Narrow"/>
                <a:ea typeface="Arial Narrow"/>
                <a:cs typeface="Arial Narrow"/>
                <a:sym typeface="Arial Narrow"/>
              </a:rPr>
              <a:t>U.S. Department of Commerce | National Oceanic and Atmospheric Administration | National Marine Fisheries Service</a:t>
            </a:r>
            <a:endParaRPr dirty="0"/>
          </a:p>
        </p:txBody>
      </p:sp>
      <p:sp>
        <p:nvSpPr>
          <p:cNvPr id="17" name="Google Shape;17;p2"/>
          <p:cNvSpPr/>
          <p:nvPr/>
        </p:nvSpPr>
        <p:spPr>
          <a:xfrm rot="10800000">
            <a:off x="-1" y="-4"/>
            <a:ext cx="2178925" cy="6370522"/>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rgbClr val="0046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pic>
        <p:nvPicPr>
          <p:cNvPr id="18" name="Google Shape;18;p2"/>
          <p:cNvPicPr preferRelativeResize="0"/>
          <p:nvPr/>
        </p:nvPicPr>
        <p:blipFill rotWithShape="1">
          <a:blip r:embed="rId2">
            <a:alphaModFix/>
          </a:blip>
          <a:srcRect/>
          <a:stretch/>
        </p:blipFill>
        <p:spPr>
          <a:xfrm>
            <a:off x="906088" y="291480"/>
            <a:ext cx="2155088" cy="98176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1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ue1 Title Slide">
  <p:cSld name="Blue1 Title Slide">
    <p:bg>
      <p:bgPr>
        <a:solidFill>
          <a:srgbClr val="0055A4"/>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957269" y="1796483"/>
            <a:ext cx="9572331" cy="1772793"/>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chemeClr val="accent5"/>
              </a:buClr>
              <a:buSzPts val="7200"/>
              <a:buFont typeface="Cambria"/>
              <a:buNone/>
              <a:defRPr sz="72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957269" y="3569273"/>
            <a:ext cx="9572331" cy="1655763"/>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rgbClr val="B7F7FF"/>
              </a:buClr>
              <a:buSzPts val="3600"/>
              <a:buNone/>
              <a:defRPr sz="36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p:nvPr/>
        </p:nvSpPr>
        <p:spPr>
          <a:xfrm>
            <a:off x="1957269" y="6370518"/>
            <a:ext cx="8930391" cy="540383"/>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900" b="0" i="0" u="none" strike="noStrike" cap="none" dirty="0">
                <a:solidFill>
                  <a:schemeClr val="accent5"/>
                </a:solidFill>
                <a:latin typeface="Arial Narrow"/>
                <a:ea typeface="Arial Narrow"/>
                <a:cs typeface="Arial Narrow"/>
                <a:sym typeface="Arial Narrow"/>
              </a:rPr>
              <a:t>U.S. Department of Commerce | National Oceanic and Atmospheric Administration | National Marine Fisheries Service</a:t>
            </a:r>
            <a:endParaRPr dirty="0"/>
          </a:p>
        </p:txBody>
      </p:sp>
      <p:sp>
        <p:nvSpPr>
          <p:cNvPr id="23" name="Google Shape;23;p3"/>
          <p:cNvSpPr/>
          <p:nvPr/>
        </p:nvSpPr>
        <p:spPr>
          <a:xfrm rot="10800000">
            <a:off x="-1" y="-4"/>
            <a:ext cx="2178925" cy="6370522"/>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rgbClr val="0025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pic>
        <p:nvPicPr>
          <p:cNvPr id="24" name="Google Shape;24;p3"/>
          <p:cNvPicPr preferRelativeResize="0"/>
          <p:nvPr/>
        </p:nvPicPr>
        <p:blipFill rotWithShape="1">
          <a:blip r:embed="rId2">
            <a:alphaModFix/>
          </a:blip>
          <a:srcRect/>
          <a:stretch/>
        </p:blipFill>
        <p:spPr>
          <a:xfrm>
            <a:off x="906088" y="291480"/>
            <a:ext cx="2155088" cy="98176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ue2 Title Slide">
  <p:cSld name="Blue2 Title Slide">
    <p:bg>
      <p:bgPr>
        <a:solidFill>
          <a:schemeClr val="accent5"/>
        </a:solidFill>
        <a:effectLst/>
      </p:bgPr>
    </p:bg>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957269" y="1796483"/>
            <a:ext cx="9610731" cy="1772793"/>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6FF0FF"/>
              </a:buClr>
              <a:buSzPts val="7200"/>
              <a:buFont typeface="Cambria"/>
              <a:buNone/>
              <a:defRPr sz="7200">
                <a:solidFill>
                  <a:srgbClr val="6FF0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957269" y="3569273"/>
            <a:ext cx="9610731" cy="1655763"/>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lt1"/>
              </a:buClr>
              <a:buSzPts val="3600"/>
              <a:buNone/>
              <a:defRPr sz="3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p:nvPr/>
        </p:nvSpPr>
        <p:spPr>
          <a:xfrm>
            <a:off x="1957269" y="6370518"/>
            <a:ext cx="8930391" cy="540383"/>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900" b="0" i="0" u="none" strike="noStrike" cap="none" dirty="0">
                <a:solidFill>
                  <a:schemeClr val="dk2"/>
                </a:solidFill>
                <a:latin typeface="Arial Narrow"/>
                <a:ea typeface="Arial Narrow"/>
                <a:cs typeface="Arial Narrow"/>
                <a:sym typeface="Arial Narrow"/>
              </a:rPr>
              <a:t>U.S. Department of Commerce | National Oceanic and Atmospheric Administration | National Marine Fisheries Service</a:t>
            </a:r>
            <a:endParaRPr dirty="0"/>
          </a:p>
        </p:txBody>
      </p:sp>
      <p:sp>
        <p:nvSpPr>
          <p:cNvPr id="29" name="Google Shape;29;p4"/>
          <p:cNvSpPr/>
          <p:nvPr/>
        </p:nvSpPr>
        <p:spPr>
          <a:xfrm rot="10800000">
            <a:off x="-1" y="-4"/>
            <a:ext cx="2178925" cy="6370522"/>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rgbClr val="0046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pic>
        <p:nvPicPr>
          <p:cNvPr id="30" name="Google Shape;30;p4"/>
          <p:cNvPicPr preferRelativeResize="0"/>
          <p:nvPr/>
        </p:nvPicPr>
        <p:blipFill rotWithShape="1">
          <a:blip r:embed="rId2">
            <a:alphaModFix/>
          </a:blip>
          <a:srcRect/>
          <a:stretch/>
        </p:blipFill>
        <p:spPr>
          <a:xfrm>
            <a:off x="906088" y="291480"/>
            <a:ext cx="2155088" cy="98176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12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inimal Logo Swoosh ">
  <p:cSld name="Minimal Logo Swoosh ">
    <p:spTree>
      <p:nvGrpSpPr>
        <p:cNvPr id="1" name="Shape 32"/>
        <p:cNvGrpSpPr/>
        <p:nvPr/>
      </p:nvGrpSpPr>
      <p:grpSpPr>
        <a:xfrm>
          <a:off x="0" y="0"/>
          <a:ext cx="0" cy="0"/>
          <a:chOff x="0" y="0"/>
          <a:chExt cx="0" cy="0"/>
        </a:xfrm>
      </p:grpSpPr>
      <p:sp>
        <p:nvSpPr>
          <p:cNvPr id="33" name="Google Shape;33;p6"/>
          <p:cNvSpPr txBox="1"/>
          <p:nvPr/>
        </p:nvSpPr>
        <p:spPr>
          <a:xfrm>
            <a:off x="914402" y="6370518"/>
            <a:ext cx="8930391" cy="540383"/>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900" b="0" i="0" u="none" strike="noStrike" cap="none" dirty="0">
                <a:solidFill>
                  <a:schemeClr val="accent1"/>
                </a:solidFill>
                <a:latin typeface="Arial Narrow"/>
                <a:ea typeface="Arial Narrow"/>
                <a:cs typeface="Arial Narrow"/>
                <a:sym typeface="Arial Narrow"/>
              </a:rPr>
              <a:t>U.S. Department of Commerce | National Oceanic and Atmospheric Administration | National Marine Fisheries Service</a:t>
            </a:r>
            <a:endParaRPr dirty="0"/>
          </a:p>
        </p:txBody>
      </p:sp>
      <p:sp>
        <p:nvSpPr>
          <p:cNvPr id="34" name="Google Shape;34;p6"/>
          <p:cNvSpPr txBox="1"/>
          <p:nvPr/>
        </p:nvSpPr>
        <p:spPr>
          <a:xfrm>
            <a:off x="168165" y="6357030"/>
            <a:ext cx="746235" cy="55387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1050"/>
              <a:buFont typeface="Arial Narrow"/>
              <a:buNone/>
            </a:pPr>
            <a:r>
              <a:rPr lang="en-US" sz="1050" b="1" i="0" u="none" strike="noStrike" cap="none" dirty="0">
                <a:solidFill>
                  <a:schemeClr val="dk2"/>
                </a:solidFill>
                <a:latin typeface="Arial Narrow"/>
                <a:ea typeface="Arial Narrow"/>
                <a:cs typeface="Arial Narrow"/>
                <a:sym typeface="Arial Narrow"/>
              </a:rPr>
              <a:t>Page </a:t>
            </a:r>
            <a:fld id="{00000000-1234-1234-1234-123412341234}" type="slidenum">
              <a:rPr lang="en-US" sz="1050" b="1" i="0" u="none" strike="noStrike" cap="none">
                <a:solidFill>
                  <a:schemeClr val="dk2"/>
                </a:solidFill>
                <a:latin typeface="Arial Narrow"/>
                <a:ea typeface="Arial Narrow"/>
                <a:cs typeface="Arial Narrow"/>
                <a:sym typeface="Arial Narrow"/>
              </a:rPr>
              <a:t>‹#›</a:t>
            </a:fld>
            <a:endParaRPr sz="1050" b="1" i="0" u="none" strike="noStrike" cap="none" dirty="0">
              <a:solidFill>
                <a:schemeClr val="dk2"/>
              </a:solidFill>
              <a:latin typeface="Arial Narrow"/>
              <a:ea typeface="Arial Narrow"/>
              <a:cs typeface="Arial Narrow"/>
              <a:sym typeface="Arial Narrow"/>
            </a:endParaRPr>
          </a:p>
        </p:txBody>
      </p:sp>
      <p:sp>
        <p:nvSpPr>
          <p:cNvPr id="35" name="Google Shape;35;p6"/>
          <p:cNvSpPr/>
          <p:nvPr/>
        </p:nvSpPr>
        <p:spPr>
          <a:xfrm rot="-5400000" flipH="1">
            <a:off x="8567307" y="3252524"/>
            <a:ext cx="2026084" cy="5223308"/>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gradFill>
            <a:gsLst>
              <a:gs pos="0">
                <a:srgbClr val="83C4CC"/>
              </a:gs>
              <a:gs pos="99000">
                <a:srgbClr val="83C4CC">
                  <a:alpha val="8627"/>
                </a:srgbClr>
              </a:gs>
              <a:gs pos="100000">
                <a:srgbClr val="83C4CC">
                  <a:alpha val="8627"/>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entury Schoolbook"/>
              <a:ea typeface="Century Schoolbook"/>
              <a:cs typeface="Century Schoolbook"/>
              <a:sym typeface="Century Schoolbook"/>
            </a:endParaRPr>
          </a:p>
        </p:txBody>
      </p:sp>
      <p:sp>
        <p:nvSpPr>
          <p:cNvPr id="36" name="Google Shape;36;p6"/>
          <p:cNvSpPr/>
          <p:nvPr/>
        </p:nvSpPr>
        <p:spPr>
          <a:xfrm rot="-5400000" flipH="1">
            <a:off x="9813760" y="4479761"/>
            <a:ext cx="1833614" cy="2922873"/>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entury Schoolbook"/>
              <a:ea typeface="Century Schoolbook"/>
              <a:cs typeface="Century Schoolbook"/>
              <a:sym typeface="Century Schoolbook"/>
            </a:endParaRPr>
          </a:p>
        </p:txBody>
      </p:sp>
      <p:pic>
        <p:nvPicPr>
          <p:cNvPr id="37" name="Google Shape;37;p6" descr="NOAA Fisheries logo"/>
          <p:cNvPicPr preferRelativeResize="0"/>
          <p:nvPr/>
        </p:nvPicPr>
        <p:blipFill rotWithShape="1">
          <a:blip r:embed="rId2">
            <a:alphaModFix/>
          </a:blip>
          <a:srcRect/>
          <a:stretch/>
        </p:blipFill>
        <p:spPr>
          <a:xfrm>
            <a:off x="10544812" y="6075805"/>
            <a:ext cx="1497659" cy="6822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inimal Swoosh">
  <p:cSld name="Minimal Swoosh">
    <p:spTree>
      <p:nvGrpSpPr>
        <p:cNvPr id="1" name="Shape 38"/>
        <p:cNvGrpSpPr/>
        <p:nvPr/>
      </p:nvGrpSpPr>
      <p:grpSpPr>
        <a:xfrm>
          <a:off x="0" y="0"/>
          <a:ext cx="0" cy="0"/>
          <a:chOff x="0" y="0"/>
          <a:chExt cx="0" cy="0"/>
        </a:xfrm>
      </p:grpSpPr>
      <p:sp>
        <p:nvSpPr>
          <p:cNvPr id="39" name="Google Shape;39;p7"/>
          <p:cNvSpPr txBox="1"/>
          <p:nvPr/>
        </p:nvSpPr>
        <p:spPr>
          <a:xfrm>
            <a:off x="914402" y="6370518"/>
            <a:ext cx="8930391" cy="540383"/>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900" b="0" i="0" u="none" strike="noStrike" cap="none" dirty="0">
                <a:solidFill>
                  <a:schemeClr val="accent1"/>
                </a:solidFill>
                <a:latin typeface="Arial Narrow"/>
                <a:ea typeface="Arial Narrow"/>
                <a:cs typeface="Arial Narrow"/>
                <a:sym typeface="Arial Narrow"/>
              </a:rPr>
              <a:t>U.S. Department of Commerce | National Oceanic and Atmospheric Administration | National Marine Fisheries Service</a:t>
            </a:r>
            <a:endParaRPr dirty="0"/>
          </a:p>
        </p:txBody>
      </p:sp>
      <p:sp>
        <p:nvSpPr>
          <p:cNvPr id="40" name="Google Shape;40;p7"/>
          <p:cNvSpPr txBox="1"/>
          <p:nvPr/>
        </p:nvSpPr>
        <p:spPr>
          <a:xfrm>
            <a:off x="168165" y="6357030"/>
            <a:ext cx="746235" cy="55387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1050"/>
              <a:buFont typeface="Arial Narrow"/>
              <a:buNone/>
            </a:pPr>
            <a:r>
              <a:rPr lang="en-US" sz="1050" b="1" i="0" u="none" strike="noStrike" cap="none" dirty="0">
                <a:solidFill>
                  <a:schemeClr val="dk2"/>
                </a:solidFill>
                <a:latin typeface="Arial Narrow"/>
                <a:ea typeface="Arial Narrow"/>
                <a:cs typeface="Arial Narrow"/>
                <a:sym typeface="Arial Narrow"/>
              </a:rPr>
              <a:t>Page </a:t>
            </a:r>
            <a:fld id="{00000000-1234-1234-1234-123412341234}" type="slidenum">
              <a:rPr lang="en-US" sz="1050" b="1" i="0" u="none" strike="noStrike" cap="none">
                <a:solidFill>
                  <a:schemeClr val="dk2"/>
                </a:solidFill>
                <a:latin typeface="Arial Narrow"/>
                <a:ea typeface="Arial Narrow"/>
                <a:cs typeface="Arial Narrow"/>
                <a:sym typeface="Arial Narrow"/>
              </a:rPr>
              <a:t>‹#›</a:t>
            </a:fld>
            <a:endParaRPr sz="1050" b="1" i="0" u="none" strike="noStrike" cap="none" dirty="0">
              <a:solidFill>
                <a:schemeClr val="dk2"/>
              </a:solidFill>
              <a:latin typeface="Arial Narrow"/>
              <a:ea typeface="Arial Narrow"/>
              <a:cs typeface="Arial Narrow"/>
              <a:sym typeface="Arial Narrow"/>
            </a:endParaRPr>
          </a:p>
        </p:txBody>
      </p:sp>
      <p:sp>
        <p:nvSpPr>
          <p:cNvPr id="41" name="Google Shape;41;p7"/>
          <p:cNvSpPr/>
          <p:nvPr/>
        </p:nvSpPr>
        <p:spPr>
          <a:xfrm rot="-5400000" flipH="1">
            <a:off x="9882744" y="4548741"/>
            <a:ext cx="1217592" cy="3400925"/>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gradFill>
            <a:gsLst>
              <a:gs pos="0">
                <a:srgbClr val="83C4CC">
                  <a:alpha val="0"/>
                </a:srgbClr>
              </a:gs>
              <a:gs pos="49500">
                <a:srgbClr val="84C4CC">
                  <a:alpha val="29803"/>
                </a:srgbClr>
              </a:gs>
              <a:gs pos="99000">
                <a:srgbClr val="83C4CC"/>
              </a:gs>
              <a:gs pos="100000">
                <a:srgbClr val="83C4CC"/>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entury Schoolbook"/>
              <a:ea typeface="Century Schoolbook"/>
              <a:cs typeface="Century Schoolbook"/>
              <a:sym typeface="Century Schoolbook"/>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inimal Swoosh_Teal Footer">
  <p:cSld name="Minimal Swoosh_Teal Footer">
    <p:spTree>
      <p:nvGrpSpPr>
        <p:cNvPr id="1" name="Shape 42"/>
        <p:cNvGrpSpPr/>
        <p:nvPr/>
      </p:nvGrpSpPr>
      <p:grpSpPr>
        <a:xfrm>
          <a:off x="0" y="0"/>
          <a:ext cx="0" cy="0"/>
          <a:chOff x="0" y="0"/>
          <a:chExt cx="0" cy="0"/>
        </a:xfrm>
      </p:grpSpPr>
      <p:sp>
        <p:nvSpPr>
          <p:cNvPr id="43" name="Google Shape;43;p8"/>
          <p:cNvSpPr/>
          <p:nvPr/>
        </p:nvSpPr>
        <p:spPr>
          <a:xfrm>
            <a:off x="0" y="6391374"/>
            <a:ext cx="12192000" cy="466627"/>
          </a:xfrm>
          <a:prstGeom prst="rect">
            <a:avLst/>
          </a:prstGeom>
          <a:gradFill>
            <a:gsLst>
              <a:gs pos="0">
                <a:srgbClr val="83C4CC">
                  <a:alpha val="0"/>
                </a:srgbClr>
              </a:gs>
              <a:gs pos="8000">
                <a:srgbClr val="83C4CC">
                  <a:alpha val="0"/>
                </a:srgbClr>
              </a:gs>
              <a:gs pos="100000">
                <a:srgbClr val="B3DAD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entury Schoolbook"/>
              <a:ea typeface="Century Schoolbook"/>
              <a:cs typeface="Century Schoolbook"/>
              <a:sym typeface="Century Schoolbook"/>
            </a:endParaRPr>
          </a:p>
        </p:txBody>
      </p:sp>
      <p:sp>
        <p:nvSpPr>
          <p:cNvPr id="44" name="Google Shape;44;p8"/>
          <p:cNvSpPr txBox="1"/>
          <p:nvPr/>
        </p:nvSpPr>
        <p:spPr>
          <a:xfrm>
            <a:off x="914402" y="6370518"/>
            <a:ext cx="8930391" cy="540383"/>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900" b="0" i="0" u="none" strike="noStrike" cap="none" dirty="0">
                <a:solidFill>
                  <a:schemeClr val="accent1"/>
                </a:solidFill>
                <a:latin typeface="Arial Narrow"/>
                <a:ea typeface="Arial Narrow"/>
                <a:cs typeface="Arial Narrow"/>
                <a:sym typeface="Arial Narrow"/>
              </a:rPr>
              <a:t>U.S. Department of Commerce | National Oceanic and Atmospheric Administration | National Marine Fisheries Service</a:t>
            </a:r>
            <a:endParaRPr dirty="0"/>
          </a:p>
        </p:txBody>
      </p:sp>
      <p:sp>
        <p:nvSpPr>
          <p:cNvPr id="45" name="Google Shape;45;p8"/>
          <p:cNvSpPr txBox="1"/>
          <p:nvPr/>
        </p:nvSpPr>
        <p:spPr>
          <a:xfrm>
            <a:off x="168165" y="6357030"/>
            <a:ext cx="746235" cy="55387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1050"/>
              <a:buFont typeface="Arial Narrow"/>
              <a:buNone/>
            </a:pPr>
            <a:r>
              <a:rPr lang="en-US" sz="1050" b="1" i="0" u="none" strike="noStrike" cap="none" dirty="0">
                <a:solidFill>
                  <a:schemeClr val="dk2"/>
                </a:solidFill>
                <a:latin typeface="Arial Narrow"/>
                <a:ea typeface="Arial Narrow"/>
                <a:cs typeface="Arial Narrow"/>
                <a:sym typeface="Arial Narrow"/>
              </a:rPr>
              <a:t>Page </a:t>
            </a:r>
            <a:fld id="{00000000-1234-1234-1234-123412341234}" type="slidenum">
              <a:rPr lang="en-US" sz="1050" b="1" i="0" u="none" strike="noStrike" cap="none">
                <a:solidFill>
                  <a:schemeClr val="dk2"/>
                </a:solidFill>
                <a:latin typeface="Arial Narrow"/>
                <a:ea typeface="Arial Narrow"/>
                <a:cs typeface="Arial Narrow"/>
                <a:sym typeface="Arial Narrow"/>
              </a:rPr>
              <a:t>‹#›</a:t>
            </a:fld>
            <a:endParaRPr sz="1050" b="1" i="0" u="none" strike="noStrike" cap="none" dirty="0">
              <a:solidFill>
                <a:schemeClr val="dk2"/>
              </a:solidFill>
              <a:latin typeface="Arial Narrow"/>
              <a:ea typeface="Arial Narrow"/>
              <a:cs typeface="Arial Narrow"/>
              <a:sym typeface="Arial Narrow"/>
            </a:endParaRPr>
          </a:p>
        </p:txBody>
      </p:sp>
      <p:sp>
        <p:nvSpPr>
          <p:cNvPr id="46" name="Google Shape;46;p8"/>
          <p:cNvSpPr/>
          <p:nvPr/>
        </p:nvSpPr>
        <p:spPr>
          <a:xfrm rot="-5400000" flipH="1">
            <a:off x="9882744" y="4548741"/>
            <a:ext cx="1217592" cy="3400925"/>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gradFill>
            <a:gsLst>
              <a:gs pos="0">
                <a:srgbClr val="83C4CC">
                  <a:alpha val="0"/>
                </a:srgbClr>
              </a:gs>
              <a:gs pos="49500">
                <a:srgbClr val="84C4CC">
                  <a:alpha val="29803"/>
                </a:srgbClr>
              </a:gs>
              <a:gs pos="99000">
                <a:srgbClr val="83C4CC"/>
              </a:gs>
              <a:gs pos="100000">
                <a:srgbClr val="83C4CC"/>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entury Schoolbook"/>
              <a:ea typeface="Century Schoolbook"/>
              <a:cs typeface="Century Schoolbook"/>
              <a:sym typeface="Century Schoolbook"/>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inimal Logo Swoosh_Teal Footer ">
  <p:cSld name="Minimal Logo Swoosh_Teal Footer ">
    <p:spTree>
      <p:nvGrpSpPr>
        <p:cNvPr id="1" name="Shape 47"/>
        <p:cNvGrpSpPr/>
        <p:nvPr/>
      </p:nvGrpSpPr>
      <p:grpSpPr>
        <a:xfrm>
          <a:off x="0" y="0"/>
          <a:ext cx="0" cy="0"/>
          <a:chOff x="0" y="0"/>
          <a:chExt cx="0" cy="0"/>
        </a:xfrm>
      </p:grpSpPr>
      <p:sp>
        <p:nvSpPr>
          <p:cNvPr id="48" name="Google Shape;48;p9"/>
          <p:cNvSpPr/>
          <p:nvPr/>
        </p:nvSpPr>
        <p:spPr>
          <a:xfrm>
            <a:off x="0" y="6391374"/>
            <a:ext cx="12192000" cy="466627"/>
          </a:xfrm>
          <a:prstGeom prst="rect">
            <a:avLst/>
          </a:prstGeom>
          <a:gradFill>
            <a:gsLst>
              <a:gs pos="0">
                <a:srgbClr val="83C4CC">
                  <a:alpha val="0"/>
                </a:srgbClr>
              </a:gs>
              <a:gs pos="8000">
                <a:srgbClr val="83C4CC">
                  <a:alpha val="0"/>
                </a:srgbClr>
              </a:gs>
              <a:gs pos="100000">
                <a:srgbClr val="B3DAD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entury Schoolbook"/>
              <a:ea typeface="Century Schoolbook"/>
              <a:cs typeface="Century Schoolbook"/>
              <a:sym typeface="Century Schoolbook"/>
            </a:endParaRPr>
          </a:p>
        </p:txBody>
      </p:sp>
      <p:sp>
        <p:nvSpPr>
          <p:cNvPr id="49" name="Google Shape;49;p9"/>
          <p:cNvSpPr txBox="1"/>
          <p:nvPr/>
        </p:nvSpPr>
        <p:spPr>
          <a:xfrm>
            <a:off x="914402" y="6370518"/>
            <a:ext cx="8930391" cy="540383"/>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900" b="0" i="0" u="none" strike="noStrike" cap="none" dirty="0">
                <a:solidFill>
                  <a:schemeClr val="accent1"/>
                </a:solidFill>
                <a:latin typeface="Arial Narrow"/>
                <a:ea typeface="Arial Narrow"/>
                <a:cs typeface="Arial Narrow"/>
                <a:sym typeface="Arial Narrow"/>
              </a:rPr>
              <a:t>U.S. Department of Commerce | National Oceanic and Atmospheric Administration | National Marine Fisheries Service</a:t>
            </a:r>
            <a:endParaRPr dirty="0"/>
          </a:p>
        </p:txBody>
      </p:sp>
      <p:sp>
        <p:nvSpPr>
          <p:cNvPr id="50" name="Google Shape;50;p9"/>
          <p:cNvSpPr txBox="1"/>
          <p:nvPr/>
        </p:nvSpPr>
        <p:spPr>
          <a:xfrm>
            <a:off x="168165" y="6357030"/>
            <a:ext cx="746235" cy="55387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1050"/>
              <a:buFont typeface="Arial Narrow"/>
              <a:buNone/>
            </a:pPr>
            <a:r>
              <a:rPr lang="en-US" sz="1050" b="1" i="0" u="none" strike="noStrike" cap="none" dirty="0">
                <a:solidFill>
                  <a:schemeClr val="dk2"/>
                </a:solidFill>
                <a:latin typeface="Arial Narrow"/>
                <a:ea typeface="Arial Narrow"/>
                <a:cs typeface="Arial Narrow"/>
                <a:sym typeface="Arial Narrow"/>
              </a:rPr>
              <a:t>Page </a:t>
            </a:r>
            <a:fld id="{00000000-1234-1234-1234-123412341234}" type="slidenum">
              <a:rPr lang="en-US" sz="1050" b="1" i="0" u="none" strike="noStrike" cap="none">
                <a:solidFill>
                  <a:schemeClr val="dk2"/>
                </a:solidFill>
                <a:latin typeface="Arial Narrow"/>
                <a:ea typeface="Arial Narrow"/>
                <a:cs typeface="Arial Narrow"/>
                <a:sym typeface="Arial Narrow"/>
              </a:rPr>
              <a:t>‹#›</a:t>
            </a:fld>
            <a:endParaRPr sz="1050" b="1" i="0" u="none" strike="noStrike" cap="none" dirty="0">
              <a:solidFill>
                <a:schemeClr val="dk2"/>
              </a:solidFill>
              <a:latin typeface="Arial Narrow"/>
              <a:ea typeface="Arial Narrow"/>
              <a:cs typeface="Arial Narrow"/>
              <a:sym typeface="Arial Narrow"/>
            </a:endParaRPr>
          </a:p>
        </p:txBody>
      </p:sp>
      <p:sp>
        <p:nvSpPr>
          <p:cNvPr id="51" name="Google Shape;51;p9"/>
          <p:cNvSpPr/>
          <p:nvPr/>
        </p:nvSpPr>
        <p:spPr>
          <a:xfrm rot="-5400000" flipH="1">
            <a:off x="8567305" y="3233304"/>
            <a:ext cx="2026084" cy="5223308"/>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gradFill>
            <a:gsLst>
              <a:gs pos="0">
                <a:schemeClr val="accent1"/>
              </a:gs>
              <a:gs pos="100000">
                <a:schemeClr val="accent1"/>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entury Schoolbook"/>
              <a:ea typeface="Century Schoolbook"/>
              <a:cs typeface="Century Schoolbook"/>
              <a:sym typeface="Century Schoolbook"/>
            </a:endParaRPr>
          </a:p>
        </p:txBody>
      </p:sp>
      <p:sp>
        <p:nvSpPr>
          <p:cNvPr id="52" name="Google Shape;52;p9"/>
          <p:cNvSpPr/>
          <p:nvPr/>
        </p:nvSpPr>
        <p:spPr>
          <a:xfrm rot="-5400000" flipH="1">
            <a:off x="9813760" y="4479761"/>
            <a:ext cx="1833614" cy="2922873"/>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entury Schoolbook"/>
              <a:ea typeface="Century Schoolbook"/>
              <a:cs typeface="Century Schoolbook"/>
              <a:sym typeface="Century Schoolbook"/>
            </a:endParaRPr>
          </a:p>
        </p:txBody>
      </p:sp>
      <p:pic>
        <p:nvPicPr>
          <p:cNvPr id="53" name="Google Shape;53;p9" descr="NOAA Fisheries logo"/>
          <p:cNvPicPr preferRelativeResize="0"/>
          <p:nvPr/>
        </p:nvPicPr>
        <p:blipFill rotWithShape="1">
          <a:blip r:embed="rId2">
            <a:alphaModFix/>
          </a:blip>
          <a:srcRect/>
          <a:stretch/>
        </p:blipFill>
        <p:spPr>
          <a:xfrm>
            <a:off x="10544812" y="6075805"/>
            <a:ext cx="1497659" cy="6822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822437" y="1798797"/>
            <a:ext cx="10070512" cy="1772793"/>
          </a:xfrm>
          <a:prstGeom prst="rect">
            <a:avLst/>
          </a:prstGeom>
          <a:noFill/>
          <a:ln>
            <a:noFill/>
          </a:ln>
        </p:spPr>
        <p:txBody>
          <a:bodyPr spcFirstLastPara="1" wrap="square" lIns="0" tIns="0" rIns="0" bIns="0" anchor="b" anchorCtr="0">
            <a:spAutoFit/>
          </a:bodyPr>
          <a:lstStyle>
            <a:lvl1pPr marR="0" lvl="0" algn="l" rtl="0">
              <a:lnSpc>
                <a:spcPct val="80000"/>
              </a:lnSpc>
              <a:spcBef>
                <a:spcPts val="0"/>
              </a:spcBef>
              <a:spcAft>
                <a:spcPts val="0"/>
              </a:spcAft>
              <a:buClr>
                <a:schemeClr val="dk2"/>
              </a:buClr>
              <a:buSzPts val="7200"/>
              <a:buFont typeface="Cambria"/>
              <a:buNone/>
              <a:defRPr sz="7200" b="0" i="0" u="none" strike="noStrike" cap="non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822438" y="3777557"/>
            <a:ext cx="10070513" cy="942811"/>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1000"/>
              </a:spcBef>
              <a:spcAft>
                <a:spcPts val="0"/>
              </a:spcAft>
              <a:buClr>
                <a:srgbClr val="B7F7FF"/>
              </a:buClr>
              <a:buSzPts val="3600"/>
              <a:buFont typeface="Arial"/>
              <a:buNone/>
              <a:defRPr sz="3600" b="0" i="0" u="none" strike="noStrike" cap="none">
                <a:solidFill>
                  <a:srgbClr val="B7F7FF"/>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rot="5400000" flipH="1">
            <a:off x="3089281" y="-2685623"/>
            <a:ext cx="3350194" cy="8700984"/>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gradFill>
            <a:gsLst>
              <a:gs pos="0">
                <a:srgbClr val="00CEE5">
                  <a:alpha val="78431"/>
                </a:srgbClr>
              </a:gs>
              <a:gs pos="78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mc:AlternateContent xmlns:mc="http://schemas.openxmlformats.org/markup-compatibility/2006" xmlns:p14="http://schemas.microsoft.com/office/powerpoint/2010/main">
    <mc:Choice Requires="p14">
      <p:transition spd="slow" p14:dur="1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0"/>
          <p:cNvSpPr txBox="1">
            <a:spLocks noGrp="1"/>
          </p:cNvSpPr>
          <p:nvPr>
            <p:ph type="subTitle" idx="1"/>
          </p:nvPr>
        </p:nvSpPr>
        <p:spPr>
          <a:xfrm>
            <a:off x="1957269" y="3737745"/>
            <a:ext cx="9572400" cy="1097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B7F7FF"/>
              </a:buClr>
              <a:buSzPts val="3600"/>
              <a:buNone/>
            </a:pPr>
            <a:r>
              <a:rPr lang="en-US" dirty="0">
                <a:solidFill>
                  <a:schemeClr val="bg2"/>
                </a:solidFill>
              </a:rPr>
              <a:t>WCPFC-SC20-2024/EB-WP-05</a:t>
            </a:r>
          </a:p>
          <a:p>
            <a:pPr marL="0" lvl="0" indent="0" algn="l" rtl="0">
              <a:lnSpc>
                <a:spcPct val="90000"/>
              </a:lnSpc>
              <a:spcBef>
                <a:spcPts val="0"/>
              </a:spcBef>
              <a:spcAft>
                <a:spcPts val="0"/>
              </a:spcAft>
              <a:buClr>
                <a:srgbClr val="B7F7FF"/>
              </a:buClr>
              <a:buSzPts val="3600"/>
              <a:buNone/>
            </a:pPr>
            <a:endParaRPr dirty="0">
              <a:solidFill>
                <a:schemeClr val="bg2"/>
              </a:solidFill>
            </a:endParaRPr>
          </a:p>
          <a:p>
            <a:pPr marL="0" indent="0">
              <a:spcBef>
                <a:spcPts val="0"/>
              </a:spcBef>
            </a:pPr>
            <a:r>
              <a:rPr lang="en-US" sz="3800" b="0" dirty="0">
                <a:solidFill>
                  <a:schemeClr val="bg2"/>
                </a:solidFill>
                <a:effectLst/>
                <a:latin typeface="Cambria" panose="02040503050406030204" pitchFamily="18" charset="0"/>
                <a:ea typeface="Cambria" panose="02040503050406030204" pitchFamily="18" charset="0"/>
              </a:rPr>
              <a:t>Keith Bigelow, Aurélien Panizza, Tiffany Vidal and Peter Williams</a:t>
            </a:r>
            <a:endParaRPr lang="en-US" sz="3800" b="1" dirty="0">
              <a:solidFill>
                <a:schemeClr val="bg2"/>
              </a:solidFill>
              <a:effectLst/>
              <a:latin typeface="Cambria" panose="02040503050406030204" pitchFamily="18" charset="0"/>
              <a:ea typeface="Cambria" panose="02040503050406030204" pitchFamily="18" charset="0"/>
            </a:endParaRPr>
          </a:p>
          <a:p>
            <a:pPr marL="0" lvl="0" indent="0" algn="l" rtl="0">
              <a:lnSpc>
                <a:spcPct val="90000"/>
              </a:lnSpc>
              <a:spcBef>
                <a:spcPts val="0"/>
              </a:spcBef>
              <a:spcAft>
                <a:spcPts val="0"/>
              </a:spcAft>
              <a:buClr>
                <a:srgbClr val="B7F7FF"/>
              </a:buClr>
              <a:buSzPts val="3600"/>
              <a:buNone/>
            </a:pPr>
            <a:endParaRPr sz="3800" dirty="0">
              <a:solidFill>
                <a:schemeClr val="bg2"/>
              </a:solidFill>
              <a:latin typeface="Cambria" panose="02040503050406030204" pitchFamily="18" charset="0"/>
              <a:ea typeface="Cambria" panose="02040503050406030204" pitchFamily="18" charset="0"/>
            </a:endParaRPr>
          </a:p>
        </p:txBody>
      </p:sp>
      <p:sp>
        <p:nvSpPr>
          <p:cNvPr id="60" name="Google Shape;60;p10"/>
          <p:cNvSpPr txBox="1">
            <a:spLocks noGrp="1"/>
          </p:cNvSpPr>
          <p:nvPr>
            <p:ph type="ctrTitle"/>
          </p:nvPr>
        </p:nvSpPr>
        <p:spPr>
          <a:xfrm>
            <a:off x="1957269" y="1498099"/>
            <a:ext cx="9572400" cy="1871282"/>
          </a:xfrm>
          <a:prstGeom prst="rect">
            <a:avLst/>
          </a:prstGeom>
          <a:noFill/>
          <a:ln>
            <a:noFill/>
          </a:ln>
        </p:spPr>
        <p:txBody>
          <a:bodyPr spcFirstLastPara="1" wrap="square" lIns="0" tIns="0" rIns="0" bIns="0" anchor="b" anchorCtr="0">
            <a:spAutoFit/>
          </a:bodyPr>
          <a:lstStyle/>
          <a:p>
            <a:pPr>
              <a:buClr>
                <a:schemeClr val="dk2"/>
              </a:buClr>
            </a:pPr>
            <a:r>
              <a:rPr lang="en-US" sz="38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Oceanic whitetip and silky shark in longline fisheries between 20°N and 20°S and outside the area to evaluate CMM 2022-04</a:t>
            </a:r>
            <a:br>
              <a:rPr lang="en-US" sz="38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br>
            <a:endParaRPr sz="3800" dirty="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p:nvPr/>
        </p:nvSpPr>
        <p:spPr>
          <a:xfrm>
            <a:off x="570990" y="884503"/>
            <a:ext cx="10954799" cy="3849900"/>
          </a:xfrm>
          <a:prstGeom prst="rect">
            <a:avLst/>
          </a:prstGeom>
          <a:noFill/>
          <a:ln>
            <a:noFill/>
          </a:ln>
        </p:spPr>
        <p:txBody>
          <a:bodyPr spcFirstLastPara="1" wrap="square" lIns="91425" tIns="91425" rIns="91425" bIns="91425" anchor="t" anchorCtr="0">
            <a:noAutofit/>
          </a:bodyPr>
          <a:lstStyle/>
          <a:p>
            <a:pPr marL="457200" indent="-400050">
              <a:buSzPts val="2700"/>
              <a:buFont typeface="Arial"/>
              <a:buChar char="●"/>
            </a:pPr>
            <a:r>
              <a:rPr lang="en-US" sz="2400" dirty="0">
                <a:solidFill>
                  <a:schemeClr val="bg2"/>
                </a:solidFill>
                <a:latin typeface="Cambria" panose="02040503050406030204" pitchFamily="18" charset="0"/>
                <a:ea typeface="Cambria" panose="02040503050406030204" pitchFamily="18" charset="0"/>
                <a:cs typeface="Times New Roman" panose="02020603050405020304" pitchFamily="18" charset="0"/>
              </a:rPr>
              <a:t>There are several fleets that are not represented in the ROP data. The EU (Spanish) fleet should be informative for the south of 20°S stratum as the fleet has a shallow-set longline fishery that targets swordfish and blue shark. Currently the longline data format from the Spanish fleet requires additional work in order to be incorporated into the WCPFC database.</a:t>
            </a:r>
          </a:p>
          <a:p>
            <a:pPr marL="457200" lvl="0" indent="-400050" algn="l" rtl="0">
              <a:spcBef>
                <a:spcPts val="0"/>
              </a:spcBef>
              <a:spcAft>
                <a:spcPts val="0"/>
              </a:spcAft>
              <a:buSzPts val="2700"/>
              <a:buChar char="●"/>
            </a:pPr>
            <a:endParaRPr lang="en-US" sz="2400" dirty="0">
              <a:solidFill>
                <a:schemeClr val="bg2"/>
              </a:solidFill>
              <a:latin typeface="Cambria" panose="02040503050406030204" pitchFamily="18" charset="0"/>
              <a:ea typeface="Cambria" panose="02040503050406030204" pitchFamily="18" charset="0"/>
            </a:endParaRPr>
          </a:p>
          <a:p>
            <a:pPr marL="457200" indent="-400050">
              <a:buSzPts val="2700"/>
              <a:buFont typeface="Arial"/>
              <a:buChar char="●"/>
            </a:pPr>
            <a:r>
              <a:rPr lang="en-US" sz="2400" dirty="0">
                <a:solidFill>
                  <a:schemeClr val="bg2"/>
                </a:solidFill>
                <a:latin typeface="Cambria" panose="02040503050406030204" pitchFamily="18" charset="0"/>
                <a:ea typeface="Cambria" panose="02040503050406030204" pitchFamily="18" charset="0"/>
                <a:cs typeface="Times New Roman" panose="02020603050405020304" pitchFamily="18" charset="0"/>
              </a:rPr>
              <a:t>Catches of OCS and FAL to the north of 20°N, 20°N-20°S and south 20°S were estimated from nominal CPUE. It would be advantageous to use the estimation procedures of Peatman and Nicol (2020, 2023) to stratify to the north of 20°N, 20°N-20°S and south 20°S for comparison with estimates in the current study. An alternative estimation procedure would provide catches in areas in order to assess impacts of additional spatial management.</a:t>
            </a:r>
          </a:p>
        </p:txBody>
      </p:sp>
      <p:sp>
        <p:nvSpPr>
          <p:cNvPr id="67" name="Google Shape;67;p11"/>
          <p:cNvSpPr txBox="1">
            <a:spLocks noGrp="1"/>
          </p:cNvSpPr>
          <p:nvPr>
            <p:ph type="ctrTitle"/>
          </p:nvPr>
        </p:nvSpPr>
        <p:spPr>
          <a:xfrm>
            <a:off x="755816" y="373209"/>
            <a:ext cx="10954800" cy="443198"/>
          </a:xfrm>
          <a:prstGeom prst="rect">
            <a:avLst/>
          </a:prstGeom>
          <a:noFill/>
          <a:ln>
            <a:noFill/>
          </a:ln>
        </p:spPr>
        <p:txBody>
          <a:bodyPr spcFirstLastPara="1" wrap="square" lIns="0" tIns="0" rIns="0" bIns="0" anchor="b" anchorCtr="0">
            <a:spAutoFit/>
          </a:bodyPr>
          <a:lstStyle/>
          <a:p>
            <a:pPr marL="0" lvl="0" indent="0" algn="l" rtl="0">
              <a:lnSpc>
                <a:spcPct val="80000"/>
              </a:lnSpc>
              <a:spcBef>
                <a:spcPts val="0"/>
              </a:spcBef>
              <a:spcAft>
                <a:spcPts val="0"/>
              </a:spcAft>
              <a:buClr>
                <a:schemeClr val="dk2"/>
              </a:buClr>
              <a:buSzPts val="7200"/>
              <a:buFont typeface="Cambria"/>
              <a:buNone/>
            </a:pPr>
            <a:r>
              <a:rPr lang="en-US" sz="3600" dirty="0">
                <a:solidFill>
                  <a:schemeClr val="dk2"/>
                </a:solidFill>
                <a:latin typeface="Cambria" panose="02040503050406030204" pitchFamily="18" charset="0"/>
                <a:ea typeface="Cambria" panose="02040503050406030204" pitchFamily="18" charset="0"/>
              </a:rPr>
              <a:t>Recommendations – Future work</a:t>
            </a:r>
            <a:endParaRPr sz="3600" dirty="0">
              <a:solidFill>
                <a:schemeClr val="dk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4653477"/>
      </p:ext>
    </p:extLst>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p:nvPr/>
        </p:nvSpPr>
        <p:spPr>
          <a:xfrm>
            <a:off x="570990" y="884503"/>
            <a:ext cx="10954799" cy="3849900"/>
          </a:xfrm>
          <a:prstGeom prst="rect">
            <a:avLst/>
          </a:prstGeom>
          <a:noFill/>
          <a:ln>
            <a:noFill/>
          </a:ln>
        </p:spPr>
        <p:txBody>
          <a:bodyPr spcFirstLastPara="1" wrap="square" lIns="91425" tIns="91425" rIns="91425" bIns="91425" anchor="t" anchorCtr="0">
            <a:noAutofit/>
          </a:bodyPr>
          <a:lstStyle/>
          <a:p>
            <a:pPr marL="457200" indent="-400050">
              <a:buSzPts val="2700"/>
              <a:buFont typeface="Arial"/>
              <a:buChar char="●"/>
            </a:pPr>
            <a:r>
              <a:rPr lang="en-US" sz="2400" dirty="0">
                <a:solidFill>
                  <a:schemeClr val="bg2"/>
                </a:solidFill>
                <a:latin typeface="Cambria" panose="02040503050406030204" pitchFamily="18" charset="0"/>
                <a:ea typeface="Cambria" panose="02040503050406030204" pitchFamily="18" charset="0"/>
              </a:rPr>
              <a:t>Paragraph </a:t>
            </a:r>
            <a:r>
              <a:rPr lang="en-US" sz="2400" b="0" i="0" u="none" strike="noStrike" baseline="0" dirty="0">
                <a:solidFill>
                  <a:schemeClr val="bg2"/>
                </a:solidFill>
                <a:latin typeface="Cambria" panose="02040503050406030204" pitchFamily="18" charset="0"/>
                <a:ea typeface="Cambria" panose="02040503050406030204" pitchFamily="18" charset="0"/>
              </a:rPr>
              <a:t>28. In 2024, and commencing periodically thereafter, the SC shall </a:t>
            </a:r>
            <a:r>
              <a:rPr lang="en-US" sz="2400" b="1" i="0" u="none" strike="noStrike" baseline="0" dirty="0">
                <a:solidFill>
                  <a:schemeClr val="bg2"/>
                </a:solidFill>
                <a:latin typeface="Cambria" panose="02040503050406030204" pitchFamily="18" charset="0"/>
                <a:ea typeface="Cambria" panose="02040503050406030204" pitchFamily="18" charset="0"/>
              </a:rPr>
              <a:t>review the impact of fishing gear on sharks that are not retained</a:t>
            </a:r>
            <a:r>
              <a:rPr lang="en-US" sz="2400" b="0" i="0" u="none" strike="noStrike" baseline="0" dirty="0">
                <a:solidFill>
                  <a:schemeClr val="bg2"/>
                </a:solidFill>
                <a:latin typeface="Cambria" panose="02040503050406030204" pitchFamily="18" charset="0"/>
                <a:ea typeface="Cambria" panose="02040503050406030204" pitchFamily="18" charset="0"/>
              </a:rPr>
              <a:t>, including oceanic whitetip shark and silky shark, inside and outside of the area between 20 N and 20 S, and provide advice on potential mitigation measures that would benefit such shark species. </a:t>
            </a:r>
          </a:p>
          <a:p>
            <a:pPr marL="457200" lvl="0" indent="-400050" algn="l" rtl="0">
              <a:spcBef>
                <a:spcPts val="0"/>
              </a:spcBef>
              <a:spcAft>
                <a:spcPts val="0"/>
              </a:spcAft>
              <a:buSzPts val="2700"/>
              <a:buChar char="●"/>
            </a:pPr>
            <a:endParaRPr lang="en-US" sz="2400" dirty="0">
              <a:solidFill>
                <a:schemeClr val="bg2"/>
              </a:solidFill>
              <a:latin typeface="Cambria" panose="02040503050406030204" pitchFamily="18" charset="0"/>
              <a:ea typeface="Cambria" panose="02040503050406030204" pitchFamily="18" charset="0"/>
            </a:endParaRPr>
          </a:p>
          <a:p>
            <a:pPr marL="457200" lvl="0" indent="-400050" algn="l" rtl="0">
              <a:spcBef>
                <a:spcPts val="0"/>
              </a:spcBef>
              <a:spcAft>
                <a:spcPts val="0"/>
              </a:spcAft>
              <a:buSzPts val="2700"/>
              <a:buChar char="●"/>
            </a:pPr>
            <a:r>
              <a:rPr lang="en-US" sz="2400" dirty="0">
                <a:solidFill>
                  <a:schemeClr val="bg2"/>
                </a:solidFill>
                <a:latin typeface="Cambria" panose="02040503050406030204" pitchFamily="18" charset="0"/>
                <a:ea typeface="Cambria" panose="02040503050406030204" pitchFamily="18" charset="0"/>
              </a:rPr>
              <a:t>If an analysis of impact is desired with a latitudinal extension of CMM 2022-04:</a:t>
            </a:r>
          </a:p>
          <a:p>
            <a:pPr marL="457200" lvl="0" indent="-400050" algn="l" rtl="0">
              <a:spcBef>
                <a:spcPts val="0"/>
              </a:spcBef>
              <a:spcAft>
                <a:spcPts val="0"/>
              </a:spcAft>
              <a:buSzPts val="2700"/>
              <a:buChar char="●"/>
            </a:pPr>
            <a:r>
              <a:rPr lang="en-US" sz="2400" dirty="0">
                <a:solidFill>
                  <a:schemeClr val="bg2"/>
                </a:solidFill>
                <a:latin typeface="Cambria" panose="02040503050406030204" pitchFamily="18" charset="0"/>
                <a:ea typeface="Cambria" panose="02040503050406030204" pitchFamily="18" charset="0"/>
              </a:rPr>
              <a:t>1) Use the anticipated 2025 OCS assessment and the variety of structural hypotheses and,</a:t>
            </a:r>
          </a:p>
          <a:p>
            <a:pPr marL="457200" indent="-400050">
              <a:buSzPts val="2700"/>
              <a:buFont typeface="Arial"/>
              <a:buChar char="●"/>
            </a:pPr>
            <a:r>
              <a:rPr lang="en-US" sz="2400" dirty="0">
                <a:solidFill>
                  <a:schemeClr val="bg2"/>
                </a:solidFill>
                <a:latin typeface="Cambria" panose="02040503050406030204" pitchFamily="18" charset="0"/>
                <a:ea typeface="Cambria" panose="02040503050406030204" pitchFamily="18" charset="0"/>
              </a:rPr>
              <a:t>2) Update the projections (</a:t>
            </a:r>
            <a:r>
              <a:rPr lang="en-US" sz="2400" dirty="0">
                <a:solidFill>
                  <a:schemeClr val="bg2"/>
                </a:solidFill>
                <a:effectLst/>
                <a:latin typeface="Cambria" panose="02040503050406030204" pitchFamily="18" charset="0"/>
                <a:ea typeface="Cambria" panose="02040503050406030204" pitchFamily="18" charset="0"/>
              </a:rPr>
              <a:t>Rice et al. 2021, Bigelow et al. 2022) </a:t>
            </a:r>
            <a:r>
              <a:rPr lang="en-US" sz="2400" dirty="0">
                <a:solidFill>
                  <a:schemeClr val="bg2"/>
                </a:solidFill>
                <a:latin typeface="Cambria" panose="02040503050406030204" pitchFamily="18" charset="0"/>
                <a:ea typeface="Cambria" panose="02040503050406030204" pitchFamily="18" charset="0"/>
              </a:rPr>
              <a:t>to assess the impacts and </a:t>
            </a:r>
            <a:r>
              <a:rPr lang="en-US" sz="24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future fishing mortality on recovery timelines, with using catches from </a:t>
            </a:r>
            <a:r>
              <a:rPr lang="en-US" sz="2400" dirty="0">
                <a:solidFill>
                  <a:schemeClr val="bg2"/>
                </a:solidFill>
                <a:latin typeface="Cambria" panose="02040503050406030204" pitchFamily="18" charset="0"/>
                <a:ea typeface="Cambria" panose="02040503050406030204" pitchFamily="18" charset="0"/>
                <a:cs typeface="Times New Roman" panose="02020603050405020304" pitchFamily="18" charset="0"/>
              </a:rPr>
              <a:t>20°N-20°S with mitigation (CMM 2022-04) and catches from the </a:t>
            </a:r>
            <a:r>
              <a:rPr lang="en-US" sz="24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north of 20°N and south 20°S with and without mitigation.</a:t>
            </a:r>
          </a:p>
          <a:p>
            <a:pPr marL="457200" indent="-400050">
              <a:buSzPts val="2700"/>
              <a:buFont typeface="Arial"/>
              <a:buChar char="●"/>
            </a:pPr>
            <a:endParaRPr lang="en-US" sz="1800" dirty="0">
              <a:solidFill>
                <a:schemeClr val="bg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67" name="Google Shape;67;p11"/>
          <p:cNvSpPr txBox="1">
            <a:spLocks noGrp="1"/>
          </p:cNvSpPr>
          <p:nvPr>
            <p:ph type="ctrTitle"/>
          </p:nvPr>
        </p:nvSpPr>
        <p:spPr>
          <a:xfrm>
            <a:off x="755816" y="373209"/>
            <a:ext cx="10954800" cy="443198"/>
          </a:xfrm>
          <a:prstGeom prst="rect">
            <a:avLst/>
          </a:prstGeom>
          <a:noFill/>
          <a:ln>
            <a:noFill/>
          </a:ln>
        </p:spPr>
        <p:txBody>
          <a:bodyPr spcFirstLastPara="1" wrap="square" lIns="0" tIns="0" rIns="0" bIns="0" anchor="b" anchorCtr="0">
            <a:spAutoFit/>
          </a:bodyPr>
          <a:lstStyle/>
          <a:p>
            <a:pPr marL="0" lvl="0" indent="0" algn="l" rtl="0">
              <a:lnSpc>
                <a:spcPct val="80000"/>
              </a:lnSpc>
              <a:spcBef>
                <a:spcPts val="0"/>
              </a:spcBef>
              <a:spcAft>
                <a:spcPts val="0"/>
              </a:spcAft>
              <a:buClr>
                <a:schemeClr val="dk2"/>
              </a:buClr>
              <a:buSzPts val="7200"/>
              <a:buFont typeface="Cambria"/>
              <a:buNone/>
            </a:pPr>
            <a:r>
              <a:rPr lang="en-US" sz="3600" dirty="0">
                <a:solidFill>
                  <a:schemeClr val="dk2"/>
                </a:solidFill>
                <a:latin typeface="Cambria" panose="02040503050406030204" pitchFamily="18" charset="0"/>
                <a:ea typeface="Cambria" panose="02040503050406030204" pitchFamily="18" charset="0"/>
              </a:rPr>
              <a:t>Recommendations – Future work</a:t>
            </a:r>
            <a:endParaRPr sz="3600" dirty="0">
              <a:solidFill>
                <a:schemeClr val="dk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61096588"/>
      </p:ext>
    </p:extLst>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p:nvPr/>
        </p:nvSpPr>
        <p:spPr>
          <a:xfrm>
            <a:off x="641163" y="1524603"/>
            <a:ext cx="11174117" cy="38499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US" sz="2600" b="0" i="0" u="none" strike="noStrike" baseline="0" dirty="0">
                <a:solidFill>
                  <a:schemeClr val="bg2"/>
                </a:solidFill>
                <a:latin typeface="Cambria" panose="02040503050406030204" pitchFamily="18" charset="0"/>
                <a:ea typeface="Cambria" panose="02040503050406030204" pitchFamily="18" charset="0"/>
              </a:rPr>
              <a:t>Full utilization of shark and prohibition of finning </a:t>
            </a:r>
          </a:p>
          <a:p>
            <a:pPr marL="457200" lvl="0" indent="-400050" algn="l" rtl="0">
              <a:spcBef>
                <a:spcPts val="0"/>
              </a:spcBef>
              <a:spcAft>
                <a:spcPts val="0"/>
              </a:spcAft>
              <a:buSzPts val="2700"/>
              <a:buChar char="●"/>
            </a:pPr>
            <a:r>
              <a:rPr lang="en-US" sz="2600" b="0" i="0" u="none" strike="noStrike" baseline="0" dirty="0">
                <a:solidFill>
                  <a:schemeClr val="bg2"/>
                </a:solidFill>
                <a:latin typeface="Cambria" panose="02040503050406030204" pitchFamily="18" charset="0"/>
                <a:ea typeface="Cambria" panose="02040503050406030204" pitchFamily="18" charset="0"/>
              </a:rPr>
              <a:t>Minimizing bycatch and practicing safe release </a:t>
            </a:r>
          </a:p>
          <a:p>
            <a:pPr marL="457200" lvl="0" indent="-400050" algn="l" rtl="0">
              <a:spcBef>
                <a:spcPts val="0"/>
              </a:spcBef>
              <a:spcAft>
                <a:spcPts val="0"/>
              </a:spcAft>
              <a:buSzPts val="2700"/>
              <a:buChar char="●"/>
            </a:pPr>
            <a:r>
              <a:rPr lang="en-US" sz="2600" b="0" i="0" u="none" strike="noStrike" baseline="0" dirty="0">
                <a:solidFill>
                  <a:schemeClr val="bg2"/>
                </a:solidFill>
                <a:latin typeface="Cambria" panose="02040503050406030204" pitchFamily="18" charset="0"/>
                <a:ea typeface="Cambria" panose="02040503050406030204" pitchFamily="18" charset="0"/>
              </a:rPr>
              <a:t>Starting on January 1, 2024, between 20 N and 20 S, CCMs shall ensure that their longline vessels, targeting tuna and billfish do not use, or if carrying, must stow wire trace as branch lines or leaders and do not use shark lines or branch lines running directly off of the longline floats or drop lines </a:t>
            </a:r>
          </a:p>
          <a:p>
            <a:pPr algn="l"/>
            <a:r>
              <a:rPr lang="en-US" sz="2600" dirty="0">
                <a:solidFill>
                  <a:schemeClr val="bg2"/>
                </a:solidFill>
                <a:latin typeface="Cambria" panose="02040503050406030204" pitchFamily="18" charset="0"/>
                <a:ea typeface="Cambria" panose="02040503050406030204" pitchFamily="18" charset="0"/>
              </a:rPr>
              <a:t>Paragraph </a:t>
            </a:r>
            <a:r>
              <a:rPr lang="en-US" sz="2600" b="0" i="0" u="none" strike="noStrike" baseline="0" dirty="0">
                <a:solidFill>
                  <a:schemeClr val="bg2"/>
                </a:solidFill>
                <a:latin typeface="Cambria" panose="02040503050406030204" pitchFamily="18" charset="0"/>
                <a:ea typeface="Cambria" panose="02040503050406030204" pitchFamily="18" charset="0"/>
              </a:rPr>
              <a:t>28. In 2024, and commencing periodically thereafter, the SC shall review the impact of fishing gear on sharks that are not retained, including oceanic whitetip shark and silky shark, inside and outside of the area between 20 N and 20 S, and provide advice on potential mitigation measures that would benefit such shark species. </a:t>
            </a:r>
          </a:p>
          <a:p>
            <a:pPr marL="57150" lvl="0" algn="l" rtl="0">
              <a:spcBef>
                <a:spcPts val="0"/>
              </a:spcBef>
              <a:spcAft>
                <a:spcPts val="0"/>
              </a:spcAft>
              <a:buSzPts val="2700"/>
            </a:pPr>
            <a:endParaRPr lang="en-US" sz="2400" dirty="0">
              <a:solidFill>
                <a:schemeClr val="bg2"/>
              </a:solidFill>
              <a:latin typeface="Cambria" panose="02040503050406030204" pitchFamily="18" charset="0"/>
              <a:ea typeface="Cambria" panose="02040503050406030204" pitchFamily="18" charset="0"/>
            </a:endParaRPr>
          </a:p>
        </p:txBody>
      </p:sp>
      <p:sp>
        <p:nvSpPr>
          <p:cNvPr id="67" name="Google Shape;67;p11"/>
          <p:cNvSpPr txBox="1">
            <a:spLocks noGrp="1"/>
          </p:cNvSpPr>
          <p:nvPr>
            <p:ph type="ctrTitle"/>
          </p:nvPr>
        </p:nvSpPr>
        <p:spPr>
          <a:xfrm>
            <a:off x="785000" y="238861"/>
            <a:ext cx="10927539" cy="1754326"/>
          </a:xfrm>
          <a:prstGeom prst="rect">
            <a:avLst/>
          </a:prstGeom>
          <a:noFill/>
          <a:ln>
            <a:noFill/>
          </a:ln>
        </p:spPr>
        <p:txBody>
          <a:bodyPr spcFirstLastPara="1" wrap="square" lIns="0" tIns="0" rIns="0" bIns="0" anchor="b" anchorCtr="0">
            <a:spAutoFit/>
          </a:bodyPr>
          <a:lstStyle/>
          <a:p>
            <a:pPr algn="l"/>
            <a:r>
              <a:rPr lang="en-US" sz="3600" dirty="0">
                <a:solidFill>
                  <a:schemeClr val="bg2"/>
                </a:solidFill>
                <a:latin typeface="Cambria" panose="02040503050406030204" pitchFamily="18" charset="0"/>
                <a:ea typeface="Cambria" panose="02040503050406030204" pitchFamily="18" charset="0"/>
              </a:rPr>
              <a:t>CMM 2022-04:</a:t>
            </a:r>
            <a:r>
              <a:rPr lang="en-US" sz="1800" i="0" u="none" strike="noStrike" baseline="0" dirty="0">
                <a:solidFill>
                  <a:schemeClr val="bg2"/>
                </a:solidFill>
                <a:latin typeface="Cambria" panose="02040503050406030204" pitchFamily="18" charset="0"/>
                <a:ea typeface="Cambria" panose="02040503050406030204" pitchFamily="18" charset="0"/>
              </a:rPr>
              <a:t> </a:t>
            </a:r>
            <a:r>
              <a:rPr lang="en-US" sz="3800" i="0" u="none" strike="noStrike" baseline="0" dirty="0">
                <a:solidFill>
                  <a:schemeClr val="bg2"/>
                </a:solidFill>
                <a:latin typeface="Cambria" panose="02040503050406030204" pitchFamily="18" charset="0"/>
                <a:ea typeface="Cambria" panose="02040503050406030204" pitchFamily="18" charset="0"/>
              </a:rPr>
              <a:t>CONSERVATION AND MANAGEMENT MEASURE FOR SHARKS 	</a:t>
            </a:r>
            <a:br>
              <a:rPr lang="en-US" sz="3800" i="0" u="none" strike="noStrike" baseline="0" dirty="0">
                <a:solidFill>
                  <a:schemeClr val="bg2"/>
                </a:solidFill>
                <a:latin typeface="Cambria" panose="02040503050406030204" pitchFamily="18" charset="0"/>
                <a:ea typeface="Cambria" panose="02040503050406030204" pitchFamily="18" charset="0"/>
              </a:rPr>
            </a:br>
            <a:endParaRPr sz="38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0794402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1"/>
          <p:cNvSpPr txBox="1">
            <a:spLocks noGrp="1"/>
          </p:cNvSpPr>
          <p:nvPr>
            <p:ph type="ctrTitle"/>
          </p:nvPr>
        </p:nvSpPr>
        <p:spPr>
          <a:xfrm>
            <a:off x="641163" y="262946"/>
            <a:ext cx="11174117" cy="1403461"/>
          </a:xfrm>
          <a:prstGeom prst="rect">
            <a:avLst/>
          </a:prstGeom>
          <a:noFill/>
          <a:ln>
            <a:noFill/>
          </a:ln>
        </p:spPr>
        <p:txBody>
          <a:bodyPr spcFirstLastPara="1" wrap="square" lIns="0" tIns="0" rIns="0" bIns="0" anchor="b" anchorCtr="0">
            <a:spAutoFit/>
          </a:bodyPr>
          <a:lstStyle/>
          <a:p>
            <a:pPr marL="0" lvl="0" indent="0" algn="l" rtl="0">
              <a:lnSpc>
                <a:spcPct val="80000"/>
              </a:lnSpc>
              <a:spcBef>
                <a:spcPts val="0"/>
              </a:spcBef>
              <a:spcAft>
                <a:spcPts val="0"/>
              </a:spcAft>
              <a:buClr>
                <a:schemeClr val="dk2"/>
              </a:buClr>
              <a:buSzPts val="7200"/>
              <a:buFont typeface="Cambria"/>
              <a:buNone/>
            </a:pPr>
            <a:r>
              <a:rPr lang="en-US" sz="3800" dirty="0">
                <a:solidFill>
                  <a:schemeClr val="bg2"/>
                </a:solidFill>
                <a:latin typeface="Cambria" panose="02040503050406030204" pitchFamily="18" charset="0"/>
                <a:ea typeface="Cambria" panose="02040503050406030204" pitchFamily="18" charset="0"/>
              </a:rPr>
              <a:t>Objective: Estimate CPUE </a:t>
            </a:r>
            <a:r>
              <a:rPr lang="en-US" sz="3800" dirty="0">
                <a:solidFill>
                  <a:schemeClr val="bg2"/>
                </a:solidFill>
                <a:effectLst/>
                <a:latin typeface="Cambria" panose="02040503050406030204" pitchFamily="18" charset="0"/>
                <a:ea typeface="Cambria" panose="02040503050406030204" pitchFamily="18" charset="0"/>
              </a:rPr>
              <a:t>from 2010 to 2023 for three spatial areas: 1) to the north of 20°N, 2) between 20°S and 20°N and 3) south of 20°S. </a:t>
            </a:r>
            <a:endParaRPr sz="3800" dirty="0">
              <a:solidFill>
                <a:schemeClr val="bg2"/>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7BED5DE-81BB-4E50-966E-E9627B273140}"/>
              </a:ext>
            </a:extLst>
          </p:cNvPr>
          <p:cNvPicPr>
            <a:picLocks noChangeAspect="1"/>
          </p:cNvPicPr>
          <p:nvPr/>
        </p:nvPicPr>
        <p:blipFill rotWithShape="1">
          <a:blip r:embed="rId3"/>
          <a:srcRect b="50489"/>
          <a:stretch/>
        </p:blipFill>
        <p:spPr>
          <a:xfrm>
            <a:off x="10422" y="1771623"/>
            <a:ext cx="6669661" cy="4598355"/>
          </a:xfrm>
          <a:prstGeom prst="rect">
            <a:avLst/>
          </a:prstGeom>
        </p:spPr>
      </p:pic>
      <p:sp>
        <p:nvSpPr>
          <p:cNvPr id="66" name="Google Shape;66;p11"/>
          <p:cNvSpPr txBox="1"/>
          <p:nvPr/>
        </p:nvSpPr>
        <p:spPr>
          <a:xfrm>
            <a:off x="6544635" y="1979987"/>
            <a:ext cx="5547306" cy="2695529"/>
          </a:xfrm>
          <a:prstGeom prst="rect">
            <a:avLst/>
          </a:prstGeom>
          <a:noFill/>
          <a:ln>
            <a:noFill/>
          </a:ln>
        </p:spPr>
        <p:txBody>
          <a:bodyPr spcFirstLastPara="1" wrap="square" lIns="91425" tIns="91425" rIns="91425" bIns="91425" anchor="t" anchorCtr="0">
            <a:noAutofit/>
          </a:bodyPr>
          <a:lstStyle/>
          <a:p>
            <a:pPr algn="l"/>
            <a:r>
              <a:rPr lang="en-US" sz="2400" b="1" i="0" u="none" strike="noStrike" baseline="0" dirty="0">
                <a:solidFill>
                  <a:schemeClr val="bg2"/>
                </a:solidFill>
                <a:latin typeface="Cambria" panose="02040503050406030204" pitchFamily="18" charset="0"/>
                <a:ea typeface="Cambria" panose="02040503050406030204" pitchFamily="18" charset="0"/>
              </a:rPr>
              <a:t>WCPFC-SC20-2024/SA-IP-23 (Brouwer et al.). </a:t>
            </a:r>
            <a:r>
              <a:rPr lang="en-US" sz="2400" b="0" i="0" u="none" strike="noStrike" baseline="0" dirty="0">
                <a:solidFill>
                  <a:schemeClr val="bg2"/>
                </a:solidFill>
                <a:latin typeface="Cambria" panose="02040503050406030204" pitchFamily="18" charset="0"/>
                <a:ea typeface="Cambria" panose="02040503050406030204" pitchFamily="18" charset="0"/>
              </a:rPr>
              <a:t>Longline oceanic whitetip shark catch in tonnes as reported on the available logsheets in the WCPFC Convention area 1995-2023.</a:t>
            </a:r>
            <a:endParaRPr sz="2400" dirty="0">
              <a:solidFill>
                <a:schemeClr val="bg2"/>
              </a:solidFill>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id="{33FD559B-09DB-4AF9-9656-3233E6E3DEAC}"/>
              </a:ext>
            </a:extLst>
          </p:cNvPr>
          <p:cNvCxnSpPr/>
          <p:nvPr/>
        </p:nvCxnSpPr>
        <p:spPr>
          <a:xfrm>
            <a:off x="933061" y="3051110"/>
            <a:ext cx="408680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37CFDDC-2286-42B6-9F7A-4C3B8AD5AB96}"/>
              </a:ext>
            </a:extLst>
          </p:cNvPr>
          <p:cNvCxnSpPr/>
          <p:nvPr/>
        </p:nvCxnSpPr>
        <p:spPr>
          <a:xfrm>
            <a:off x="992151" y="4453813"/>
            <a:ext cx="4086808" cy="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1"/>
          <p:cNvSpPr txBox="1">
            <a:spLocks noGrp="1"/>
          </p:cNvSpPr>
          <p:nvPr>
            <p:ph type="ctrTitle"/>
          </p:nvPr>
        </p:nvSpPr>
        <p:spPr>
          <a:xfrm>
            <a:off x="710352" y="343401"/>
            <a:ext cx="10954800" cy="443198"/>
          </a:xfrm>
          <a:prstGeom prst="rect">
            <a:avLst/>
          </a:prstGeom>
          <a:noFill/>
          <a:ln>
            <a:noFill/>
          </a:ln>
        </p:spPr>
        <p:txBody>
          <a:bodyPr spcFirstLastPara="1" wrap="square" lIns="0" tIns="0" rIns="0" bIns="0" anchor="b" anchorCtr="0">
            <a:spAutoFit/>
          </a:bodyPr>
          <a:lstStyle/>
          <a:p>
            <a:pPr marL="0" lvl="0" indent="0" algn="l" rtl="0">
              <a:lnSpc>
                <a:spcPct val="80000"/>
              </a:lnSpc>
              <a:spcBef>
                <a:spcPts val="0"/>
              </a:spcBef>
              <a:spcAft>
                <a:spcPts val="0"/>
              </a:spcAft>
              <a:buClr>
                <a:schemeClr val="dk2"/>
              </a:buClr>
              <a:buSzPts val="7200"/>
              <a:buFont typeface="Cambria"/>
              <a:buNone/>
            </a:pPr>
            <a:r>
              <a:rPr lang="en-US" sz="3600" dirty="0">
                <a:solidFill>
                  <a:schemeClr val="dk2"/>
                </a:solidFill>
                <a:latin typeface="Cambria" panose="02040503050406030204" pitchFamily="18" charset="0"/>
                <a:ea typeface="Cambria" panose="02040503050406030204" pitchFamily="18" charset="0"/>
              </a:rPr>
              <a:t>ROP data – 2010 – 2023, 16 members </a:t>
            </a:r>
            <a:endParaRPr sz="3600" dirty="0">
              <a:solidFill>
                <a:schemeClr val="dk2"/>
              </a:solidFill>
              <a:latin typeface="Cambria" panose="02040503050406030204" pitchFamily="18" charset="0"/>
              <a:ea typeface="Cambria" panose="02040503050406030204" pitchFamily="18" charset="0"/>
            </a:endParaRPr>
          </a:p>
        </p:txBody>
      </p:sp>
      <p:graphicFrame>
        <p:nvGraphicFramePr>
          <p:cNvPr id="5" name="Table 5">
            <a:extLst>
              <a:ext uri="{FF2B5EF4-FFF2-40B4-BE49-F238E27FC236}">
                <a16:creationId xmlns:a16="http://schemas.microsoft.com/office/drawing/2014/main" id="{BB81227B-FC56-4AA8-BCE7-63C43E63CD87}"/>
              </a:ext>
            </a:extLst>
          </p:cNvPr>
          <p:cNvGraphicFramePr>
            <a:graphicFrameLocks noGrp="1"/>
          </p:cNvGraphicFramePr>
          <p:nvPr>
            <p:extLst>
              <p:ext uri="{D42A27DB-BD31-4B8C-83A1-F6EECF244321}">
                <p14:modId xmlns:p14="http://schemas.microsoft.com/office/powerpoint/2010/main" val="2658074672"/>
              </p:ext>
            </p:extLst>
          </p:nvPr>
        </p:nvGraphicFramePr>
        <p:xfrm>
          <a:off x="408471" y="822297"/>
          <a:ext cx="11385423" cy="4521835"/>
        </p:xfrm>
        <a:graphic>
          <a:graphicData uri="http://schemas.openxmlformats.org/drawingml/2006/table">
            <a:tbl>
              <a:tblPr firstRow="1" bandRow="1">
                <a:tableStyleId>{5C22544A-7EE6-4342-B048-85BDC9FD1C3A}</a:tableStyleId>
              </a:tblPr>
              <a:tblGrid>
                <a:gridCol w="1626489">
                  <a:extLst>
                    <a:ext uri="{9D8B030D-6E8A-4147-A177-3AD203B41FA5}">
                      <a16:colId xmlns:a16="http://schemas.microsoft.com/office/drawing/2014/main" val="2220864754"/>
                    </a:ext>
                  </a:extLst>
                </a:gridCol>
                <a:gridCol w="1626489">
                  <a:extLst>
                    <a:ext uri="{9D8B030D-6E8A-4147-A177-3AD203B41FA5}">
                      <a16:colId xmlns:a16="http://schemas.microsoft.com/office/drawing/2014/main" val="3040520770"/>
                    </a:ext>
                  </a:extLst>
                </a:gridCol>
                <a:gridCol w="1626489">
                  <a:extLst>
                    <a:ext uri="{9D8B030D-6E8A-4147-A177-3AD203B41FA5}">
                      <a16:colId xmlns:a16="http://schemas.microsoft.com/office/drawing/2014/main" val="3267341506"/>
                    </a:ext>
                  </a:extLst>
                </a:gridCol>
                <a:gridCol w="1626489">
                  <a:extLst>
                    <a:ext uri="{9D8B030D-6E8A-4147-A177-3AD203B41FA5}">
                      <a16:colId xmlns:a16="http://schemas.microsoft.com/office/drawing/2014/main" val="2602866459"/>
                    </a:ext>
                  </a:extLst>
                </a:gridCol>
                <a:gridCol w="1626489">
                  <a:extLst>
                    <a:ext uri="{9D8B030D-6E8A-4147-A177-3AD203B41FA5}">
                      <a16:colId xmlns:a16="http://schemas.microsoft.com/office/drawing/2014/main" val="2332085914"/>
                    </a:ext>
                  </a:extLst>
                </a:gridCol>
                <a:gridCol w="1626489">
                  <a:extLst>
                    <a:ext uri="{9D8B030D-6E8A-4147-A177-3AD203B41FA5}">
                      <a16:colId xmlns:a16="http://schemas.microsoft.com/office/drawing/2014/main" val="1782209920"/>
                    </a:ext>
                  </a:extLst>
                </a:gridCol>
                <a:gridCol w="1626489">
                  <a:extLst>
                    <a:ext uri="{9D8B030D-6E8A-4147-A177-3AD203B41FA5}">
                      <a16:colId xmlns:a16="http://schemas.microsoft.com/office/drawing/2014/main" val="2048195070"/>
                    </a:ext>
                  </a:extLst>
                </a:gridCol>
              </a:tblGrid>
              <a:tr h="618729">
                <a:tc gridSpan="7">
                  <a:txBody>
                    <a:bodyPr/>
                    <a:lstStyle/>
                    <a:p>
                      <a:pPr algn="ctr"/>
                      <a:r>
                        <a:rPr lang="en-US" sz="3200" dirty="0"/>
                        <a:t>116,153 sets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48860060"/>
                  </a:ext>
                </a:extLst>
              </a:tr>
              <a:tr h="0">
                <a:tc>
                  <a:txBody>
                    <a:bodyPr/>
                    <a:lstStyle/>
                    <a:p>
                      <a:endParaRPr lang="en-US" sz="2000" dirty="0">
                        <a:latin typeface="Cambria" panose="02040503050406030204" pitchFamily="18" charset="0"/>
                        <a:ea typeface="Cambria" panose="02040503050406030204" pitchFamily="18" charset="0"/>
                      </a:endParaRPr>
                    </a:p>
                  </a:txBody>
                  <a:tcPr/>
                </a:tc>
                <a:tc grid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Cambria" panose="02040503050406030204" pitchFamily="18" charset="0"/>
                          <a:ea typeface="Cambria" panose="02040503050406030204" pitchFamily="18" charset="0"/>
                        </a:rPr>
                        <a:t>Deep (hooks between floats =&gt;15)</a:t>
                      </a:r>
                    </a:p>
                  </a:txBody>
                  <a:tcPr/>
                </a:tc>
                <a:tc hMerge="1">
                  <a:txBody>
                    <a:bodyPr/>
                    <a:lstStyle/>
                    <a:p>
                      <a:endParaRPr lang="en-US" dirty="0"/>
                    </a:p>
                  </a:txBody>
                  <a:tcPr/>
                </a:tc>
                <a:tc hMerge="1">
                  <a:txBody>
                    <a:bodyPr/>
                    <a:lstStyle/>
                    <a:p>
                      <a:endParaRPr lang="en-US" dirty="0"/>
                    </a:p>
                  </a:txBody>
                  <a:tcPr/>
                </a:tc>
                <a:tc gridSpan="3">
                  <a:txBody>
                    <a:bodyPr/>
                    <a:lstStyle/>
                    <a:p>
                      <a:r>
                        <a:rPr lang="en-US" sz="2000" dirty="0">
                          <a:latin typeface="Cambria" panose="02040503050406030204" pitchFamily="18" charset="0"/>
                          <a:ea typeface="Cambria" panose="02040503050406030204" pitchFamily="18" charset="0"/>
                        </a:rPr>
                        <a:t>Shallow (hooks between floats &lt;15)</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15926152"/>
                  </a:ext>
                </a:extLst>
              </a:tr>
              <a:tr h="618729">
                <a:tc>
                  <a:txBody>
                    <a:bodyPr/>
                    <a:lstStyle/>
                    <a:p>
                      <a:endParaRPr lang="en-US" sz="2000" dirty="0">
                        <a:latin typeface="Cambria" panose="02040503050406030204" pitchFamily="18" charset="0"/>
                        <a:ea typeface="Cambria" panose="02040503050406030204" pitchFamily="18" charset="0"/>
                      </a:endParaRPr>
                    </a:p>
                  </a:txBody>
                  <a:tcPr/>
                </a:tc>
                <a:tc>
                  <a:txBody>
                    <a:bodyPr/>
                    <a:lstStyle/>
                    <a:p>
                      <a:pPr algn="ctr"/>
                      <a:r>
                        <a:rPr lang="en-US" sz="2000" dirty="0">
                          <a:latin typeface="Cambria" panose="02040503050406030204" pitchFamily="18" charset="0"/>
                          <a:ea typeface="Cambria" panose="02040503050406030204" pitchFamily="18" charset="0"/>
                        </a:rPr>
                        <a:t>Sets</a:t>
                      </a:r>
                    </a:p>
                  </a:txBody>
                  <a:tcPr/>
                </a:tc>
                <a:tc>
                  <a:txBody>
                    <a:bodyPr/>
                    <a:lstStyle/>
                    <a:p>
                      <a:pPr algn="ctr"/>
                      <a:r>
                        <a:rPr lang="en-US" sz="2000" dirty="0">
                          <a:latin typeface="Cambria" panose="02040503050406030204" pitchFamily="18" charset="0"/>
                          <a:ea typeface="Cambria" panose="02040503050406030204" pitchFamily="18" charset="0"/>
                        </a:rPr>
                        <a:t>OCS (number)</a:t>
                      </a:r>
                    </a:p>
                  </a:txBody>
                  <a:tcPr/>
                </a:tc>
                <a:tc>
                  <a:txBody>
                    <a:bodyPr/>
                    <a:lstStyle/>
                    <a:p>
                      <a:pPr algn="ctr"/>
                      <a:r>
                        <a:rPr lang="en-US" sz="2000" dirty="0">
                          <a:latin typeface="Cambria" panose="02040503050406030204" pitchFamily="18" charset="0"/>
                          <a:ea typeface="Cambria" panose="02040503050406030204" pitchFamily="18" charset="0"/>
                        </a:rPr>
                        <a:t>FAL (number)</a:t>
                      </a:r>
                    </a:p>
                  </a:txBody>
                  <a:tcPr/>
                </a:tc>
                <a:tc>
                  <a:txBody>
                    <a:bodyPr/>
                    <a:lstStyle/>
                    <a:p>
                      <a:pPr algn="ctr"/>
                      <a:r>
                        <a:rPr lang="en-US" sz="2000" dirty="0">
                          <a:latin typeface="Cambria" panose="02040503050406030204" pitchFamily="18" charset="0"/>
                          <a:ea typeface="Cambria" panose="02040503050406030204" pitchFamily="18" charset="0"/>
                        </a:rPr>
                        <a:t>Sets</a:t>
                      </a:r>
                    </a:p>
                  </a:txBody>
                  <a:tcPr/>
                </a:tc>
                <a:tc>
                  <a:txBody>
                    <a:bodyPr/>
                    <a:lstStyle/>
                    <a:p>
                      <a:pPr algn="ctr"/>
                      <a:r>
                        <a:rPr lang="en-US" sz="2000" dirty="0">
                          <a:latin typeface="Cambria" panose="02040503050406030204" pitchFamily="18" charset="0"/>
                          <a:ea typeface="Cambria" panose="02040503050406030204" pitchFamily="18" charset="0"/>
                        </a:rPr>
                        <a:t>OCS (number)</a:t>
                      </a:r>
                    </a:p>
                  </a:txBody>
                  <a:tcPr/>
                </a:tc>
                <a:tc>
                  <a:txBody>
                    <a:bodyPr/>
                    <a:lstStyle/>
                    <a:p>
                      <a:pPr algn="ctr"/>
                      <a:r>
                        <a:rPr lang="en-US" sz="2000" dirty="0">
                          <a:latin typeface="Cambria" panose="02040503050406030204" pitchFamily="18" charset="0"/>
                          <a:ea typeface="Cambria" panose="02040503050406030204" pitchFamily="18" charset="0"/>
                        </a:rPr>
                        <a:t>FAL (number)</a:t>
                      </a:r>
                    </a:p>
                  </a:txBody>
                  <a:tcPr/>
                </a:tc>
                <a:extLst>
                  <a:ext uri="{0D108BD9-81ED-4DB2-BD59-A6C34878D82A}">
                    <a16:rowId xmlns:a16="http://schemas.microsoft.com/office/drawing/2014/main" val="3985164751"/>
                  </a:ext>
                </a:extLst>
              </a:tr>
              <a:tr h="618729">
                <a:tc>
                  <a:txBody>
                    <a:bodyPr/>
                    <a:lstStyle/>
                    <a:p>
                      <a:r>
                        <a:rPr lang="en-US" sz="2000" b="0" i="0" u="none" strike="noStrike" cap="none" dirty="0">
                          <a:solidFill>
                            <a:schemeClr val="dk1"/>
                          </a:solidFill>
                          <a:effectLst/>
                          <a:latin typeface="Cambria" panose="02040503050406030204" pitchFamily="18" charset="0"/>
                          <a:ea typeface="Cambria" panose="02040503050406030204" pitchFamily="18" charset="0"/>
                          <a:cs typeface="+mn-cs"/>
                          <a:sym typeface="Arial"/>
                        </a:rPr>
                        <a:t>north of 20°N</a:t>
                      </a:r>
                      <a:endParaRPr lang="en-US" sz="2000" dirty="0">
                        <a:latin typeface="Cambria" panose="02040503050406030204" pitchFamily="18" charset="0"/>
                        <a:ea typeface="Cambria" panose="02040503050406030204" pitchFamily="18" charset="0"/>
                      </a:endParaRPr>
                    </a:p>
                  </a:txBody>
                  <a:tcPr/>
                </a:tc>
                <a:tc>
                  <a:txBody>
                    <a:bodyPr/>
                    <a:lstStyle/>
                    <a:p>
                      <a:pPr algn="ctr"/>
                      <a:r>
                        <a:rPr lang="en-US" sz="2000" dirty="0">
                          <a:latin typeface="Cambria" panose="02040503050406030204" pitchFamily="18" charset="0"/>
                          <a:ea typeface="Cambria" panose="02040503050406030204" pitchFamily="18" charset="0"/>
                        </a:rPr>
                        <a:t>16,721</a:t>
                      </a:r>
                    </a:p>
                  </a:txBody>
                  <a:tcPr/>
                </a:tc>
                <a:tc>
                  <a:txBody>
                    <a:bodyPr/>
                    <a:lstStyle/>
                    <a:p>
                      <a:pPr algn="ctr"/>
                      <a:r>
                        <a:rPr lang="en-US" sz="2000" dirty="0">
                          <a:latin typeface="Cambria" panose="02040503050406030204" pitchFamily="18" charset="0"/>
                          <a:ea typeface="Cambria" panose="02040503050406030204" pitchFamily="18" charset="0"/>
                        </a:rPr>
                        <a:t>274</a:t>
                      </a:r>
                    </a:p>
                  </a:txBody>
                  <a:tcPr/>
                </a:tc>
                <a:tc>
                  <a:txBody>
                    <a:bodyPr/>
                    <a:lstStyle/>
                    <a:p>
                      <a:pPr algn="ctr"/>
                      <a:r>
                        <a:rPr lang="en-US" sz="2000" dirty="0">
                          <a:latin typeface="Cambria" panose="02040503050406030204" pitchFamily="18" charset="0"/>
                          <a:ea typeface="Cambria" panose="02040503050406030204" pitchFamily="18" charset="0"/>
                        </a:rPr>
                        <a:t>100</a:t>
                      </a:r>
                    </a:p>
                  </a:txBody>
                  <a:tcPr/>
                </a:tc>
                <a:tc>
                  <a:txBody>
                    <a:bodyPr/>
                    <a:lstStyle/>
                    <a:p>
                      <a:pPr algn="ctr"/>
                      <a:r>
                        <a:rPr lang="en-US" sz="2000" dirty="0">
                          <a:latin typeface="Cambria" panose="02040503050406030204" pitchFamily="18" charset="0"/>
                          <a:ea typeface="Cambria" panose="02040503050406030204" pitchFamily="18" charset="0"/>
                        </a:rPr>
                        <a:t>9,956</a:t>
                      </a:r>
                    </a:p>
                  </a:txBody>
                  <a:tcPr/>
                </a:tc>
                <a:tc>
                  <a:txBody>
                    <a:bodyPr/>
                    <a:lstStyle/>
                    <a:p>
                      <a:pPr algn="ctr"/>
                      <a:r>
                        <a:rPr lang="en-US" sz="2000" dirty="0">
                          <a:latin typeface="Cambria" panose="02040503050406030204" pitchFamily="18" charset="0"/>
                          <a:ea typeface="Cambria" panose="02040503050406030204" pitchFamily="18" charset="0"/>
                        </a:rPr>
                        <a:t>146</a:t>
                      </a:r>
                    </a:p>
                  </a:txBody>
                  <a:tcPr/>
                </a:tc>
                <a:tc>
                  <a:txBody>
                    <a:bodyPr/>
                    <a:lstStyle/>
                    <a:p>
                      <a:pPr algn="ctr"/>
                      <a:r>
                        <a:rPr lang="en-US" sz="2000" dirty="0">
                          <a:latin typeface="Cambria" panose="02040503050406030204" pitchFamily="18" charset="0"/>
                          <a:ea typeface="Cambria" panose="02040503050406030204" pitchFamily="18" charset="0"/>
                        </a:rPr>
                        <a:t>40</a:t>
                      </a:r>
                    </a:p>
                  </a:txBody>
                  <a:tcPr/>
                </a:tc>
                <a:extLst>
                  <a:ext uri="{0D108BD9-81ED-4DB2-BD59-A6C34878D82A}">
                    <a16:rowId xmlns:a16="http://schemas.microsoft.com/office/drawing/2014/main" val="263341659"/>
                  </a:ext>
                </a:extLst>
              </a:tr>
              <a:tr h="618729">
                <a:tc>
                  <a:txBody>
                    <a:bodyPr/>
                    <a:lstStyle/>
                    <a:p>
                      <a:r>
                        <a:rPr lang="en-US" sz="2000" b="0" i="0" u="none" strike="noStrike" cap="none" dirty="0">
                          <a:solidFill>
                            <a:schemeClr val="dk1"/>
                          </a:solidFill>
                          <a:effectLst/>
                          <a:latin typeface="Cambria" panose="02040503050406030204" pitchFamily="18" charset="0"/>
                          <a:ea typeface="Cambria" panose="02040503050406030204" pitchFamily="18" charset="0"/>
                          <a:cs typeface="+mn-cs"/>
                          <a:sym typeface="Arial"/>
                        </a:rPr>
                        <a:t>between 20°N and 20°S </a:t>
                      </a:r>
                      <a:endParaRPr lang="en-US" sz="2000" dirty="0">
                        <a:latin typeface="Cambria" panose="02040503050406030204" pitchFamily="18" charset="0"/>
                        <a:ea typeface="Cambria" panose="02040503050406030204" pitchFamily="18" charset="0"/>
                      </a:endParaRPr>
                    </a:p>
                  </a:txBody>
                  <a:tcPr/>
                </a:tc>
                <a:tc>
                  <a:txBody>
                    <a:bodyPr/>
                    <a:lstStyle/>
                    <a:p>
                      <a:pPr algn="ctr"/>
                      <a:r>
                        <a:rPr lang="en-US" sz="2000" dirty="0">
                          <a:latin typeface="Cambria" panose="02040503050406030204" pitchFamily="18" charset="0"/>
                          <a:ea typeface="Cambria" panose="02040503050406030204" pitchFamily="18" charset="0"/>
                        </a:rPr>
                        <a:t>75,820</a:t>
                      </a:r>
                    </a:p>
                  </a:txBody>
                  <a:tcPr/>
                </a:tc>
                <a:tc>
                  <a:txBody>
                    <a:bodyPr/>
                    <a:lstStyle/>
                    <a:p>
                      <a:pPr algn="ctr"/>
                      <a:r>
                        <a:rPr lang="en-US" sz="2000" dirty="0">
                          <a:latin typeface="Cambria" panose="02040503050406030204" pitchFamily="18" charset="0"/>
                          <a:ea typeface="Cambria" panose="02040503050406030204" pitchFamily="18" charset="0"/>
                        </a:rPr>
                        <a:t>6,929</a:t>
                      </a:r>
                    </a:p>
                  </a:txBody>
                  <a:tcPr/>
                </a:tc>
                <a:tc>
                  <a:txBody>
                    <a:bodyPr/>
                    <a:lstStyle/>
                    <a:p>
                      <a:pPr algn="ctr"/>
                      <a:r>
                        <a:rPr lang="en-US" sz="2000" dirty="0">
                          <a:latin typeface="Cambria" panose="02040503050406030204" pitchFamily="18" charset="0"/>
                          <a:ea typeface="Cambria" panose="02040503050406030204" pitchFamily="18" charset="0"/>
                        </a:rPr>
                        <a:t>25,970</a:t>
                      </a:r>
                    </a:p>
                  </a:txBody>
                  <a:tcPr/>
                </a:tc>
                <a:tc>
                  <a:txBody>
                    <a:bodyPr/>
                    <a:lstStyle/>
                    <a:p>
                      <a:pPr algn="ctr"/>
                      <a:r>
                        <a:rPr lang="en-US" sz="2000" dirty="0">
                          <a:latin typeface="Cambria" panose="02040503050406030204" pitchFamily="18" charset="0"/>
                          <a:ea typeface="Cambria" panose="02040503050406030204" pitchFamily="18" charset="0"/>
                        </a:rPr>
                        <a:t>4,076</a:t>
                      </a:r>
                    </a:p>
                  </a:txBody>
                  <a:tcPr/>
                </a:tc>
                <a:tc>
                  <a:txBody>
                    <a:bodyPr/>
                    <a:lstStyle/>
                    <a:p>
                      <a:pPr algn="ctr"/>
                      <a:r>
                        <a:rPr lang="en-US" sz="2000" dirty="0">
                          <a:latin typeface="Cambria" panose="02040503050406030204" pitchFamily="18" charset="0"/>
                          <a:ea typeface="Cambria" panose="02040503050406030204" pitchFamily="18" charset="0"/>
                        </a:rPr>
                        <a:t>167</a:t>
                      </a:r>
                    </a:p>
                  </a:txBody>
                  <a:tcPr/>
                </a:tc>
                <a:tc>
                  <a:txBody>
                    <a:bodyPr/>
                    <a:lstStyle/>
                    <a:p>
                      <a:pPr algn="ctr"/>
                      <a:r>
                        <a:rPr lang="en-US" sz="2000" dirty="0">
                          <a:latin typeface="Cambria" panose="02040503050406030204" pitchFamily="18" charset="0"/>
                          <a:ea typeface="Cambria" panose="02040503050406030204" pitchFamily="18" charset="0"/>
                        </a:rPr>
                        <a:t>1,321</a:t>
                      </a:r>
                    </a:p>
                  </a:txBody>
                  <a:tcPr/>
                </a:tc>
                <a:extLst>
                  <a:ext uri="{0D108BD9-81ED-4DB2-BD59-A6C34878D82A}">
                    <a16:rowId xmlns:a16="http://schemas.microsoft.com/office/drawing/2014/main" val="1851819103"/>
                  </a:ext>
                </a:extLst>
              </a:tr>
              <a:tr h="702706">
                <a:tc>
                  <a:txBody>
                    <a:bodyPr/>
                    <a:lstStyle/>
                    <a:p>
                      <a:r>
                        <a:rPr lang="en-US" sz="2000" b="0" i="0" u="none" strike="noStrike" cap="none" dirty="0">
                          <a:solidFill>
                            <a:schemeClr val="dk1"/>
                          </a:solidFill>
                          <a:effectLst/>
                          <a:latin typeface="Cambria" panose="02040503050406030204" pitchFamily="18" charset="0"/>
                          <a:ea typeface="Cambria" panose="02040503050406030204" pitchFamily="18" charset="0"/>
                          <a:cs typeface="+mn-cs"/>
                          <a:sym typeface="Arial"/>
                        </a:rPr>
                        <a:t>south of 20°S</a:t>
                      </a:r>
                      <a:endParaRPr lang="en-US" sz="2000" dirty="0">
                        <a:latin typeface="Cambria" panose="02040503050406030204" pitchFamily="18" charset="0"/>
                        <a:ea typeface="Cambria" panose="02040503050406030204" pitchFamily="18" charset="0"/>
                      </a:endParaRPr>
                    </a:p>
                  </a:txBody>
                  <a:tcPr/>
                </a:tc>
                <a:tc>
                  <a:txBody>
                    <a:bodyPr/>
                    <a:lstStyle/>
                    <a:p>
                      <a:pPr algn="ctr"/>
                      <a:r>
                        <a:rPr lang="en-US" sz="2000" dirty="0">
                          <a:latin typeface="Cambria" panose="02040503050406030204" pitchFamily="18" charset="0"/>
                          <a:ea typeface="Cambria" panose="02040503050406030204" pitchFamily="18" charset="0"/>
                        </a:rPr>
                        <a:t>4,768</a:t>
                      </a:r>
                    </a:p>
                  </a:txBody>
                  <a:tcPr/>
                </a:tc>
                <a:tc>
                  <a:txBody>
                    <a:bodyPr/>
                    <a:lstStyle/>
                    <a:p>
                      <a:pPr algn="ctr"/>
                      <a:r>
                        <a:rPr lang="en-US" sz="2000" dirty="0">
                          <a:latin typeface="Cambria" panose="02040503050406030204" pitchFamily="18" charset="0"/>
                          <a:ea typeface="Cambria" panose="02040503050406030204" pitchFamily="18" charset="0"/>
                        </a:rPr>
                        <a:t>39</a:t>
                      </a:r>
                    </a:p>
                  </a:txBody>
                  <a:tcPr/>
                </a:tc>
                <a:tc>
                  <a:txBody>
                    <a:bodyPr/>
                    <a:lstStyle/>
                    <a:p>
                      <a:pPr algn="ctr"/>
                      <a:r>
                        <a:rPr lang="en-US" sz="2000" dirty="0">
                          <a:latin typeface="Cambria" panose="02040503050406030204" pitchFamily="18" charset="0"/>
                          <a:ea typeface="Cambria" panose="02040503050406030204" pitchFamily="18" charset="0"/>
                        </a:rPr>
                        <a:t>48</a:t>
                      </a:r>
                    </a:p>
                  </a:txBody>
                  <a:tcPr/>
                </a:tc>
                <a:tc>
                  <a:txBody>
                    <a:bodyPr/>
                    <a:lstStyle/>
                    <a:p>
                      <a:pPr algn="ctr"/>
                      <a:r>
                        <a:rPr lang="en-US" sz="2000" dirty="0">
                          <a:latin typeface="Cambria" panose="02040503050406030204" pitchFamily="18" charset="0"/>
                          <a:ea typeface="Cambria" panose="02040503050406030204" pitchFamily="18" charset="0"/>
                        </a:rPr>
                        <a:t>4,812</a:t>
                      </a:r>
                    </a:p>
                  </a:txBody>
                  <a:tcPr/>
                </a:tc>
                <a:tc>
                  <a:txBody>
                    <a:bodyPr/>
                    <a:lstStyle/>
                    <a:p>
                      <a:pPr algn="ctr"/>
                      <a:r>
                        <a:rPr lang="en-US" sz="2000" dirty="0">
                          <a:latin typeface="Cambria" panose="02040503050406030204" pitchFamily="18" charset="0"/>
                          <a:ea typeface="Cambria" panose="02040503050406030204" pitchFamily="18" charset="0"/>
                        </a:rPr>
                        <a:t>2</a:t>
                      </a:r>
                    </a:p>
                  </a:txBody>
                  <a:tcPr/>
                </a:tc>
                <a:tc>
                  <a:txBody>
                    <a:bodyPr/>
                    <a:lstStyle/>
                    <a:p>
                      <a:pPr algn="ctr"/>
                      <a:r>
                        <a:rPr lang="en-US" sz="2000" dirty="0">
                          <a:latin typeface="Cambria" panose="02040503050406030204" pitchFamily="18" charset="0"/>
                          <a:ea typeface="Cambria" panose="02040503050406030204" pitchFamily="18" charset="0"/>
                        </a:rPr>
                        <a:t>3</a:t>
                      </a:r>
                    </a:p>
                  </a:txBody>
                  <a:tcPr/>
                </a:tc>
                <a:extLst>
                  <a:ext uri="{0D108BD9-81ED-4DB2-BD59-A6C34878D82A}">
                    <a16:rowId xmlns:a16="http://schemas.microsoft.com/office/drawing/2014/main" val="1820342937"/>
                  </a:ext>
                </a:extLst>
              </a:tr>
              <a:tr h="309365">
                <a:tc>
                  <a:txBody>
                    <a:bodyPr/>
                    <a:lstStyle/>
                    <a:p>
                      <a:r>
                        <a:rPr lang="en-US" sz="2000" dirty="0">
                          <a:latin typeface="Cambria" panose="02040503050406030204" pitchFamily="18" charset="0"/>
                          <a:ea typeface="Cambria" panose="02040503050406030204" pitchFamily="18" charset="0"/>
                        </a:rPr>
                        <a:t>Total</a:t>
                      </a:r>
                    </a:p>
                  </a:txBody>
                  <a:tcPr/>
                </a:tc>
                <a:tc>
                  <a:txBody>
                    <a:bodyPr/>
                    <a:lstStyle/>
                    <a:p>
                      <a:pPr algn="ctr"/>
                      <a:r>
                        <a:rPr lang="en-US" sz="2000" dirty="0">
                          <a:latin typeface="Cambria" panose="02040503050406030204" pitchFamily="18" charset="0"/>
                          <a:ea typeface="Cambria" panose="02040503050406030204" pitchFamily="18" charset="0"/>
                        </a:rPr>
                        <a:t>97,309</a:t>
                      </a:r>
                    </a:p>
                  </a:txBody>
                  <a:tcPr/>
                </a:tc>
                <a:tc>
                  <a:txBody>
                    <a:bodyPr/>
                    <a:lstStyle/>
                    <a:p>
                      <a:pPr algn="ctr"/>
                      <a:r>
                        <a:rPr lang="en-US" sz="2000" dirty="0">
                          <a:latin typeface="Cambria" panose="02040503050406030204" pitchFamily="18" charset="0"/>
                          <a:ea typeface="Cambria" panose="02040503050406030204" pitchFamily="18" charset="0"/>
                        </a:rPr>
                        <a:t>7,242</a:t>
                      </a:r>
                    </a:p>
                  </a:txBody>
                  <a:tcPr/>
                </a:tc>
                <a:tc>
                  <a:txBody>
                    <a:bodyPr/>
                    <a:lstStyle/>
                    <a:p>
                      <a:pPr algn="ctr"/>
                      <a:r>
                        <a:rPr lang="en-US" sz="2000" dirty="0">
                          <a:latin typeface="Cambria" panose="02040503050406030204" pitchFamily="18" charset="0"/>
                          <a:ea typeface="Cambria" panose="02040503050406030204" pitchFamily="18" charset="0"/>
                        </a:rPr>
                        <a:t>26,118</a:t>
                      </a:r>
                    </a:p>
                  </a:txBody>
                  <a:tcPr/>
                </a:tc>
                <a:tc>
                  <a:txBody>
                    <a:bodyPr/>
                    <a:lstStyle/>
                    <a:p>
                      <a:pPr algn="ctr"/>
                      <a:r>
                        <a:rPr lang="en-US" sz="2000" dirty="0">
                          <a:latin typeface="Cambria" panose="02040503050406030204" pitchFamily="18" charset="0"/>
                          <a:ea typeface="Cambria" panose="02040503050406030204" pitchFamily="18" charset="0"/>
                        </a:rPr>
                        <a:t>18,844</a:t>
                      </a:r>
                    </a:p>
                  </a:txBody>
                  <a:tcPr/>
                </a:tc>
                <a:tc>
                  <a:txBody>
                    <a:bodyPr/>
                    <a:lstStyle/>
                    <a:p>
                      <a:pPr algn="ctr"/>
                      <a:r>
                        <a:rPr lang="en-US" sz="2000" dirty="0">
                          <a:latin typeface="Cambria" panose="02040503050406030204" pitchFamily="18" charset="0"/>
                          <a:ea typeface="Cambria" panose="02040503050406030204" pitchFamily="18" charset="0"/>
                        </a:rPr>
                        <a:t>315</a:t>
                      </a:r>
                    </a:p>
                  </a:txBody>
                  <a:tcPr/>
                </a:tc>
                <a:tc>
                  <a:txBody>
                    <a:bodyPr/>
                    <a:lstStyle/>
                    <a:p>
                      <a:pPr algn="ctr"/>
                      <a:r>
                        <a:rPr lang="en-US" sz="2000" dirty="0">
                          <a:latin typeface="Cambria" panose="02040503050406030204" pitchFamily="18" charset="0"/>
                          <a:ea typeface="Cambria" panose="02040503050406030204" pitchFamily="18" charset="0"/>
                        </a:rPr>
                        <a:t>1,364</a:t>
                      </a:r>
                    </a:p>
                  </a:txBody>
                  <a:tcPr/>
                </a:tc>
                <a:extLst>
                  <a:ext uri="{0D108BD9-81ED-4DB2-BD59-A6C34878D82A}">
                    <a16:rowId xmlns:a16="http://schemas.microsoft.com/office/drawing/2014/main" val="3545306120"/>
                  </a:ext>
                </a:extLst>
              </a:tr>
            </a:tbl>
          </a:graphicData>
        </a:graphic>
      </p:graphicFrame>
      <p:sp>
        <p:nvSpPr>
          <p:cNvPr id="6" name="TextBox 5">
            <a:extLst>
              <a:ext uri="{FF2B5EF4-FFF2-40B4-BE49-F238E27FC236}">
                <a16:creationId xmlns:a16="http://schemas.microsoft.com/office/drawing/2014/main" id="{E4B16B4C-2E99-4773-A005-7EAB2432E377}"/>
              </a:ext>
            </a:extLst>
          </p:cNvPr>
          <p:cNvSpPr txBox="1"/>
          <p:nvPr/>
        </p:nvSpPr>
        <p:spPr>
          <a:xfrm>
            <a:off x="445088" y="5372837"/>
            <a:ext cx="11165632" cy="1415772"/>
          </a:xfrm>
          <a:prstGeom prst="rect">
            <a:avLst/>
          </a:prstGeom>
          <a:noFill/>
        </p:spPr>
        <p:txBody>
          <a:bodyPr wrap="square" rtlCol="0">
            <a:spAutoFit/>
          </a:bodyPr>
          <a:lstStyle/>
          <a:p>
            <a:r>
              <a:rPr lang="en-US" sz="1800" dirty="0">
                <a:solidFill>
                  <a:schemeClr val="bg2"/>
                </a:solidFill>
                <a:latin typeface="Cambria" panose="02040503050406030204" pitchFamily="18" charset="0"/>
                <a:ea typeface="Cambria" panose="02040503050406030204" pitchFamily="18" charset="0"/>
              </a:rPr>
              <a:t>Imbalance between observer coverage and longline effort.</a:t>
            </a:r>
          </a:p>
          <a:p>
            <a:r>
              <a:rPr lang="en-US" sz="1800" b="1"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80.9% </a:t>
            </a:r>
            <a:r>
              <a:rPr lang="en-US" sz="1800" b="1" dirty="0">
                <a:solidFill>
                  <a:schemeClr val="bg2"/>
                </a:solidFill>
                <a:latin typeface="Cambria" panose="02040503050406030204" pitchFamily="18" charset="0"/>
                <a:ea typeface="Cambria" panose="02040503050406030204" pitchFamily="18" charset="0"/>
                <a:cs typeface="Times New Roman" panose="02020603050405020304" pitchFamily="18" charset="0"/>
              </a:rPr>
              <a:t>observed sets </a:t>
            </a:r>
            <a:r>
              <a:rPr lang="en-US" sz="1800" dirty="0">
                <a:solidFill>
                  <a:schemeClr val="bg2"/>
                </a:solidFill>
                <a:latin typeface="Cambria" panose="02040503050406030204" pitchFamily="18" charset="0"/>
                <a:ea typeface="Cambria" panose="02040503050406030204" pitchFamily="18" charset="0"/>
                <a:cs typeface="Times New Roman" panose="02020603050405020304" pitchFamily="18" charset="0"/>
              </a:rPr>
              <a:t>are from </a:t>
            </a:r>
            <a:r>
              <a:rPr lang="en-US" sz="18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China (12.1%), Taiwan (38.0%) and the USA (30.8%). </a:t>
            </a:r>
          </a:p>
          <a:p>
            <a:r>
              <a:rPr lang="en-US" sz="18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In contrast, these three flags represent </a:t>
            </a:r>
            <a:r>
              <a:rPr lang="en-US" sz="1800" b="1"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38.8% of longline effort (hooks)</a:t>
            </a:r>
            <a:r>
              <a:rPr lang="en-US" sz="18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China (13.8%), Taiwan (20.4) and the USA (4.6%).</a:t>
            </a: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2464016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p:nvPr/>
        </p:nvSpPr>
        <p:spPr>
          <a:xfrm>
            <a:off x="494522" y="1032312"/>
            <a:ext cx="11402009" cy="5069907"/>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US" sz="2400" dirty="0">
                <a:solidFill>
                  <a:schemeClr val="bg2"/>
                </a:solidFill>
                <a:latin typeface="Cambria" panose="02040503050406030204" pitchFamily="18" charset="0"/>
                <a:ea typeface="Cambria" panose="02040503050406030204" pitchFamily="18" charset="0"/>
              </a:rPr>
              <a:t>Data filtering removed 192 sets</a:t>
            </a:r>
          </a:p>
          <a:p>
            <a:pPr marL="457200" lvl="0" indent="-400050" algn="l" rtl="0">
              <a:spcBef>
                <a:spcPts val="0"/>
              </a:spcBef>
              <a:spcAft>
                <a:spcPts val="0"/>
              </a:spcAft>
              <a:buSzPts val="2700"/>
              <a:buChar char="●"/>
            </a:pPr>
            <a:r>
              <a:rPr lang="en-US" sz="2400" dirty="0">
                <a:solidFill>
                  <a:schemeClr val="bg2"/>
                </a:solidFill>
                <a:latin typeface="Cambria" panose="02040503050406030204" pitchFamily="18" charset="0"/>
                <a:ea typeface="Cambria" panose="02040503050406030204" pitchFamily="18" charset="0"/>
              </a:rPr>
              <a:t>Estimated aggregate (2010-2023) CPUE (number per 1,000 hooks)</a:t>
            </a:r>
          </a:p>
          <a:p>
            <a:pPr marL="57150" lvl="0" algn="l" rtl="0">
              <a:spcBef>
                <a:spcPts val="0"/>
              </a:spcBef>
              <a:spcAft>
                <a:spcPts val="0"/>
              </a:spcAft>
              <a:buSzPts val="2700"/>
            </a:pPr>
            <a:endParaRPr lang="en-US" sz="1200" dirty="0">
              <a:solidFill>
                <a:schemeClr val="bg2"/>
              </a:solidFill>
              <a:effectLst/>
              <a:latin typeface="Cambria" panose="02040503050406030204" pitchFamily="18" charset="0"/>
              <a:ea typeface="Cambria" panose="02040503050406030204" pitchFamily="18" charset="0"/>
            </a:endParaRPr>
          </a:p>
          <a:p>
            <a:pPr marL="57150" lvl="0" algn="l" rtl="0">
              <a:spcBef>
                <a:spcPts val="0"/>
              </a:spcBef>
              <a:spcAft>
                <a:spcPts val="0"/>
              </a:spcAft>
              <a:buSzPts val="2700"/>
            </a:pPr>
            <a:r>
              <a:rPr lang="en-US" sz="2400" dirty="0">
                <a:solidFill>
                  <a:schemeClr val="bg2"/>
                </a:solidFill>
                <a:effectLst/>
                <a:latin typeface="Cambria" panose="02040503050406030204" pitchFamily="18" charset="0"/>
                <a:ea typeface="Cambria" panose="02040503050406030204" pitchFamily="18" charset="0"/>
              </a:rPr>
              <a:t>The objective of CMM 2022-04 is for the WCPFC Scientific Committee to review the impact of fishing gear on sharks inside and outside of the area between 20°N and 20°S. Given that the stratification of Peatman and Nicol (2020) is at 10°N and 10°S, the estimated catches from north of 20°N, 20°S-20°N and south 20°S are unknown. </a:t>
            </a:r>
          </a:p>
          <a:p>
            <a:pPr marL="457200" lvl="0" indent="-400050" algn="l" rtl="0">
              <a:spcBef>
                <a:spcPts val="0"/>
              </a:spcBef>
              <a:spcAft>
                <a:spcPts val="0"/>
              </a:spcAft>
              <a:buSzPts val="2700"/>
              <a:buChar char="●"/>
            </a:pPr>
            <a:r>
              <a:rPr lang="en-US" sz="2400" dirty="0">
                <a:solidFill>
                  <a:schemeClr val="bg2"/>
                </a:solidFill>
                <a:latin typeface="Cambria" panose="02040503050406030204" pitchFamily="18" charset="0"/>
                <a:ea typeface="Cambria" panose="02040503050406030204" pitchFamily="18" charset="0"/>
                <a:cs typeface="Times New Roman" panose="02020603050405020304" pitchFamily="18" charset="0"/>
              </a:rPr>
              <a:t>A</a:t>
            </a:r>
            <a:r>
              <a:rPr lang="en-US" sz="24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nnual nominal CPUE of OCS and FAL for the deep-set longline fisheries were applied to aggregated longline effort for all fleets in the L_BEST strata to estimate OCS and FAL catches from north of 20°N, 20°N-20°S and south 20°S. </a:t>
            </a:r>
            <a:endParaRPr lang="en-US" sz="2400" dirty="0">
              <a:solidFill>
                <a:schemeClr val="bg2"/>
              </a:solidFill>
              <a:latin typeface="Cambria" panose="02040503050406030204" pitchFamily="18" charset="0"/>
              <a:ea typeface="Cambria" panose="02040503050406030204" pitchFamily="18" charset="0"/>
              <a:cs typeface="Times New Roman" panose="02020603050405020304" pitchFamily="18" charset="0"/>
            </a:endParaRPr>
          </a:p>
          <a:p>
            <a:pPr marL="457200" lvl="0" indent="-400050" algn="l" rtl="0">
              <a:spcBef>
                <a:spcPts val="0"/>
              </a:spcBef>
              <a:spcAft>
                <a:spcPts val="0"/>
              </a:spcAft>
              <a:buSzPts val="2700"/>
              <a:buChar char="●"/>
            </a:pPr>
            <a:r>
              <a:rPr lang="en-US" sz="2400" dirty="0">
                <a:solidFill>
                  <a:schemeClr val="bg2"/>
                </a:solidFill>
                <a:latin typeface="Cambria" panose="02040503050406030204" pitchFamily="18" charset="0"/>
                <a:ea typeface="Cambria" panose="02040503050406030204" pitchFamily="18" charset="0"/>
                <a:cs typeface="Times New Roman" panose="02020603050405020304" pitchFamily="18" charset="0"/>
              </a:rPr>
              <a:t>N</a:t>
            </a:r>
            <a:r>
              <a:rPr lang="en-US" sz="24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ote that there is substantial variation in time, space, observer coverage, fleet and longline operational characteristics in the ROP data which results in uncertainty in catch estimation in using nominal or even a standardized CPUE analysis.</a:t>
            </a:r>
          </a:p>
          <a:p>
            <a:pPr marL="57150" lvl="0" algn="l" rtl="0">
              <a:spcBef>
                <a:spcPts val="0"/>
              </a:spcBef>
              <a:spcAft>
                <a:spcPts val="0"/>
              </a:spcAft>
              <a:buSzPts val="2700"/>
            </a:pPr>
            <a:endParaRPr lang="en-US" sz="1800" dirty="0">
              <a:solidFill>
                <a:schemeClr val="bg2"/>
              </a:solidFill>
              <a:effectLst/>
              <a:latin typeface="Cambria" panose="02040503050406030204" pitchFamily="18" charset="0"/>
              <a:ea typeface="Cambria" panose="02040503050406030204" pitchFamily="18" charset="0"/>
            </a:endParaRPr>
          </a:p>
          <a:p>
            <a:pPr marL="57150" lvl="0" algn="l" rtl="0">
              <a:spcBef>
                <a:spcPts val="0"/>
              </a:spcBef>
              <a:spcAft>
                <a:spcPts val="0"/>
              </a:spcAft>
              <a:buSzPts val="2700"/>
            </a:pPr>
            <a:endParaRPr lang="en-US" sz="1800" dirty="0">
              <a:solidFill>
                <a:schemeClr val="bg2"/>
              </a:solidFill>
              <a:latin typeface="Cambria" panose="02040503050406030204" pitchFamily="18" charset="0"/>
              <a:ea typeface="Cambria" panose="02040503050406030204" pitchFamily="18" charset="0"/>
            </a:endParaRPr>
          </a:p>
          <a:p>
            <a:pPr marL="57150" lvl="0" algn="l" rtl="0">
              <a:spcBef>
                <a:spcPts val="0"/>
              </a:spcBef>
              <a:spcAft>
                <a:spcPts val="0"/>
              </a:spcAft>
              <a:buSzPts val="2700"/>
            </a:pPr>
            <a:r>
              <a:rPr lang="en-US" sz="2700" dirty="0">
                <a:solidFill>
                  <a:schemeClr val="bg2"/>
                </a:solidFill>
                <a:latin typeface="Cambria" panose="02040503050406030204" pitchFamily="18" charset="0"/>
                <a:ea typeface="Cambria" panose="02040503050406030204" pitchFamily="18" charset="0"/>
              </a:rPr>
              <a:t> </a:t>
            </a:r>
            <a:endParaRPr sz="2700" dirty="0">
              <a:solidFill>
                <a:schemeClr val="bg2"/>
              </a:solidFill>
              <a:latin typeface="Cambria" panose="02040503050406030204" pitchFamily="18" charset="0"/>
              <a:ea typeface="Cambria" panose="02040503050406030204" pitchFamily="18" charset="0"/>
            </a:endParaRPr>
          </a:p>
        </p:txBody>
      </p:sp>
      <p:sp>
        <p:nvSpPr>
          <p:cNvPr id="67" name="Google Shape;67;p11"/>
          <p:cNvSpPr txBox="1">
            <a:spLocks noGrp="1"/>
          </p:cNvSpPr>
          <p:nvPr>
            <p:ph type="ctrTitle"/>
          </p:nvPr>
        </p:nvSpPr>
        <p:spPr>
          <a:xfrm>
            <a:off x="785000" y="502026"/>
            <a:ext cx="10954800" cy="443198"/>
          </a:xfrm>
          <a:prstGeom prst="rect">
            <a:avLst/>
          </a:prstGeom>
          <a:noFill/>
          <a:ln>
            <a:noFill/>
          </a:ln>
        </p:spPr>
        <p:txBody>
          <a:bodyPr spcFirstLastPara="1" wrap="square" lIns="0" tIns="0" rIns="0" bIns="0" anchor="b" anchorCtr="0">
            <a:spAutoFit/>
          </a:bodyPr>
          <a:lstStyle/>
          <a:p>
            <a:pPr marL="0" lvl="0" indent="0" algn="l" rtl="0">
              <a:lnSpc>
                <a:spcPct val="80000"/>
              </a:lnSpc>
              <a:spcBef>
                <a:spcPts val="0"/>
              </a:spcBef>
              <a:spcAft>
                <a:spcPts val="0"/>
              </a:spcAft>
              <a:buClr>
                <a:schemeClr val="dk2"/>
              </a:buClr>
              <a:buSzPts val="7200"/>
              <a:buFont typeface="Cambria"/>
              <a:buNone/>
            </a:pPr>
            <a:r>
              <a:rPr lang="en-US" sz="3600" dirty="0">
                <a:solidFill>
                  <a:schemeClr val="dk2"/>
                </a:solidFill>
                <a:latin typeface="Cambria" panose="02040503050406030204" pitchFamily="18" charset="0"/>
                <a:ea typeface="Cambria" panose="02040503050406030204" pitchFamily="18" charset="0"/>
              </a:rPr>
              <a:t>Methods</a:t>
            </a:r>
            <a:endParaRPr sz="3600" dirty="0">
              <a:solidFill>
                <a:schemeClr val="dk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85385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p:nvPr/>
        </p:nvSpPr>
        <p:spPr>
          <a:xfrm>
            <a:off x="337791" y="3747521"/>
            <a:ext cx="11402009" cy="3623664"/>
          </a:xfrm>
          <a:prstGeom prst="rect">
            <a:avLst/>
          </a:prstGeom>
          <a:noFill/>
          <a:ln>
            <a:noFill/>
          </a:ln>
        </p:spPr>
        <p:txBody>
          <a:bodyPr spcFirstLastPara="1" wrap="square" lIns="91425" tIns="91425" rIns="91425" bIns="91425" anchor="t" anchorCtr="0">
            <a:noAutofit/>
          </a:bodyPr>
          <a:lstStyle/>
          <a:p>
            <a:pPr marL="457200" indent="-400050">
              <a:buSzPts val="2700"/>
              <a:buFont typeface="Arial"/>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00050">
              <a:buSzPts val="2700"/>
              <a:buFont typeface="Arial"/>
              <a:buChar char="●"/>
            </a:pPr>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L="457200" indent="-400050">
              <a:buSzPts val="2700"/>
              <a:buFont typeface="Arial"/>
              <a:buChar char="●"/>
            </a:pPr>
            <a:r>
              <a:rPr lang="en-US" sz="24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Relatively little trend in annual nominal CPUE from 2010 to 2023.</a:t>
            </a:r>
          </a:p>
          <a:p>
            <a:pPr marL="457200" lvl="0" indent="-400050" algn="l" rtl="0">
              <a:spcBef>
                <a:spcPts val="0"/>
              </a:spcBef>
              <a:spcAft>
                <a:spcPts val="0"/>
              </a:spcAft>
              <a:buSzPts val="2700"/>
              <a:buChar char="●"/>
            </a:pPr>
            <a:endParaRPr lang="en-US" sz="2400" dirty="0">
              <a:solidFill>
                <a:schemeClr val="bg2"/>
              </a:solidFill>
              <a:effectLst/>
              <a:latin typeface="Cambria" panose="02040503050406030204" pitchFamily="18" charset="0"/>
              <a:ea typeface="Cambria" panose="02040503050406030204" pitchFamily="18" charset="0"/>
            </a:endParaRPr>
          </a:p>
          <a:p>
            <a:pPr marL="57150" lvl="0" algn="l" rtl="0">
              <a:spcBef>
                <a:spcPts val="0"/>
              </a:spcBef>
              <a:spcAft>
                <a:spcPts val="0"/>
              </a:spcAft>
              <a:buSzPts val="2700"/>
            </a:pPr>
            <a:endParaRPr lang="en-US" sz="2400" dirty="0">
              <a:solidFill>
                <a:schemeClr val="bg2"/>
              </a:solidFill>
              <a:effectLst/>
              <a:latin typeface="+mj-lt"/>
              <a:ea typeface="Calibri" panose="020F0502020204030204" pitchFamily="34" charset="0"/>
            </a:endParaRPr>
          </a:p>
          <a:p>
            <a:pPr marL="57150" lvl="0" algn="l" rtl="0">
              <a:spcBef>
                <a:spcPts val="0"/>
              </a:spcBef>
              <a:spcAft>
                <a:spcPts val="0"/>
              </a:spcAft>
              <a:buSzPts val="2700"/>
            </a:pPr>
            <a:endParaRPr lang="en-US" sz="1800" dirty="0">
              <a:solidFill>
                <a:schemeClr val="bg2"/>
              </a:solidFill>
              <a:effectLst/>
              <a:latin typeface="Arial" panose="020B0604020202020204" pitchFamily="34" charset="0"/>
              <a:ea typeface="Calibri" panose="020F0502020204030204" pitchFamily="34" charset="0"/>
            </a:endParaRPr>
          </a:p>
          <a:p>
            <a:pPr marL="57150" lvl="0" algn="l" rtl="0">
              <a:spcBef>
                <a:spcPts val="0"/>
              </a:spcBef>
              <a:spcAft>
                <a:spcPts val="0"/>
              </a:spcAft>
              <a:buSzPts val="2700"/>
            </a:pPr>
            <a:endParaRPr lang="en-US" sz="1800" dirty="0">
              <a:solidFill>
                <a:schemeClr val="bg2"/>
              </a:solidFill>
              <a:latin typeface="Arial" panose="020B0604020202020204" pitchFamily="34" charset="0"/>
            </a:endParaRPr>
          </a:p>
          <a:p>
            <a:pPr marL="57150" lvl="0" algn="l" rtl="0">
              <a:spcBef>
                <a:spcPts val="0"/>
              </a:spcBef>
              <a:spcAft>
                <a:spcPts val="0"/>
              </a:spcAft>
              <a:buSzPts val="2700"/>
            </a:pPr>
            <a:r>
              <a:rPr lang="en-US" sz="2700" dirty="0">
                <a:solidFill>
                  <a:schemeClr val="bg2"/>
                </a:solidFill>
              </a:rPr>
              <a:t> </a:t>
            </a:r>
            <a:endParaRPr sz="2700" dirty="0">
              <a:solidFill>
                <a:schemeClr val="bg2"/>
              </a:solidFill>
            </a:endParaRPr>
          </a:p>
        </p:txBody>
      </p:sp>
      <p:sp>
        <p:nvSpPr>
          <p:cNvPr id="67" name="Google Shape;67;p11"/>
          <p:cNvSpPr txBox="1">
            <a:spLocks noGrp="1"/>
          </p:cNvSpPr>
          <p:nvPr>
            <p:ph type="ctrTitle"/>
          </p:nvPr>
        </p:nvSpPr>
        <p:spPr>
          <a:xfrm>
            <a:off x="719685" y="449320"/>
            <a:ext cx="10954800" cy="886397"/>
          </a:xfrm>
          <a:prstGeom prst="rect">
            <a:avLst/>
          </a:prstGeom>
          <a:noFill/>
          <a:ln>
            <a:noFill/>
          </a:ln>
        </p:spPr>
        <p:txBody>
          <a:bodyPr spcFirstLastPara="1" wrap="square" lIns="0" tIns="0" rIns="0" bIns="0" anchor="b" anchorCtr="0">
            <a:spAutoFit/>
          </a:bodyPr>
          <a:lstStyle/>
          <a:p>
            <a:pPr marL="0" lvl="0" indent="0" algn="l" rtl="0">
              <a:lnSpc>
                <a:spcPct val="80000"/>
              </a:lnSpc>
              <a:spcBef>
                <a:spcPts val="0"/>
              </a:spcBef>
              <a:spcAft>
                <a:spcPts val="0"/>
              </a:spcAft>
              <a:buClr>
                <a:schemeClr val="dk2"/>
              </a:buClr>
              <a:buSzPts val="7200"/>
              <a:buFont typeface="Cambria"/>
              <a:buNone/>
            </a:pPr>
            <a:r>
              <a:rPr lang="en-US" sz="3600" dirty="0">
                <a:solidFill>
                  <a:schemeClr val="dk2"/>
                </a:solidFill>
                <a:latin typeface="Cambria" panose="02040503050406030204" pitchFamily="18" charset="0"/>
                <a:ea typeface="Cambria" panose="02040503050406030204" pitchFamily="18" charset="0"/>
              </a:rPr>
              <a:t>Results – higher OCS &amp; FAL CPUE in the spatial area </a:t>
            </a:r>
            <a:r>
              <a:rPr lang="en-US" sz="36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20°N to 20°S</a:t>
            </a:r>
            <a:r>
              <a:rPr lang="en-US" sz="3600" dirty="0">
                <a:solidFill>
                  <a:schemeClr val="bg2"/>
                </a:solidFill>
                <a:latin typeface="Cambria" panose="02040503050406030204" pitchFamily="18" charset="0"/>
                <a:ea typeface="Cambria" panose="02040503050406030204" pitchFamily="18" charset="0"/>
              </a:rPr>
              <a:t> </a:t>
            </a:r>
            <a:endParaRPr sz="3600" dirty="0">
              <a:solidFill>
                <a:schemeClr val="bg2"/>
              </a:solidFill>
              <a:latin typeface="Cambria" panose="02040503050406030204" pitchFamily="18" charset="0"/>
              <a:ea typeface="Cambria" panose="02040503050406030204" pitchFamily="18" charset="0"/>
            </a:endParaRPr>
          </a:p>
        </p:txBody>
      </p:sp>
      <p:graphicFrame>
        <p:nvGraphicFramePr>
          <p:cNvPr id="3" name="Table 3">
            <a:extLst>
              <a:ext uri="{FF2B5EF4-FFF2-40B4-BE49-F238E27FC236}">
                <a16:creationId xmlns:a16="http://schemas.microsoft.com/office/drawing/2014/main" id="{79AAB127-4473-48E9-9747-B2A9FF209CBE}"/>
              </a:ext>
            </a:extLst>
          </p:cNvPr>
          <p:cNvGraphicFramePr>
            <a:graphicFrameLocks noGrp="1"/>
          </p:cNvGraphicFramePr>
          <p:nvPr>
            <p:extLst>
              <p:ext uri="{D42A27DB-BD31-4B8C-83A1-F6EECF244321}">
                <p14:modId xmlns:p14="http://schemas.microsoft.com/office/powerpoint/2010/main" val="2282791821"/>
              </p:ext>
            </p:extLst>
          </p:nvPr>
        </p:nvGraphicFramePr>
        <p:xfrm>
          <a:off x="663699" y="1541793"/>
          <a:ext cx="10954800" cy="2603752"/>
        </p:xfrm>
        <a:graphic>
          <a:graphicData uri="http://schemas.openxmlformats.org/drawingml/2006/table">
            <a:tbl>
              <a:tblPr firstRow="1" bandRow="1">
                <a:tableStyleId>{5C22544A-7EE6-4342-B048-85BDC9FD1C3A}</a:tableStyleId>
              </a:tblPr>
              <a:tblGrid>
                <a:gridCol w="3651600">
                  <a:extLst>
                    <a:ext uri="{9D8B030D-6E8A-4147-A177-3AD203B41FA5}">
                      <a16:colId xmlns:a16="http://schemas.microsoft.com/office/drawing/2014/main" val="3963335965"/>
                    </a:ext>
                  </a:extLst>
                </a:gridCol>
                <a:gridCol w="3651600">
                  <a:extLst>
                    <a:ext uri="{9D8B030D-6E8A-4147-A177-3AD203B41FA5}">
                      <a16:colId xmlns:a16="http://schemas.microsoft.com/office/drawing/2014/main" val="1570171422"/>
                    </a:ext>
                  </a:extLst>
                </a:gridCol>
                <a:gridCol w="3651600">
                  <a:extLst>
                    <a:ext uri="{9D8B030D-6E8A-4147-A177-3AD203B41FA5}">
                      <a16:colId xmlns:a16="http://schemas.microsoft.com/office/drawing/2014/main" val="1463445154"/>
                    </a:ext>
                  </a:extLst>
                </a:gridCol>
              </a:tblGrid>
              <a:tr h="404604">
                <a:tc gridSpan="3">
                  <a:txBody>
                    <a:bodyPr/>
                    <a:lstStyle/>
                    <a:p>
                      <a:pPr algn="ctr"/>
                      <a:r>
                        <a:rPr lang="en-US" sz="2800" dirty="0">
                          <a:latin typeface="Cambria" panose="02040503050406030204" pitchFamily="18" charset="0"/>
                          <a:ea typeface="Cambria" panose="02040503050406030204" pitchFamily="18" charset="0"/>
                        </a:rPr>
                        <a:t>Times higher CPUE in </a:t>
                      </a:r>
                      <a:r>
                        <a:rPr lang="en-US" sz="2800" dirty="0">
                          <a:effectLst/>
                          <a:latin typeface="Cambria" panose="02040503050406030204" pitchFamily="18" charset="0"/>
                          <a:ea typeface="Cambria" panose="02040503050406030204" pitchFamily="18" charset="0"/>
                          <a:cs typeface="Times New Roman" panose="02020603050405020304" pitchFamily="18" charset="0"/>
                        </a:rPr>
                        <a:t>20°N to 20°S</a:t>
                      </a:r>
                      <a:endParaRPr lang="en-US" sz="2800" dirty="0">
                        <a:latin typeface="Cambria" panose="02040503050406030204" pitchFamily="18" charset="0"/>
                        <a:ea typeface="Cambria" panose="02040503050406030204" pitchFamily="18" charset="0"/>
                      </a:endParaRPr>
                    </a:p>
                  </a:txBody>
                  <a:tcPr/>
                </a:tc>
                <a:tc hMerge="1">
                  <a:txBody>
                    <a:bodyPr/>
                    <a:lstStyle/>
                    <a:p>
                      <a:r>
                        <a:rPr lang="en-US" dirty="0"/>
                        <a:t>Deep</a:t>
                      </a:r>
                    </a:p>
                  </a:txBody>
                  <a:tcPr/>
                </a:tc>
                <a:tc hMerge="1">
                  <a:txBody>
                    <a:bodyPr/>
                    <a:lstStyle/>
                    <a:p>
                      <a:r>
                        <a:rPr lang="en-US" dirty="0"/>
                        <a:t>Shallow</a:t>
                      </a:r>
                    </a:p>
                  </a:txBody>
                  <a:tcPr/>
                </a:tc>
                <a:extLst>
                  <a:ext uri="{0D108BD9-81ED-4DB2-BD59-A6C34878D82A}">
                    <a16:rowId xmlns:a16="http://schemas.microsoft.com/office/drawing/2014/main" val="2872354380"/>
                  </a:ext>
                </a:extLst>
              </a:tr>
              <a:tr h="404604">
                <a:tc>
                  <a:txBody>
                    <a:bodyPr/>
                    <a:lstStyle/>
                    <a:p>
                      <a:pPr algn="ctr"/>
                      <a:endParaRPr lang="en-US" sz="200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Cambria" panose="02040503050406030204" pitchFamily="18" charset="0"/>
                          <a:ea typeface="Cambria" panose="02040503050406030204" pitchFamily="18" charset="0"/>
                        </a:rPr>
                        <a:t>Deep</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Cambria" panose="02040503050406030204" pitchFamily="18" charset="0"/>
                          <a:ea typeface="Cambria" panose="02040503050406030204" pitchFamily="18" charset="0"/>
                        </a:rPr>
                        <a:t>Shallow</a:t>
                      </a:r>
                    </a:p>
                  </a:txBody>
                  <a:tcPr/>
                </a:tc>
                <a:extLst>
                  <a:ext uri="{0D108BD9-81ED-4DB2-BD59-A6C34878D82A}">
                    <a16:rowId xmlns:a16="http://schemas.microsoft.com/office/drawing/2014/main" val="3701989282"/>
                  </a:ext>
                </a:extLst>
              </a:tr>
              <a:tr h="364209">
                <a:tc>
                  <a:txBody>
                    <a:bodyPr/>
                    <a:lstStyle/>
                    <a:p>
                      <a:pPr algn="ctr"/>
                      <a:r>
                        <a:rPr lang="en-US" sz="2000" dirty="0">
                          <a:latin typeface="Cambria" panose="02040503050406030204" pitchFamily="18" charset="0"/>
                          <a:ea typeface="Cambria" panose="02040503050406030204" pitchFamily="18" charset="0"/>
                        </a:rPr>
                        <a:t>OCS - </a:t>
                      </a:r>
                      <a:r>
                        <a:rPr lang="en-US" sz="2000" dirty="0">
                          <a:effectLst/>
                          <a:latin typeface="Cambria" panose="02040503050406030204" pitchFamily="18" charset="0"/>
                          <a:ea typeface="Cambria" panose="02040503050406030204" pitchFamily="18" charset="0"/>
                          <a:cs typeface="Times New Roman" panose="02020603050405020304" pitchFamily="18" charset="0"/>
                        </a:rPr>
                        <a:t>north of 20°N </a:t>
                      </a:r>
                      <a:endParaRPr lang="en-US" sz="2000" dirty="0">
                        <a:latin typeface="Cambria" panose="02040503050406030204" pitchFamily="18" charset="0"/>
                        <a:ea typeface="Cambria" panose="02040503050406030204" pitchFamily="18" charset="0"/>
                      </a:endParaRPr>
                    </a:p>
                  </a:txBody>
                  <a:tcPr/>
                </a:tc>
                <a:tc>
                  <a:txBody>
                    <a:bodyPr/>
                    <a:lstStyle/>
                    <a:p>
                      <a:pPr algn="ctr"/>
                      <a:r>
                        <a:rPr lang="en-US" sz="2000" dirty="0">
                          <a:latin typeface="Cambria" panose="02040503050406030204" pitchFamily="18" charset="0"/>
                          <a:ea typeface="Cambria" panose="02040503050406030204" pitchFamily="18" charset="0"/>
                        </a:rPr>
                        <a:t>6.7</a:t>
                      </a:r>
                    </a:p>
                  </a:txBody>
                  <a:tcPr/>
                </a:tc>
                <a:tc>
                  <a:txBody>
                    <a:bodyPr/>
                    <a:lstStyle/>
                    <a:p>
                      <a:pPr algn="ctr"/>
                      <a:r>
                        <a:rPr lang="en-US" sz="2000" dirty="0">
                          <a:latin typeface="Cambria" panose="02040503050406030204" pitchFamily="18" charset="0"/>
                          <a:ea typeface="Cambria" panose="02040503050406030204" pitchFamily="18" charset="0"/>
                        </a:rPr>
                        <a:t>2.4</a:t>
                      </a:r>
                    </a:p>
                  </a:txBody>
                  <a:tcPr/>
                </a:tc>
                <a:extLst>
                  <a:ext uri="{0D108BD9-81ED-4DB2-BD59-A6C34878D82A}">
                    <a16:rowId xmlns:a16="http://schemas.microsoft.com/office/drawing/2014/main" val="3526762458"/>
                  </a:ext>
                </a:extLst>
              </a:tr>
              <a:tr h="335902">
                <a:tc>
                  <a:txBody>
                    <a:bodyPr/>
                    <a:lstStyle/>
                    <a:p>
                      <a:pPr algn="ctr"/>
                      <a:r>
                        <a:rPr lang="en-US" sz="2000" dirty="0">
                          <a:latin typeface="Cambria" panose="02040503050406030204" pitchFamily="18" charset="0"/>
                          <a:ea typeface="Cambria" panose="02040503050406030204" pitchFamily="18" charset="0"/>
                        </a:rPr>
                        <a:t>OCS - </a:t>
                      </a:r>
                      <a:r>
                        <a:rPr lang="en-US" sz="2000" dirty="0">
                          <a:effectLst/>
                          <a:latin typeface="Cambria" panose="02040503050406030204" pitchFamily="18" charset="0"/>
                          <a:ea typeface="Cambria" panose="02040503050406030204" pitchFamily="18" charset="0"/>
                          <a:cs typeface="Times New Roman" panose="02020603050405020304" pitchFamily="18" charset="0"/>
                        </a:rPr>
                        <a:t>south of 20°S</a:t>
                      </a:r>
                      <a:endParaRPr lang="en-US" sz="2000" dirty="0">
                        <a:latin typeface="Cambria" panose="02040503050406030204" pitchFamily="18" charset="0"/>
                        <a:ea typeface="Cambria" panose="02040503050406030204" pitchFamily="18" charset="0"/>
                      </a:endParaRPr>
                    </a:p>
                  </a:txBody>
                  <a:tcPr/>
                </a:tc>
                <a:tc>
                  <a:txBody>
                    <a:bodyPr/>
                    <a:lstStyle/>
                    <a:p>
                      <a:pPr algn="ctr"/>
                      <a:r>
                        <a:rPr lang="en-US" sz="2000" dirty="0">
                          <a:latin typeface="Cambria" panose="02040503050406030204" pitchFamily="18" charset="0"/>
                          <a:ea typeface="Cambria" panose="02040503050406030204" pitchFamily="18" charset="0"/>
                        </a:rPr>
                        <a:t>12.2</a:t>
                      </a:r>
                    </a:p>
                  </a:txBody>
                  <a:tcPr/>
                </a:tc>
                <a:tc>
                  <a:txBody>
                    <a:bodyPr/>
                    <a:lstStyle/>
                    <a:p>
                      <a:pPr algn="ctr"/>
                      <a:r>
                        <a:rPr lang="en-US" sz="2000" dirty="0">
                          <a:latin typeface="Cambria" panose="02040503050406030204" pitchFamily="18" charset="0"/>
                          <a:ea typeface="Cambria" panose="02040503050406030204" pitchFamily="18" charset="0"/>
                        </a:rPr>
                        <a:t>Non-informative</a:t>
                      </a:r>
                    </a:p>
                  </a:txBody>
                  <a:tcPr/>
                </a:tc>
                <a:extLst>
                  <a:ext uri="{0D108BD9-81ED-4DB2-BD59-A6C34878D82A}">
                    <a16:rowId xmlns:a16="http://schemas.microsoft.com/office/drawing/2014/main" val="829766148"/>
                  </a:ext>
                </a:extLst>
              </a:tr>
              <a:tr h="326572">
                <a:tc>
                  <a:txBody>
                    <a:bodyPr/>
                    <a:lstStyle/>
                    <a:p>
                      <a:pPr algn="ctr"/>
                      <a:r>
                        <a:rPr lang="en-US" sz="2000" dirty="0">
                          <a:latin typeface="Cambria" panose="02040503050406030204" pitchFamily="18" charset="0"/>
                          <a:ea typeface="Cambria" panose="02040503050406030204" pitchFamily="18" charset="0"/>
                        </a:rPr>
                        <a:t>FAL - </a:t>
                      </a:r>
                      <a:r>
                        <a:rPr lang="en-US" sz="2000" dirty="0">
                          <a:effectLst/>
                          <a:latin typeface="Cambria" panose="02040503050406030204" pitchFamily="18" charset="0"/>
                          <a:ea typeface="Cambria" panose="02040503050406030204" pitchFamily="18" charset="0"/>
                          <a:cs typeface="Times New Roman" panose="02020603050405020304" pitchFamily="18" charset="0"/>
                        </a:rPr>
                        <a:t>north of 20°N </a:t>
                      </a:r>
                      <a:endParaRPr lang="en-US" sz="2000" dirty="0">
                        <a:latin typeface="Cambria" panose="02040503050406030204" pitchFamily="18" charset="0"/>
                        <a:ea typeface="Cambria" panose="02040503050406030204" pitchFamily="18" charset="0"/>
                      </a:endParaRPr>
                    </a:p>
                  </a:txBody>
                  <a:tcPr/>
                </a:tc>
                <a:tc>
                  <a:txBody>
                    <a:bodyPr/>
                    <a:lstStyle/>
                    <a:p>
                      <a:pPr algn="ctr"/>
                      <a:r>
                        <a:rPr lang="en-US" sz="2000" dirty="0">
                          <a:latin typeface="Cambria" panose="02040503050406030204" pitchFamily="18" charset="0"/>
                          <a:ea typeface="Cambria" panose="02040503050406030204" pitchFamily="18" charset="0"/>
                        </a:rPr>
                        <a:t>68.8</a:t>
                      </a:r>
                    </a:p>
                  </a:txBody>
                  <a:tcPr/>
                </a:tc>
                <a:tc>
                  <a:txBody>
                    <a:bodyPr/>
                    <a:lstStyle/>
                    <a:p>
                      <a:pPr algn="ctr"/>
                      <a:r>
                        <a:rPr lang="en-US" sz="2000" dirty="0">
                          <a:latin typeface="Cambria" panose="02040503050406030204" pitchFamily="18" charset="0"/>
                          <a:ea typeface="Cambria" panose="02040503050406030204" pitchFamily="18" charset="0"/>
                        </a:rPr>
                        <a:t>71.9</a:t>
                      </a:r>
                    </a:p>
                  </a:txBody>
                  <a:tcPr/>
                </a:tc>
                <a:extLst>
                  <a:ext uri="{0D108BD9-81ED-4DB2-BD59-A6C34878D82A}">
                    <a16:rowId xmlns:a16="http://schemas.microsoft.com/office/drawing/2014/main" val="2766019098"/>
                  </a:ext>
                </a:extLst>
              </a:tr>
              <a:tr h="492268">
                <a:tc>
                  <a:txBody>
                    <a:bodyPr/>
                    <a:lstStyle/>
                    <a:p>
                      <a:pPr algn="ctr"/>
                      <a:r>
                        <a:rPr lang="en-US" sz="2000" dirty="0">
                          <a:latin typeface="Cambria" panose="02040503050406030204" pitchFamily="18" charset="0"/>
                          <a:ea typeface="Cambria" panose="02040503050406030204" pitchFamily="18" charset="0"/>
                        </a:rPr>
                        <a:t>FAL - </a:t>
                      </a:r>
                      <a:r>
                        <a:rPr lang="en-US" sz="2000" dirty="0">
                          <a:effectLst/>
                          <a:latin typeface="Cambria" panose="02040503050406030204" pitchFamily="18" charset="0"/>
                          <a:ea typeface="Cambria" panose="02040503050406030204" pitchFamily="18" charset="0"/>
                          <a:cs typeface="Times New Roman" panose="02020603050405020304" pitchFamily="18" charset="0"/>
                        </a:rPr>
                        <a:t>south of 20°S</a:t>
                      </a:r>
                      <a:endParaRPr lang="en-US" sz="2000" dirty="0">
                        <a:latin typeface="Cambria" panose="02040503050406030204" pitchFamily="18" charset="0"/>
                        <a:ea typeface="Cambria" panose="02040503050406030204" pitchFamily="18" charset="0"/>
                      </a:endParaRPr>
                    </a:p>
                  </a:txBody>
                  <a:tcPr/>
                </a:tc>
                <a:tc>
                  <a:txBody>
                    <a:bodyPr/>
                    <a:lstStyle/>
                    <a:p>
                      <a:pPr algn="ctr"/>
                      <a:r>
                        <a:rPr lang="en-US" sz="2000" dirty="0">
                          <a:latin typeface="Cambria" panose="02040503050406030204" pitchFamily="18" charset="0"/>
                          <a:ea typeface="Cambria" panose="02040503050406030204" pitchFamily="18" charset="0"/>
                        </a:rPr>
                        <a:t>37.1</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Cambria" panose="02040503050406030204" pitchFamily="18" charset="0"/>
                          <a:ea typeface="Cambria" panose="02040503050406030204" pitchFamily="18" charset="0"/>
                        </a:rPr>
                        <a:t>Non-informative</a:t>
                      </a:r>
                    </a:p>
                  </a:txBody>
                  <a:tcPr/>
                </a:tc>
                <a:extLst>
                  <a:ext uri="{0D108BD9-81ED-4DB2-BD59-A6C34878D82A}">
                    <a16:rowId xmlns:a16="http://schemas.microsoft.com/office/drawing/2014/main" val="2794414695"/>
                  </a:ext>
                </a:extLst>
              </a:tr>
            </a:tbl>
          </a:graphicData>
        </a:graphic>
      </p:graphicFrame>
    </p:spTree>
    <p:extLst>
      <p:ext uri="{BB962C8B-B14F-4D97-AF65-F5344CB8AC3E}">
        <p14:creationId xmlns:p14="http://schemas.microsoft.com/office/powerpoint/2010/main" val="466781543"/>
      </p:ext>
    </p:extLst>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1"/>
          <p:cNvSpPr txBox="1">
            <a:spLocks noGrp="1"/>
          </p:cNvSpPr>
          <p:nvPr>
            <p:ph type="ctrTitle"/>
          </p:nvPr>
        </p:nvSpPr>
        <p:spPr>
          <a:xfrm>
            <a:off x="572277" y="254773"/>
            <a:ext cx="10954800" cy="886397"/>
          </a:xfrm>
          <a:prstGeom prst="rect">
            <a:avLst/>
          </a:prstGeom>
          <a:noFill/>
          <a:ln>
            <a:noFill/>
          </a:ln>
        </p:spPr>
        <p:txBody>
          <a:bodyPr spcFirstLastPara="1" wrap="square" lIns="0" tIns="0" rIns="0" bIns="0" anchor="b" anchorCtr="0">
            <a:spAutoFit/>
          </a:bodyPr>
          <a:lstStyle/>
          <a:p>
            <a:pPr marL="0" lvl="0" indent="0" algn="l" rtl="0">
              <a:lnSpc>
                <a:spcPct val="80000"/>
              </a:lnSpc>
              <a:spcBef>
                <a:spcPts val="0"/>
              </a:spcBef>
              <a:spcAft>
                <a:spcPts val="0"/>
              </a:spcAft>
              <a:buClr>
                <a:schemeClr val="dk2"/>
              </a:buClr>
              <a:buSzPts val="7200"/>
              <a:buFont typeface="Cambria"/>
              <a:buNone/>
            </a:pPr>
            <a:r>
              <a:rPr lang="en-US" sz="3600" dirty="0">
                <a:solidFill>
                  <a:schemeClr val="dk2"/>
                </a:solidFill>
                <a:latin typeface="Cambria" panose="02040503050406030204" pitchFamily="18" charset="0"/>
                <a:ea typeface="Cambria" panose="02040503050406030204" pitchFamily="18" charset="0"/>
              </a:rPr>
              <a:t>Results – OCS comparison with Peatman &amp; Nicol (2023) with CPUE and longline effort for all fleets </a:t>
            </a:r>
            <a:endParaRPr sz="3600" dirty="0">
              <a:solidFill>
                <a:schemeClr val="dk2"/>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EDA84AD6-2BE0-4201-B922-E1C4A0167A6E}"/>
              </a:ext>
            </a:extLst>
          </p:cNvPr>
          <p:cNvPicPr>
            <a:picLocks noChangeAspect="1"/>
          </p:cNvPicPr>
          <p:nvPr/>
        </p:nvPicPr>
        <p:blipFill>
          <a:blip r:embed="rId3"/>
          <a:stretch>
            <a:fillRect/>
          </a:stretch>
        </p:blipFill>
        <p:spPr>
          <a:xfrm>
            <a:off x="446612" y="1308851"/>
            <a:ext cx="11298776" cy="4438805"/>
          </a:xfrm>
          <a:prstGeom prst="rect">
            <a:avLst/>
          </a:prstGeom>
        </p:spPr>
      </p:pic>
      <p:sp>
        <p:nvSpPr>
          <p:cNvPr id="6" name="Google Shape;66;p11">
            <a:extLst>
              <a:ext uri="{FF2B5EF4-FFF2-40B4-BE49-F238E27FC236}">
                <a16:creationId xmlns:a16="http://schemas.microsoft.com/office/drawing/2014/main" id="{49FAE7D2-2577-4EAA-83F8-C0554465AE85}"/>
              </a:ext>
            </a:extLst>
          </p:cNvPr>
          <p:cNvSpPr txBox="1"/>
          <p:nvPr/>
        </p:nvSpPr>
        <p:spPr>
          <a:xfrm>
            <a:off x="291136" y="4963878"/>
            <a:ext cx="11402009" cy="653143"/>
          </a:xfrm>
          <a:prstGeom prst="rect">
            <a:avLst/>
          </a:prstGeom>
          <a:noFill/>
          <a:ln>
            <a:noFill/>
          </a:ln>
        </p:spPr>
        <p:txBody>
          <a:bodyPr spcFirstLastPara="1" wrap="square" lIns="91425" tIns="91425" rIns="91425" bIns="91425" anchor="t" anchorCtr="0">
            <a:noAutofit/>
          </a:bodyPr>
          <a:lstStyle/>
          <a:p>
            <a:pPr marL="457200" indent="-400050">
              <a:buSzPts val="2700"/>
              <a:buFont typeface="Arial"/>
              <a:buChar char="●"/>
            </a:pPr>
            <a:endParaRPr lang="en-US" sz="24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p>
            <a:pPr marL="457200" indent="-400050">
              <a:buSzPts val="2700"/>
              <a:buFont typeface="Arial"/>
              <a:buChar char="●"/>
            </a:pPr>
            <a:endParaRPr lang="en-US" sz="2400" dirty="0">
              <a:solidFill>
                <a:schemeClr val="bg2"/>
              </a:solidFill>
              <a:latin typeface="Arial" panose="020B0604020202020204" pitchFamily="34" charset="0"/>
              <a:ea typeface="Calibri" panose="020F0502020204030204" pitchFamily="34" charset="0"/>
              <a:cs typeface="Times New Roman" panose="02020603050405020304" pitchFamily="18" charset="0"/>
            </a:endParaRPr>
          </a:p>
          <a:p>
            <a:pPr marL="457200" indent="-400050">
              <a:buSzPts val="2700"/>
              <a:buFont typeface="Arial"/>
              <a:buChar char="●"/>
            </a:pPr>
            <a:r>
              <a:rPr lang="en-US" sz="2400" dirty="0">
                <a:solidFill>
                  <a:schemeClr val="bg2"/>
                </a:solidFill>
                <a:effectLst/>
                <a:latin typeface="Cambria" panose="02040503050406030204" pitchFamily="18" charset="0"/>
                <a:ea typeface="Cambria" panose="02040503050406030204" pitchFamily="18" charset="0"/>
              </a:rPr>
              <a:t>Average annual difference between methodologies was 4,319 higher OCS in this study</a:t>
            </a:r>
            <a:r>
              <a:rPr lang="en-US" sz="24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a:t>
            </a:r>
          </a:p>
          <a:p>
            <a:pPr marL="457200" lvl="0" indent="-400050" algn="l" rtl="0">
              <a:spcBef>
                <a:spcPts val="0"/>
              </a:spcBef>
              <a:spcAft>
                <a:spcPts val="0"/>
              </a:spcAft>
              <a:buSzPts val="2700"/>
              <a:buChar char="●"/>
            </a:pPr>
            <a:endParaRPr lang="en-US" sz="2400" dirty="0">
              <a:solidFill>
                <a:schemeClr val="bg2"/>
              </a:solidFill>
              <a:effectLst/>
              <a:latin typeface="+mj-lt"/>
              <a:ea typeface="Calibri" panose="020F0502020204030204" pitchFamily="34" charset="0"/>
            </a:endParaRPr>
          </a:p>
          <a:p>
            <a:pPr marL="57150" lvl="0" algn="l" rtl="0">
              <a:spcBef>
                <a:spcPts val="0"/>
              </a:spcBef>
              <a:spcAft>
                <a:spcPts val="0"/>
              </a:spcAft>
              <a:buSzPts val="2700"/>
            </a:pPr>
            <a:endParaRPr lang="en-US" sz="2400" dirty="0">
              <a:solidFill>
                <a:schemeClr val="bg2"/>
              </a:solidFill>
              <a:effectLst/>
              <a:latin typeface="+mj-lt"/>
              <a:ea typeface="Calibri" panose="020F0502020204030204" pitchFamily="34" charset="0"/>
            </a:endParaRPr>
          </a:p>
          <a:p>
            <a:pPr marL="57150" lvl="0" algn="l" rtl="0">
              <a:spcBef>
                <a:spcPts val="0"/>
              </a:spcBef>
              <a:spcAft>
                <a:spcPts val="0"/>
              </a:spcAft>
              <a:buSzPts val="2700"/>
            </a:pPr>
            <a:endParaRPr lang="en-US" sz="2400" dirty="0">
              <a:solidFill>
                <a:schemeClr val="bg2"/>
              </a:solidFill>
              <a:effectLst/>
              <a:latin typeface="Arial" panose="020B0604020202020204" pitchFamily="34" charset="0"/>
              <a:ea typeface="Calibri" panose="020F0502020204030204" pitchFamily="34" charset="0"/>
            </a:endParaRPr>
          </a:p>
          <a:p>
            <a:pPr marL="57150" lvl="0" algn="l" rtl="0">
              <a:spcBef>
                <a:spcPts val="0"/>
              </a:spcBef>
              <a:spcAft>
                <a:spcPts val="0"/>
              </a:spcAft>
              <a:buSzPts val="2700"/>
            </a:pPr>
            <a:endParaRPr lang="en-US" sz="2400" dirty="0">
              <a:solidFill>
                <a:schemeClr val="bg2"/>
              </a:solidFill>
              <a:latin typeface="Arial" panose="020B0604020202020204" pitchFamily="34" charset="0"/>
            </a:endParaRPr>
          </a:p>
          <a:p>
            <a:pPr marL="57150" lvl="0" algn="l" rtl="0">
              <a:spcBef>
                <a:spcPts val="0"/>
              </a:spcBef>
              <a:spcAft>
                <a:spcPts val="0"/>
              </a:spcAft>
              <a:buSzPts val="2700"/>
            </a:pPr>
            <a:r>
              <a:rPr lang="en-US" sz="2400" dirty="0">
                <a:solidFill>
                  <a:schemeClr val="bg2"/>
                </a:solidFill>
              </a:rPr>
              <a:t> </a:t>
            </a:r>
            <a:endParaRPr sz="2400" dirty="0">
              <a:solidFill>
                <a:schemeClr val="bg2"/>
              </a:solidFill>
            </a:endParaRPr>
          </a:p>
        </p:txBody>
      </p:sp>
    </p:spTree>
    <p:extLst>
      <p:ext uri="{BB962C8B-B14F-4D97-AF65-F5344CB8AC3E}">
        <p14:creationId xmlns:p14="http://schemas.microsoft.com/office/powerpoint/2010/main" val="4181486173"/>
      </p:ext>
    </p:extLst>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1"/>
          <p:cNvSpPr txBox="1">
            <a:spLocks noGrp="1"/>
          </p:cNvSpPr>
          <p:nvPr>
            <p:ph type="ctrTitle"/>
          </p:nvPr>
        </p:nvSpPr>
        <p:spPr>
          <a:xfrm>
            <a:off x="572277" y="254773"/>
            <a:ext cx="10954800" cy="886397"/>
          </a:xfrm>
          <a:prstGeom prst="rect">
            <a:avLst/>
          </a:prstGeom>
          <a:noFill/>
          <a:ln>
            <a:noFill/>
          </a:ln>
        </p:spPr>
        <p:txBody>
          <a:bodyPr spcFirstLastPara="1" wrap="square" lIns="0" tIns="0" rIns="0" bIns="0" anchor="b" anchorCtr="0">
            <a:spAutoFit/>
          </a:bodyPr>
          <a:lstStyle/>
          <a:p>
            <a:pPr marL="0" lvl="0" indent="0" algn="l" rtl="0">
              <a:lnSpc>
                <a:spcPct val="80000"/>
              </a:lnSpc>
              <a:spcBef>
                <a:spcPts val="0"/>
              </a:spcBef>
              <a:spcAft>
                <a:spcPts val="0"/>
              </a:spcAft>
              <a:buClr>
                <a:schemeClr val="dk2"/>
              </a:buClr>
              <a:buSzPts val="7200"/>
              <a:buFont typeface="Cambria"/>
              <a:buNone/>
            </a:pPr>
            <a:r>
              <a:rPr lang="en-US" sz="3600" dirty="0">
                <a:solidFill>
                  <a:schemeClr val="dk2"/>
                </a:solidFill>
                <a:latin typeface="Cambria" panose="02040503050406030204" pitchFamily="18" charset="0"/>
                <a:ea typeface="Cambria" panose="02040503050406030204" pitchFamily="18" charset="0"/>
              </a:rPr>
              <a:t>Results – FAL comparison with Peatman &amp; Nicol (2023) with CPUE and longline effort for all fleets </a:t>
            </a:r>
            <a:endParaRPr sz="3600" dirty="0">
              <a:solidFill>
                <a:schemeClr val="dk2"/>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3162FF13-7F61-4CE0-8D76-E9857D1032C3}"/>
              </a:ext>
            </a:extLst>
          </p:cNvPr>
          <p:cNvPicPr>
            <a:picLocks noChangeAspect="1"/>
          </p:cNvPicPr>
          <p:nvPr/>
        </p:nvPicPr>
        <p:blipFill>
          <a:blip r:embed="rId3"/>
          <a:stretch>
            <a:fillRect/>
          </a:stretch>
        </p:blipFill>
        <p:spPr>
          <a:xfrm>
            <a:off x="322580" y="1209590"/>
            <a:ext cx="11301984" cy="4604512"/>
          </a:xfrm>
          <a:prstGeom prst="rect">
            <a:avLst/>
          </a:prstGeom>
        </p:spPr>
      </p:pic>
      <p:sp>
        <p:nvSpPr>
          <p:cNvPr id="7" name="Google Shape;66;p11">
            <a:extLst>
              <a:ext uri="{FF2B5EF4-FFF2-40B4-BE49-F238E27FC236}">
                <a16:creationId xmlns:a16="http://schemas.microsoft.com/office/drawing/2014/main" id="{B1CB891D-B4E7-4DF8-8432-0411E6625C1A}"/>
              </a:ext>
            </a:extLst>
          </p:cNvPr>
          <p:cNvSpPr txBox="1"/>
          <p:nvPr/>
        </p:nvSpPr>
        <p:spPr>
          <a:xfrm>
            <a:off x="291136" y="4963878"/>
            <a:ext cx="11402009" cy="653143"/>
          </a:xfrm>
          <a:prstGeom prst="rect">
            <a:avLst/>
          </a:prstGeom>
          <a:noFill/>
          <a:ln>
            <a:noFill/>
          </a:ln>
        </p:spPr>
        <p:txBody>
          <a:bodyPr spcFirstLastPara="1" wrap="square" lIns="91425" tIns="91425" rIns="91425" bIns="91425" anchor="t" anchorCtr="0">
            <a:noAutofit/>
          </a:bodyPr>
          <a:lstStyle/>
          <a:p>
            <a:pPr marL="457200" indent="-400050">
              <a:buSzPts val="2700"/>
              <a:buFont typeface="Arial"/>
              <a:buChar char="●"/>
            </a:pPr>
            <a:endParaRPr lang="en-US" sz="24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p>
            <a:pPr marL="457200" indent="-400050">
              <a:buSzPts val="2700"/>
              <a:buFont typeface="Arial"/>
              <a:buChar char="●"/>
            </a:pPr>
            <a:endParaRPr lang="en-US" sz="2400" dirty="0">
              <a:solidFill>
                <a:schemeClr val="bg2"/>
              </a:solidFill>
              <a:latin typeface="Arial" panose="020B0604020202020204" pitchFamily="34" charset="0"/>
              <a:ea typeface="Calibri" panose="020F0502020204030204" pitchFamily="34" charset="0"/>
              <a:cs typeface="Times New Roman" panose="02020603050405020304" pitchFamily="18" charset="0"/>
            </a:endParaRPr>
          </a:p>
          <a:p>
            <a:pPr marL="457200" indent="-400050">
              <a:buSzPts val="2700"/>
              <a:buFont typeface="Arial"/>
              <a:buChar char="●"/>
            </a:pPr>
            <a:r>
              <a:rPr lang="en-US" sz="24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The average annual difference between methodologies was 6,097 higher FAL in Peatman and Nicol (2023).</a:t>
            </a:r>
          </a:p>
          <a:p>
            <a:pPr marL="457200" indent="-400050">
              <a:buSzPts val="2700"/>
              <a:buFont typeface="Arial"/>
              <a:buChar char="●"/>
            </a:pPr>
            <a:endParaRPr lang="en-US" sz="2400" dirty="0">
              <a:solidFill>
                <a:schemeClr val="bg2"/>
              </a:solidFill>
              <a:effectLst/>
              <a:latin typeface="+mj-lt"/>
              <a:ea typeface="Calibri" panose="020F0502020204030204" pitchFamily="34" charset="0"/>
              <a:cs typeface="Times New Roman" panose="02020603050405020304" pitchFamily="18" charset="0"/>
            </a:endParaRPr>
          </a:p>
          <a:p>
            <a:pPr marL="457200" lvl="0" indent="-400050" algn="l" rtl="0">
              <a:spcBef>
                <a:spcPts val="0"/>
              </a:spcBef>
              <a:spcAft>
                <a:spcPts val="0"/>
              </a:spcAft>
              <a:buSzPts val="2700"/>
              <a:buChar char="●"/>
            </a:pPr>
            <a:endParaRPr lang="en-US" sz="2400" dirty="0">
              <a:solidFill>
                <a:schemeClr val="bg2"/>
              </a:solidFill>
              <a:effectLst/>
              <a:latin typeface="+mj-lt"/>
              <a:ea typeface="Calibri" panose="020F0502020204030204" pitchFamily="34" charset="0"/>
            </a:endParaRPr>
          </a:p>
          <a:p>
            <a:pPr marL="57150" lvl="0" algn="l" rtl="0">
              <a:spcBef>
                <a:spcPts val="0"/>
              </a:spcBef>
              <a:spcAft>
                <a:spcPts val="0"/>
              </a:spcAft>
              <a:buSzPts val="2700"/>
            </a:pPr>
            <a:endParaRPr lang="en-US" sz="2400" dirty="0">
              <a:solidFill>
                <a:schemeClr val="bg2"/>
              </a:solidFill>
              <a:effectLst/>
              <a:latin typeface="+mj-lt"/>
              <a:ea typeface="Calibri" panose="020F0502020204030204" pitchFamily="34" charset="0"/>
            </a:endParaRPr>
          </a:p>
          <a:p>
            <a:pPr marL="57150" lvl="0" algn="l" rtl="0">
              <a:spcBef>
                <a:spcPts val="0"/>
              </a:spcBef>
              <a:spcAft>
                <a:spcPts val="0"/>
              </a:spcAft>
              <a:buSzPts val="2700"/>
            </a:pPr>
            <a:endParaRPr lang="en-US" sz="2400" dirty="0">
              <a:solidFill>
                <a:schemeClr val="bg2"/>
              </a:solidFill>
              <a:effectLst/>
              <a:latin typeface="Arial" panose="020B0604020202020204" pitchFamily="34" charset="0"/>
              <a:ea typeface="Calibri" panose="020F0502020204030204" pitchFamily="34" charset="0"/>
            </a:endParaRPr>
          </a:p>
          <a:p>
            <a:pPr marL="57150" lvl="0" algn="l" rtl="0">
              <a:spcBef>
                <a:spcPts val="0"/>
              </a:spcBef>
              <a:spcAft>
                <a:spcPts val="0"/>
              </a:spcAft>
              <a:buSzPts val="2700"/>
            </a:pPr>
            <a:endParaRPr lang="en-US" sz="2400" dirty="0">
              <a:solidFill>
                <a:schemeClr val="bg2"/>
              </a:solidFill>
              <a:latin typeface="Arial" panose="020B0604020202020204" pitchFamily="34" charset="0"/>
            </a:endParaRPr>
          </a:p>
          <a:p>
            <a:pPr marL="57150" lvl="0" algn="l" rtl="0">
              <a:spcBef>
                <a:spcPts val="0"/>
              </a:spcBef>
              <a:spcAft>
                <a:spcPts val="0"/>
              </a:spcAft>
              <a:buSzPts val="2700"/>
            </a:pPr>
            <a:r>
              <a:rPr lang="en-US" sz="2400" dirty="0">
                <a:solidFill>
                  <a:schemeClr val="bg2"/>
                </a:solidFill>
              </a:rPr>
              <a:t> </a:t>
            </a:r>
            <a:endParaRPr sz="2400" dirty="0">
              <a:solidFill>
                <a:schemeClr val="bg2"/>
              </a:solidFill>
            </a:endParaRPr>
          </a:p>
        </p:txBody>
      </p:sp>
    </p:spTree>
    <p:extLst>
      <p:ext uri="{BB962C8B-B14F-4D97-AF65-F5344CB8AC3E}">
        <p14:creationId xmlns:p14="http://schemas.microsoft.com/office/powerpoint/2010/main" val="286815833"/>
      </p:ext>
    </p:extLst>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p:nvPr/>
        </p:nvSpPr>
        <p:spPr>
          <a:xfrm>
            <a:off x="609902" y="985462"/>
            <a:ext cx="10954800" cy="38499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US" sz="2800" dirty="0">
                <a:solidFill>
                  <a:schemeClr val="bg2"/>
                </a:solidFill>
                <a:effectLst/>
                <a:latin typeface="Cambria" panose="02040503050406030204" pitchFamily="18" charset="0"/>
                <a:ea typeface="Cambria" panose="02040503050406030204" pitchFamily="18" charset="0"/>
              </a:rPr>
              <a:t>The area between 20°S to 20°N has higher nominal CPUE for both oceanic whitetip shark and silky shark which reflects the tropical habitat preference of each species. </a:t>
            </a:r>
          </a:p>
          <a:p>
            <a:pPr marL="457200" lvl="0" indent="-400050" algn="l" rtl="0">
              <a:spcBef>
                <a:spcPts val="0"/>
              </a:spcBef>
              <a:spcAft>
                <a:spcPts val="0"/>
              </a:spcAft>
              <a:buSzPts val="2700"/>
              <a:buChar char="●"/>
            </a:pPr>
            <a:r>
              <a:rPr lang="en-US" sz="28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The higher silky shark CPUE </a:t>
            </a:r>
            <a:r>
              <a:rPr lang="en-US" sz="2800" dirty="0">
                <a:solidFill>
                  <a:schemeClr val="bg2"/>
                </a:solidFill>
                <a:effectLst/>
                <a:latin typeface="Cambria" panose="02040503050406030204" pitchFamily="18" charset="0"/>
                <a:ea typeface="Cambria" panose="02040503050406030204" pitchFamily="18" charset="0"/>
              </a:rPr>
              <a:t>between 20°S to 20°N </a:t>
            </a:r>
            <a:r>
              <a:rPr lang="en-US" sz="28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reflects a latitudinal preference for a tropical habitat compared to an oceanic whitetip shark which has additional habitat to the north of 20°N and south of 20°S. </a:t>
            </a:r>
          </a:p>
          <a:p>
            <a:pPr marL="457200" lvl="0" indent="-400050" algn="l" rtl="0">
              <a:spcBef>
                <a:spcPts val="0"/>
              </a:spcBef>
              <a:spcAft>
                <a:spcPts val="0"/>
              </a:spcAft>
              <a:buSzPts val="2700"/>
              <a:buChar char="●"/>
            </a:pPr>
            <a:r>
              <a:rPr lang="en-US" sz="28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If CMM 2022-04 were revised to extend to the north of 20°N and/or south of 20°S, the OCS population would benefit more than the FAL population. </a:t>
            </a:r>
          </a:p>
          <a:p>
            <a:pPr marL="57150" lvl="0" algn="l" rtl="0">
              <a:spcBef>
                <a:spcPts val="0"/>
              </a:spcBef>
              <a:spcAft>
                <a:spcPts val="0"/>
              </a:spcAft>
              <a:buSzPts val="2700"/>
            </a:pPr>
            <a:endParaRPr sz="2800" dirty="0">
              <a:solidFill>
                <a:schemeClr val="bg2"/>
              </a:solidFill>
            </a:endParaRPr>
          </a:p>
        </p:txBody>
      </p:sp>
      <p:sp>
        <p:nvSpPr>
          <p:cNvPr id="67" name="Google Shape;67;p11"/>
          <p:cNvSpPr txBox="1">
            <a:spLocks noGrp="1"/>
          </p:cNvSpPr>
          <p:nvPr>
            <p:ph type="ctrTitle"/>
          </p:nvPr>
        </p:nvSpPr>
        <p:spPr>
          <a:xfrm>
            <a:off x="785000" y="431577"/>
            <a:ext cx="10954800" cy="443198"/>
          </a:xfrm>
          <a:prstGeom prst="rect">
            <a:avLst/>
          </a:prstGeom>
          <a:noFill/>
          <a:ln>
            <a:noFill/>
          </a:ln>
        </p:spPr>
        <p:txBody>
          <a:bodyPr spcFirstLastPara="1" wrap="square" lIns="0" tIns="0" rIns="0" bIns="0" anchor="b" anchorCtr="0">
            <a:spAutoFit/>
          </a:bodyPr>
          <a:lstStyle/>
          <a:p>
            <a:pPr marL="0" lvl="0" indent="0" algn="l" rtl="0">
              <a:lnSpc>
                <a:spcPct val="80000"/>
              </a:lnSpc>
              <a:spcBef>
                <a:spcPts val="0"/>
              </a:spcBef>
              <a:spcAft>
                <a:spcPts val="0"/>
              </a:spcAft>
              <a:buClr>
                <a:schemeClr val="dk2"/>
              </a:buClr>
              <a:buSzPts val="7200"/>
              <a:buFont typeface="Cambria"/>
              <a:buNone/>
            </a:pPr>
            <a:r>
              <a:rPr lang="en-US" sz="3600" dirty="0">
                <a:solidFill>
                  <a:schemeClr val="dk2"/>
                </a:solidFill>
                <a:latin typeface="Cambria" panose="02040503050406030204" pitchFamily="18" charset="0"/>
                <a:ea typeface="Cambria" panose="02040503050406030204" pitchFamily="18" charset="0"/>
              </a:rPr>
              <a:t>Conclusions</a:t>
            </a:r>
            <a:endParaRPr sz="3600" dirty="0">
              <a:solidFill>
                <a:schemeClr val="dk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40763618"/>
      </p:ext>
    </p:extLst>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sld>
</file>

<file path=ppt/theme/theme1.xml><?xml version="1.0" encoding="utf-8"?>
<a:theme xmlns:a="http://schemas.openxmlformats.org/drawingml/2006/main" name="1_Custom Design">
  <a:themeElements>
    <a:clrScheme name="FISHERIES">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View">
  <a:themeElements>
    <a:clrScheme name="Fish-3-0">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1201</Words>
  <Application>Microsoft Office PowerPoint</Application>
  <PresentationFormat>Widescreen</PresentationFormat>
  <Paragraphs>131</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 Narrow</vt:lpstr>
      <vt:lpstr>Cambria</vt:lpstr>
      <vt:lpstr>Calibri</vt:lpstr>
      <vt:lpstr>Century Schoolbook</vt:lpstr>
      <vt:lpstr>Arial</vt:lpstr>
      <vt:lpstr>1_Custom Design</vt:lpstr>
      <vt:lpstr>6_View</vt:lpstr>
      <vt:lpstr>Oceanic whitetip and silky shark in longline fisheries between 20°N and 20°S and outside the area to evaluate CMM 2022-04 </vt:lpstr>
      <vt:lpstr>CMM 2022-04: CONSERVATION AND MANAGEMENT MEASURE FOR SHARKS   </vt:lpstr>
      <vt:lpstr>Objective: Estimate CPUE from 2010 to 2023 for three spatial areas: 1) to the north of 20°N, 2) between 20°S and 20°N and 3) south of 20°S. </vt:lpstr>
      <vt:lpstr>ROP data – 2010 – 2023, 16 members </vt:lpstr>
      <vt:lpstr>Methods</vt:lpstr>
      <vt:lpstr>Results – higher OCS &amp; FAL CPUE in the spatial area 20°N to 20°S </vt:lpstr>
      <vt:lpstr>Results – OCS comparison with Peatman &amp; Nicol (2023) with CPUE and longline effort for all fleets </vt:lpstr>
      <vt:lpstr>Results – FAL comparison with Peatman &amp; Nicol (2023) with CPUE and longline effort for all fleets </vt:lpstr>
      <vt:lpstr>Conclusions</vt:lpstr>
      <vt:lpstr>Recommendations – Future work</vt:lpstr>
      <vt:lpstr>Recommendations – 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Oceanic whitetip and silky shark in longline fisheries between 20°N and 20°S and outside the area to evaluate CMM 2022-04</dc:title>
  <dc:creator>Keith Bigelow</dc:creator>
  <cp:lastModifiedBy>Keith Bigelow</cp:lastModifiedBy>
  <cp:revision>37</cp:revision>
  <dcterms:modified xsi:type="dcterms:W3CDTF">2024-08-12T22:34:18Z</dcterms:modified>
</cp:coreProperties>
</file>