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7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Hamer" userId="d48ff95e-5a98-498e-b59c-363fc4b71d59" providerId="ADAL" clId="{E26FADD3-097B-430C-9D79-E8B4E6A2E981}"/>
    <pc:docChg chg="custSel addSld modSld">
      <pc:chgData name="Paul Hamer" userId="d48ff95e-5a98-498e-b59c-363fc4b71d59" providerId="ADAL" clId="{E26FADD3-097B-430C-9D79-E8B4E6A2E981}" dt="2024-08-14T08:37:58.444" v="162" actId="20577"/>
      <pc:docMkLst>
        <pc:docMk/>
      </pc:docMkLst>
      <pc:sldChg chg="delSp modSp mod">
        <pc:chgData name="Paul Hamer" userId="d48ff95e-5a98-498e-b59c-363fc4b71d59" providerId="ADAL" clId="{E26FADD3-097B-430C-9D79-E8B4E6A2E981}" dt="2024-08-14T08:37:58.444" v="162" actId="20577"/>
        <pc:sldMkLst>
          <pc:docMk/>
          <pc:sldMk cId="151990784" sldId="256"/>
        </pc:sldMkLst>
        <pc:spChg chg="mod">
          <ac:chgData name="Paul Hamer" userId="d48ff95e-5a98-498e-b59c-363fc4b71d59" providerId="ADAL" clId="{E26FADD3-097B-430C-9D79-E8B4E6A2E981}" dt="2024-08-14T08:37:58.444" v="162" actId="20577"/>
          <ac:spMkLst>
            <pc:docMk/>
            <pc:sldMk cId="151990784" sldId="256"/>
            <ac:spMk id="2" creationId="{F0C0721F-AAE9-EF29-ACA0-132D0171702D}"/>
          </ac:spMkLst>
        </pc:spChg>
        <pc:spChg chg="del">
          <ac:chgData name="Paul Hamer" userId="d48ff95e-5a98-498e-b59c-363fc4b71d59" providerId="ADAL" clId="{E26FADD3-097B-430C-9D79-E8B4E6A2E981}" dt="2024-08-14T08:34:52.034" v="71" actId="478"/>
          <ac:spMkLst>
            <pc:docMk/>
            <pc:sldMk cId="151990784" sldId="256"/>
            <ac:spMk id="3" creationId="{BB2168F4-7561-7C09-EE2D-BAE4500E031B}"/>
          </ac:spMkLst>
        </pc:spChg>
      </pc:sldChg>
      <pc:sldChg chg="modSp mod">
        <pc:chgData name="Paul Hamer" userId="d48ff95e-5a98-498e-b59c-363fc4b71d59" providerId="ADAL" clId="{E26FADD3-097B-430C-9D79-E8B4E6A2E981}" dt="2024-08-14T08:37:05.183" v="156" actId="20577"/>
        <pc:sldMkLst>
          <pc:docMk/>
          <pc:sldMk cId="2781690884" sldId="257"/>
        </pc:sldMkLst>
        <pc:spChg chg="mod">
          <ac:chgData name="Paul Hamer" userId="d48ff95e-5a98-498e-b59c-363fc4b71d59" providerId="ADAL" clId="{E26FADD3-097B-430C-9D79-E8B4E6A2E981}" dt="2024-08-14T08:37:05.183" v="156" actId="20577"/>
          <ac:spMkLst>
            <pc:docMk/>
            <pc:sldMk cId="2781690884" sldId="257"/>
            <ac:spMk id="3" creationId="{C1B9439C-D9BA-1398-79CA-4BFA5F1286A4}"/>
          </ac:spMkLst>
        </pc:spChg>
      </pc:sldChg>
      <pc:sldChg chg="modSp mod">
        <pc:chgData name="Paul Hamer" userId="d48ff95e-5a98-498e-b59c-363fc4b71d59" providerId="ADAL" clId="{E26FADD3-097B-430C-9D79-E8B4E6A2E981}" dt="2024-08-14T08:36:04.075" v="123" actId="20577"/>
        <pc:sldMkLst>
          <pc:docMk/>
          <pc:sldMk cId="470972553" sldId="258"/>
        </pc:sldMkLst>
        <pc:spChg chg="mod">
          <ac:chgData name="Paul Hamer" userId="d48ff95e-5a98-498e-b59c-363fc4b71d59" providerId="ADAL" clId="{E26FADD3-097B-430C-9D79-E8B4E6A2E981}" dt="2024-08-14T08:36:04.075" v="123" actId="20577"/>
          <ac:spMkLst>
            <pc:docMk/>
            <pc:sldMk cId="470972553" sldId="258"/>
            <ac:spMk id="3" creationId="{FDBE940C-B055-0D02-1A36-8BC717AAEC4F}"/>
          </ac:spMkLst>
        </pc:spChg>
      </pc:sldChg>
      <pc:sldChg chg="modSp mod">
        <pc:chgData name="Paul Hamer" userId="d48ff95e-5a98-498e-b59c-363fc4b71d59" providerId="ADAL" clId="{E26FADD3-097B-430C-9D79-E8B4E6A2E981}" dt="2024-08-14T08:37:11.386" v="157" actId="20577"/>
        <pc:sldMkLst>
          <pc:docMk/>
          <pc:sldMk cId="4004721355" sldId="261"/>
        </pc:sldMkLst>
        <pc:spChg chg="mod">
          <ac:chgData name="Paul Hamer" userId="d48ff95e-5a98-498e-b59c-363fc4b71d59" providerId="ADAL" clId="{E26FADD3-097B-430C-9D79-E8B4E6A2E981}" dt="2024-08-14T08:37:11.386" v="157" actId="20577"/>
          <ac:spMkLst>
            <pc:docMk/>
            <pc:sldMk cId="4004721355" sldId="261"/>
            <ac:spMk id="3" creationId="{E5B3D9A3-FB3C-0D29-FB10-14162D2EF5A6}"/>
          </ac:spMkLst>
        </pc:spChg>
      </pc:sldChg>
      <pc:sldChg chg="delSp modSp new mod">
        <pc:chgData name="Paul Hamer" userId="d48ff95e-5a98-498e-b59c-363fc4b71d59" providerId="ADAL" clId="{E26FADD3-097B-430C-9D79-E8B4E6A2E981}" dt="2024-08-14T08:37:51.359" v="161" actId="20577"/>
        <pc:sldMkLst>
          <pc:docMk/>
          <pc:sldMk cId="2614940263" sldId="267"/>
        </pc:sldMkLst>
        <pc:spChg chg="mod">
          <ac:chgData name="Paul Hamer" userId="d48ff95e-5a98-498e-b59c-363fc4b71d59" providerId="ADAL" clId="{E26FADD3-097B-430C-9D79-E8B4E6A2E981}" dt="2024-08-14T08:37:51.359" v="161" actId="20577"/>
          <ac:spMkLst>
            <pc:docMk/>
            <pc:sldMk cId="2614940263" sldId="267"/>
            <ac:spMk id="2" creationId="{80414A2D-A7D7-1627-A365-0CEE79C9B18A}"/>
          </ac:spMkLst>
        </pc:spChg>
        <pc:spChg chg="del">
          <ac:chgData name="Paul Hamer" userId="d48ff95e-5a98-498e-b59c-363fc4b71d59" providerId="ADAL" clId="{E26FADD3-097B-430C-9D79-E8B4E6A2E981}" dt="2024-08-14T08:35:11.772" v="107" actId="478"/>
          <ac:spMkLst>
            <pc:docMk/>
            <pc:sldMk cId="2614940263" sldId="267"/>
            <ac:spMk id="3" creationId="{EDD4A42A-BC12-5BEE-EFF8-F955BBA59A2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E7E1-AFC8-EF79-DAD1-C0665E933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A36465-F38F-9351-7692-85B9D3996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43C45-1172-47BA-EDDE-451DA8A9F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BDC09-A528-4846-1AC2-4B97E859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EE4B6-916B-1466-1D79-5567C11EB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4987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C7717-AE7A-78E2-29A5-5536AF7BF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AA287-0AD1-317F-4C1A-B49DC6C580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2ED06-9456-D592-87AD-67B0E7263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F2D30-B25F-C8B1-6E20-69803306F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C362C-436B-3302-AED0-211F1471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84960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B7F763-C5AA-6C74-94B9-75D37983F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57C803-0943-3F0E-A4F2-8A073A573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4CA08-F6FD-CE15-77AF-EA7E16485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684EF-B8B7-B2F4-BF1C-FEEB78927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85488-840A-9678-587F-A44A5BC92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41857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BBC31-B654-6804-1F1B-3CEBB25C5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DC548-CC45-EE37-74CE-5B129632D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ED51A-B9F9-7BEB-191A-2230D166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EA502-C4B0-A059-8E6D-BB1DAA949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2D649-5CB8-4CBF-DCB6-95C297A50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0075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054E9-B68B-A49C-F272-0EE1721FB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71795-FDF7-F232-CEFE-49EC2AD69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A3B16-86BF-8D6D-CE32-3068FA2FA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DD051-B1BA-CC9E-1049-D7A52E781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09B77-CE8F-C8F3-1E66-873A567CA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7645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7FBAA-BFDF-6DB9-C9C6-02C877A96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AFF0A-9526-A560-18D2-FE4C3554BF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508D5-1272-86C9-A1E6-7EA6A69C3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ACBED-6F81-FC8B-9605-1DEB982D2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BB7E53-3786-70DA-112F-65E86266C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690C53-EAD4-9E0D-9E46-D7335B66D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6311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96A51-A6F1-47E3-59ED-EA7E089DB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C7C04-2717-056C-9712-090433FBC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03810B-BB97-B1D3-4DB2-C75E8284B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617D48-EA74-1C38-87CB-177808FF47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B21D42-72CC-3D26-0DEF-28C64F60B2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F23FED-EADB-70CF-18D2-096898C20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1F5A35-8613-D395-B567-2862C1B1F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2BBFB2-B6A8-30CB-F3D0-F82FEF314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2865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00CB6-C69B-3636-F85C-E98DB14EF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2D7F5A-ED43-173C-1D9E-68F7CE4AA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A21EA1-F2FB-CD5F-B7C6-7333EB0FD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1B15C7-69E9-5CD6-6CE8-5F9AC9FCF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967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AA3D38-9B55-F4F4-7EA6-E129E6147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E773F-F9BC-F8CB-4F8B-EC983453E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BF1694-32C2-BD38-D14E-6D613B579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430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6017C-1561-BE08-F09B-438C54CE8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A33B6-EDFF-EF4A-1A1C-113E4421C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717D5-B5BA-888B-2789-090638A74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7C2F5-E033-7D26-AB62-F2D0463D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758F90-A002-FD5B-F0F0-B4F3B9F17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0F3044-21FA-17C9-A27D-F1E6CCA6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9979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6F7EB-5E1F-983B-33C5-A6D98F724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20B849-12D5-6A73-56C9-8189471A2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504A6-D030-E8F7-009F-B93CECC7E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07B34-8F2F-C580-B480-0572F20EE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8A20AB-A5B1-7311-76FD-510380D5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343D81-63AA-B418-3B0D-E834AAE7D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064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0A5CE-6894-5CA0-5C31-60135750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15661-E9D0-D69D-8F89-C7C565480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86906-3AC8-3A39-AB0E-ECF0306539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91D106-1A7E-458C-A155-994428044EFD}" type="datetimeFigureOut">
              <a:rPr lang="en-NZ" smtClean="0"/>
              <a:t>15/08/2024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273DE-7DF4-7F3E-140D-77ADCC02D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7A8AA-B242-7CD5-A9E4-7C777BB08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6F8E1-AE82-4D89-9243-A2BEBF4BDB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5356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0721F-AAE9-EF29-ACA0-132D01717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9498" y="2385106"/>
            <a:ext cx="9144000" cy="1248304"/>
          </a:xfrm>
        </p:spPr>
        <p:txBody>
          <a:bodyPr>
            <a:normAutofit/>
          </a:bodyPr>
          <a:lstStyle/>
          <a:p>
            <a:r>
              <a:rPr lang="en-NZ" dirty="0"/>
              <a:t>Billfish Research Plan Report</a:t>
            </a:r>
          </a:p>
        </p:txBody>
      </p:sp>
    </p:spTree>
    <p:extLst>
      <p:ext uri="{BB962C8B-B14F-4D97-AF65-F5344CB8AC3E}">
        <p14:creationId xmlns:p14="http://schemas.microsoft.com/office/powerpoint/2010/main" val="151990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A6985-AFCC-05DA-ECFF-EDDE1C797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2024 project proposals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03A21-1A85-875B-2AE6-B1DB50663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r>
              <a:rPr lang="en-NZ" sz="3200" dirty="0"/>
              <a:t>Draft project </a:t>
            </a:r>
            <a:r>
              <a:rPr lang="en-NZ" sz="3200" dirty="0" err="1"/>
              <a:t>ToRs</a:t>
            </a:r>
            <a:r>
              <a:rPr lang="en-NZ" sz="3200" dirty="0"/>
              <a:t> have been provided for the ISG to discuss and make recommendations to the SC</a:t>
            </a:r>
          </a:p>
          <a:p>
            <a:pPr marL="0" indent="0">
              <a:buNone/>
            </a:pP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3159024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4B02C6-4101-372E-532F-1CDC0C172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867" y="284692"/>
            <a:ext cx="10515600" cy="63701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NZ" sz="3200" b="1" i="0" u="none" strike="noStrike" baseline="0" dirty="0">
                <a:solidFill>
                  <a:srgbClr val="000000"/>
                </a:solidFill>
              </a:rPr>
              <a:t>Recommendations </a:t>
            </a:r>
          </a:p>
          <a:p>
            <a:r>
              <a:rPr lang="en-GB" sz="3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SC20 ISG-Sharks review the work plan and project list for the 2025 year, and make recommendations to SC20 for any changes the SC may want to consider.</a:t>
            </a:r>
          </a:p>
          <a:p>
            <a:r>
              <a:rPr lang="en-GB" sz="3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SC20 ISG-Sharks review the proposed amendments to the stock assessment schedule and make recommendations to SC20.</a:t>
            </a:r>
          </a:p>
          <a:p>
            <a:r>
              <a:rPr lang="en-GB" sz="3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SC20 ISG-Sharks review the project specifications and make any changes for </a:t>
            </a:r>
            <a:r>
              <a:rPr lang="en-GB" sz="3200" b="0" i="0" u="none" strike="noStrike" baseline="0" dirty="0" err="1">
                <a:solidFill>
                  <a:schemeClr val="accent4">
                    <a:lumMod val="75000"/>
                  </a:schemeClr>
                </a:solidFill>
              </a:rPr>
              <a:t>SC20’s</a:t>
            </a:r>
            <a:r>
              <a:rPr lang="en-GB" sz="3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 review.</a:t>
            </a:r>
          </a:p>
          <a:p>
            <a:r>
              <a:rPr lang="en-GB" sz="3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SC20 ISG-Sharks consider if there is enough information to provide the SC with advice on the use of </a:t>
            </a:r>
            <a:r>
              <a:rPr lang="en-GB" sz="3200" b="1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data poor metrics in shark assessments</a:t>
            </a:r>
            <a:r>
              <a:rPr lang="en-GB" sz="3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, and their future use for low information stock assessments.</a:t>
            </a:r>
            <a:r>
              <a:rPr lang="en-NZ" sz="3200" dirty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2258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6ABD2-E623-046B-F34E-46914ECF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BRP - SA-IP-09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9439C-D9BA-1398-79CA-4BFA5F128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b="0" i="0" u="none" strike="noStrike" baseline="0" dirty="0">
                <a:solidFill>
                  <a:srgbClr val="000000"/>
                </a:solidFill>
              </a:rPr>
              <a:t>Billfish Research Plan 2023-2027 (</a:t>
            </a:r>
            <a:r>
              <a:rPr lang="en-NZ" sz="3200" dirty="0"/>
              <a:t>SA-IP-09</a:t>
            </a:r>
            <a:r>
              <a:rPr lang="en-GB" sz="3200" b="0" i="0" u="none" strike="noStrike" baseline="0" dirty="0">
                <a:solidFill>
                  <a:srgbClr val="000000"/>
                </a:solidFill>
              </a:rPr>
              <a:t>) was adopted by SC19 and endorsed by WCPFC20 in December 2023, supported to go to 2030. </a:t>
            </a:r>
          </a:p>
          <a:p>
            <a:r>
              <a:rPr lang="en-GB" sz="3200" dirty="0">
                <a:solidFill>
                  <a:srgbClr val="000000"/>
                </a:solidFill>
              </a:rPr>
              <a:t>This is the first annual update</a:t>
            </a:r>
          </a:p>
          <a:p>
            <a:r>
              <a:rPr lang="en-GB" sz="3200" dirty="0">
                <a:solidFill>
                  <a:srgbClr val="000000"/>
                </a:solidFill>
              </a:rPr>
              <a:t>P</a:t>
            </a:r>
            <a:r>
              <a:rPr lang="en-GB" sz="3200" b="0" i="0" u="none" strike="noStrike" baseline="0" dirty="0">
                <a:solidFill>
                  <a:srgbClr val="000000"/>
                </a:solidFill>
              </a:rPr>
              <a:t>urpose is to review progress against the BRP tasks and  facilitate future planning of WCPFC billfish research. </a:t>
            </a:r>
          </a:p>
          <a:p>
            <a:r>
              <a:rPr lang="en-GB" sz="3200" dirty="0">
                <a:solidFill>
                  <a:srgbClr val="000000"/>
                </a:solidFill>
              </a:rPr>
              <a:t>Provides a project list and assessment schedule.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81690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E940C-B055-0D02-1A36-8BC717AAE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8999"/>
            <a:ext cx="10515600" cy="5872163"/>
          </a:xfrm>
        </p:spPr>
        <p:txBody>
          <a:bodyPr>
            <a:normAutofit fontScale="85000" lnSpcReduction="10000"/>
          </a:bodyPr>
          <a:lstStyle/>
          <a:p>
            <a:r>
              <a:rPr lang="en-GB" sz="4600" b="0" i="0" u="none" strike="noStrike" baseline="0" dirty="0">
                <a:solidFill>
                  <a:srgbClr val="000000"/>
                </a:solidFill>
              </a:rPr>
              <a:t>For SC20 two projects have been completed, </a:t>
            </a:r>
          </a:p>
          <a:p>
            <a:pPr lvl="1"/>
            <a:r>
              <a:rPr lang="en-GB" sz="4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Stock assessment of Southwest Pacific striped marlin </a:t>
            </a:r>
            <a:r>
              <a:rPr lang="en-GB" sz="4200" b="0" i="0" u="none" strike="noStrike" baseline="0" dirty="0">
                <a:solidFill>
                  <a:srgbClr val="000000"/>
                </a:solidFill>
              </a:rPr>
              <a:t>(SC20-SA-WP-03, 12 and 13) and </a:t>
            </a:r>
          </a:p>
          <a:p>
            <a:pPr lvl="1"/>
            <a:r>
              <a:rPr lang="en-GB" sz="4200" dirty="0">
                <a:solidFill>
                  <a:schemeClr val="accent4">
                    <a:lumMod val="75000"/>
                  </a:schemeClr>
                </a:solidFill>
              </a:rPr>
              <a:t>D</a:t>
            </a:r>
            <a:r>
              <a:rPr lang="en-GB" sz="4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evelopment of a statistically robust sampling plan for billfish </a:t>
            </a:r>
            <a:r>
              <a:rPr lang="en-GB" sz="4200" b="0" i="0" u="none" strike="noStrike" baseline="0" dirty="0">
                <a:solidFill>
                  <a:srgbClr val="000000"/>
                </a:solidFill>
              </a:rPr>
              <a:t>(SC20-SA-IP-13). </a:t>
            </a:r>
          </a:p>
          <a:p>
            <a:r>
              <a:rPr lang="en-GB" sz="4600" b="0" i="0" u="none" strike="noStrike" baseline="0" dirty="0">
                <a:solidFill>
                  <a:srgbClr val="000000"/>
                </a:solidFill>
              </a:rPr>
              <a:t>Two papers were submitted to SC20 that fall outside of the BRP; </a:t>
            </a:r>
          </a:p>
          <a:p>
            <a:pPr lvl="1"/>
            <a:r>
              <a:rPr lang="en-GB" sz="4200" dirty="0">
                <a:solidFill>
                  <a:schemeClr val="accent4">
                    <a:lumMod val="75000"/>
                  </a:schemeClr>
                </a:solidFill>
              </a:rPr>
              <a:t>R</a:t>
            </a:r>
            <a:r>
              <a:rPr lang="en-GB" sz="4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ebuilding plan for WCPO striped marlin </a:t>
            </a:r>
            <a:r>
              <a:rPr lang="en-GB" sz="4200" b="0" i="0" u="none" strike="noStrike" baseline="0" dirty="0">
                <a:solidFill>
                  <a:srgbClr val="000000"/>
                </a:solidFill>
              </a:rPr>
              <a:t>(SC20-SA-IP-15) and </a:t>
            </a:r>
          </a:p>
          <a:p>
            <a:pPr lvl="1"/>
            <a:r>
              <a:rPr lang="en-GB" sz="4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CPUE analysis of the New Zealand recreational fishery for striped marlin </a:t>
            </a:r>
            <a:r>
              <a:rPr lang="en-GB" sz="4200" b="0" i="0" u="none" strike="noStrike" baseline="0" dirty="0">
                <a:solidFill>
                  <a:srgbClr val="000000"/>
                </a:solidFill>
              </a:rPr>
              <a:t>(SC20-SA-IP-17)</a:t>
            </a:r>
          </a:p>
          <a:p>
            <a:endParaRPr lang="en-NZ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D6D7FC-FBBB-B574-63D2-09EF10A0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838"/>
            <a:ext cx="10515600" cy="885296"/>
          </a:xfrm>
        </p:spPr>
        <p:txBody>
          <a:bodyPr/>
          <a:lstStyle/>
          <a:p>
            <a:r>
              <a:rPr lang="en-NZ" dirty="0"/>
              <a:t>Completed projects</a:t>
            </a:r>
          </a:p>
        </p:txBody>
      </p:sp>
    </p:spTree>
    <p:extLst>
      <p:ext uri="{BB962C8B-B14F-4D97-AF65-F5344CB8AC3E}">
        <p14:creationId xmlns:p14="http://schemas.microsoft.com/office/powerpoint/2010/main" val="47097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28FA8-9A1D-3ABE-5404-D1A3F9F01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142"/>
          </a:xfrm>
        </p:spPr>
        <p:txBody>
          <a:bodyPr/>
          <a:lstStyle/>
          <a:p>
            <a:r>
              <a:rPr lang="en-NZ" dirty="0"/>
              <a:t>2024 project 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92589-2975-55E8-C83D-A76BEE06B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533"/>
            <a:ext cx="10515600" cy="4788430"/>
          </a:xfrm>
        </p:spPr>
        <p:txBody>
          <a:bodyPr>
            <a:normAutofit fontScale="92500" lnSpcReduction="10000"/>
          </a:bodyPr>
          <a:lstStyle/>
          <a:p>
            <a:r>
              <a:rPr lang="en-GB" sz="3500" i="0" u="none" strike="noStrike" baseline="0" dirty="0">
                <a:solidFill>
                  <a:srgbClr val="000000"/>
                </a:solidFill>
              </a:rPr>
              <a:t>There are four new projects scheduled to start in 2025 pending agreement at the SC20 ISG-Billfish and approval of the budget by </a:t>
            </a:r>
            <a:r>
              <a:rPr lang="en-GB" sz="3500" i="0" u="none" strike="noStrike" baseline="0" dirty="0" err="1">
                <a:solidFill>
                  <a:srgbClr val="000000"/>
                </a:solidFill>
              </a:rPr>
              <a:t>WCPFC21</a:t>
            </a:r>
            <a:r>
              <a:rPr lang="en-GB" sz="3500" i="0" u="none" strike="noStrike" baseline="0" dirty="0">
                <a:solidFill>
                  <a:srgbClr val="000000"/>
                </a:solidFill>
              </a:rPr>
              <a:t>. </a:t>
            </a:r>
          </a:p>
          <a:p>
            <a:pPr lvl="1"/>
            <a:r>
              <a:rPr lang="en-GB" sz="3100" dirty="0">
                <a:solidFill>
                  <a:schemeClr val="accent4">
                    <a:lumMod val="75000"/>
                  </a:schemeClr>
                </a:solidFill>
              </a:rPr>
              <a:t>SP </a:t>
            </a:r>
            <a:r>
              <a:rPr lang="en-GB" sz="3100" dirty="0" err="1">
                <a:solidFill>
                  <a:schemeClr val="accent4">
                    <a:lumMod val="75000"/>
                  </a:schemeClr>
                </a:solidFill>
              </a:rPr>
              <a:t>SWO</a:t>
            </a:r>
            <a:r>
              <a:rPr lang="en-GB" sz="3100" dirty="0">
                <a:solidFill>
                  <a:schemeClr val="accent4">
                    <a:lumMod val="75000"/>
                  </a:schemeClr>
                </a:solidFill>
              </a:rPr>
              <a:t> stock assessment</a:t>
            </a:r>
          </a:p>
          <a:p>
            <a:pPr lvl="1"/>
            <a:r>
              <a:rPr lang="en-GB" sz="310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Assessment approaches for WCPO black marlin, sailfish and shortbill spearfish 	</a:t>
            </a:r>
          </a:p>
          <a:p>
            <a:pPr lvl="1"/>
            <a:r>
              <a:rPr lang="en-GB" sz="310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Biology of SP striped marlin, blue marlin, black marlin, shortbill spearfish and sailfish in the WCPO from longline fisheries. 	</a:t>
            </a:r>
          </a:p>
          <a:p>
            <a:pPr lvl="1"/>
            <a:r>
              <a:rPr lang="en-GB" sz="310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Undertake directed longitudinal tagging of Southwest Pacific swordfish to reduce the uncertainty in movement rate. </a:t>
            </a:r>
            <a:r>
              <a:rPr lang="en-GB" b="0" i="0" u="none" strike="noStrike" baseline="0" dirty="0">
                <a:solidFill>
                  <a:srgbClr val="000000"/>
                </a:solidFill>
              </a:rPr>
              <a:t>	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58703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A6985-AFCC-05DA-ECFF-EDDE1C797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2024 project proposals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03A21-1A85-875B-2AE6-B1DB50663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r>
              <a:rPr lang="en-NZ" sz="3200" dirty="0"/>
              <a:t>Draft project </a:t>
            </a:r>
            <a:r>
              <a:rPr lang="en-NZ" sz="3200" dirty="0" err="1"/>
              <a:t>ToRs</a:t>
            </a:r>
            <a:r>
              <a:rPr lang="en-NZ" sz="3200" dirty="0"/>
              <a:t> have been provided for the ISG to discuss and make recommendations to the SC</a:t>
            </a:r>
          </a:p>
          <a:p>
            <a:pPr marL="0" indent="0">
              <a:buNone/>
            </a:pPr>
            <a:endParaRPr lang="en-NZ" sz="3200" dirty="0"/>
          </a:p>
          <a:p>
            <a:pPr marL="0" indent="0">
              <a:buNone/>
            </a:pPr>
            <a:r>
              <a:rPr lang="en-NZ" sz="3200" b="1" i="0" u="sng" strike="noStrike" baseline="0" dirty="0">
                <a:solidFill>
                  <a:srgbClr val="000000"/>
                </a:solidFill>
              </a:rPr>
              <a:t>Recommendations</a:t>
            </a:r>
            <a:r>
              <a:rPr lang="en-NZ" sz="3200" b="0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r>
              <a:rPr lang="en-GB" sz="3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SC20 ISG-Billfish review the work plan and project list for the 2025 year, and make recommendations to SC20 for any changes the SC may want to consider. </a:t>
            </a:r>
          </a:p>
          <a:p>
            <a:r>
              <a:rPr lang="en-GB" sz="3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SC20 ISG-Billfish review the project specifications and make any changes for </a:t>
            </a:r>
            <a:r>
              <a:rPr lang="en-GB" sz="3200" b="0" i="0" u="none" strike="noStrike" baseline="0" dirty="0" err="1">
                <a:solidFill>
                  <a:schemeClr val="accent4">
                    <a:lumMod val="75000"/>
                  </a:schemeClr>
                </a:solidFill>
              </a:rPr>
              <a:t>SC20’s</a:t>
            </a:r>
            <a:r>
              <a:rPr lang="en-GB" sz="32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 review. </a:t>
            </a:r>
          </a:p>
          <a:p>
            <a:pPr marL="0" indent="0">
              <a:buNone/>
            </a:pPr>
            <a:r>
              <a:rPr lang="en-NZ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8369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4A2D-A7D7-1627-A365-0CEE79C9B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034" y="2376805"/>
            <a:ext cx="7443652" cy="1325563"/>
          </a:xfrm>
        </p:spPr>
        <p:txBody>
          <a:bodyPr/>
          <a:lstStyle/>
          <a:p>
            <a:r>
              <a:rPr lang="en-AU" dirty="0"/>
              <a:t>Shark Research Plan Report</a:t>
            </a:r>
          </a:p>
        </p:txBody>
      </p:sp>
    </p:spTree>
    <p:extLst>
      <p:ext uri="{BB962C8B-B14F-4D97-AF65-F5344CB8AC3E}">
        <p14:creationId xmlns:p14="http://schemas.microsoft.com/office/powerpoint/2010/main" val="2614940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4E875-B4B0-558D-73F9-3B85B8BD9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0874"/>
          </a:xfrm>
        </p:spPr>
        <p:txBody>
          <a:bodyPr>
            <a:normAutofit fontScale="90000"/>
          </a:bodyPr>
          <a:lstStyle/>
          <a:p>
            <a:r>
              <a:rPr lang="en-NZ" dirty="0"/>
              <a:t>SRP - SA-IP-10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3D9A3-FB3C-0D29-FB10-14162D2EF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5334"/>
            <a:ext cx="10515600" cy="5371041"/>
          </a:xfrm>
        </p:spPr>
        <p:txBody>
          <a:bodyPr>
            <a:noAutofit/>
          </a:bodyPr>
          <a:lstStyle/>
          <a:p>
            <a:r>
              <a:rPr lang="en-GB" sz="3200" b="0" i="0" u="none" strike="noStrike" baseline="0" dirty="0">
                <a:solidFill>
                  <a:srgbClr val="000000"/>
                </a:solidFill>
              </a:rPr>
              <a:t>Shark Research Plan 2021-2025 (Brouwer and Hamer 2020) was adopted by </a:t>
            </a:r>
            <a:r>
              <a:rPr lang="en-GB" sz="3200" b="0" i="0" u="none" strike="noStrike" baseline="0" dirty="0" err="1">
                <a:solidFill>
                  <a:srgbClr val="000000"/>
                </a:solidFill>
              </a:rPr>
              <a:t>SC16</a:t>
            </a:r>
            <a:r>
              <a:rPr lang="en-GB" sz="3200" b="0" i="0" u="none" strike="noStrike" baseline="0" dirty="0">
                <a:solidFill>
                  <a:srgbClr val="000000"/>
                </a:solidFill>
              </a:rPr>
              <a:t> and endorsed by </a:t>
            </a:r>
            <a:r>
              <a:rPr lang="en-GB" sz="3200" b="0" i="0" u="none" strike="noStrike" baseline="0" dirty="0" err="1">
                <a:solidFill>
                  <a:srgbClr val="000000"/>
                </a:solidFill>
              </a:rPr>
              <a:t>WCPFC17</a:t>
            </a:r>
            <a:r>
              <a:rPr lang="en-GB" sz="3200" b="0" i="0" u="none" strike="noStrike" baseline="0" dirty="0">
                <a:solidFill>
                  <a:srgbClr val="000000"/>
                </a:solidFill>
              </a:rPr>
              <a:t> in December 2020.</a:t>
            </a:r>
          </a:p>
          <a:p>
            <a:r>
              <a:rPr lang="en-GB" sz="3200" dirty="0">
                <a:solidFill>
                  <a:srgbClr val="000000"/>
                </a:solidFill>
              </a:rPr>
              <a:t>This is the 4</a:t>
            </a:r>
            <a:r>
              <a:rPr lang="en-GB" sz="3200" baseline="30000" dirty="0">
                <a:solidFill>
                  <a:srgbClr val="000000"/>
                </a:solidFill>
              </a:rPr>
              <a:t>th</a:t>
            </a:r>
            <a:r>
              <a:rPr lang="en-GB" sz="3200" dirty="0">
                <a:solidFill>
                  <a:srgbClr val="000000"/>
                </a:solidFill>
              </a:rPr>
              <a:t> annual update for the 2021-2030 SRP, (including the mid-term review of the 2021-2025 SRP – which was extended to 2030) . </a:t>
            </a:r>
          </a:p>
          <a:p>
            <a:r>
              <a:rPr lang="en-GB" sz="3200" b="0" i="0" u="none" strike="noStrike" baseline="0" dirty="0">
                <a:solidFill>
                  <a:srgbClr val="000000"/>
                </a:solidFill>
              </a:rPr>
              <a:t>Purpose is to review progress against the SRP tasks and facilitate future planning of WCPFC shark research.</a:t>
            </a:r>
          </a:p>
          <a:p>
            <a:r>
              <a:rPr lang="en-GB" sz="3200" dirty="0">
                <a:solidFill>
                  <a:srgbClr val="000000"/>
                </a:solidFill>
              </a:rPr>
              <a:t>Includes a project list and assessment schedule. </a:t>
            </a: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4004721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0BA06-3A70-C09E-BEC1-BD252B346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726"/>
            <a:ext cx="10515600" cy="684742"/>
          </a:xfrm>
        </p:spPr>
        <p:txBody>
          <a:bodyPr>
            <a:normAutofit fontScale="90000"/>
          </a:bodyPr>
          <a:lstStyle/>
          <a:p>
            <a:r>
              <a:rPr lang="en-NZ" dirty="0"/>
              <a:t>2024 completed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4D25B-FBED-593B-4F6B-36E6A1135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0133"/>
            <a:ext cx="10515600" cy="4686830"/>
          </a:xfrm>
        </p:spPr>
        <p:txBody>
          <a:bodyPr>
            <a:normAutofit fontScale="92500" lnSpcReduction="20000"/>
          </a:bodyPr>
          <a:lstStyle/>
          <a:p>
            <a:r>
              <a:rPr lang="en-GB" sz="3500" b="0" i="0" u="none" strike="noStrike" baseline="0" dirty="0">
                <a:solidFill>
                  <a:srgbClr val="000000"/>
                </a:solidFill>
              </a:rPr>
              <a:t>For SC20, three projects have been completed </a:t>
            </a:r>
            <a:endParaRPr lang="en-NZ" sz="3500" b="0" i="0" u="none" strike="noStrike" baseline="0" dirty="0"/>
          </a:p>
          <a:p>
            <a:pPr lvl="1"/>
            <a:r>
              <a:rPr lang="en-GB" sz="35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North Pacific shortfin mako shark assessment </a:t>
            </a:r>
            <a:r>
              <a:rPr lang="en-NZ" sz="3500" b="0" i="0" u="none" strike="noStrike" baseline="0" dirty="0">
                <a:solidFill>
                  <a:srgbClr val="000000"/>
                </a:solidFill>
              </a:rPr>
              <a:t>SC20-SA-WP-14</a:t>
            </a:r>
            <a:endParaRPr lang="en-NZ" sz="3500" b="0" i="0" u="none" strike="noStrike" baseline="0" dirty="0"/>
          </a:p>
          <a:p>
            <a:pPr lvl="1"/>
            <a:r>
              <a:rPr lang="en-NZ" sz="35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WCPO silky shark assessment </a:t>
            </a:r>
            <a:r>
              <a:rPr lang="en-NZ" sz="3500" b="0" i="0" u="none" strike="noStrike" baseline="0" dirty="0">
                <a:solidFill>
                  <a:srgbClr val="000000"/>
                </a:solidFill>
              </a:rPr>
              <a:t>SC19-SA-WP-103 and SC19-SA-IP-094  SC20-SA-WP-04 	</a:t>
            </a:r>
            <a:endParaRPr lang="en-NZ" sz="3500" b="0" i="0" u="none" strike="noStrike" baseline="0" dirty="0"/>
          </a:p>
          <a:p>
            <a:pPr lvl="1"/>
            <a:r>
              <a:rPr lang="en-GB" sz="35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WCPO oceanic whitetip shark assessment year 1 analysis </a:t>
            </a:r>
            <a:r>
              <a:rPr lang="en-NZ" sz="3500" b="0" i="0" u="none" strike="noStrike" baseline="0" dirty="0">
                <a:solidFill>
                  <a:srgbClr val="000000"/>
                </a:solidFill>
              </a:rPr>
              <a:t>SC20-SA-WP-11 and SC20-SA-IP-23) </a:t>
            </a:r>
            <a:r>
              <a:rPr lang="en-GB" sz="3500" b="0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r>
              <a:rPr lang="en-GB" sz="3500" b="0" i="0" u="none" strike="noStrike" baseline="0" dirty="0">
                <a:solidFill>
                  <a:srgbClr val="000000"/>
                </a:solidFill>
              </a:rPr>
              <a:t>In addition, a new </a:t>
            </a:r>
            <a:r>
              <a:rPr lang="en-GB" sz="3500" b="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project </a:t>
            </a:r>
            <a:r>
              <a:rPr lang="en-GB" sz="3500" b="0" i="1" u="none" strike="noStrike" baseline="0" dirty="0">
                <a:solidFill>
                  <a:schemeClr val="accent4">
                    <a:lumMod val="75000"/>
                  </a:schemeClr>
                </a:solidFill>
              </a:rPr>
              <a:t>Oceanic whitetip and silky shark in longline fisheries between </a:t>
            </a:r>
            <a:r>
              <a:rPr lang="en-GB" sz="3500" b="0" i="1" u="none" strike="noStrike" baseline="0" dirty="0" err="1">
                <a:solidFill>
                  <a:schemeClr val="accent4">
                    <a:lumMod val="75000"/>
                  </a:schemeClr>
                </a:solidFill>
              </a:rPr>
              <a:t>20N</a:t>
            </a:r>
            <a:r>
              <a:rPr lang="en-GB" sz="3500" b="0" i="1" u="none" strike="noStrike" baseline="0" dirty="0">
                <a:solidFill>
                  <a:schemeClr val="accent4">
                    <a:lumMod val="75000"/>
                  </a:schemeClr>
                </a:solidFill>
              </a:rPr>
              <a:t> and </a:t>
            </a:r>
            <a:r>
              <a:rPr lang="en-GB" sz="3500" b="0" i="1" u="none" strike="noStrike" baseline="0" dirty="0" err="1">
                <a:solidFill>
                  <a:schemeClr val="accent4">
                    <a:lumMod val="75000"/>
                  </a:schemeClr>
                </a:solidFill>
              </a:rPr>
              <a:t>20S</a:t>
            </a:r>
            <a:r>
              <a:rPr lang="en-GB" sz="3500" b="0" i="1" u="none" strike="noStrike" baseline="0" dirty="0">
                <a:solidFill>
                  <a:schemeClr val="accent4">
                    <a:lumMod val="75000"/>
                  </a:schemeClr>
                </a:solidFill>
              </a:rPr>
              <a:t> and outside the area to evaluate </a:t>
            </a:r>
            <a:r>
              <a:rPr lang="en-GB" sz="3500" b="0" i="1" u="none" strike="noStrike" baseline="0" dirty="0">
                <a:solidFill>
                  <a:srgbClr val="000000"/>
                </a:solidFill>
              </a:rPr>
              <a:t>CMM 2022-04 </a:t>
            </a:r>
            <a:r>
              <a:rPr lang="en-GB" sz="3500" b="0" i="0" u="none" strike="noStrike" baseline="0" dirty="0">
                <a:solidFill>
                  <a:srgbClr val="000000"/>
                </a:solidFill>
              </a:rPr>
              <a:t>has been completed (SC20-EB-WP-05) </a:t>
            </a:r>
            <a:endParaRPr lang="en-NZ" sz="3500" dirty="0"/>
          </a:p>
          <a:p>
            <a:endParaRPr lang="en-GB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51994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A05DD-1B44-0D10-AC13-3AC1C18A7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2025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56AF0-E886-14E3-9C55-F2C727DD9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000000"/>
                </a:solidFill>
              </a:rPr>
              <a:t>T</a:t>
            </a:r>
            <a:r>
              <a:rPr lang="en-GB" sz="3200" i="0" u="none" strike="noStrike" baseline="0" dirty="0">
                <a:solidFill>
                  <a:srgbClr val="000000"/>
                </a:solidFill>
              </a:rPr>
              <a:t>here are three projects that are scheduled to start pending agreement at SC20 ISG-Sharks and approval of the budget at </a:t>
            </a:r>
            <a:r>
              <a:rPr lang="en-GB" sz="3200" i="0" u="none" strike="noStrike" baseline="0" dirty="0" err="1">
                <a:solidFill>
                  <a:srgbClr val="000000"/>
                </a:solidFill>
              </a:rPr>
              <a:t>WCPFC21</a:t>
            </a:r>
            <a:r>
              <a:rPr lang="en-GB" sz="3200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en-GB" sz="320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Fishery characterisation of manta and mobulid rays and whale sharks. 	</a:t>
            </a:r>
          </a:p>
          <a:p>
            <a:pPr lvl="1"/>
            <a:r>
              <a:rPr lang="en-GB" sz="320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Pacific oceanic whitetip shark assessment – phase II. 	</a:t>
            </a:r>
          </a:p>
          <a:p>
            <a:pPr lvl="1"/>
            <a:r>
              <a:rPr lang="en-GB" sz="3200" i="0" u="none" strike="noStrike" baseline="0" dirty="0">
                <a:solidFill>
                  <a:schemeClr val="accent4">
                    <a:lumMod val="75000"/>
                  </a:schemeClr>
                </a:solidFill>
              </a:rPr>
              <a:t>Developing a statistically robust and spatial/temporal optimized sampling strategy for biological data collection. 	</a:t>
            </a: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0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619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Billfish Research Plan Report</vt:lpstr>
      <vt:lpstr>BRP - SA-IP-09</vt:lpstr>
      <vt:lpstr>Completed projects</vt:lpstr>
      <vt:lpstr>2024 project proposals</vt:lpstr>
      <vt:lpstr>2024 project proposals </vt:lpstr>
      <vt:lpstr>Shark Research Plan Report</vt:lpstr>
      <vt:lpstr>SRP - SA-IP-10</vt:lpstr>
      <vt:lpstr>2024 completed projects</vt:lpstr>
      <vt:lpstr>2025 projects</vt:lpstr>
      <vt:lpstr>2024 project proposals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Brouwer</dc:creator>
  <cp:lastModifiedBy>Paul Hamer</cp:lastModifiedBy>
  <cp:revision>3</cp:revision>
  <dcterms:created xsi:type="dcterms:W3CDTF">2024-08-14T02:00:52Z</dcterms:created>
  <dcterms:modified xsi:type="dcterms:W3CDTF">2024-08-15T00:00:12Z</dcterms:modified>
</cp:coreProperties>
</file>