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565" r:id="rId4"/>
    <p:sldId id="269" r:id="rId5"/>
    <p:sldId id="270" r:id="rId6"/>
    <p:sldId id="258" r:id="rId7"/>
    <p:sldId id="260" r:id="rId8"/>
    <p:sldId id="259" r:id="rId9"/>
    <p:sldId id="267" r:id="rId10"/>
    <p:sldId id="261" r:id="rId11"/>
    <p:sldId id="262" r:id="rId12"/>
    <p:sldId id="263" r:id="rId13"/>
    <p:sldId id="265" r:id="rId14"/>
    <p:sldId id="2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73" d="100"/>
          <a:sy n="73" d="100"/>
        </p:scale>
        <p:origin x="3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3E7E1-AFC8-EF79-DAD1-C0665E9334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D0A36465-F38F-9351-7692-85B9D39969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AC343C45-1172-47BA-EDDE-451DA8A9FFFC}"/>
              </a:ext>
            </a:extLst>
          </p:cNvPr>
          <p:cNvSpPr>
            <a:spLocks noGrp="1"/>
          </p:cNvSpPr>
          <p:nvPr>
            <p:ph type="dt" sz="half" idx="10"/>
          </p:nvPr>
        </p:nvSpPr>
        <p:spPr/>
        <p:txBody>
          <a:bodyPr/>
          <a:lstStyle/>
          <a:p>
            <a:fld id="{AA91D106-1A7E-458C-A155-994428044EFD}" type="datetimeFigureOut">
              <a:rPr lang="en-NZ" smtClean="0"/>
              <a:t>15/08/2024</a:t>
            </a:fld>
            <a:endParaRPr lang="en-NZ"/>
          </a:p>
        </p:txBody>
      </p:sp>
      <p:sp>
        <p:nvSpPr>
          <p:cNvPr id="5" name="Footer Placeholder 4">
            <a:extLst>
              <a:ext uri="{FF2B5EF4-FFF2-40B4-BE49-F238E27FC236}">
                <a16:creationId xmlns:a16="http://schemas.microsoft.com/office/drawing/2014/main" id="{DD9BDC09-A528-4846-1AC2-4B97E859090E}"/>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ABEEE4B6-916B-1466-1D79-5567C11EB175}"/>
              </a:ext>
            </a:extLst>
          </p:cNvPr>
          <p:cNvSpPr>
            <a:spLocks noGrp="1"/>
          </p:cNvSpPr>
          <p:nvPr>
            <p:ph type="sldNum" sz="quarter" idx="12"/>
          </p:nvPr>
        </p:nvSpPr>
        <p:spPr/>
        <p:txBody>
          <a:bodyPr/>
          <a:lstStyle/>
          <a:p>
            <a:fld id="{6C26F8E1-AE82-4D89-9243-A2BEBF4BDB96}" type="slidenum">
              <a:rPr lang="en-NZ" smtClean="0"/>
              <a:t>‹#›</a:t>
            </a:fld>
            <a:endParaRPr lang="en-NZ"/>
          </a:p>
        </p:txBody>
      </p:sp>
    </p:spTree>
    <p:extLst>
      <p:ext uri="{BB962C8B-B14F-4D97-AF65-F5344CB8AC3E}">
        <p14:creationId xmlns:p14="http://schemas.microsoft.com/office/powerpoint/2010/main" val="4049874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C7717-AE7A-78E2-29A5-5536AF7BFF4A}"/>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D07AA287-0AD1-317F-4C1A-B49DC6C580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BB72ED06-9456-D592-87AD-67B0E7263F42}"/>
              </a:ext>
            </a:extLst>
          </p:cNvPr>
          <p:cNvSpPr>
            <a:spLocks noGrp="1"/>
          </p:cNvSpPr>
          <p:nvPr>
            <p:ph type="dt" sz="half" idx="10"/>
          </p:nvPr>
        </p:nvSpPr>
        <p:spPr/>
        <p:txBody>
          <a:bodyPr/>
          <a:lstStyle/>
          <a:p>
            <a:fld id="{AA91D106-1A7E-458C-A155-994428044EFD}" type="datetimeFigureOut">
              <a:rPr lang="en-NZ" smtClean="0"/>
              <a:t>15/08/2024</a:t>
            </a:fld>
            <a:endParaRPr lang="en-NZ"/>
          </a:p>
        </p:txBody>
      </p:sp>
      <p:sp>
        <p:nvSpPr>
          <p:cNvPr id="5" name="Footer Placeholder 4">
            <a:extLst>
              <a:ext uri="{FF2B5EF4-FFF2-40B4-BE49-F238E27FC236}">
                <a16:creationId xmlns:a16="http://schemas.microsoft.com/office/drawing/2014/main" id="{A62F2D30-B25F-C8B1-6E20-69803306FC3D}"/>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373C362C-436B-3302-AED0-211F147123E7}"/>
              </a:ext>
            </a:extLst>
          </p:cNvPr>
          <p:cNvSpPr>
            <a:spLocks noGrp="1"/>
          </p:cNvSpPr>
          <p:nvPr>
            <p:ph type="sldNum" sz="quarter" idx="12"/>
          </p:nvPr>
        </p:nvSpPr>
        <p:spPr/>
        <p:txBody>
          <a:bodyPr/>
          <a:lstStyle/>
          <a:p>
            <a:fld id="{6C26F8E1-AE82-4D89-9243-A2BEBF4BDB96}" type="slidenum">
              <a:rPr lang="en-NZ" smtClean="0"/>
              <a:t>‹#›</a:t>
            </a:fld>
            <a:endParaRPr lang="en-NZ"/>
          </a:p>
        </p:txBody>
      </p:sp>
    </p:spTree>
    <p:extLst>
      <p:ext uri="{BB962C8B-B14F-4D97-AF65-F5344CB8AC3E}">
        <p14:creationId xmlns:p14="http://schemas.microsoft.com/office/powerpoint/2010/main" val="684960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B7F763-C5AA-6C74-94B9-75D37983F9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0457C803-0943-3F0E-A4F2-8A073A5731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0284CA08-F6FD-CE15-77AF-EA7E16485A47}"/>
              </a:ext>
            </a:extLst>
          </p:cNvPr>
          <p:cNvSpPr>
            <a:spLocks noGrp="1"/>
          </p:cNvSpPr>
          <p:nvPr>
            <p:ph type="dt" sz="half" idx="10"/>
          </p:nvPr>
        </p:nvSpPr>
        <p:spPr/>
        <p:txBody>
          <a:bodyPr/>
          <a:lstStyle/>
          <a:p>
            <a:fld id="{AA91D106-1A7E-458C-A155-994428044EFD}" type="datetimeFigureOut">
              <a:rPr lang="en-NZ" smtClean="0"/>
              <a:t>15/08/2024</a:t>
            </a:fld>
            <a:endParaRPr lang="en-NZ"/>
          </a:p>
        </p:txBody>
      </p:sp>
      <p:sp>
        <p:nvSpPr>
          <p:cNvPr id="5" name="Footer Placeholder 4">
            <a:extLst>
              <a:ext uri="{FF2B5EF4-FFF2-40B4-BE49-F238E27FC236}">
                <a16:creationId xmlns:a16="http://schemas.microsoft.com/office/drawing/2014/main" id="{83A684EF-B8B7-B2F4-BF1C-FEEB7892731B}"/>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97D85488-840A-9678-587F-A44A5BC9292A}"/>
              </a:ext>
            </a:extLst>
          </p:cNvPr>
          <p:cNvSpPr>
            <a:spLocks noGrp="1"/>
          </p:cNvSpPr>
          <p:nvPr>
            <p:ph type="sldNum" sz="quarter" idx="12"/>
          </p:nvPr>
        </p:nvSpPr>
        <p:spPr/>
        <p:txBody>
          <a:bodyPr/>
          <a:lstStyle/>
          <a:p>
            <a:fld id="{6C26F8E1-AE82-4D89-9243-A2BEBF4BDB96}" type="slidenum">
              <a:rPr lang="en-NZ" smtClean="0"/>
              <a:t>‹#›</a:t>
            </a:fld>
            <a:endParaRPr lang="en-NZ"/>
          </a:p>
        </p:txBody>
      </p:sp>
    </p:spTree>
    <p:extLst>
      <p:ext uri="{BB962C8B-B14F-4D97-AF65-F5344CB8AC3E}">
        <p14:creationId xmlns:p14="http://schemas.microsoft.com/office/powerpoint/2010/main" val="2241857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BBC31-B654-6804-1F1B-3CEBB25C56CF}"/>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61FDC548-CC45-EE37-74CE-5B129632DEC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73DED51A-B9F9-7BEB-191A-2230D1661E3C}"/>
              </a:ext>
            </a:extLst>
          </p:cNvPr>
          <p:cNvSpPr>
            <a:spLocks noGrp="1"/>
          </p:cNvSpPr>
          <p:nvPr>
            <p:ph type="dt" sz="half" idx="10"/>
          </p:nvPr>
        </p:nvSpPr>
        <p:spPr/>
        <p:txBody>
          <a:bodyPr/>
          <a:lstStyle/>
          <a:p>
            <a:fld id="{AA91D106-1A7E-458C-A155-994428044EFD}" type="datetimeFigureOut">
              <a:rPr lang="en-NZ" smtClean="0"/>
              <a:t>15/08/2024</a:t>
            </a:fld>
            <a:endParaRPr lang="en-NZ"/>
          </a:p>
        </p:txBody>
      </p:sp>
      <p:sp>
        <p:nvSpPr>
          <p:cNvPr id="5" name="Footer Placeholder 4">
            <a:extLst>
              <a:ext uri="{FF2B5EF4-FFF2-40B4-BE49-F238E27FC236}">
                <a16:creationId xmlns:a16="http://schemas.microsoft.com/office/drawing/2014/main" id="{7FBEA502-C4B0-A059-8E6D-BB1DAA9492B2}"/>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A232D649-5CB8-4CBF-DCB6-95C297A50C84}"/>
              </a:ext>
            </a:extLst>
          </p:cNvPr>
          <p:cNvSpPr>
            <a:spLocks noGrp="1"/>
          </p:cNvSpPr>
          <p:nvPr>
            <p:ph type="sldNum" sz="quarter" idx="12"/>
          </p:nvPr>
        </p:nvSpPr>
        <p:spPr/>
        <p:txBody>
          <a:bodyPr/>
          <a:lstStyle/>
          <a:p>
            <a:fld id="{6C26F8E1-AE82-4D89-9243-A2BEBF4BDB96}" type="slidenum">
              <a:rPr lang="en-NZ" smtClean="0"/>
              <a:t>‹#›</a:t>
            </a:fld>
            <a:endParaRPr lang="en-NZ"/>
          </a:p>
        </p:txBody>
      </p:sp>
    </p:spTree>
    <p:extLst>
      <p:ext uri="{BB962C8B-B14F-4D97-AF65-F5344CB8AC3E}">
        <p14:creationId xmlns:p14="http://schemas.microsoft.com/office/powerpoint/2010/main" val="4200753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054E9-B68B-A49C-F272-0EE1721FB35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85171795-FDF7-F232-CEFE-49EC2AD6948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1A3B16-86BF-8D6D-CE32-3068FA2FA008}"/>
              </a:ext>
            </a:extLst>
          </p:cNvPr>
          <p:cNvSpPr>
            <a:spLocks noGrp="1"/>
          </p:cNvSpPr>
          <p:nvPr>
            <p:ph type="dt" sz="half" idx="10"/>
          </p:nvPr>
        </p:nvSpPr>
        <p:spPr/>
        <p:txBody>
          <a:bodyPr/>
          <a:lstStyle/>
          <a:p>
            <a:fld id="{AA91D106-1A7E-458C-A155-994428044EFD}" type="datetimeFigureOut">
              <a:rPr lang="en-NZ" smtClean="0"/>
              <a:t>15/08/2024</a:t>
            </a:fld>
            <a:endParaRPr lang="en-NZ"/>
          </a:p>
        </p:txBody>
      </p:sp>
      <p:sp>
        <p:nvSpPr>
          <p:cNvPr id="5" name="Footer Placeholder 4">
            <a:extLst>
              <a:ext uri="{FF2B5EF4-FFF2-40B4-BE49-F238E27FC236}">
                <a16:creationId xmlns:a16="http://schemas.microsoft.com/office/drawing/2014/main" id="{E99DD051-B1BA-CC9E-1049-D7A52E781D9D}"/>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7EA09B77-CE8F-C8F3-1E66-873A567CA7C8}"/>
              </a:ext>
            </a:extLst>
          </p:cNvPr>
          <p:cNvSpPr>
            <a:spLocks noGrp="1"/>
          </p:cNvSpPr>
          <p:nvPr>
            <p:ph type="sldNum" sz="quarter" idx="12"/>
          </p:nvPr>
        </p:nvSpPr>
        <p:spPr/>
        <p:txBody>
          <a:bodyPr/>
          <a:lstStyle/>
          <a:p>
            <a:fld id="{6C26F8E1-AE82-4D89-9243-A2BEBF4BDB96}" type="slidenum">
              <a:rPr lang="en-NZ" smtClean="0"/>
              <a:t>‹#›</a:t>
            </a:fld>
            <a:endParaRPr lang="en-NZ"/>
          </a:p>
        </p:txBody>
      </p:sp>
    </p:spTree>
    <p:extLst>
      <p:ext uri="{BB962C8B-B14F-4D97-AF65-F5344CB8AC3E}">
        <p14:creationId xmlns:p14="http://schemas.microsoft.com/office/powerpoint/2010/main" val="776455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7FBAA-BFDF-6DB9-C9C6-02C877A96A1A}"/>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985AFF0A-9526-A560-18D2-FE4C3554BF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EA0508D5-1272-86C9-A1E6-7EA6A69C36C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E58ACBED-6F81-FC8B-9605-1DEB982D24EF}"/>
              </a:ext>
            </a:extLst>
          </p:cNvPr>
          <p:cNvSpPr>
            <a:spLocks noGrp="1"/>
          </p:cNvSpPr>
          <p:nvPr>
            <p:ph type="dt" sz="half" idx="10"/>
          </p:nvPr>
        </p:nvSpPr>
        <p:spPr/>
        <p:txBody>
          <a:bodyPr/>
          <a:lstStyle/>
          <a:p>
            <a:fld id="{AA91D106-1A7E-458C-A155-994428044EFD}" type="datetimeFigureOut">
              <a:rPr lang="en-NZ" smtClean="0"/>
              <a:t>15/08/2024</a:t>
            </a:fld>
            <a:endParaRPr lang="en-NZ"/>
          </a:p>
        </p:txBody>
      </p:sp>
      <p:sp>
        <p:nvSpPr>
          <p:cNvPr id="6" name="Footer Placeholder 5">
            <a:extLst>
              <a:ext uri="{FF2B5EF4-FFF2-40B4-BE49-F238E27FC236}">
                <a16:creationId xmlns:a16="http://schemas.microsoft.com/office/drawing/2014/main" id="{B4BB7E53-3786-70DA-112F-65E86266C6BD}"/>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A0690C53-EAD4-9E0D-9E46-D7335B66DDAE}"/>
              </a:ext>
            </a:extLst>
          </p:cNvPr>
          <p:cNvSpPr>
            <a:spLocks noGrp="1"/>
          </p:cNvSpPr>
          <p:nvPr>
            <p:ph type="sldNum" sz="quarter" idx="12"/>
          </p:nvPr>
        </p:nvSpPr>
        <p:spPr/>
        <p:txBody>
          <a:bodyPr/>
          <a:lstStyle/>
          <a:p>
            <a:fld id="{6C26F8E1-AE82-4D89-9243-A2BEBF4BDB96}" type="slidenum">
              <a:rPr lang="en-NZ" smtClean="0"/>
              <a:t>‹#›</a:t>
            </a:fld>
            <a:endParaRPr lang="en-NZ"/>
          </a:p>
        </p:txBody>
      </p:sp>
    </p:spTree>
    <p:extLst>
      <p:ext uri="{BB962C8B-B14F-4D97-AF65-F5344CB8AC3E}">
        <p14:creationId xmlns:p14="http://schemas.microsoft.com/office/powerpoint/2010/main" val="3463112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96A51-A6F1-47E3-59ED-EA7E089DBBBE}"/>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ADBC7C04-2717-056C-9712-090433FBCF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203810B-BB97-B1D3-4DB2-C75E8284BE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D6617D48-EA74-1C38-87CB-177808FF47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8B21D42-72CC-3D26-0DEF-28C64F60B2A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BBF23FED-EADB-70CF-18D2-096898C205E5}"/>
              </a:ext>
            </a:extLst>
          </p:cNvPr>
          <p:cNvSpPr>
            <a:spLocks noGrp="1"/>
          </p:cNvSpPr>
          <p:nvPr>
            <p:ph type="dt" sz="half" idx="10"/>
          </p:nvPr>
        </p:nvSpPr>
        <p:spPr/>
        <p:txBody>
          <a:bodyPr/>
          <a:lstStyle/>
          <a:p>
            <a:fld id="{AA91D106-1A7E-458C-A155-994428044EFD}" type="datetimeFigureOut">
              <a:rPr lang="en-NZ" smtClean="0"/>
              <a:t>15/08/2024</a:t>
            </a:fld>
            <a:endParaRPr lang="en-NZ"/>
          </a:p>
        </p:txBody>
      </p:sp>
      <p:sp>
        <p:nvSpPr>
          <p:cNvPr id="8" name="Footer Placeholder 7">
            <a:extLst>
              <a:ext uri="{FF2B5EF4-FFF2-40B4-BE49-F238E27FC236}">
                <a16:creationId xmlns:a16="http://schemas.microsoft.com/office/drawing/2014/main" id="{121F5A35-8613-D395-B567-2862C1B1F80B}"/>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B02BBFB2-B6A8-30CB-F3D0-F82FEF3148E3}"/>
              </a:ext>
            </a:extLst>
          </p:cNvPr>
          <p:cNvSpPr>
            <a:spLocks noGrp="1"/>
          </p:cNvSpPr>
          <p:nvPr>
            <p:ph type="sldNum" sz="quarter" idx="12"/>
          </p:nvPr>
        </p:nvSpPr>
        <p:spPr/>
        <p:txBody>
          <a:bodyPr/>
          <a:lstStyle/>
          <a:p>
            <a:fld id="{6C26F8E1-AE82-4D89-9243-A2BEBF4BDB96}" type="slidenum">
              <a:rPr lang="en-NZ" smtClean="0"/>
              <a:t>‹#›</a:t>
            </a:fld>
            <a:endParaRPr lang="en-NZ"/>
          </a:p>
        </p:txBody>
      </p:sp>
    </p:spTree>
    <p:extLst>
      <p:ext uri="{BB962C8B-B14F-4D97-AF65-F5344CB8AC3E}">
        <p14:creationId xmlns:p14="http://schemas.microsoft.com/office/powerpoint/2010/main" val="928658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00CB6-C69B-3636-F85C-E98DB14EFDFB}"/>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392D7F5A-ED43-173C-1D9E-68F7CE4AA42B}"/>
              </a:ext>
            </a:extLst>
          </p:cNvPr>
          <p:cNvSpPr>
            <a:spLocks noGrp="1"/>
          </p:cNvSpPr>
          <p:nvPr>
            <p:ph type="dt" sz="half" idx="10"/>
          </p:nvPr>
        </p:nvSpPr>
        <p:spPr/>
        <p:txBody>
          <a:bodyPr/>
          <a:lstStyle/>
          <a:p>
            <a:fld id="{AA91D106-1A7E-458C-A155-994428044EFD}" type="datetimeFigureOut">
              <a:rPr lang="en-NZ" smtClean="0"/>
              <a:t>15/08/2024</a:t>
            </a:fld>
            <a:endParaRPr lang="en-NZ"/>
          </a:p>
        </p:txBody>
      </p:sp>
      <p:sp>
        <p:nvSpPr>
          <p:cNvPr id="4" name="Footer Placeholder 3">
            <a:extLst>
              <a:ext uri="{FF2B5EF4-FFF2-40B4-BE49-F238E27FC236}">
                <a16:creationId xmlns:a16="http://schemas.microsoft.com/office/drawing/2014/main" id="{5AA21EA1-F2FB-CD5F-B7C6-7333EB0FD0BC}"/>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571B15C7-69E9-5CD6-6CE8-5F9AC9FCF908}"/>
              </a:ext>
            </a:extLst>
          </p:cNvPr>
          <p:cNvSpPr>
            <a:spLocks noGrp="1"/>
          </p:cNvSpPr>
          <p:nvPr>
            <p:ph type="sldNum" sz="quarter" idx="12"/>
          </p:nvPr>
        </p:nvSpPr>
        <p:spPr/>
        <p:txBody>
          <a:bodyPr/>
          <a:lstStyle/>
          <a:p>
            <a:fld id="{6C26F8E1-AE82-4D89-9243-A2BEBF4BDB96}" type="slidenum">
              <a:rPr lang="en-NZ" smtClean="0"/>
              <a:t>‹#›</a:t>
            </a:fld>
            <a:endParaRPr lang="en-NZ"/>
          </a:p>
        </p:txBody>
      </p:sp>
    </p:spTree>
    <p:extLst>
      <p:ext uri="{BB962C8B-B14F-4D97-AF65-F5344CB8AC3E}">
        <p14:creationId xmlns:p14="http://schemas.microsoft.com/office/powerpoint/2010/main" val="729671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DAA3D38-9B55-F4F4-7EA6-E129E6147919}"/>
              </a:ext>
            </a:extLst>
          </p:cNvPr>
          <p:cNvSpPr>
            <a:spLocks noGrp="1"/>
          </p:cNvSpPr>
          <p:nvPr>
            <p:ph type="dt" sz="half" idx="10"/>
          </p:nvPr>
        </p:nvSpPr>
        <p:spPr/>
        <p:txBody>
          <a:bodyPr/>
          <a:lstStyle/>
          <a:p>
            <a:fld id="{AA91D106-1A7E-458C-A155-994428044EFD}" type="datetimeFigureOut">
              <a:rPr lang="en-NZ" smtClean="0"/>
              <a:t>15/08/2024</a:t>
            </a:fld>
            <a:endParaRPr lang="en-NZ"/>
          </a:p>
        </p:txBody>
      </p:sp>
      <p:sp>
        <p:nvSpPr>
          <p:cNvPr id="3" name="Footer Placeholder 2">
            <a:extLst>
              <a:ext uri="{FF2B5EF4-FFF2-40B4-BE49-F238E27FC236}">
                <a16:creationId xmlns:a16="http://schemas.microsoft.com/office/drawing/2014/main" id="{61DE773F-F9BC-F8CB-4F8B-EC983453E197}"/>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4DBF1694-32C2-BD38-D14E-6D613B579A82}"/>
              </a:ext>
            </a:extLst>
          </p:cNvPr>
          <p:cNvSpPr>
            <a:spLocks noGrp="1"/>
          </p:cNvSpPr>
          <p:nvPr>
            <p:ph type="sldNum" sz="quarter" idx="12"/>
          </p:nvPr>
        </p:nvSpPr>
        <p:spPr/>
        <p:txBody>
          <a:bodyPr/>
          <a:lstStyle/>
          <a:p>
            <a:fld id="{6C26F8E1-AE82-4D89-9243-A2BEBF4BDB96}" type="slidenum">
              <a:rPr lang="en-NZ" smtClean="0"/>
              <a:t>‹#›</a:t>
            </a:fld>
            <a:endParaRPr lang="en-NZ"/>
          </a:p>
        </p:txBody>
      </p:sp>
    </p:spTree>
    <p:extLst>
      <p:ext uri="{BB962C8B-B14F-4D97-AF65-F5344CB8AC3E}">
        <p14:creationId xmlns:p14="http://schemas.microsoft.com/office/powerpoint/2010/main" val="2524307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6017C-1561-BE08-F09B-438C54CE80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B44A33B6-EDFF-EF4A-1A1C-113E4421C7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4D6717D5-B5BA-888B-2789-090638A740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17C2F5-E033-7D26-AB62-F2D0463DAED9}"/>
              </a:ext>
            </a:extLst>
          </p:cNvPr>
          <p:cNvSpPr>
            <a:spLocks noGrp="1"/>
          </p:cNvSpPr>
          <p:nvPr>
            <p:ph type="dt" sz="half" idx="10"/>
          </p:nvPr>
        </p:nvSpPr>
        <p:spPr/>
        <p:txBody>
          <a:bodyPr/>
          <a:lstStyle/>
          <a:p>
            <a:fld id="{AA91D106-1A7E-458C-A155-994428044EFD}" type="datetimeFigureOut">
              <a:rPr lang="en-NZ" smtClean="0"/>
              <a:t>15/08/2024</a:t>
            </a:fld>
            <a:endParaRPr lang="en-NZ"/>
          </a:p>
        </p:txBody>
      </p:sp>
      <p:sp>
        <p:nvSpPr>
          <p:cNvPr id="6" name="Footer Placeholder 5">
            <a:extLst>
              <a:ext uri="{FF2B5EF4-FFF2-40B4-BE49-F238E27FC236}">
                <a16:creationId xmlns:a16="http://schemas.microsoft.com/office/drawing/2014/main" id="{29758F90-A002-FD5B-F0F0-B4F3B9F171B5}"/>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EA0F3044-21FA-17C9-A27D-F1E6CCA6D24A}"/>
              </a:ext>
            </a:extLst>
          </p:cNvPr>
          <p:cNvSpPr>
            <a:spLocks noGrp="1"/>
          </p:cNvSpPr>
          <p:nvPr>
            <p:ph type="sldNum" sz="quarter" idx="12"/>
          </p:nvPr>
        </p:nvSpPr>
        <p:spPr/>
        <p:txBody>
          <a:bodyPr/>
          <a:lstStyle/>
          <a:p>
            <a:fld id="{6C26F8E1-AE82-4D89-9243-A2BEBF4BDB96}" type="slidenum">
              <a:rPr lang="en-NZ" smtClean="0"/>
              <a:t>‹#›</a:t>
            </a:fld>
            <a:endParaRPr lang="en-NZ"/>
          </a:p>
        </p:txBody>
      </p:sp>
    </p:spTree>
    <p:extLst>
      <p:ext uri="{BB962C8B-B14F-4D97-AF65-F5344CB8AC3E}">
        <p14:creationId xmlns:p14="http://schemas.microsoft.com/office/powerpoint/2010/main" val="3899799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6F7EB-5E1F-983B-33C5-A6D98F724E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B020B849-12D5-6A73-56C9-8189471A23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7F9504A6-D030-E8F7-009F-B93CECC7EC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907B34-8F2F-C580-B480-0572F20EE64C}"/>
              </a:ext>
            </a:extLst>
          </p:cNvPr>
          <p:cNvSpPr>
            <a:spLocks noGrp="1"/>
          </p:cNvSpPr>
          <p:nvPr>
            <p:ph type="dt" sz="half" idx="10"/>
          </p:nvPr>
        </p:nvSpPr>
        <p:spPr/>
        <p:txBody>
          <a:bodyPr/>
          <a:lstStyle/>
          <a:p>
            <a:fld id="{AA91D106-1A7E-458C-A155-994428044EFD}" type="datetimeFigureOut">
              <a:rPr lang="en-NZ" smtClean="0"/>
              <a:t>15/08/2024</a:t>
            </a:fld>
            <a:endParaRPr lang="en-NZ"/>
          </a:p>
        </p:txBody>
      </p:sp>
      <p:sp>
        <p:nvSpPr>
          <p:cNvPr id="6" name="Footer Placeholder 5">
            <a:extLst>
              <a:ext uri="{FF2B5EF4-FFF2-40B4-BE49-F238E27FC236}">
                <a16:creationId xmlns:a16="http://schemas.microsoft.com/office/drawing/2014/main" id="{598A20AB-A5B1-7311-76FD-510380D569B8}"/>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8C343D81-63AA-B418-3B0D-E834AAE7D6BA}"/>
              </a:ext>
            </a:extLst>
          </p:cNvPr>
          <p:cNvSpPr>
            <a:spLocks noGrp="1"/>
          </p:cNvSpPr>
          <p:nvPr>
            <p:ph type="sldNum" sz="quarter" idx="12"/>
          </p:nvPr>
        </p:nvSpPr>
        <p:spPr/>
        <p:txBody>
          <a:bodyPr/>
          <a:lstStyle/>
          <a:p>
            <a:fld id="{6C26F8E1-AE82-4D89-9243-A2BEBF4BDB96}" type="slidenum">
              <a:rPr lang="en-NZ" smtClean="0"/>
              <a:t>‹#›</a:t>
            </a:fld>
            <a:endParaRPr lang="en-NZ"/>
          </a:p>
        </p:txBody>
      </p:sp>
    </p:spTree>
    <p:extLst>
      <p:ext uri="{BB962C8B-B14F-4D97-AF65-F5344CB8AC3E}">
        <p14:creationId xmlns:p14="http://schemas.microsoft.com/office/powerpoint/2010/main" val="4150645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10A5CE-6894-5CA0-5C31-601357503B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64115661-E9D0-D69D-8F89-C7C5654803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CFA86906-3AC8-3A39-AB0E-ECF0306539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A91D106-1A7E-458C-A155-994428044EFD}" type="datetimeFigureOut">
              <a:rPr lang="en-NZ" smtClean="0"/>
              <a:t>15/08/2024</a:t>
            </a:fld>
            <a:endParaRPr lang="en-NZ"/>
          </a:p>
        </p:txBody>
      </p:sp>
      <p:sp>
        <p:nvSpPr>
          <p:cNvPr id="5" name="Footer Placeholder 4">
            <a:extLst>
              <a:ext uri="{FF2B5EF4-FFF2-40B4-BE49-F238E27FC236}">
                <a16:creationId xmlns:a16="http://schemas.microsoft.com/office/drawing/2014/main" id="{38E273DE-7DF4-7F3E-140D-77ADCC02DF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Z"/>
          </a:p>
        </p:txBody>
      </p:sp>
      <p:sp>
        <p:nvSpPr>
          <p:cNvPr id="6" name="Slide Number Placeholder 5">
            <a:extLst>
              <a:ext uri="{FF2B5EF4-FFF2-40B4-BE49-F238E27FC236}">
                <a16:creationId xmlns:a16="http://schemas.microsoft.com/office/drawing/2014/main" id="{EC07A8AA-B242-7CD5-A9E4-7C777BB082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C26F8E1-AE82-4D89-9243-A2BEBF4BDB96}" type="slidenum">
              <a:rPr lang="en-NZ" smtClean="0"/>
              <a:t>‹#›</a:t>
            </a:fld>
            <a:endParaRPr lang="en-NZ"/>
          </a:p>
        </p:txBody>
      </p:sp>
    </p:spTree>
    <p:extLst>
      <p:ext uri="{BB962C8B-B14F-4D97-AF65-F5344CB8AC3E}">
        <p14:creationId xmlns:p14="http://schemas.microsoft.com/office/powerpoint/2010/main" val="19535611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0721F-AAE9-EF29-ACA0-132D0171702D}"/>
              </a:ext>
            </a:extLst>
          </p:cNvPr>
          <p:cNvSpPr>
            <a:spLocks noGrp="1"/>
          </p:cNvSpPr>
          <p:nvPr>
            <p:ph type="ctrTitle"/>
          </p:nvPr>
        </p:nvSpPr>
        <p:spPr>
          <a:xfrm>
            <a:off x="1419498" y="2385106"/>
            <a:ext cx="9144000" cy="1248304"/>
          </a:xfrm>
        </p:spPr>
        <p:txBody>
          <a:bodyPr>
            <a:normAutofit fontScale="90000"/>
          </a:bodyPr>
          <a:lstStyle/>
          <a:p>
            <a:r>
              <a:rPr lang="en-NZ" dirty="0"/>
              <a:t>Tuna Assessment Research Plan (TARP) Report</a:t>
            </a:r>
          </a:p>
        </p:txBody>
      </p:sp>
    </p:spTree>
    <p:extLst>
      <p:ext uri="{BB962C8B-B14F-4D97-AF65-F5344CB8AC3E}">
        <p14:creationId xmlns:p14="http://schemas.microsoft.com/office/powerpoint/2010/main" val="1519907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4E875-B4B0-558D-73F9-3B85B8BD9779}"/>
              </a:ext>
            </a:extLst>
          </p:cNvPr>
          <p:cNvSpPr>
            <a:spLocks noGrp="1"/>
          </p:cNvSpPr>
          <p:nvPr>
            <p:ph type="title"/>
          </p:nvPr>
        </p:nvSpPr>
        <p:spPr>
          <a:xfrm>
            <a:off x="838200" y="365126"/>
            <a:ext cx="10515600" cy="650874"/>
          </a:xfrm>
        </p:spPr>
        <p:txBody>
          <a:bodyPr>
            <a:normAutofit fontScale="90000"/>
          </a:bodyPr>
          <a:lstStyle/>
          <a:p>
            <a:r>
              <a:rPr lang="en-NZ" dirty="0"/>
              <a:t>SRP - SA-IP-10</a:t>
            </a:r>
          </a:p>
        </p:txBody>
      </p:sp>
      <p:sp>
        <p:nvSpPr>
          <p:cNvPr id="3" name="Content Placeholder 2">
            <a:extLst>
              <a:ext uri="{FF2B5EF4-FFF2-40B4-BE49-F238E27FC236}">
                <a16:creationId xmlns:a16="http://schemas.microsoft.com/office/drawing/2014/main" id="{E5B3D9A3-FB3C-0D29-FB10-14162D2EF5A6}"/>
              </a:ext>
            </a:extLst>
          </p:cNvPr>
          <p:cNvSpPr>
            <a:spLocks noGrp="1"/>
          </p:cNvSpPr>
          <p:nvPr>
            <p:ph idx="1"/>
          </p:nvPr>
        </p:nvSpPr>
        <p:spPr>
          <a:xfrm>
            <a:off x="838200" y="1185334"/>
            <a:ext cx="10515600" cy="5371041"/>
          </a:xfrm>
        </p:spPr>
        <p:txBody>
          <a:bodyPr>
            <a:noAutofit/>
          </a:bodyPr>
          <a:lstStyle/>
          <a:p>
            <a:r>
              <a:rPr lang="en-GB" sz="3200" b="0" i="0" u="none" strike="noStrike" baseline="0" dirty="0">
                <a:solidFill>
                  <a:srgbClr val="000000"/>
                </a:solidFill>
              </a:rPr>
              <a:t>Shark Research Plan 2021-2025 (Brouwer and Hamer 2020) was adopted by </a:t>
            </a:r>
            <a:r>
              <a:rPr lang="en-GB" sz="3200" b="0" i="0" u="none" strike="noStrike" baseline="0" dirty="0" err="1">
                <a:solidFill>
                  <a:srgbClr val="000000"/>
                </a:solidFill>
              </a:rPr>
              <a:t>SC16</a:t>
            </a:r>
            <a:r>
              <a:rPr lang="en-GB" sz="3200" b="0" i="0" u="none" strike="noStrike" baseline="0" dirty="0">
                <a:solidFill>
                  <a:srgbClr val="000000"/>
                </a:solidFill>
              </a:rPr>
              <a:t> and endorsed by </a:t>
            </a:r>
            <a:r>
              <a:rPr lang="en-GB" sz="3200" b="0" i="0" u="none" strike="noStrike" baseline="0" dirty="0" err="1">
                <a:solidFill>
                  <a:srgbClr val="000000"/>
                </a:solidFill>
              </a:rPr>
              <a:t>WCPFC17</a:t>
            </a:r>
            <a:r>
              <a:rPr lang="en-GB" sz="3200" b="0" i="0" u="none" strike="noStrike" baseline="0" dirty="0">
                <a:solidFill>
                  <a:srgbClr val="000000"/>
                </a:solidFill>
              </a:rPr>
              <a:t> in December 2020.</a:t>
            </a:r>
          </a:p>
          <a:p>
            <a:r>
              <a:rPr lang="en-GB" sz="3200" dirty="0">
                <a:solidFill>
                  <a:srgbClr val="000000"/>
                </a:solidFill>
              </a:rPr>
              <a:t>This is the 4</a:t>
            </a:r>
            <a:r>
              <a:rPr lang="en-GB" sz="3200" baseline="30000" dirty="0">
                <a:solidFill>
                  <a:srgbClr val="000000"/>
                </a:solidFill>
              </a:rPr>
              <a:t>th</a:t>
            </a:r>
            <a:r>
              <a:rPr lang="en-GB" sz="3200" dirty="0">
                <a:solidFill>
                  <a:srgbClr val="000000"/>
                </a:solidFill>
              </a:rPr>
              <a:t> annual update for the 2021-2030 SRP, (including the mid-term review of the 2021-2025 SRP – which was extended to 2030) . </a:t>
            </a:r>
          </a:p>
          <a:p>
            <a:r>
              <a:rPr lang="en-GB" sz="3200" b="0" i="0" u="none" strike="noStrike" baseline="0" dirty="0">
                <a:solidFill>
                  <a:srgbClr val="000000"/>
                </a:solidFill>
              </a:rPr>
              <a:t>Purpose is to review progress against the SRP tasks and facilitate future planning of WCPFC shark research.</a:t>
            </a:r>
          </a:p>
          <a:p>
            <a:r>
              <a:rPr lang="en-GB" sz="3200" dirty="0">
                <a:solidFill>
                  <a:srgbClr val="000000"/>
                </a:solidFill>
              </a:rPr>
              <a:t>Includes a project list and assessment schedule. </a:t>
            </a:r>
            <a:endParaRPr lang="en-NZ" sz="3200" dirty="0"/>
          </a:p>
        </p:txBody>
      </p:sp>
    </p:spTree>
    <p:extLst>
      <p:ext uri="{BB962C8B-B14F-4D97-AF65-F5344CB8AC3E}">
        <p14:creationId xmlns:p14="http://schemas.microsoft.com/office/powerpoint/2010/main" val="4004721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0BA06-3A70-C09E-BEC1-BD252B34606B}"/>
              </a:ext>
            </a:extLst>
          </p:cNvPr>
          <p:cNvSpPr>
            <a:spLocks noGrp="1"/>
          </p:cNvSpPr>
          <p:nvPr>
            <p:ph type="title"/>
          </p:nvPr>
        </p:nvSpPr>
        <p:spPr>
          <a:xfrm>
            <a:off x="838200" y="212726"/>
            <a:ext cx="10515600" cy="684742"/>
          </a:xfrm>
        </p:spPr>
        <p:txBody>
          <a:bodyPr>
            <a:normAutofit fontScale="90000"/>
          </a:bodyPr>
          <a:lstStyle/>
          <a:p>
            <a:r>
              <a:rPr lang="en-NZ" dirty="0"/>
              <a:t>2024 completed projects</a:t>
            </a:r>
          </a:p>
        </p:txBody>
      </p:sp>
      <p:sp>
        <p:nvSpPr>
          <p:cNvPr id="3" name="Content Placeholder 2">
            <a:extLst>
              <a:ext uri="{FF2B5EF4-FFF2-40B4-BE49-F238E27FC236}">
                <a16:creationId xmlns:a16="http://schemas.microsoft.com/office/drawing/2014/main" id="{A944D25B-FBED-593B-4F6B-36E6A113566A}"/>
              </a:ext>
            </a:extLst>
          </p:cNvPr>
          <p:cNvSpPr>
            <a:spLocks noGrp="1"/>
          </p:cNvSpPr>
          <p:nvPr>
            <p:ph idx="1"/>
          </p:nvPr>
        </p:nvSpPr>
        <p:spPr>
          <a:xfrm>
            <a:off x="838200" y="1490133"/>
            <a:ext cx="10515600" cy="4686830"/>
          </a:xfrm>
        </p:spPr>
        <p:txBody>
          <a:bodyPr>
            <a:normAutofit fontScale="92500" lnSpcReduction="20000"/>
          </a:bodyPr>
          <a:lstStyle/>
          <a:p>
            <a:r>
              <a:rPr lang="en-GB" sz="3500" b="0" i="0" u="none" strike="noStrike" baseline="0" dirty="0">
                <a:solidFill>
                  <a:srgbClr val="000000"/>
                </a:solidFill>
              </a:rPr>
              <a:t>For SC20, three projects have been completed </a:t>
            </a:r>
            <a:endParaRPr lang="en-NZ" sz="3500" b="0" i="0" u="none" strike="noStrike" baseline="0" dirty="0"/>
          </a:p>
          <a:p>
            <a:pPr lvl="1"/>
            <a:r>
              <a:rPr lang="en-GB" sz="3500" b="0" i="0" u="none" strike="noStrike" baseline="0" dirty="0">
                <a:solidFill>
                  <a:srgbClr val="000000"/>
                </a:solidFill>
              </a:rPr>
              <a:t>North Pacific shortfin mako shark assessment </a:t>
            </a:r>
            <a:r>
              <a:rPr lang="en-NZ" sz="3500" b="0" i="0" u="none" strike="noStrike" baseline="0" dirty="0">
                <a:solidFill>
                  <a:srgbClr val="000000"/>
                </a:solidFill>
              </a:rPr>
              <a:t>SC20-SA-WP-14</a:t>
            </a:r>
            <a:endParaRPr lang="en-NZ" sz="3500" b="0" i="0" u="none" strike="noStrike" baseline="0" dirty="0"/>
          </a:p>
          <a:p>
            <a:pPr lvl="1"/>
            <a:r>
              <a:rPr lang="en-NZ" sz="3500" b="0" i="0" u="none" strike="noStrike" baseline="0" dirty="0">
                <a:solidFill>
                  <a:srgbClr val="000000"/>
                </a:solidFill>
              </a:rPr>
              <a:t>WCPO silky shark assessment SC19-SA-WP-103 and SC19-SA-IP-094  SC20-SA-WP-04 	</a:t>
            </a:r>
            <a:endParaRPr lang="en-NZ" sz="3500" b="0" i="0" u="none" strike="noStrike" baseline="0" dirty="0"/>
          </a:p>
          <a:p>
            <a:pPr lvl="1"/>
            <a:r>
              <a:rPr lang="en-GB" sz="3500" b="0" i="0" u="none" strike="noStrike" baseline="0" dirty="0">
                <a:solidFill>
                  <a:srgbClr val="000000"/>
                </a:solidFill>
              </a:rPr>
              <a:t>WCPO oceanic whitetip shark assessment year 1 analysis </a:t>
            </a:r>
            <a:r>
              <a:rPr lang="en-NZ" sz="3500" b="0" i="0" u="none" strike="noStrike" baseline="0" dirty="0">
                <a:solidFill>
                  <a:srgbClr val="000000"/>
                </a:solidFill>
              </a:rPr>
              <a:t>SC20-SA-WP-11 and SC20-SA-IP-23) </a:t>
            </a:r>
            <a:r>
              <a:rPr lang="en-GB" sz="3500" b="0" i="0" u="none" strike="noStrike" baseline="0" dirty="0">
                <a:solidFill>
                  <a:srgbClr val="000000"/>
                </a:solidFill>
              </a:rPr>
              <a:t> </a:t>
            </a:r>
          </a:p>
          <a:p>
            <a:r>
              <a:rPr lang="en-GB" sz="3500" b="0" i="0" u="none" strike="noStrike" baseline="0" dirty="0">
                <a:solidFill>
                  <a:srgbClr val="000000"/>
                </a:solidFill>
              </a:rPr>
              <a:t>In addition, a new project </a:t>
            </a:r>
            <a:r>
              <a:rPr lang="en-GB" sz="3500" b="0" i="1" u="none" strike="noStrike" baseline="0" dirty="0">
                <a:solidFill>
                  <a:srgbClr val="000000"/>
                </a:solidFill>
              </a:rPr>
              <a:t>Oceanic whitetip and silky shark in longline fisheries between </a:t>
            </a:r>
            <a:r>
              <a:rPr lang="en-GB" sz="3500" b="0" i="1" u="none" strike="noStrike" baseline="0" dirty="0" err="1">
                <a:solidFill>
                  <a:srgbClr val="000000"/>
                </a:solidFill>
              </a:rPr>
              <a:t>20N</a:t>
            </a:r>
            <a:r>
              <a:rPr lang="en-GB" sz="3500" b="0" i="1" u="none" strike="noStrike" baseline="0" dirty="0">
                <a:solidFill>
                  <a:srgbClr val="000000"/>
                </a:solidFill>
              </a:rPr>
              <a:t> and </a:t>
            </a:r>
            <a:r>
              <a:rPr lang="en-GB" sz="3500" b="0" i="1" u="none" strike="noStrike" baseline="0" dirty="0" err="1">
                <a:solidFill>
                  <a:srgbClr val="000000"/>
                </a:solidFill>
              </a:rPr>
              <a:t>20S</a:t>
            </a:r>
            <a:r>
              <a:rPr lang="en-GB" sz="3500" b="0" i="1" u="none" strike="noStrike" baseline="0" dirty="0">
                <a:solidFill>
                  <a:srgbClr val="000000"/>
                </a:solidFill>
              </a:rPr>
              <a:t> and outside the area to evaluate CMM 2022-04 </a:t>
            </a:r>
            <a:r>
              <a:rPr lang="en-GB" sz="3500" b="0" i="0" u="none" strike="noStrike" baseline="0" dirty="0">
                <a:solidFill>
                  <a:srgbClr val="000000"/>
                </a:solidFill>
              </a:rPr>
              <a:t>has been completed (SC20-EB-WP-05) </a:t>
            </a:r>
            <a:endParaRPr lang="en-NZ" sz="3500" dirty="0"/>
          </a:p>
          <a:p>
            <a:endParaRPr lang="en-GB" sz="1800" b="0" i="0" u="none" strike="noStrike" baseline="0" dirty="0">
              <a:solidFill>
                <a:srgbClr val="000000"/>
              </a:solidFill>
              <a:latin typeface="Calibri" panose="020F0502020204030204" pitchFamily="34" charset="0"/>
            </a:endParaRPr>
          </a:p>
          <a:p>
            <a:endParaRPr lang="en-NZ" dirty="0"/>
          </a:p>
        </p:txBody>
      </p:sp>
    </p:spTree>
    <p:extLst>
      <p:ext uri="{BB962C8B-B14F-4D97-AF65-F5344CB8AC3E}">
        <p14:creationId xmlns:p14="http://schemas.microsoft.com/office/powerpoint/2010/main" val="13519941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A05DD-1B44-0D10-AC13-3AC1C18A7B9A}"/>
              </a:ext>
            </a:extLst>
          </p:cNvPr>
          <p:cNvSpPr>
            <a:spLocks noGrp="1"/>
          </p:cNvSpPr>
          <p:nvPr>
            <p:ph type="title"/>
          </p:nvPr>
        </p:nvSpPr>
        <p:spPr/>
        <p:txBody>
          <a:bodyPr/>
          <a:lstStyle/>
          <a:p>
            <a:r>
              <a:rPr lang="en-NZ" dirty="0"/>
              <a:t>2025 projects</a:t>
            </a:r>
          </a:p>
        </p:txBody>
      </p:sp>
      <p:sp>
        <p:nvSpPr>
          <p:cNvPr id="3" name="Content Placeholder 2">
            <a:extLst>
              <a:ext uri="{FF2B5EF4-FFF2-40B4-BE49-F238E27FC236}">
                <a16:creationId xmlns:a16="http://schemas.microsoft.com/office/drawing/2014/main" id="{05056AF0-E886-14E3-9C55-F2C727DD901B}"/>
              </a:ext>
            </a:extLst>
          </p:cNvPr>
          <p:cNvSpPr>
            <a:spLocks noGrp="1"/>
          </p:cNvSpPr>
          <p:nvPr>
            <p:ph idx="1"/>
          </p:nvPr>
        </p:nvSpPr>
        <p:spPr/>
        <p:txBody>
          <a:bodyPr>
            <a:normAutofit/>
          </a:bodyPr>
          <a:lstStyle/>
          <a:p>
            <a:r>
              <a:rPr lang="en-GB" sz="3200" dirty="0">
                <a:solidFill>
                  <a:srgbClr val="000000"/>
                </a:solidFill>
              </a:rPr>
              <a:t>T</a:t>
            </a:r>
            <a:r>
              <a:rPr lang="en-GB" sz="3200" i="0" u="none" strike="noStrike" baseline="0" dirty="0">
                <a:solidFill>
                  <a:srgbClr val="000000"/>
                </a:solidFill>
              </a:rPr>
              <a:t>here are three projects that are scheduled to start pending agreement at SC20 ISG-Sharks and approval of the budget at </a:t>
            </a:r>
            <a:r>
              <a:rPr lang="en-GB" sz="3200" i="0" u="none" strike="noStrike" baseline="0" dirty="0" err="1">
                <a:solidFill>
                  <a:srgbClr val="000000"/>
                </a:solidFill>
              </a:rPr>
              <a:t>WCPFC21</a:t>
            </a:r>
            <a:r>
              <a:rPr lang="en-GB" sz="3200" i="0" u="none" strike="noStrike" baseline="0" dirty="0">
                <a:solidFill>
                  <a:srgbClr val="000000"/>
                </a:solidFill>
              </a:rPr>
              <a:t> </a:t>
            </a:r>
          </a:p>
          <a:p>
            <a:pPr lvl="1"/>
            <a:r>
              <a:rPr lang="en-GB" sz="3200" i="0" u="none" strike="noStrike" baseline="0" dirty="0">
                <a:solidFill>
                  <a:srgbClr val="000000"/>
                </a:solidFill>
              </a:rPr>
              <a:t>Fishery characterisation of manta and mobulid rays and whale sharks. 	</a:t>
            </a:r>
          </a:p>
          <a:p>
            <a:pPr lvl="1"/>
            <a:r>
              <a:rPr lang="en-GB" sz="3200" i="0" u="none" strike="noStrike" baseline="0" dirty="0">
                <a:solidFill>
                  <a:srgbClr val="000000"/>
                </a:solidFill>
              </a:rPr>
              <a:t>Pacific oceanic whitetip shark assessment – phase II. 	</a:t>
            </a:r>
          </a:p>
          <a:p>
            <a:pPr lvl="1"/>
            <a:r>
              <a:rPr lang="en-GB" sz="3200" i="0" u="none" strike="noStrike" baseline="0" dirty="0">
                <a:solidFill>
                  <a:srgbClr val="000000"/>
                </a:solidFill>
              </a:rPr>
              <a:t>Developing a statistically robust and spatial/temporal optimized sampling strategy for biological data collection. 	</a:t>
            </a:r>
          </a:p>
          <a:p>
            <a:endParaRPr lang="en-GB" sz="1800" b="0" i="0" u="none" strike="noStrike" baseline="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919404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A6985-AFCC-05DA-ECFF-EDDE1C797284}"/>
              </a:ext>
            </a:extLst>
          </p:cNvPr>
          <p:cNvSpPr>
            <a:spLocks noGrp="1"/>
          </p:cNvSpPr>
          <p:nvPr>
            <p:ph type="title"/>
          </p:nvPr>
        </p:nvSpPr>
        <p:spPr/>
        <p:txBody>
          <a:bodyPr/>
          <a:lstStyle/>
          <a:p>
            <a:r>
              <a:rPr lang="en-NZ" dirty="0"/>
              <a:t>2024 project proposals </a:t>
            </a:r>
          </a:p>
        </p:txBody>
      </p:sp>
      <p:sp>
        <p:nvSpPr>
          <p:cNvPr id="3" name="Content Placeholder 2">
            <a:extLst>
              <a:ext uri="{FF2B5EF4-FFF2-40B4-BE49-F238E27FC236}">
                <a16:creationId xmlns:a16="http://schemas.microsoft.com/office/drawing/2014/main" id="{F7003A21-1A85-875B-2AE6-B1DB50663A70}"/>
              </a:ext>
            </a:extLst>
          </p:cNvPr>
          <p:cNvSpPr>
            <a:spLocks noGrp="1"/>
          </p:cNvSpPr>
          <p:nvPr>
            <p:ph idx="1"/>
          </p:nvPr>
        </p:nvSpPr>
        <p:spPr>
          <a:xfrm>
            <a:off x="838200" y="1825625"/>
            <a:ext cx="10515600" cy="4667250"/>
          </a:xfrm>
        </p:spPr>
        <p:txBody>
          <a:bodyPr>
            <a:noAutofit/>
          </a:bodyPr>
          <a:lstStyle/>
          <a:p>
            <a:r>
              <a:rPr lang="en-NZ" sz="3200" dirty="0"/>
              <a:t>Draft project </a:t>
            </a:r>
            <a:r>
              <a:rPr lang="en-NZ" sz="3200" dirty="0" err="1"/>
              <a:t>ToRs</a:t>
            </a:r>
            <a:r>
              <a:rPr lang="en-NZ" sz="3200" dirty="0"/>
              <a:t> have been provided for the ISG to discuss and make recommendations to the SC</a:t>
            </a:r>
          </a:p>
          <a:p>
            <a:pPr marL="0" indent="0">
              <a:buNone/>
            </a:pPr>
            <a:endParaRPr lang="en-NZ" sz="3200" dirty="0"/>
          </a:p>
        </p:txBody>
      </p:sp>
    </p:spTree>
    <p:extLst>
      <p:ext uri="{BB962C8B-B14F-4D97-AF65-F5344CB8AC3E}">
        <p14:creationId xmlns:p14="http://schemas.microsoft.com/office/powerpoint/2010/main" val="3159024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6E4B02C6-4101-372E-532F-1CDC0C17270A}"/>
              </a:ext>
            </a:extLst>
          </p:cNvPr>
          <p:cNvSpPr>
            <a:spLocks noGrp="1"/>
          </p:cNvSpPr>
          <p:nvPr>
            <p:ph idx="1"/>
          </p:nvPr>
        </p:nvSpPr>
        <p:spPr>
          <a:xfrm>
            <a:off x="414867" y="284692"/>
            <a:ext cx="10515600" cy="6370108"/>
          </a:xfrm>
        </p:spPr>
        <p:txBody>
          <a:bodyPr>
            <a:noAutofit/>
          </a:bodyPr>
          <a:lstStyle/>
          <a:p>
            <a:pPr marL="0" indent="0">
              <a:buNone/>
            </a:pPr>
            <a:r>
              <a:rPr lang="en-NZ" sz="3200" b="1" i="0" u="none" strike="noStrike" baseline="0" dirty="0">
                <a:solidFill>
                  <a:srgbClr val="000000"/>
                </a:solidFill>
              </a:rPr>
              <a:t>Recommendations </a:t>
            </a:r>
          </a:p>
          <a:p>
            <a:r>
              <a:rPr lang="en-GB" sz="3200" b="0" i="0" u="none" strike="noStrike" baseline="0" dirty="0">
                <a:solidFill>
                  <a:srgbClr val="000000"/>
                </a:solidFill>
              </a:rPr>
              <a:t>SC20 ISG-Sharks review the work plan and project list for the 2025 year, and make recommendations to SC20 for any changes the SC may want to consider.</a:t>
            </a:r>
          </a:p>
          <a:p>
            <a:r>
              <a:rPr lang="en-GB" sz="3200" b="0" i="0" u="none" strike="noStrike" baseline="0" dirty="0">
                <a:solidFill>
                  <a:srgbClr val="000000"/>
                </a:solidFill>
              </a:rPr>
              <a:t>SC20 ISG-Sharks review the proposed amendments to the stock assessment schedule and make recommendations to SC20.</a:t>
            </a:r>
          </a:p>
          <a:p>
            <a:r>
              <a:rPr lang="en-GB" sz="3200" b="0" i="0" u="none" strike="noStrike" baseline="0" dirty="0">
                <a:solidFill>
                  <a:srgbClr val="000000"/>
                </a:solidFill>
              </a:rPr>
              <a:t>SC20 ISG-Sharks review the project specifications and make any changes for </a:t>
            </a:r>
            <a:r>
              <a:rPr lang="en-GB" sz="3200" b="0" i="0" u="none" strike="noStrike" baseline="0" dirty="0" err="1">
                <a:solidFill>
                  <a:srgbClr val="000000"/>
                </a:solidFill>
              </a:rPr>
              <a:t>SC20’s</a:t>
            </a:r>
            <a:r>
              <a:rPr lang="en-GB" sz="3200" b="0" i="0" u="none" strike="noStrike" baseline="0" dirty="0">
                <a:solidFill>
                  <a:srgbClr val="000000"/>
                </a:solidFill>
              </a:rPr>
              <a:t> review.</a:t>
            </a:r>
          </a:p>
          <a:p>
            <a:r>
              <a:rPr lang="en-GB" sz="3200" b="0" i="0" u="none" strike="noStrike" baseline="0" dirty="0">
                <a:solidFill>
                  <a:srgbClr val="000000"/>
                </a:solidFill>
              </a:rPr>
              <a:t>SC20 ISG-Sharks consider if there is enough information to provide the SC with advice on the use of data poor metrics in shark assessments, and their future use for low information stock assessments.</a:t>
            </a:r>
            <a:r>
              <a:rPr lang="en-NZ" sz="3200" dirty="0"/>
              <a:t> </a:t>
            </a:r>
          </a:p>
        </p:txBody>
      </p:sp>
    </p:spTree>
    <p:extLst>
      <p:ext uri="{BB962C8B-B14F-4D97-AF65-F5344CB8AC3E}">
        <p14:creationId xmlns:p14="http://schemas.microsoft.com/office/powerpoint/2010/main" val="4122258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ABD2-E623-046B-F34E-46914ECF87B9}"/>
              </a:ext>
            </a:extLst>
          </p:cNvPr>
          <p:cNvSpPr>
            <a:spLocks noGrp="1"/>
          </p:cNvSpPr>
          <p:nvPr>
            <p:ph type="title"/>
          </p:nvPr>
        </p:nvSpPr>
        <p:spPr/>
        <p:txBody>
          <a:bodyPr/>
          <a:lstStyle/>
          <a:p>
            <a:r>
              <a:rPr lang="en-NZ" dirty="0"/>
              <a:t>TARP - SA-IP-08</a:t>
            </a:r>
          </a:p>
        </p:txBody>
      </p:sp>
      <p:sp>
        <p:nvSpPr>
          <p:cNvPr id="3" name="Content Placeholder 2">
            <a:extLst>
              <a:ext uri="{FF2B5EF4-FFF2-40B4-BE49-F238E27FC236}">
                <a16:creationId xmlns:a16="http://schemas.microsoft.com/office/drawing/2014/main" id="{C1B9439C-D9BA-1398-79CA-4BFA5F1286A4}"/>
              </a:ext>
            </a:extLst>
          </p:cNvPr>
          <p:cNvSpPr>
            <a:spLocks noGrp="1"/>
          </p:cNvSpPr>
          <p:nvPr>
            <p:ph idx="1"/>
          </p:nvPr>
        </p:nvSpPr>
        <p:spPr/>
        <p:txBody>
          <a:bodyPr>
            <a:normAutofit lnSpcReduction="10000"/>
          </a:bodyPr>
          <a:lstStyle/>
          <a:p>
            <a:r>
              <a:rPr lang="en-AU" dirty="0"/>
              <a:t>Recommendations for future work noted in stock assessment reports</a:t>
            </a:r>
          </a:p>
          <a:p>
            <a:pPr lvl="1"/>
            <a:r>
              <a:rPr lang="en-AU" dirty="0"/>
              <a:t>applicable over many assessments</a:t>
            </a:r>
          </a:p>
          <a:p>
            <a:pPr lvl="1"/>
            <a:r>
              <a:rPr lang="en-AU" dirty="0"/>
              <a:t>potentially lost over time</a:t>
            </a:r>
          </a:p>
          <a:p>
            <a:r>
              <a:rPr lang="en-AU" dirty="0"/>
              <a:t>Collating work being undertaken by all CCMs in support of assessments</a:t>
            </a:r>
          </a:p>
          <a:p>
            <a:pPr lvl="1"/>
            <a:r>
              <a:rPr lang="en-AU" dirty="0"/>
              <a:t>Efficiency</a:t>
            </a:r>
          </a:p>
          <a:p>
            <a:pPr lvl="1"/>
            <a:r>
              <a:rPr lang="en-AU" dirty="0"/>
              <a:t>Effectiveness</a:t>
            </a:r>
          </a:p>
          <a:p>
            <a:r>
              <a:rPr lang="en-AU" dirty="0"/>
              <a:t>SPC developed a draft Tuna Research Plan for SC16 (SC16-SA-IP-20)</a:t>
            </a:r>
          </a:p>
          <a:p>
            <a:r>
              <a:rPr lang="en-AU" dirty="0"/>
              <a:t>IP updated annually for each SC since, subject of a SWG at SC19</a:t>
            </a:r>
          </a:p>
          <a:p>
            <a:pPr marL="0" indent="0">
              <a:buNone/>
            </a:pPr>
            <a:endParaRPr lang="en-NZ" dirty="0"/>
          </a:p>
        </p:txBody>
      </p:sp>
    </p:spTree>
    <p:extLst>
      <p:ext uri="{BB962C8B-B14F-4D97-AF65-F5344CB8AC3E}">
        <p14:creationId xmlns:p14="http://schemas.microsoft.com/office/powerpoint/2010/main" val="2781690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CAD87-70EB-EF61-28FB-B55B9B3D05E2}"/>
              </a:ext>
            </a:extLst>
          </p:cNvPr>
          <p:cNvSpPr>
            <a:spLocks noGrp="1"/>
          </p:cNvSpPr>
          <p:nvPr>
            <p:ph type="title"/>
          </p:nvPr>
        </p:nvSpPr>
        <p:spPr>
          <a:xfrm>
            <a:off x="1790615" y="433065"/>
            <a:ext cx="7202456" cy="1049235"/>
          </a:xfrm>
        </p:spPr>
        <p:txBody>
          <a:bodyPr/>
          <a:lstStyle/>
          <a:p>
            <a:r>
              <a:rPr lang="en-AU" dirty="0"/>
              <a:t>Updates</a:t>
            </a:r>
            <a:endParaRPr lang="en-GB" dirty="0"/>
          </a:p>
        </p:txBody>
      </p:sp>
      <p:sp>
        <p:nvSpPr>
          <p:cNvPr id="3" name="Content Placeholder 2">
            <a:extLst>
              <a:ext uri="{FF2B5EF4-FFF2-40B4-BE49-F238E27FC236}">
                <a16:creationId xmlns:a16="http://schemas.microsoft.com/office/drawing/2014/main" id="{2FF891F6-062D-A11C-7635-89FDF33067D3}"/>
              </a:ext>
            </a:extLst>
          </p:cNvPr>
          <p:cNvSpPr>
            <a:spLocks noGrp="1"/>
          </p:cNvSpPr>
          <p:nvPr>
            <p:ph idx="1"/>
          </p:nvPr>
        </p:nvSpPr>
        <p:spPr>
          <a:xfrm>
            <a:off x="1062990" y="1482300"/>
            <a:ext cx="10561320" cy="4849920"/>
          </a:xfrm>
        </p:spPr>
        <p:txBody>
          <a:bodyPr>
            <a:normAutofit/>
          </a:bodyPr>
          <a:lstStyle/>
          <a:p>
            <a:r>
              <a:rPr lang="en-AU" dirty="0"/>
              <a:t>Update of 2023’s TARP for SC20 with:</a:t>
            </a:r>
          </a:p>
          <a:p>
            <a:pPr lvl="1"/>
            <a:r>
              <a:rPr lang="en-AU" dirty="0"/>
              <a:t>recommendations arising from the BET and YFT assessments</a:t>
            </a:r>
          </a:p>
          <a:p>
            <a:pPr lvl="1"/>
            <a:r>
              <a:rPr lang="en-AU" dirty="0"/>
              <a:t>reflection of SC projects agreed last year</a:t>
            </a:r>
          </a:p>
          <a:p>
            <a:pPr lvl="1"/>
            <a:r>
              <a:rPr lang="en-AU" dirty="0"/>
              <a:t>supporting project funding etc.</a:t>
            </a:r>
          </a:p>
          <a:p>
            <a:r>
              <a:rPr lang="en-AU" dirty="0"/>
              <a:t>Does not reflect recommendations from 2024 SPA assessment, which is to be discussed at this SC.</a:t>
            </a:r>
          </a:p>
          <a:p>
            <a:r>
              <a:rPr lang="en-AU" dirty="0"/>
              <a:t>Schedule SWG to identify gaps and identify priority project areas to be the focus of </a:t>
            </a:r>
            <a:r>
              <a:rPr lang="en-AU" dirty="0" err="1"/>
              <a:t>ToRs</a:t>
            </a:r>
            <a:r>
              <a:rPr lang="en-AU" dirty="0"/>
              <a:t> for consideration at this SC.</a:t>
            </a:r>
          </a:p>
          <a:p>
            <a:r>
              <a:rPr lang="en-AU" dirty="0"/>
              <a:t>Key </a:t>
            </a:r>
            <a:r>
              <a:rPr lang="en-AU"/>
              <a:t>area highlighted </a:t>
            </a:r>
            <a:r>
              <a:rPr lang="en-AU" dirty="0"/>
              <a:t>by the SSP:</a:t>
            </a:r>
          </a:p>
          <a:p>
            <a:pPr lvl="1"/>
            <a:r>
              <a:rPr lang="en-AU" dirty="0"/>
              <a:t>Cross t-RFMO CPUE standardisation consideration</a:t>
            </a:r>
          </a:p>
          <a:p>
            <a:pPr lvl="1"/>
            <a:r>
              <a:rPr lang="en-AU" dirty="0"/>
              <a:t>Approaches for evaluating/standardising WCPFC member size data</a:t>
            </a:r>
          </a:p>
        </p:txBody>
      </p:sp>
    </p:spTree>
    <p:extLst>
      <p:ext uri="{BB962C8B-B14F-4D97-AF65-F5344CB8AC3E}">
        <p14:creationId xmlns:p14="http://schemas.microsoft.com/office/powerpoint/2010/main" val="3643361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0721F-AAE9-EF29-ACA0-132D0171702D}"/>
              </a:ext>
            </a:extLst>
          </p:cNvPr>
          <p:cNvSpPr>
            <a:spLocks noGrp="1"/>
          </p:cNvSpPr>
          <p:nvPr>
            <p:ph type="ctrTitle"/>
          </p:nvPr>
        </p:nvSpPr>
        <p:spPr>
          <a:xfrm>
            <a:off x="1419498" y="2385106"/>
            <a:ext cx="9144000" cy="1248304"/>
          </a:xfrm>
        </p:spPr>
        <p:txBody>
          <a:bodyPr>
            <a:normAutofit/>
          </a:bodyPr>
          <a:lstStyle/>
          <a:p>
            <a:r>
              <a:rPr lang="en-NZ" dirty="0"/>
              <a:t>Billfish Research Plan Report</a:t>
            </a:r>
          </a:p>
        </p:txBody>
      </p:sp>
    </p:spTree>
    <p:extLst>
      <p:ext uri="{BB962C8B-B14F-4D97-AF65-F5344CB8AC3E}">
        <p14:creationId xmlns:p14="http://schemas.microsoft.com/office/powerpoint/2010/main" val="509809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ABD2-E623-046B-F34E-46914ECF87B9}"/>
              </a:ext>
            </a:extLst>
          </p:cNvPr>
          <p:cNvSpPr>
            <a:spLocks noGrp="1"/>
          </p:cNvSpPr>
          <p:nvPr>
            <p:ph type="title"/>
          </p:nvPr>
        </p:nvSpPr>
        <p:spPr/>
        <p:txBody>
          <a:bodyPr/>
          <a:lstStyle/>
          <a:p>
            <a:r>
              <a:rPr lang="en-NZ" dirty="0"/>
              <a:t>BRP - SA-IP-09</a:t>
            </a:r>
          </a:p>
        </p:txBody>
      </p:sp>
      <p:sp>
        <p:nvSpPr>
          <p:cNvPr id="3" name="Content Placeholder 2">
            <a:extLst>
              <a:ext uri="{FF2B5EF4-FFF2-40B4-BE49-F238E27FC236}">
                <a16:creationId xmlns:a16="http://schemas.microsoft.com/office/drawing/2014/main" id="{C1B9439C-D9BA-1398-79CA-4BFA5F1286A4}"/>
              </a:ext>
            </a:extLst>
          </p:cNvPr>
          <p:cNvSpPr>
            <a:spLocks noGrp="1"/>
          </p:cNvSpPr>
          <p:nvPr>
            <p:ph idx="1"/>
          </p:nvPr>
        </p:nvSpPr>
        <p:spPr/>
        <p:txBody>
          <a:bodyPr/>
          <a:lstStyle/>
          <a:p>
            <a:r>
              <a:rPr lang="en-GB" sz="3200" b="0" i="0" u="none" strike="noStrike" baseline="0" dirty="0">
                <a:solidFill>
                  <a:srgbClr val="000000"/>
                </a:solidFill>
              </a:rPr>
              <a:t>Billfish Research Plan 2023-2027 (</a:t>
            </a:r>
            <a:r>
              <a:rPr lang="en-NZ" sz="3200" dirty="0"/>
              <a:t>SA-IP-09</a:t>
            </a:r>
            <a:r>
              <a:rPr lang="en-GB" sz="3200" b="0" i="0" u="none" strike="noStrike" baseline="0" dirty="0">
                <a:solidFill>
                  <a:srgbClr val="000000"/>
                </a:solidFill>
              </a:rPr>
              <a:t>) was adopted by SC19 and endorsed by WCPFC20 in December 2023, supported to go to 2030. </a:t>
            </a:r>
          </a:p>
          <a:p>
            <a:r>
              <a:rPr lang="en-GB" sz="3200" dirty="0">
                <a:solidFill>
                  <a:srgbClr val="000000"/>
                </a:solidFill>
              </a:rPr>
              <a:t>This is the first annual update</a:t>
            </a:r>
          </a:p>
          <a:p>
            <a:r>
              <a:rPr lang="en-GB" sz="3200" dirty="0">
                <a:solidFill>
                  <a:srgbClr val="000000"/>
                </a:solidFill>
              </a:rPr>
              <a:t>P</a:t>
            </a:r>
            <a:r>
              <a:rPr lang="en-GB" sz="3200" b="0" i="0" u="none" strike="noStrike" baseline="0" dirty="0">
                <a:solidFill>
                  <a:srgbClr val="000000"/>
                </a:solidFill>
              </a:rPr>
              <a:t>urpose is to review progress against the BRP tasks and  facilitate future planning of WCPFC billfish research. </a:t>
            </a:r>
          </a:p>
          <a:p>
            <a:r>
              <a:rPr lang="en-GB" sz="3200" dirty="0">
                <a:solidFill>
                  <a:srgbClr val="000000"/>
                </a:solidFill>
              </a:rPr>
              <a:t>Provides a project list and assessment schedule.</a:t>
            </a:r>
          </a:p>
          <a:p>
            <a:endParaRPr lang="en-NZ" dirty="0"/>
          </a:p>
        </p:txBody>
      </p:sp>
    </p:spTree>
    <p:extLst>
      <p:ext uri="{BB962C8B-B14F-4D97-AF65-F5344CB8AC3E}">
        <p14:creationId xmlns:p14="http://schemas.microsoft.com/office/powerpoint/2010/main" val="2232722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BE940C-B055-0D02-1A36-8BC717AAEC4F}"/>
              </a:ext>
            </a:extLst>
          </p:cNvPr>
          <p:cNvSpPr>
            <a:spLocks noGrp="1"/>
          </p:cNvSpPr>
          <p:nvPr>
            <p:ph idx="1"/>
          </p:nvPr>
        </p:nvSpPr>
        <p:spPr>
          <a:xfrm>
            <a:off x="838200" y="888999"/>
            <a:ext cx="10515600" cy="5872163"/>
          </a:xfrm>
        </p:spPr>
        <p:txBody>
          <a:bodyPr>
            <a:normAutofit fontScale="85000" lnSpcReduction="10000"/>
          </a:bodyPr>
          <a:lstStyle/>
          <a:p>
            <a:r>
              <a:rPr lang="en-GB" sz="4600" b="0" i="0" u="none" strike="noStrike" baseline="0" dirty="0">
                <a:solidFill>
                  <a:srgbClr val="000000"/>
                </a:solidFill>
              </a:rPr>
              <a:t>For SC20 two projects have been completed, </a:t>
            </a:r>
          </a:p>
          <a:p>
            <a:pPr lvl="1"/>
            <a:r>
              <a:rPr lang="en-GB" sz="4200" b="0" i="0" u="none" strike="noStrike" baseline="0" dirty="0">
                <a:solidFill>
                  <a:srgbClr val="000000"/>
                </a:solidFill>
              </a:rPr>
              <a:t>Stock assessment of Southwest Pacific striped marlin (SC20-SA-WP-03, 12 and 13) and </a:t>
            </a:r>
          </a:p>
          <a:p>
            <a:pPr lvl="1"/>
            <a:r>
              <a:rPr lang="en-GB" sz="4200" dirty="0">
                <a:solidFill>
                  <a:srgbClr val="000000"/>
                </a:solidFill>
              </a:rPr>
              <a:t>D</a:t>
            </a:r>
            <a:r>
              <a:rPr lang="en-GB" sz="4200" b="0" i="0" u="none" strike="noStrike" baseline="0" dirty="0">
                <a:solidFill>
                  <a:srgbClr val="000000"/>
                </a:solidFill>
              </a:rPr>
              <a:t>evelopment of a statistically robust sampling plan for billfish (SC20-SA-IP-13). </a:t>
            </a:r>
          </a:p>
          <a:p>
            <a:r>
              <a:rPr lang="en-GB" sz="4600" b="0" i="0" u="none" strike="noStrike" baseline="0" dirty="0">
                <a:solidFill>
                  <a:srgbClr val="000000"/>
                </a:solidFill>
              </a:rPr>
              <a:t>Two papers were submitted to SC20 that fall outside of the BRP; </a:t>
            </a:r>
          </a:p>
          <a:p>
            <a:pPr lvl="1"/>
            <a:r>
              <a:rPr lang="en-GB" sz="4200" dirty="0">
                <a:solidFill>
                  <a:srgbClr val="000000"/>
                </a:solidFill>
              </a:rPr>
              <a:t>R</a:t>
            </a:r>
            <a:r>
              <a:rPr lang="en-GB" sz="4200" b="0" i="0" u="none" strike="noStrike" baseline="0" dirty="0">
                <a:solidFill>
                  <a:srgbClr val="000000"/>
                </a:solidFill>
              </a:rPr>
              <a:t>ebuilding plan for WCPO striped marlin (SC20-SA-IP-15) and </a:t>
            </a:r>
          </a:p>
          <a:p>
            <a:pPr lvl="1"/>
            <a:r>
              <a:rPr lang="en-GB" sz="4200" b="0" i="0" u="none" strike="noStrike" baseline="0" dirty="0">
                <a:solidFill>
                  <a:srgbClr val="000000"/>
                </a:solidFill>
              </a:rPr>
              <a:t>CPUE analysis of the New Zealand recreational fishery for striped marlin (SC20-SA-IP-17)</a:t>
            </a:r>
          </a:p>
          <a:p>
            <a:endParaRPr lang="en-NZ" dirty="0"/>
          </a:p>
        </p:txBody>
      </p:sp>
      <p:sp>
        <p:nvSpPr>
          <p:cNvPr id="4" name="Title 1">
            <a:extLst>
              <a:ext uri="{FF2B5EF4-FFF2-40B4-BE49-F238E27FC236}">
                <a16:creationId xmlns:a16="http://schemas.microsoft.com/office/drawing/2014/main" id="{20D6D7FC-FBBB-B574-63D2-09EF10A0EFDC}"/>
              </a:ext>
            </a:extLst>
          </p:cNvPr>
          <p:cNvSpPr>
            <a:spLocks noGrp="1"/>
          </p:cNvSpPr>
          <p:nvPr>
            <p:ph type="title"/>
          </p:nvPr>
        </p:nvSpPr>
        <p:spPr>
          <a:xfrm>
            <a:off x="838200" y="96838"/>
            <a:ext cx="10515600" cy="885296"/>
          </a:xfrm>
        </p:spPr>
        <p:txBody>
          <a:bodyPr/>
          <a:lstStyle/>
          <a:p>
            <a:r>
              <a:rPr lang="en-NZ" dirty="0"/>
              <a:t>Completed projects</a:t>
            </a:r>
          </a:p>
        </p:txBody>
      </p:sp>
    </p:spTree>
    <p:extLst>
      <p:ext uri="{BB962C8B-B14F-4D97-AF65-F5344CB8AC3E}">
        <p14:creationId xmlns:p14="http://schemas.microsoft.com/office/powerpoint/2010/main" val="470972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28FA8-9A1D-3ABE-5404-D1A3F9F01599}"/>
              </a:ext>
            </a:extLst>
          </p:cNvPr>
          <p:cNvSpPr>
            <a:spLocks noGrp="1"/>
          </p:cNvSpPr>
          <p:nvPr>
            <p:ph type="title"/>
          </p:nvPr>
        </p:nvSpPr>
        <p:spPr>
          <a:xfrm>
            <a:off x="838200" y="365126"/>
            <a:ext cx="10515600" cy="837142"/>
          </a:xfrm>
        </p:spPr>
        <p:txBody>
          <a:bodyPr/>
          <a:lstStyle/>
          <a:p>
            <a:r>
              <a:rPr lang="en-NZ" dirty="0"/>
              <a:t>2024 project proposals</a:t>
            </a:r>
          </a:p>
        </p:txBody>
      </p:sp>
      <p:sp>
        <p:nvSpPr>
          <p:cNvPr id="3" name="Content Placeholder 2">
            <a:extLst>
              <a:ext uri="{FF2B5EF4-FFF2-40B4-BE49-F238E27FC236}">
                <a16:creationId xmlns:a16="http://schemas.microsoft.com/office/drawing/2014/main" id="{24392589-2975-55E8-C83D-A76BEE06B165}"/>
              </a:ext>
            </a:extLst>
          </p:cNvPr>
          <p:cNvSpPr>
            <a:spLocks noGrp="1"/>
          </p:cNvSpPr>
          <p:nvPr>
            <p:ph idx="1"/>
          </p:nvPr>
        </p:nvSpPr>
        <p:spPr>
          <a:xfrm>
            <a:off x="838200" y="1388533"/>
            <a:ext cx="10515600" cy="4788430"/>
          </a:xfrm>
        </p:spPr>
        <p:txBody>
          <a:bodyPr>
            <a:normAutofit fontScale="92500" lnSpcReduction="10000"/>
          </a:bodyPr>
          <a:lstStyle/>
          <a:p>
            <a:r>
              <a:rPr lang="en-GB" sz="3500" i="0" u="none" strike="noStrike" baseline="0" dirty="0">
                <a:solidFill>
                  <a:srgbClr val="000000"/>
                </a:solidFill>
              </a:rPr>
              <a:t>There are four new projects scheduled to start in 2025 pending agreement at the SC20 ISG-Billfish and approval of the budget by </a:t>
            </a:r>
            <a:r>
              <a:rPr lang="en-GB" sz="3500" i="0" u="none" strike="noStrike" baseline="0" dirty="0" err="1">
                <a:solidFill>
                  <a:srgbClr val="000000"/>
                </a:solidFill>
              </a:rPr>
              <a:t>WCPFC21</a:t>
            </a:r>
            <a:r>
              <a:rPr lang="en-GB" sz="3500" i="0" u="none" strike="noStrike" baseline="0" dirty="0">
                <a:solidFill>
                  <a:srgbClr val="000000"/>
                </a:solidFill>
              </a:rPr>
              <a:t>. </a:t>
            </a:r>
          </a:p>
          <a:p>
            <a:pPr lvl="1"/>
            <a:r>
              <a:rPr lang="en-GB" sz="3100" dirty="0">
                <a:solidFill>
                  <a:srgbClr val="000000"/>
                </a:solidFill>
              </a:rPr>
              <a:t>SP </a:t>
            </a:r>
            <a:r>
              <a:rPr lang="en-GB" sz="3100" dirty="0" err="1">
                <a:solidFill>
                  <a:srgbClr val="000000"/>
                </a:solidFill>
              </a:rPr>
              <a:t>SWO</a:t>
            </a:r>
            <a:r>
              <a:rPr lang="en-GB" sz="3100" dirty="0">
                <a:solidFill>
                  <a:srgbClr val="000000"/>
                </a:solidFill>
              </a:rPr>
              <a:t> stock assessment</a:t>
            </a:r>
          </a:p>
          <a:p>
            <a:pPr lvl="1"/>
            <a:r>
              <a:rPr lang="en-GB" sz="3100" i="0" u="none" strike="noStrike" baseline="0" dirty="0">
                <a:solidFill>
                  <a:srgbClr val="000000"/>
                </a:solidFill>
              </a:rPr>
              <a:t>Assessment approaches for WCPO black marlin, sailfish and shortbill spearfish 	</a:t>
            </a:r>
          </a:p>
          <a:p>
            <a:pPr lvl="1"/>
            <a:r>
              <a:rPr lang="en-GB" sz="3100" i="0" u="none" strike="noStrike" baseline="0" dirty="0">
                <a:solidFill>
                  <a:srgbClr val="000000"/>
                </a:solidFill>
              </a:rPr>
              <a:t>Biology of SP striped marlin, blue marlin, black marlin, shortbill spearfish and sailfish in the WCPO from longline fisheries. 	</a:t>
            </a:r>
          </a:p>
          <a:p>
            <a:pPr lvl="1"/>
            <a:r>
              <a:rPr lang="en-GB" sz="3100" i="0" u="none" strike="noStrike" baseline="0" dirty="0">
                <a:solidFill>
                  <a:srgbClr val="000000"/>
                </a:solidFill>
              </a:rPr>
              <a:t>Undertake directed longitudinal tagging of Southwest Pacific swordfish to reduce the uncertainty in movement rate. </a:t>
            </a:r>
            <a:r>
              <a:rPr lang="en-GB" b="0" i="0" u="none" strike="noStrike" baseline="0" dirty="0">
                <a:solidFill>
                  <a:srgbClr val="000000"/>
                </a:solidFill>
              </a:rPr>
              <a:t>	</a:t>
            </a:r>
          </a:p>
          <a:p>
            <a:endParaRPr lang="en-NZ" dirty="0"/>
          </a:p>
        </p:txBody>
      </p:sp>
    </p:spTree>
    <p:extLst>
      <p:ext uri="{BB962C8B-B14F-4D97-AF65-F5344CB8AC3E}">
        <p14:creationId xmlns:p14="http://schemas.microsoft.com/office/powerpoint/2010/main" val="2558703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A6985-AFCC-05DA-ECFF-EDDE1C797284}"/>
              </a:ext>
            </a:extLst>
          </p:cNvPr>
          <p:cNvSpPr>
            <a:spLocks noGrp="1"/>
          </p:cNvSpPr>
          <p:nvPr>
            <p:ph type="title"/>
          </p:nvPr>
        </p:nvSpPr>
        <p:spPr/>
        <p:txBody>
          <a:bodyPr/>
          <a:lstStyle/>
          <a:p>
            <a:r>
              <a:rPr lang="en-NZ" dirty="0"/>
              <a:t>2024 project proposals </a:t>
            </a:r>
          </a:p>
        </p:txBody>
      </p:sp>
      <p:sp>
        <p:nvSpPr>
          <p:cNvPr id="3" name="Content Placeholder 2">
            <a:extLst>
              <a:ext uri="{FF2B5EF4-FFF2-40B4-BE49-F238E27FC236}">
                <a16:creationId xmlns:a16="http://schemas.microsoft.com/office/drawing/2014/main" id="{F7003A21-1A85-875B-2AE6-B1DB50663A70}"/>
              </a:ext>
            </a:extLst>
          </p:cNvPr>
          <p:cNvSpPr>
            <a:spLocks noGrp="1"/>
          </p:cNvSpPr>
          <p:nvPr>
            <p:ph idx="1"/>
          </p:nvPr>
        </p:nvSpPr>
        <p:spPr>
          <a:xfrm>
            <a:off x="838200" y="1825625"/>
            <a:ext cx="10515600" cy="4667250"/>
          </a:xfrm>
        </p:spPr>
        <p:txBody>
          <a:bodyPr>
            <a:noAutofit/>
          </a:bodyPr>
          <a:lstStyle/>
          <a:p>
            <a:r>
              <a:rPr lang="en-NZ" sz="3200" dirty="0"/>
              <a:t>Draft project </a:t>
            </a:r>
            <a:r>
              <a:rPr lang="en-NZ" sz="3200" dirty="0" err="1"/>
              <a:t>ToRs</a:t>
            </a:r>
            <a:r>
              <a:rPr lang="en-NZ" sz="3200" dirty="0"/>
              <a:t> have been provided for the ISG to discuss and make recommendations to the SC</a:t>
            </a:r>
          </a:p>
          <a:p>
            <a:pPr marL="0" indent="0">
              <a:buNone/>
            </a:pPr>
            <a:endParaRPr lang="en-NZ" sz="3200" dirty="0"/>
          </a:p>
          <a:p>
            <a:pPr marL="0" indent="0">
              <a:buNone/>
            </a:pPr>
            <a:r>
              <a:rPr lang="en-NZ" sz="3200" b="1" i="0" u="sng" strike="noStrike" baseline="0" dirty="0">
                <a:solidFill>
                  <a:srgbClr val="000000"/>
                </a:solidFill>
              </a:rPr>
              <a:t>Recommendations</a:t>
            </a:r>
            <a:r>
              <a:rPr lang="en-NZ" sz="3200" b="0" i="0" u="none" strike="noStrike" baseline="0" dirty="0">
                <a:solidFill>
                  <a:srgbClr val="000000"/>
                </a:solidFill>
              </a:rPr>
              <a:t> </a:t>
            </a:r>
          </a:p>
          <a:p>
            <a:r>
              <a:rPr lang="en-GB" sz="3200" b="0" i="0" u="none" strike="noStrike" baseline="0" dirty="0">
                <a:solidFill>
                  <a:srgbClr val="000000"/>
                </a:solidFill>
              </a:rPr>
              <a:t>SC20 ISG-Billfish review the work plan and project list for the 2025 year, and make recommendations to SC20 for any changes the SC may want to consider. </a:t>
            </a:r>
          </a:p>
          <a:p>
            <a:r>
              <a:rPr lang="en-GB" sz="3200" b="0" i="0" u="none" strike="noStrike" baseline="0" dirty="0">
                <a:solidFill>
                  <a:srgbClr val="000000"/>
                </a:solidFill>
              </a:rPr>
              <a:t>SC20 ISG-Billfish review the project specifications and make any changes for </a:t>
            </a:r>
            <a:r>
              <a:rPr lang="en-GB" sz="3200" b="0" i="0" u="none" strike="noStrike" baseline="0" dirty="0" err="1">
                <a:solidFill>
                  <a:srgbClr val="000000"/>
                </a:solidFill>
              </a:rPr>
              <a:t>SC20’s</a:t>
            </a:r>
            <a:r>
              <a:rPr lang="en-GB" sz="3200" b="0" i="0" u="none" strike="noStrike" baseline="0" dirty="0">
                <a:solidFill>
                  <a:srgbClr val="000000"/>
                </a:solidFill>
              </a:rPr>
              <a:t> review. </a:t>
            </a:r>
          </a:p>
          <a:p>
            <a:pPr marL="0" indent="0">
              <a:buNone/>
            </a:pPr>
            <a:r>
              <a:rPr lang="en-NZ" sz="3200" dirty="0"/>
              <a:t> </a:t>
            </a:r>
          </a:p>
        </p:txBody>
      </p:sp>
    </p:spTree>
    <p:extLst>
      <p:ext uri="{BB962C8B-B14F-4D97-AF65-F5344CB8AC3E}">
        <p14:creationId xmlns:p14="http://schemas.microsoft.com/office/powerpoint/2010/main" val="1428369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14A2D-A7D7-1627-A365-0CEE79C9B18A}"/>
              </a:ext>
            </a:extLst>
          </p:cNvPr>
          <p:cNvSpPr>
            <a:spLocks noGrp="1"/>
          </p:cNvSpPr>
          <p:nvPr>
            <p:ph type="title"/>
          </p:nvPr>
        </p:nvSpPr>
        <p:spPr>
          <a:xfrm>
            <a:off x="2397034" y="2376805"/>
            <a:ext cx="7443652" cy="1325563"/>
          </a:xfrm>
        </p:spPr>
        <p:txBody>
          <a:bodyPr/>
          <a:lstStyle/>
          <a:p>
            <a:r>
              <a:rPr lang="en-AU" dirty="0"/>
              <a:t>Shark Research Plan Report</a:t>
            </a:r>
          </a:p>
        </p:txBody>
      </p:sp>
    </p:spTree>
    <p:extLst>
      <p:ext uri="{BB962C8B-B14F-4D97-AF65-F5344CB8AC3E}">
        <p14:creationId xmlns:p14="http://schemas.microsoft.com/office/powerpoint/2010/main" val="26149402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63</TotalTime>
  <Words>776</Words>
  <Application>Microsoft Office PowerPoint</Application>
  <PresentationFormat>Widescreen</PresentationFormat>
  <Paragraphs>70</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Aptos Display</vt:lpstr>
      <vt:lpstr>Arial</vt:lpstr>
      <vt:lpstr>Calibri</vt:lpstr>
      <vt:lpstr>Office Theme</vt:lpstr>
      <vt:lpstr>Tuna Assessment Research Plan (TARP) Report</vt:lpstr>
      <vt:lpstr>TARP - SA-IP-08</vt:lpstr>
      <vt:lpstr>Updates</vt:lpstr>
      <vt:lpstr>Billfish Research Plan Report</vt:lpstr>
      <vt:lpstr>BRP - SA-IP-09</vt:lpstr>
      <vt:lpstr>Completed projects</vt:lpstr>
      <vt:lpstr>2024 project proposals</vt:lpstr>
      <vt:lpstr>2024 project proposals </vt:lpstr>
      <vt:lpstr>Shark Research Plan Report</vt:lpstr>
      <vt:lpstr>SRP - SA-IP-10</vt:lpstr>
      <vt:lpstr>2024 completed projects</vt:lpstr>
      <vt:lpstr>2025 projects</vt:lpstr>
      <vt:lpstr>2024 project proposals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Steve Brouwer</dc:creator>
  <cp:lastModifiedBy>Graham Pilling</cp:lastModifiedBy>
  <cp:revision>3</cp:revision>
  <dcterms:created xsi:type="dcterms:W3CDTF">2024-08-14T02:00:52Z</dcterms:created>
  <dcterms:modified xsi:type="dcterms:W3CDTF">2024-08-15T00:07:31Z</dcterms:modified>
</cp:coreProperties>
</file>