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6" r:id="rId5"/>
    <p:sldId id="311" r:id="rId6"/>
    <p:sldId id="314" r:id="rId7"/>
    <p:sldId id="319" r:id="rId8"/>
    <p:sldId id="263" r:id="rId9"/>
    <p:sldId id="318" r:id="rId10"/>
    <p:sldId id="315" r:id="rId11"/>
    <p:sldId id="336" r:id="rId12"/>
    <p:sldId id="317" r:id="rId13"/>
    <p:sldId id="320" r:id="rId14"/>
    <p:sldId id="332" r:id="rId15"/>
    <p:sldId id="328" r:id="rId16"/>
    <p:sldId id="329" r:id="rId17"/>
    <p:sldId id="330" r:id="rId18"/>
    <p:sldId id="331" r:id="rId19"/>
    <p:sldId id="333" r:id="rId20"/>
    <p:sldId id="334" r:id="rId21"/>
    <p:sldId id="32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6AD"/>
    <a:srgbClr val="00B0CA"/>
    <a:srgbClr val="DEF3FE"/>
    <a:srgbClr val="D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D3677-3736-421C-82A6-F9FA193A1419}" v="18" dt="2024-08-14T23:49:59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7" autoAdjust="0"/>
  </p:normalViewPr>
  <p:slideViewPr>
    <p:cSldViewPr snapToGrid="0">
      <p:cViewPr varScale="1">
        <p:scale>
          <a:sx n="73" d="100"/>
          <a:sy n="73" d="100"/>
        </p:scale>
        <p:origin x="3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46071-01D2-4ADD-A0C1-3560CB4A6686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CA93-D54D-4B0A-8D32-4D7DED202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3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0" y="2646363"/>
            <a:ext cx="6736080" cy="23876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BE79B-66B3-4535-868E-13C4FF6E6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8720" y="5126038"/>
            <a:ext cx="6736080" cy="583882"/>
          </a:xfr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767241-17BF-8AFF-B9BE-875195288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1263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847052D-DE93-DF88-3AAA-CB2675B707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ED75-39B2-4982-A46C-587AC359E8FF}" type="datetimeFigureOut">
              <a:rPr kumimoji="1" lang="ja-JP" altLang="en-US" smtClean="0"/>
              <a:t>2024/8/15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4C25C-5A04-4FFE-86B6-B6F609FFA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6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EE8B-A420-482C-AA8F-161CF561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69358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CB40F-0903-4B7E-8BF4-FABD7BA2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AB605-A5E2-4DE4-9DDB-979FC36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8B41D-0106-4F2E-8CAF-6F6AA937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70209C-55AC-7EDB-1AE6-8DA0F85A8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6086CD8-7569-EBDF-AE07-CE93B5656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26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bar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3F47F-D34D-44F8-A4C7-08591404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0783-FC5E-4A67-8104-4FB7A8D4A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B6090D-A3EB-4FDF-A21C-83AB4FD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F3356-3FA1-4DEB-8E57-D4E7D5E6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AC3570-27DB-4DE2-AF51-4C488E57D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789494"/>
            <a:ext cx="10515600" cy="3921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C967CF-52DD-C426-81E5-5EACF1040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916529" y="1127557"/>
            <a:ext cx="11069826" cy="1314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1B9295-C753-E501-0DE1-970730B74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9232801-C811-253D-12D9-6846FA476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76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2A15-9DC6-4F18-A8CA-822A6ECB3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9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36924-1628-4793-A109-B217B6E4E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526" y="1801881"/>
            <a:ext cx="5181600" cy="4134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B3672-26D8-4D46-B9DE-6B2D27E6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59EA9-83A3-477E-9E11-11C501E3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8C123-B7F5-4FD2-9435-71E4F724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08A5D2-D9D8-987B-E3D9-B66316B5AA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372856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F086F6D-1869-06EA-C5D3-A51C336F8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2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AC94549-5071-4DBF-B0E3-39806E449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738" y="1592510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69AF1D-5AE6-496F-9BC9-B625966CE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569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0CBA766-0D8C-49E1-A44D-66671B54569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E880D-16D1-4539-9948-C2240ACC59CA}" type="datetimeFigureOut">
              <a:rPr lang="fr-FR" smtClean="0"/>
              <a:pPr/>
              <a:t>15/08/2024</a:t>
            </a:fld>
            <a:endParaRPr lang="fr-FR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247DC72-BEB6-409B-8BDD-1A113163855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861154-064F-4AC5-84EA-549FDD985C1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DA17A-0E28-4795-BD73-A8EFAD0C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1DDBC-065E-4D49-8735-94AFFE05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239D6-49DF-40DF-A7AC-008B9C5A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A83EFD6-87FF-4AB7-8A5B-3BB13A6B5E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171"/>
            <a:ext cx="3291578" cy="41347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D7CF17-D637-6F4A-F9C5-B868228036ED}"/>
              </a:ext>
            </a:extLst>
          </p:cNvPr>
          <p:cNvSpPr txBox="1">
            <a:spLocks/>
          </p:cNvSpPr>
          <p:nvPr userDrawn="1"/>
        </p:nvSpPr>
        <p:spPr>
          <a:xfrm>
            <a:off x="1025624" y="372856"/>
            <a:ext cx="10515600" cy="1009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C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D7F7A6C-FDB7-FF7B-464B-09315DC9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D3B5-5147-4C75-982C-4343F9374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Divider Chapter Slide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C5762-9132-4ACE-8BCC-7261A3C0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A38CB-A948-465D-80D8-92EA313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AB24-1757-4627-856C-81AC996D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F7060-A99B-410E-B6C2-BDD91AF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254DA3-BF0D-4FCF-BF4A-C8C9621AE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8038" r="4056" b="80046"/>
          <a:stretch/>
        </p:blipFill>
        <p:spPr>
          <a:xfrm>
            <a:off x="626875" y="1237014"/>
            <a:ext cx="11069826" cy="131411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0E9DF43-318F-41D9-8DC9-04DEED7AC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AE8A7F8-A329-CD60-1160-45B9C9132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0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-certificate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D53162-33EF-4CED-99DB-E85F0CB5B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-9564"/>
            <a:ext cx="12190095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669462-A299-40A0-81EC-EF072D29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86016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D5D13C-BD49-9C79-9B97-1396072B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5624" y="554600"/>
            <a:ext cx="10515600" cy="1009292"/>
          </a:xfrm>
        </p:spPr>
        <p:txBody>
          <a:bodyPr anchor="t">
            <a:noAutofit/>
          </a:bodyPr>
          <a:lstStyle>
            <a:lvl1pPr>
              <a:defRPr sz="4400">
                <a:solidFill>
                  <a:srgbClr val="00B0CA"/>
                </a:solidFill>
              </a:defRPr>
            </a:lvl1pPr>
          </a:lstStyle>
          <a:p>
            <a:r>
              <a:rPr lang="en-US" dirty="0"/>
              <a:t>Title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0C528C1-3695-4BCB-8100-2CA1278582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313024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1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box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C6B7-69E3-4CA4-A6B4-C868D0CB7DBC}"/>
              </a:ext>
            </a:extLst>
          </p:cNvPr>
          <p:cNvSpPr/>
          <p:nvPr userDrawn="1"/>
        </p:nvSpPr>
        <p:spPr>
          <a:xfrm>
            <a:off x="836611" y="457200"/>
            <a:ext cx="3935413" cy="5403850"/>
          </a:xfrm>
          <a:prstGeom prst="rect">
            <a:avLst/>
          </a:prstGeom>
          <a:solidFill>
            <a:srgbClr val="DEF3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845D4C9-5249-4694-9B85-C5361D6CB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r="25097" b="17760"/>
          <a:stretch/>
        </p:blipFill>
        <p:spPr>
          <a:xfrm>
            <a:off x="874911" y="1257300"/>
            <a:ext cx="3935413" cy="4603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0AA1D0-8E90-44C4-9562-41C22EE9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C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1141B-7A45-42CD-9FA0-FA3F57FC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6000"/>
            <a:ext cx="6172200" cy="4565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E0FD-1890-46F8-8BC3-E9516C5E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46A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D326A-A223-4A66-8461-449419D2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282F8-F662-4779-8227-5303B31DC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3B61E-AAF7-4610-9B1C-353FB2AD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5C6FF66-E984-4E86-BEB9-13DCCC338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93"/>
          <a:stretch/>
        </p:blipFill>
        <p:spPr>
          <a:xfrm>
            <a:off x="1" y="0"/>
            <a:ext cx="588854" cy="68580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23D1AAF-D0ED-CC64-94F5-6391631E0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r blue bottom tex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00C6-B419-416F-AF08-BBBA1949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D13B6-6CFA-43ED-A013-5603EF1DB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86444"/>
            <a:ext cx="6172200" cy="4374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95694-4689-49CA-92F4-A8F884B73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5D2E4-52AC-40C7-83DE-BB12D5C9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A3491-E6B6-4519-8AF0-E260E39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3F7C-FA6A-46C2-A91A-51000F7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F6D2-CD76-43F5-A681-3F113BDB5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906"/>
            <a:ext cx="12192000" cy="69209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DF056EE-9E5A-BC7E-9A2F-1B3E227F2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3" r="-1"/>
          <a:stretch/>
        </p:blipFill>
        <p:spPr>
          <a:xfrm>
            <a:off x="9781162" y="80160"/>
            <a:ext cx="1783964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6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19846-29D1-46FA-A4B4-F510456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294C-9B27-49AE-9128-3696CDEB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656F4-F81B-4402-9B07-9F7FD5977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880D-16D1-4539-9948-C2240ACC59CA}" type="datetimeFigureOut">
              <a:rPr lang="fr-FR" smtClean="0"/>
              <a:t>15/08/2024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E74-D5F7-4C92-B871-71638BD5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9639-0815-4873-A2C3-3182144E7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1154-064F-4AC5-84EA-549FDD985C1D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20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  <p:sldLayoutId id="2147483661" r:id="rId5"/>
    <p:sldLayoutId id="2147483651" r:id="rId6"/>
    <p:sldLayoutId id="2147483654" r:id="rId7"/>
    <p:sldLayoutId id="2147483656" r:id="rId8"/>
    <p:sldLayoutId id="2147483657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6A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6A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6A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6A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2B86ED-6453-C4AE-D0E8-475C8BDF3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672" y="3207831"/>
            <a:ext cx="6736080" cy="1231219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WCPFC – SC20 – SA - WP06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CCAFB-4779-48B4-1ACB-CDE33C354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3425" y="-435096"/>
            <a:ext cx="7498575" cy="4130544"/>
          </a:xfrm>
        </p:spPr>
        <p:txBody>
          <a:bodyPr>
            <a:normAutofit/>
          </a:bodyPr>
          <a:lstStyle/>
          <a:p>
            <a:pPr algn="ctr"/>
            <a:r>
              <a:rPr lang="en-AU" sz="3200" dirty="0"/>
              <a:t>Project 115:  Investigating long-term recruitment trend of skipjack tuna in the WCPO and effort creep in the Japanese pole and line skipjack fishery</a:t>
            </a:r>
            <a:br>
              <a:rPr lang="en-US" sz="4400" dirty="0"/>
            </a:br>
            <a:endParaRPr lang="en-US" sz="4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A66704-D72B-35DD-8B60-C1BE2362145E}"/>
              </a:ext>
            </a:extLst>
          </p:cNvPr>
          <p:cNvGrpSpPr/>
          <p:nvPr/>
        </p:nvGrpSpPr>
        <p:grpSpPr>
          <a:xfrm>
            <a:off x="5074672" y="4005002"/>
            <a:ext cx="2586203" cy="1681564"/>
            <a:chOff x="19691" y="2115526"/>
            <a:chExt cx="2891317" cy="17546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BB64BC2-EB85-5945-A695-C3C32DEAA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76045" y="2115526"/>
              <a:ext cx="821933" cy="3560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41EFE6-F06D-5144-F597-36027FD2D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631877" y="2188599"/>
              <a:ext cx="821933" cy="3560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6EFDA8-F89B-14F8-2DCF-BFBE8E2E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763711" y="2547119"/>
              <a:ext cx="821933" cy="35601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DECF66-117B-2B4E-FD68-2212BCDB9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303961" y="2358806"/>
              <a:ext cx="821933" cy="3560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1D50D5-BC5B-7D49-707E-1F4986E26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565078" y="2285732"/>
              <a:ext cx="821933" cy="3560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957D2D-B3FB-35D9-6179-966CDDF0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467500" y="2766508"/>
              <a:ext cx="821933" cy="3560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011F57-722B-EF8B-AEC0-5EA4D316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585644" y="2671406"/>
              <a:ext cx="821933" cy="3560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37ABA0-5793-1D5A-AC5E-76E0062FE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2089075" y="2483094"/>
              <a:ext cx="821933" cy="3560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004BE-3D4D-17D6-AFFE-2A940805D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97794" y="2891271"/>
              <a:ext cx="821933" cy="3560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4130C3A-F6FA-1536-9186-1E0FE3999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996610" y="2902834"/>
              <a:ext cx="821933" cy="3560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227CED-2651-96CB-FF21-0F02EF01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2048408" y="3133479"/>
              <a:ext cx="821933" cy="35601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54A1D33-4930-0047-0B81-8B69F35BB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9691" y="2481544"/>
              <a:ext cx="821933" cy="35601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19277DC-0877-6AB8-CD07-E181B78E4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407156" y="3258848"/>
              <a:ext cx="821933" cy="35601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2F5458-C768-E9A6-BED6-3C31D38F9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585225" y="3024780"/>
              <a:ext cx="821933" cy="3560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9A48481-119A-F71D-D06E-ECB141A5F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4096" y="2926709"/>
              <a:ext cx="821933" cy="3560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03BE0E-4B03-957D-F233-EF3AC18AB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562964" y="3256788"/>
              <a:ext cx="821933" cy="3560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53EDFF-F63A-0762-FBBD-73C4498F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078369" y="2701701"/>
              <a:ext cx="821933" cy="35601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7EAB1C3-2642-7D84-9C35-042010800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34290" y="3514150"/>
              <a:ext cx="821933" cy="35601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89FD07A-D242-2FDE-5BE3-0EF4BC411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48777" y="3069278"/>
              <a:ext cx="821933" cy="35601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413861-70D4-9196-08E2-2E3D0B514EF1}"/>
              </a:ext>
            </a:extLst>
          </p:cNvPr>
          <p:cNvGrpSpPr/>
          <p:nvPr/>
        </p:nvGrpSpPr>
        <p:grpSpPr>
          <a:xfrm>
            <a:off x="3051554" y="4682666"/>
            <a:ext cx="2586203" cy="1681564"/>
            <a:chOff x="19691" y="2115526"/>
            <a:chExt cx="2891317" cy="175463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F5B3451-039F-538F-9E6D-1E9E418D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76045" y="2115526"/>
              <a:ext cx="821933" cy="3560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AD59FE1-800C-AB75-0466-7993E37AA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631877" y="2188599"/>
              <a:ext cx="821933" cy="35601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3697293-0789-7834-9AC5-8F1F3A56E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763711" y="2547119"/>
              <a:ext cx="821933" cy="35601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4B86123-28C7-ECC2-6DA6-81C688FF8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303961" y="2358806"/>
              <a:ext cx="821933" cy="3560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ACDE0E2-5E1B-960B-C401-215CC0454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565078" y="2285732"/>
              <a:ext cx="821933" cy="35601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6285C8-4509-C894-A34D-2F334D704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467500" y="2766508"/>
              <a:ext cx="821933" cy="35601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9F3F3D2-58AD-462C-1015-D32F7F012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585644" y="2671406"/>
              <a:ext cx="821933" cy="35601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00758D6-88D9-270A-F97C-0C4988F4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2089075" y="2483094"/>
              <a:ext cx="821933" cy="3560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D682CA1-D709-301A-0740-E77BF7A5B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97794" y="2891271"/>
              <a:ext cx="821933" cy="35601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CE68801-CDD8-B452-D5DF-9BEEBD0AB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996610" y="2902834"/>
              <a:ext cx="821933" cy="35601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29517B1-6E81-904E-3B54-811CCAC82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2048408" y="3133479"/>
              <a:ext cx="821933" cy="35601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6B2A47B-AB50-868E-FD64-78F7379C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9691" y="2481544"/>
              <a:ext cx="821933" cy="35601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2DCB9A8-7DA8-CC9F-6D02-DEBE4B0B0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407156" y="3258848"/>
              <a:ext cx="821933" cy="35601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85C73E9-8F00-FC66-CD0C-4CBED2A5A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585225" y="3024780"/>
              <a:ext cx="821933" cy="35601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22A3047-68CF-76DA-1266-DB783788F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4096" y="2926709"/>
              <a:ext cx="821933" cy="35601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C29ED91-9777-36D7-B0E1-610E43E82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562964" y="3256788"/>
              <a:ext cx="821933" cy="35601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0B69F31-0D30-901F-63B8-530D9236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078369" y="2701701"/>
              <a:ext cx="821933" cy="35601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BDD0870-FBEF-B72B-D8AD-50DEF30F2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34290" y="3514150"/>
              <a:ext cx="821933" cy="3560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9458B15-048C-F310-A8EB-24E77918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70" b="89773" l="3527" r="95160">
                          <a14:foregroundMark x1="86382" y1="45265" x2="94011" y2="25758"/>
                          <a14:foregroundMark x1="94011" y1="25758" x2="92289" y2="48485"/>
                          <a14:foregroundMark x1="92289" y1="48485" x2="95160" y2="69886"/>
                          <a14:foregroundMark x1="95160" y1="69886" x2="87121" y2="59470"/>
                          <a14:foregroundMark x1="87121" y1="59470" x2="85070" y2="54356"/>
                          <a14:foregroundMark x1="10336" y1="42614" x2="1066" y2="50947"/>
                          <a14:foregroundMark x1="1066" y1="50947" x2="9516" y2="69697"/>
                          <a14:foregroundMark x1="9516" y1="69697" x2="18048" y2="74811"/>
                          <a14:foregroundMark x1="3527" y1="56061" x2="3527" y2="56061"/>
                          <a14:foregroundMark x1="33962" y1="86932" x2="27810" y2="86174"/>
                          <a14:foregroundMark x1="33962" y1="84848" x2="26005" y2="812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1148777" y="3069278"/>
              <a:ext cx="821933" cy="356013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DDC6CC5A-BCB9-82A6-5409-996AFA343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26" y="3828581"/>
            <a:ext cx="3703001" cy="2773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142DD5A-68C0-8B34-18EA-C4D41C3EE2DC}"/>
              </a:ext>
            </a:extLst>
          </p:cNvPr>
          <p:cNvSpPr txBox="1"/>
          <p:nvPr/>
        </p:nvSpPr>
        <p:spPr>
          <a:xfrm>
            <a:off x="-56855" y="54941"/>
            <a:ext cx="4550464" cy="173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Paul Hamer, Inna Senina</a:t>
            </a:r>
            <a:r>
              <a:rPr lang="en-AU" sz="1800" b="1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Patrick Lehodey</a:t>
            </a:r>
            <a:r>
              <a:rPr lang="en-AU" sz="1800" b="1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Makoto Nishimoto</a:t>
            </a:r>
            <a:r>
              <a:rPr lang="en-AU" sz="1800" b="1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Yoshinori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Aoki</a:t>
            </a:r>
            <a:r>
              <a:rPr lang="en-AU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Naoto Matsubara</a:t>
            </a:r>
            <a:r>
              <a:rPr lang="en-AU" sz="18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Yuichi Tsuda </a:t>
            </a:r>
            <a:r>
              <a:rPr lang="en-AU" sz="1800" b="1" kern="100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Oceanic Fisheries Programme of the Pacific Community (SPC)</a:t>
            </a:r>
            <a:endParaRPr lang="en-AU" sz="1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r>
              <a:rPr lang="en-US" sz="1400" baseline="300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2</a:t>
            </a:r>
            <a:r>
              <a:rPr lang="en-US" sz="14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Japan Fisheries Research and Education Agency (FRA)</a:t>
            </a:r>
            <a:endParaRPr lang="en-AU" sz="1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359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CEF050-6A15-D81D-DA3C-853FE300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18" y="1561442"/>
            <a:ext cx="11184306" cy="4351338"/>
          </a:xfrm>
        </p:spPr>
        <p:txBody>
          <a:bodyPr>
            <a:normAutofit/>
          </a:bodyPr>
          <a:lstStyle/>
          <a:p>
            <a:r>
              <a:rPr lang="en-AU" sz="1800" dirty="0"/>
              <a:t>Recruitment trend is consistent with Warm Pool expansion, but not related to interannual dynamics, or ENSO (ONI)</a:t>
            </a:r>
          </a:p>
          <a:p>
            <a:r>
              <a:rPr lang="en-AU" sz="1800" dirty="0"/>
              <a:t>SEAPODYM skipjack model – predicts recent increased juvenile abundance, no long-term recruitment trend</a:t>
            </a:r>
          </a:p>
          <a:p>
            <a:r>
              <a:rPr lang="en-AU" sz="1800" b="1" dirty="0"/>
              <a:t>Lack of relationships between stock assessment recruitment estimates and the environmental data does not mean the environmental variables are not influencing recruitment </a:t>
            </a:r>
          </a:p>
          <a:p>
            <a:pPr lvl="1"/>
            <a:r>
              <a:rPr lang="en-AU" sz="1600" dirty="0"/>
              <a:t>recruitment may just be poorly estimated by the assessment,</a:t>
            </a:r>
          </a:p>
          <a:p>
            <a:pPr lvl="1"/>
            <a:r>
              <a:rPr lang="en-AU" sz="1600" dirty="0"/>
              <a:t> environmental-recruitment signals are not strong in the fishery dependent data - they are possibly swamped by fishery dependent sampling influences and observation errors.</a:t>
            </a:r>
          </a:p>
          <a:p>
            <a:r>
              <a:rPr lang="en-AU" sz="1800" dirty="0"/>
              <a:t>Based on the information available there is a lack of irrefutable evidence </a:t>
            </a:r>
            <a:r>
              <a:rPr lang="en-AU" sz="1800" b="1" dirty="0"/>
              <a:t>for or against </a:t>
            </a:r>
            <a:r>
              <a:rPr lang="en-AU" sz="1800" dirty="0"/>
              <a:t>an increasing recruitment trend at some level, </a:t>
            </a:r>
            <a:r>
              <a:rPr lang="en-AU" sz="1800" b="1" dirty="0"/>
              <a:t>the trend should be considered as an uncertainty in the stock assessment</a:t>
            </a:r>
            <a:r>
              <a:rPr lang="en-AU" sz="1800" dirty="0"/>
              <a:t>.</a:t>
            </a:r>
          </a:p>
          <a:p>
            <a:r>
              <a:rPr lang="en-AU" sz="1800" dirty="0"/>
              <a:t>The most tractable way to develop models that moderate the recruitment trend is through adjustments to CPUE to force declining trends.</a:t>
            </a:r>
          </a:p>
          <a:p>
            <a:r>
              <a:rPr lang="en-AU" sz="1800" b="1" dirty="0"/>
              <a:t>Declining trends in CPUE may be underestimated if effort creep is occurring </a:t>
            </a:r>
            <a:r>
              <a:rPr lang="en-AU" sz="1800" dirty="0"/>
              <a:t>but not appropriately accounted for in CPUE standardisation.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EF788-880D-94A4-CE86-5004ED80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73967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D67B15-46D2-8FE8-09C0-151A0F1D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Effort creep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7CEAA-308C-A909-C715-C6D68D094969}"/>
              </a:ext>
            </a:extLst>
          </p:cNvPr>
          <p:cNvSpPr txBox="1"/>
          <p:nvPr/>
        </p:nvSpPr>
        <p:spPr>
          <a:xfrm>
            <a:off x="1132334" y="1318663"/>
            <a:ext cx="22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What is effort creep?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9C672-5EBB-CDF8-3CDC-2345CB928A82}"/>
              </a:ext>
            </a:extLst>
          </p:cNvPr>
          <p:cNvSpPr txBox="1"/>
          <p:nvPr/>
        </p:nvSpPr>
        <p:spPr>
          <a:xfrm>
            <a:off x="2805229" y="1874476"/>
            <a:ext cx="521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Catch (C) = catchability </a:t>
            </a:r>
            <a:r>
              <a:rPr lang="en-AU" b="1" dirty="0">
                <a:solidFill>
                  <a:srgbClr val="C00000"/>
                </a:solidFill>
              </a:rPr>
              <a:t>(q) </a:t>
            </a:r>
            <a:r>
              <a:rPr lang="en-AU" dirty="0"/>
              <a:t>x effort (E) x abundance (B)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C892C7-3560-8DE5-C586-42BF27E8ED3D}"/>
              </a:ext>
            </a:extLst>
          </p:cNvPr>
          <p:cNvCxnSpPr>
            <a:cxnSpLocks/>
          </p:cNvCxnSpPr>
          <p:nvPr/>
        </p:nvCxnSpPr>
        <p:spPr>
          <a:xfrm flipV="1">
            <a:off x="5179526" y="2243808"/>
            <a:ext cx="0" cy="659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865083-4842-A714-F1BC-B2AE72CF000A}"/>
              </a:ext>
            </a:extLst>
          </p:cNvPr>
          <p:cNvSpPr txBox="1"/>
          <p:nvPr/>
        </p:nvSpPr>
        <p:spPr>
          <a:xfrm>
            <a:off x="1476759" y="2899446"/>
            <a:ext cx="1071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Effort creep is increases in catchability (for whatever reason – but typically related to better fishing practices etc.)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E4F9C-9CA8-F7AE-4B6A-C7899DC92D82}"/>
              </a:ext>
            </a:extLst>
          </p:cNvPr>
          <p:cNvSpPr txBox="1"/>
          <p:nvPr/>
        </p:nvSpPr>
        <p:spPr>
          <a:xfrm>
            <a:off x="4653541" y="3609116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C/E*</a:t>
            </a:r>
            <a:r>
              <a:rPr lang="en-AU" dirty="0">
                <a:solidFill>
                  <a:srgbClr val="C00000"/>
                </a:solidFill>
              </a:rPr>
              <a:t>q</a:t>
            </a:r>
            <a:r>
              <a:rPr lang="en-AU" dirty="0"/>
              <a:t> =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C2569-B751-0CE8-9EC0-BC1D1E9DFF1B}"/>
              </a:ext>
            </a:extLst>
          </p:cNvPr>
          <p:cNvSpPr txBox="1"/>
          <p:nvPr/>
        </p:nvSpPr>
        <p:spPr>
          <a:xfrm>
            <a:off x="666681" y="5284815"/>
            <a:ext cx="114113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If q is increasing over time CPUE indices need to account for this by increasing the ‘Effort’ component in CPUE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Sometime changes in q can be accounted for in CPUE standardisation – but often it is unlikely that all is accounted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Fishing improvement is driven by many interacting and compounded things that are difficult to measure, or lack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/>
              <a:t>We need to learn more from industry – develop plausible scenarios, accept there will be uncertainty in q overtime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4EAB78-92EF-18D9-5891-CEF6FAD28510}"/>
              </a:ext>
            </a:extLst>
          </p:cNvPr>
          <p:cNvGrpSpPr/>
          <p:nvPr/>
        </p:nvGrpSpPr>
        <p:grpSpPr>
          <a:xfrm>
            <a:off x="6598768" y="3497373"/>
            <a:ext cx="4082757" cy="1538997"/>
            <a:chOff x="6363637" y="3677436"/>
            <a:chExt cx="4082757" cy="15389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1F2A961-4576-DACC-BA85-4EBEC0FC1371}"/>
                </a:ext>
              </a:extLst>
            </p:cNvPr>
            <p:cNvGrpSpPr/>
            <p:nvPr/>
          </p:nvGrpSpPr>
          <p:grpSpPr>
            <a:xfrm>
              <a:off x="6363637" y="3677436"/>
              <a:ext cx="4082757" cy="1236617"/>
              <a:chOff x="6926261" y="4001696"/>
              <a:chExt cx="4082757" cy="1236617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:a16="http://schemas.microsoft.com/office/drawing/2014/main" id="{6BC36684-C98A-4EFC-340E-285ADB79354F}"/>
                  </a:ext>
                </a:extLst>
              </p:cNvPr>
              <p:cNvSpPr/>
              <p:nvPr/>
            </p:nvSpPr>
            <p:spPr>
              <a:xfrm>
                <a:off x="7295594" y="4001696"/>
                <a:ext cx="3344091" cy="1236617"/>
              </a:xfrm>
              <a:custGeom>
                <a:avLst/>
                <a:gdLst>
                  <a:gd name="connsiteX0" fmla="*/ 0 w 3344091"/>
                  <a:gd name="connsiteY0" fmla="*/ 0 h 1236617"/>
                  <a:gd name="connsiteX1" fmla="*/ 8708 w 3344091"/>
                  <a:gd name="connsiteY1" fmla="*/ 1236617 h 1236617"/>
                  <a:gd name="connsiteX2" fmla="*/ 3344091 w 3344091"/>
                  <a:gd name="connsiteY2" fmla="*/ 1227908 h 123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4091" h="1236617">
                    <a:moveTo>
                      <a:pt x="0" y="0"/>
                    </a:moveTo>
                    <a:cubicBezTo>
                      <a:pt x="2903" y="412206"/>
                      <a:pt x="5805" y="824411"/>
                      <a:pt x="8708" y="1236617"/>
                    </a:cubicBezTo>
                    <a:lnTo>
                      <a:pt x="3344091" y="122790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FA96251-BDAC-E4B0-9109-5F457544843B}"/>
                  </a:ext>
                </a:extLst>
              </p:cNvPr>
              <p:cNvSpPr/>
              <p:nvPr/>
            </p:nvSpPr>
            <p:spPr>
              <a:xfrm>
                <a:off x="7372741" y="4243783"/>
                <a:ext cx="3169920" cy="357052"/>
              </a:xfrm>
              <a:custGeom>
                <a:avLst/>
                <a:gdLst>
                  <a:gd name="connsiteX0" fmla="*/ 0 w 3169920"/>
                  <a:gd name="connsiteY0" fmla="*/ 330926 h 357052"/>
                  <a:gd name="connsiteX1" fmla="*/ 43543 w 3169920"/>
                  <a:gd name="connsiteY1" fmla="*/ 287383 h 357052"/>
                  <a:gd name="connsiteX2" fmla="*/ 60960 w 3169920"/>
                  <a:gd name="connsiteY2" fmla="*/ 235132 h 357052"/>
                  <a:gd name="connsiteX3" fmla="*/ 78377 w 3169920"/>
                  <a:gd name="connsiteY3" fmla="*/ 200297 h 357052"/>
                  <a:gd name="connsiteX4" fmla="*/ 165463 w 3169920"/>
                  <a:gd name="connsiteY4" fmla="*/ 261257 h 357052"/>
                  <a:gd name="connsiteX5" fmla="*/ 200297 w 3169920"/>
                  <a:gd name="connsiteY5" fmla="*/ 304800 h 357052"/>
                  <a:gd name="connsiteX6" fmla="*/ 296092 w 3169920"/>
                  <a:gd name="connsiteY6" fmla="*/ 191589 h 357052"/>
                  <a:gd name="connsiteX7" fmla="*/ 339635 w 3169920"/>
                  <a:gd name="connsiteY7" fmla="*/ 209006 h 357052"/>
                  <a:gd name="connsiteX8" fmla="*/ 418012 w 3169920"/>
                  <a:gd name="connsiteY8" fmla="*/ 287383 h 357052"/>
                  <a:gd name="connsiteX9" fmla="*/ 444137 w 3169920"/>
                  <a:gd name="connsiteY9" fmla="*/ 243840 h 357052"/>
                  <a:gd name="connsiteX10" fmla="*/ 539932 w 3169920"/>
                  <a:gd name="connsiteY10" fmla="*/ 313509 h 357052"/>
                  <a:gd name="connsiteX11" fmla="*/ 566057 w 3169920"/>
                  <a:gd name="connsiteY11" fmla="*/ 287383 h 357052"/>
                  <a:gd name="connsiteX12" fmla="*/ 618309 w 3169920"/>
                  <a:gd name="connsiteY12" fmla="*/ 313509 h 357052"/>
                  <a:gd name="connsiteX13" fmla="*/ 644435 w 3169920"/>
                  <a:gd name="connsiteY13" fmla="*/ 322217 h 357052"/>
                  <a:gd name="connsiteX14" fmla="*/ 687977 w 3169920"/>
                  <a:gd name="connsiteY14" fmla="*/ 287383 h 357052"/>
                  <a:gd name="connsiteX15" fmla="*/ 722812 w 3169920"/>
                  <a:gd name="connsiteY15" fmla="*/ 261257 h 357052"/>
                  <a:gd name="connsiteX16" fmla="*/ 818606 w 3169920"/>
                  <a:gd name="connsiteY16" fmla="*/ 148046 h 357052"/>
                  <a:gd name="connsiteX17" fmla="*/ 853440 w 3169920"/>
                  <a:gd name="connsiteY17" fmla="*/ 226423 h 357052"/>
                  <a:gd name="connsiteX18" fmla="*/ 888275 w 3169920"/>
                  <a:gd name="connsiteY18" fmla="*/ 217715 h 357052"/>
                  <a:gd name="connsiteX19" fmla="*/ 940526 w 3169920"/>
                  <a:gd name="connsiteY19" fmla="*/ 269966 h 357052"/>
                  <a:gd name="connsiteX20" fmla="*/ 1010195 w 3169920"/>
                  <a:gd name="connsiteY20" fmla="*/ 226423 h 357052"/>
                  <a:gd name="connsiteX21" fmla="*/ 1088572 w 3169920"/>
                  <a:gd name="connsiteY21" fmla="*/ 130629 h 357052"/>
                  <a:gd name="connsiteX22" fmla="*/ 1123406 w 3169920"/>
                  <a:gd name="connsiteY22" fmla="*/ 113212 h 357052"/>
                  <a:gd name="connsiteX23" fmla="*/ 1149532 w 3169920"/>
                  <a:gd name="connsiteY23" fmla="*/ 87086 h 357052"/>
                  <a:gd name="connsiteX24" fmla="*/ 1184366 w 3169920"/>
                  <a:gd name="connsiteY24" fmla="*/ 60960 h 357052"/>
                  <a:gd name="connsiteX25" fmla="*/ 1219200 w 3169920"/>
                  <a:gd name="connsiteY25" fmla="*/ 104503 h 357052"/>
                  <a:gd name="connsiteX26" fmla="*/ 1245326 w 3169920"/>
                  <a:gd name="connsiteY26" fmla="*/ 121920 h 357052"/>
                  <a:gd name="connsiteX27" fmla="*/ 1254035 w 3169920"/>
                  <a:gd name="connsiteY27" fmla="*/ 95795 h 357052"/>
                  <a:gd name="connsiteX28" fmla="*/ 1271452 w 3169920"/>
                  <a:gd name="connsiteY28" fmla="*/ 52252 h 357052"/>
                  <a:gd name="connsiteX29" fmla="*/ 1306286 w 3169920"/>
                  <a:gd name="connsiteY29" fmla="*/ 104503 h 357052"/>
                  <a:gd name="connsiteX30" fmla="*/ 1332412 w 3169920"/>
                  <a:gd name="connsiteY30" fmla="*/ 113212 h 357052"/>
                  <a:gd name="connsiteX31" fmla="*/ 1375955 w 3169920"/>
                  <a:gd name="connsiteY31" fmla="*/ 174172 h 357052"/>
                  <a:gd name="connsiteX32" fmla="*/ 1428206 w 3169920"/>
                  <a:gd name="connsiteY32" fmla="*/ 130629 h 357052"/>
                  <a:gd name="connsiteX33" fmla="*/ 1463040 w 3169920"/>
                  <a:gd name="connsiteY33" fmla="*/ 78377 h 357052"/>
                  <a:gd name="connsiteX34" fmla="*/ 1480457 w 3169920"/>
                  <a:gd name="connsiteY34" fmla="*/ 148046 h 357052"/>
                  <a:gd name="connsiteX35" fmla="*/ 1532709 w 3169920"/>
                  <a:gd name="connsiteY35" fmla="*/ 226423 h 357052"/>
                  <a:gd name="connsiteX36" fmla="*/ 1602377 w 3169920"/>
                  <a:gd name="connsiteY36" fmla="*/ 269966 h 357052"/>
                  <a:gd name="connsiteX37" fmla="*/ 1637212 w 3169920"/>
                  <a:gd name="connsiteY37" fmla="*/ 313509 h 357052"/>
                  <a:gd name="connsiteX38" fmla="*/ 1698172 w 3169920"/>
                  <a:gd name="connsiteY38" fmla="*/ 287383 h 357052"/>
                  <a:gd name="connsiteX39" fmla="*/ 1733006 w 3169920"/>
                  <a:gd name="connsiteY39" fmla="*/ 348343 h 357052"/>
                  <a:gd name="connsiteX40" fmla="*/ 1759132 w 3169920"/>
                  <a:gd name="connsiteY40" fmla="*/ 357052 h 357052"/>
                  <a:gd name="connsiteX41" fmla="*/ 1811383 w 3169920"/>
                  <a:gd name="connsiteY41" fmla="*/ 217715 h 357052"/>
                  <a:gd name="connsiteX42" fmla="*/ 1828800 w 3169920"/>
                  <a:gd name="connsiteY42" fmla="*/ 191589 h 357052"/>
                  <a:gd name="connsiteX43" fmla="*/ 1854926 w 3169920"/>
                  <a:gd name="connsiteY43" fmla="*/ 182880 h 357052"/>
                  <a:gd name="connsiteX44" fmla="*/ 1881052 w 3169920"/>
                  <a:gd name="connsiteY44" fmla="*/ 226423 h 357052"/>
                  <a:gd name="connsiteX45" fmla="*/ 1889760 w 3169920"/>
                  <a:gd name="connsiteY45" fmla="*/ 252549 h 357052"/>
                  <a:gd name="connsiteX46" fmla="*/ 1907177 w 3169920"/>
                  <a:gd name="connsiteY46" fmla="*/ 130629 h 357052"/>
                  <a:gd name="connsiteX47" fmla="*/ 1924595 w 3169920"/>
                  <a:gd name="connsiteY47" fmla="*/ 87086 h 357052"/>
                  <a:gd name="connsiteX48" fmla="*/ 1968137 w 3169920"/>
                  <a:gd name="connsiteY48" fmla="*/ 130629 h 357052"/>
                  <a:gd name="connsiteX49" fmla="*/ 1985555 w 3169920"/>
                  <a:gd name="connsiteY49" fmla="*/ 174172 h 357052"/>
                  <a:gd name="connsiteX50" fmla="*/ 2020389 w 3169920"/>
                  <a:gd name="connsiteY50" fmla="*/ 113212 h 357052"/>
                  <a:gd name="connsiteX51" fmla="*/ 2055223 w 3169920"/>
                  <a:gd name="connsiteY51" fmla="*/ 87086 h 357052"/>
                  <a:gd name="connsiteX52" fmla="*/ 2142309 w 3169920"/>
                  <a:gd name="connsiteY52" fmla="*/ 235132 h 357052"/>
                  <a:gd name="connsiteX53" fmla="*/ 2168435 w 3169920"/>
                  <a:gd name="connsiteY53" fmla="*/ 243840 h 357052"/>
                  <a:gd name="connsiteX54" fmla="*/ 2203269 w 3169920"/>
                  <a:gd name="connsiteY54" fmla="*/ 261257 h 357052"/>
                  <a:gd name="connsiteX55" fmla="*/ 2281646 w 3169920"/>
                  <a:gd name="connsiteY55" fmla="*/ 252549 h 357052"/>
                  <a:gd name="connsiteX56" fmla="*/ 2333897 w 3169920"/>
                  <a:gd name="connsiteY56" fmla="*/ 209006 h 357052"/>
                  <a:gd name="connsiteX57" fmla="*/ 2368732 w 3169920"/>
                  <a:gd name="connsiteY57" fmla="*/ 191589 h 357052"/>
                  <a:gd name="connsiteX58" fmla="*/ 2534195 w 3169920"/>
                  <a:gd name="connsiteY58" fmla="*/ 130629 h 357052"/>
                  <a:gd name="connsiteX59" fmla="*/ 2560320 w 3169920"/>
                  <a:gd name="connsiteY59" fmla="*/ 78377 h 357052"/>
                  <a:gd name="connsiteX60" fmla="*/ 2577737 w 3169920"/>
                  <a:gd name="connsiteY60" fmla="*/ 104503 h 357052"/>
                  <a:gd name="connsiteX61" fmla="*/ 2647406 w 3169920"/>
                  <a:gd name="connsiteY61" fmla="*/ 17417 h 357052"/>
                  <a:gd name="connsiteX62" fmla="*/ 2664823 w 3169920"/>
                  <a:gd name="connsiteY62" fmla="*/ 113212 h 357052"/>
                  <a:gd name="connsiteX63" fmla="*/ 2690949 w 3169920"/>
                  <a:gd name="connsiteY63" fmla="*/ 78377 h 357052"/>
                  <a:gd name="connsiteX64" fmla="*/ 2734492 w 3169920"/>
                  <a:gd name="connsiteY64" fmla="*/ 0 h 357052"/>
                  <a:gd name="connsiteX65" fmla="*/ 2760617 w 3169920"/>
                  <a:gd name="connsiteY65" fmla="*/ 17417 h 357052"/>
                  <a:gd name="connsiteX66" fmla="*/ 2804160 w 3169920"/>
                  <a:gd name="connsiteY66" fmla="*/ 26126 h 357052"/>
                  <a:gd name="connsiteX67" fmla="*/ 2812869 w 3169920"/>
                  <a:gd name="connsiteY67" fmla="*/ 52252 h 357052"/>
                  <a:gd name="connsiteX68" fmla="*/ 2838995 w 3169920"/>
                  <a:gd name="connsiteY68" fmla="*/ 148046 h 357052"/>
                  <a:gd name="connsiteX69" fmla="*/ 2952206 w 3169920"/>
                  <a:gd name="connsiteY69" fmla="*/ 191589 h 357052"/>
                  <a:gd name="connsiteX70" fmla="*/ 3100252 w 3169920"/>
                  <a:gd name="connsiteY70" fmla="*/ 148046 h 357052"/>
                  <a:gd name="connsiteX71" fmla="*/ 3169920 w 3169920"/>
                  <a:gd name="connsiteY71" fmla="*/ 165463 h 35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169920" h="357052">
                    <a:moveTo>
                      <a:pt x="0" y="330926"/>
                    </a:moveTo>
                    <a:cubicBezTo>
                      <a:pt x="14514" y="316412"/>
                      <a:pt x="32523" y="304700"/>
                      <a:pt x="43543" y="287383"/>
                    </a:cubicBezTo>
                    <a:cubicBezTo>
                      <a:pt x="53400" y="271894"/>
                      <a:pt x="54142" y="252178"/>
                      <a:pt x="60960" y="235132"/>
                    </a:cubicBezTo>
                    <a:cubicBezTo>
                      <a:pt x="65781" y="223078"/>
                      <a:pt x="72571" y="211909"/>
                      <a:pt x="78377" y="200297"/>
                    </a:cubicBezTo>
                    <a:cubicBezTo>
                      <a:pt x="107406" y="220617"/>
                      <a:pt x="138560" y="238197"/>
                      <a:pt x="165463" y="261257"/>
                    </a:cubicBezTo>
                    <a:cubicBezTo>
                      <a:pt x="179576" y="273353"/>
                      <a:pt x="183896" y="313547"/>
                      <a:pt x="200297" y="304800"/>
                    </a:cubicBezTo>
                    <a:cubicBezTo>
                      <a:pt x="243915" y="281537"/>
                      <a:pt x="296092" y="191589"/>
                      <a:pt x="296092" y="191589"/>
                    </a:cubicBezTo>
                    <a:cubicBezTo>
                      <a:pt x="310606" y="197395"/>
                      <a:pt x="330256" y="196500"/>
                      <a:pt x="339635" y="209006"/>
                    </a:cubicBezTo>
                    <a:cubicBezTo>
                      <a:pt x="410653" y="303697"/>
                      <a:pt x="329283" y="305130"/>
                      <a:pt x="418012" y="287383"/>
                    </a:cubicBezTo>
                    <a:cubicBezTo>
                      <a:pt x="426720" y="272869"/>
                      <a:pt x="428230" y="249624"/>
                      <a:pt x="444137" y="243840"/>
                    </a:cubicBezTo>
                    <a:cubicBezTo>
                      <a:pt x="519145" y="216564"/>
                      <a:pt x="520265" y="267620"/>
                      <a:pt x="539932" y="313509"/>
                    </a:cubicBezTo>
                    <a:cubicBezTo>
                      <a:pt x="548640" y="304800"/>
                      <a:pt x="553741" y="287383"/>
                      <a:pt x="566057" y="287383"/>
                    </a:cubicBezTo>
                    <a:cubicBezTo>
                      <a:pt x="585530" y="287383"/>
                      <a:pt x="600514" y="305600"/>
                      <a:pt x="618309" y="313509"/>
                    </a:cubicBezTo>
                    <a:cubicBezTo>
                      <a:pt x="626698" y="317237"/>
                      <a:pt x="635726" y="319314"/>
                      <a:pt x="644435" y="322217"/>
                    </a:cubicBezTo>
                    <a:cubicBezTo>
                      <a:pt x="695296" y="305264"/>
                      <a:pt x="648586" y="326774"/>
                      <a:pt x="687977" y="287383"/>
                    </a:cubicBezTo>
                    <a:cubicBezTo>
                      <a:pt x="698240" y="277120"/>
                      <a:pt x="711200" y="269966"/>
                      <a:pt x="722812" y="261257"/>
                    </a:cubicBezTo>
                    <a:cubicBezTo>
                      <a:pt x="727388" y="220071"/>
                      <a:pt x="716135" y="111449"/>
                      <a:pt x="818606" y="148046"/>
                    </a:cubicBezTo>
                    <a:cubicBezTo>
                      <a:pt x="845530" y="157662"/>
                      <a:pt x="841829" y="200297"/>
                      <a:pt x="853440" y="226423"/>
                    </a:cubicBezTo>
                    <a:cubicBezTo>
                      <a:pt x="865052" y="223520"/>
                      <a:pt x="877570" y="223068"/>
                      <a:pt x="888275" y="217715"/>
                    </a:cubicBezTo>
                    <a:cubicBezTo>
                      <a:pt x="947332" y="188187"/>
                      <a:pt x="914775" y="154084"/>
                      <a:pt x="940526" y="269966"/>
                    </a:cubicBezTo>
                    <a:cubicBezTo>
                      <a:pt x="963749" y="255452"/>
                      <a:pt x="990008" y="244928"/>
                      <a:pt x="1010195" y="226423"/>
                    </a:cubicBezTo>
                    <a:cubicBezTo>
                      <a:pt x="1155346" y="93369"/>
                      <a:pt x="933217" y="251461"/>
                      <a:pt x="1088572" y="130629"/>
                    </a:cubicBezTo>
                    <a:cubicBezTo>
                      <a:pt x="1098819" y="122659"/>
                      <a:pt x="1112842" y="120758"/>
                      <a:pt x="1123406" y="113212"/>
                    </a:cubicBezTo>
                    <a:cubicBezTo>
                      <a:pt x="1133428" y="106054"/>
                      <a:pt x="1140181" y="95101"/>
                      <a:pt x="1149532" y="87086"/>
                    </a:cubicBezTo>
                    <a:cubicBezTo>
                      <a:pt x="1160552" y="77640"/>
                      <a:pt x="1172755" y="69669"/>
                      <a:pt x="1184366" y="60960"/>
                    </a:cubicBezTo>
                    <a:cubicBezTo>
                      <a:pt x="1195977" y="75474"/>
                      <a:pt x="1206057" y="91360"/>
                      <a:pt x="1219200" y="104503"/>
                    </a:cubicBezTo>
                    <a:cubicBezTo>
                      <a:pt x="1226601" y="111904"/>
                      <a:pt x="1235172" y="124458"/>
                      <a:pt x="1245326" y="121920"/>
                    </a:cubicBezTo>
                    <a:cubicBezTo>
                      <a:pt x="1254231" y="119694"/>
                      <a:pt x="1250812" y="104390"/>
                      <a:pt x="1254035" y="95795"/>
                    </a:cubicBezTo>
                    <a:cubicBezTo>
                      <a:pt x="1259524" y="81158"/>
                      <a:pt x="1265646" y="66766"/>
                      <a:pt x="1271452" y="52252"/>
                    </a:cubicBezTo>
                    <a:cubicBezTo>
                      <a:pt x="1283063" y="69669"/>
                      <a:pt x="1291484" y="89701"/>
                      <a:pt x="1306286" y="104503"/>
                    </a:cubicBezTo>
                    <a:cubicBezTo>
                      <a:pt x="1312777" y="110994"/>
                      <a:pt x="1325921" y="106721"/>
                      <a:pt x="1332412" y="113212"/>
                    </a:cubicBezTo>
                    <a:cubicBezTo>
                      <a:pt x="1350069" y="130869"/>
                      <a:pt x="1361441" y="153852"/>
                      <a:pt x="1375955" y="174172"/>
                    </a:cubicBezTo>
                    <a:cubicBezTo>
                      <a:pt x="1393372" y="159658"/>
                      <a:pt x="1412955" y="147405"/>
                      <a:pt x="1428206" y="130629"/>
                    </a:cubicBezTo>
                    <a:cubicBezTo>
                      <a:pt x="1442287" y="115140"/>
                      <a:pt x="1443181" y="71757"/>
                      <a:pt x="1463040" y="78377"/>
                    </a:cubicBezTo>
                    <a:cubicBezTo>
                      <a:pt x="1485749" y="85947"/>
                      <a:pt x="1470264" y="126387"/>
                      <a:pt x="1480457" y="148046"/>
                    </a:cubicBezTo>
                    <a:cubicBezTo>
                      <a:pt x="1493827" y="176457"/>
                      <a:pt x="1532709" y="226423"/>
                      <a:pt x="1532709" y="226423"/>
                    </a:cubicBezTo>
                    <a:cubicBezTo>
                      <a:pt x="1571529" y="381706"/>
                      <a:pt x="1515146" y="252520"/>
                      <a:pt x="1602377" y="269966"/>
                    </a:cubicBezTo>
                    <a:cubicBezTo>
                      <a:pt x="1620604" y="273611"/>
                      <a:pt x="1625600" y="298995"/>
                      <a:pt x="1637212" y="313509"/>
                    </a:cubicBezTo>
                    <a:cubicBezTo>
                      <a:pt x="1657532" y="304800"/>
                      <a:pt x="1677395" y="279828"/>
                      <a:pt x="1698172" y="287383"/>
                    </a:cubicBezTo>
                    <a:cubicBezTo>
                      <a:pt x="1720167" y="295381"/>
                      <a:pt x="1717595" y="330730"/>
                      <a:pt x="1733006" y="348343"/>
                    </a:cubicBezTo>
                    <a:cubicBezTo>
                      <a:pt x="1739051" y="355252"/>
                      <a:pt x="1750423" y="354149"/>
                      <a:pt x="1759132" y="357052"/>
                    </a:cubicBezTo>
                    <a:cubicBezTo>
                      <a:pt x="1776898" y="303754"/>
                      <a:pt x="1786732" y="267018"/>
                      <a:pt x="1811383" y="217715"/>
                    </a:cubicBezTo>
                    <a:cubicBezTo>
                      <a:pt x="1816064" y="208354"/>
                      <a:pt x="1820627" y="198127"/>
                      <a:pt x="1828800" y="191589"/>
                    </a:cubicBezTo>
                    <a:cubicBezTo>
                      <a:pt x="1835968" y="185854"/>
                      <a:pt x="1846217" y="185783"/>
                      <a:pt x="1854926" y="182880"/>
                    </a:cubicBezTo>
                    <a:cubicBezTo>
                      <a:pt x="1863635" y="197394"/>
                      <a:pt x="1873482" y="211283"/>
                      <a:pt x="1881052" y="226423"/>
                    </a:cubicBezTo>
                    <a:cubicBezTo>
                      <a:pt x="1885157" y="234634"/>
                      <a:pt x="1887345" y="261405"/>
                      <a:pt x="1889760" y="252549"/>
                    </a:cubicBezTo>
                    <a:cubicBezTo>
                      <a:pt x="1900561" y="212943"/>
                      <a:pt x="1898720" y="170801"/>
                      <a:pt x="1907177" y="130629"/>
                    </a:cubicBezTo>
                    <a:cubicBezTo>
                      <a:pt x="1910398" y="115332"/>
                      <a:pt x="1918789" y="101600"/>
                      <a:pt x="1924595" y="87086"/>
                    </a:cubicBezTo>
                    <a:cubicBezTo>
                      <a:pt x="1939109" y="101600"/>
                      <a:pt x="1956366" y="113813"/>
                      <a:pt x="1968137" y="130629"/>
                    </a:cubicBezTo>
                    <a:cubicBezTo>
                      <a:pt x="1977102" y="143436"/>
                      <a:pt x="1970725" y="179115"/>
                      <a:pt x="1985555" y="174172"/>
                    </a:cubicBezTo>
                    <a:cubicBezTo>
                      <a:pt x="2007758" y="166771"/>
                      <a:pt x="2005769" y="131487"/>
                      <a:pt x="2020389" y="113212"/>
                    </a:cubicBezTo>
                    <a:cubicBezTo>
                      <a:pt x="2029456" y="101878"/>
                      <a:pt x="2043612" y="95795"/>
                      <a:pt x="2055223" y="87086"/>
                    </a:cubicBezTo>
                    <a:cubicBezTo>
                      <a:pt x="2087098" y="163585"/>
                      <a:pt x="2082723" y="190443"/>
                      <a:pt x="2142309" y="235132"/>
                    </a:cubicBezTo>
                    <a:cubicBezTo>
                      <a:pt x="2149653" y="240640"/>
                      <a:pt x="2159998" y="240224"/>
                      <a:pt x="2168435" y="243840"/>
                    </a:cubicBezTo>
                    <a:cubicBezTo>
                      <a:pt x="2180367" y="248954"/>
                      <a:pt x="2191658" y="255451"/>
                      <a:pt x="2203269" y="261257"/>
                    </a:cubicBezTo>
                    <a:cubicBezTo>
                      <a:pt x="2229395" y="258354"/>
                      <a:pt x="2257240" y="262311"/>
                      <a:pt x="2281646" y="252549"/>
                    </a:cubicBezTo>
                    <a:cubicBezTo>
                      <a:pt x="2302696" y="244129"/>
                      <a:pt x="2315323" y="222007"/>
                      <a:pt x="2333897" y="209006"/>
                    </a:cubicBezTo>
                    <a:cubicBezTo>
                      <a:pt x="2344532" y="201561"/>
                      <a:pt x="2356576" y="196147"/>
                      <a:pt x="2368732" y="191589"/>
                    </a:cubicBezTo>
                    <a:cubicBezTo>
                      <a:pt x="2591777" y="107948"/>
                      <a:pt x="2380741" y="196396"/>
                      <a:pt x="2534195" y="130629"/>
                    </a:cubicBezTo>
                    <a:cubicBezTo>
                      <a:pt x="2542903" y="113212"/>
                      <a:pt x="2543622" y="88396"/>
                      <a:pt x="2560320" y="78377"/>
                    </a:cubicBezTo>
                    <a:cubicBezTo>
                      <a:pt x="2569295" y="72992"/>
                      <a:pt x="2569790" y="111314"/>
                      <a:pt x="2577737" y="104503"/>
                    </a:cubicBezTo>
                    <a:cubicBezTo>
                      <a:pt x="2712143" y="-10701"/>
                      <a:pt x="2566388" y="44424"/>
                      <a:pt x="2647406" y="17417"/>
                    </a:cubicBezTo>
                    <a:cubicBezTo>
                      <a:pt x="2653212" y="49349"/>
                      <a:pt x="2645959" y="86802"/>
                      <a:pt x="2664823" y="113212"/>
                    </a:cubicBezTo>
                    <a:cubicBezTo>
                      <a:pt x="2673259" y="125023"/>
                      <a:pt x="2683342" y="90738"/>
                      <a:pt x="2690949" y="78377"/>
                    </a:cubicBezTo>
                    <a:cubicBezTo>
                      <a:pt x="2706613" y="52924"/>
                      <a:pt x="2719978" y="26126"/>
                      <a:pt x="2734492" y="0"/>
                    </a:cubicBezTo>
                    <a:cubicBezTo>
                      <a:pt x="2743200" y="5806"/>
                      <a:pt x="2750817" y="13742"/>
                      <a:pt x="2760617" y="17417"/>
                    </a:cubicBezTo>
                    <a:cubicBezTo>
                      <a:pt x="2774476" y="22614"/>
                      <a:pt x="2791844" y="17915"/>
                      <a:pt x="2804160" y="26126"/>
                    </a:cubicBezTo>
                    <a:cubicBezTo>
                      <a:pt x="2811798" y="31218"/>
                      <a:pt x="2810347" y="43425"/>
                      <a:pt x="2812869" y="52252"/>
                    </a:cubicBezTo>
                    <a:cubicBezTo>
                      <a:pt x="2821962" y="84076"/>
                      <a:pt x="2830286" y="116115"/>
                      <a:pt x="2838995" y="148046"/>
                    </a:cubicBezTo>
                    <a:cubicBezTo>
                      <a:pt x="2986372" y="-20386"/>
                      <a:pt x="2807492" y="141253"/>
                      <a:pt x="2952206" y="191589"/>
                    </a:cubicBezTo>
                    <a:cubicBezTo>
                      <a:pt x="3000790" y="208488"/>
                      <a:pt x="3100252" y="148046"/>
                      <a:pt x="3100252" y="148046"/>
                    </a:cubicBezTo>
                    <a:cubicBezTo>
                      <a:pt x="3159335" y="187434"/>
                      <a:pt x="3137701" y="197682"/>
                      <a:pt x="3169920" y="165463"/>
                    </a:cubicBezTo>
                  </a:path>
                </a:pathLst>
              </a:custGeom>
              <a:noFill/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F7B970F-8FE0-EB93-3542-FC56B80F12A7}"/>
                  </a:ext>
                </a:extLst>
              </p:cNvPr>
              <p:cNvSpPr/>
              <p:nvPr/>
            </p:nvSpPr>
            <p:spPr>
              <a:xfrm rot="458741">
                <a:off x="7382679" y="4436547"/>
                <a:ext cx="3169920" cy="357052"/>
              </a:xfrm>
              <a:custGeom>
                <a:avLst/>
                <a:gdLst>
                  <a:gd name="connsiteX0" fmla="*/ 0 w 3169920"/>
                  <a:gd name="connsiteY0" fmla="*/ 330926 h 357052"/>
                  <a:gd name="connsiteX1" fmla="*/ 43543 w 3169920"/>
                  <a:gd name="connsiteY1" fmla="*/ 287383 h 357052"/>
                  <a:gd name="connsiteX2" fmla="*/ 60960 w 3169920"/>
                  <a:gd name="connsiteY2" fmla="*/ 235132 h 357052"/>
                  <a:gd name="connsiteX3" fmla="*/ 78377 w 3169920"/>
                  <a:gd name="connsiteY3" fmla="*/ 200297 h 357052"/>
                  <a:gd name="connsiteX4" fmla="*/ 165463 w 3169920"/>
                  <a:gd name="connsiteY4" fmla="*/ 261257 h 357052"/>
                  <a:gd name="connsiteX5" fmla="*/ 200297 w 3169920"/>
                  <a:gd name="connsiteY5" fmla="*/ 304800 h 357052"/>
                  <a:gd name="connsiteX6" fmla="*/ 296092 w 3169920"/>
                  <a:gd name="connsiteY6" fmla="*/ 191589 h 357052"/>
                  <a:gd name="connsiteX7" fmla="*/ 339635 w 3169920"/>
                  <a:gd name="connsiteY7" fmla="*/ 209006 h 357052"/>
                  <a:gd name="connsiteX8" fmla="*/ 418012 w 3169920"/>
                  <a:gd name="connsiteY8" fmla="*/ 287383 h 357052"/>
                  <a:gd name="connsiteX9" fmla="*/ 444137 w 3169920"/>
                  <a:gd name="connsiteY9" fmla="*/ 243840 h 357052"/>
                  <a:gd name="connsiteX10" fmla="*/ 539932 w 3169920"/>
                  <a:gd name="connsiteY10" fmla="*/ 313509 h 357052"/>
                  <a:gd name="connsiteX11" fmla="*/ 566057 w 3169920"/>
                  <a:gd name="connsiteY11" fmla="*/ 287383 h 357052"/>
                  <a:gd name="connsiteX12" fmla="*/ 618309 w 3169920"/>
                  <a:gd name="connsiteY12" fmla="*/ 313509 h 357052"/>
                  <a:gd name="connsiteX13" fmla="*/ 644435 w 3169920"/>
                  <a:gd name="connsiteY13" fmla="*/ 322217 h 357052"/>
                  <a:gd name="connsiteX14" fmla="*/ 687977 w 3169920"/>
                  <a:gd name="connsiteY14" fmla="*/ 287383 h 357052"/>
                  <a:gd name="connsiteX15" fmla="*/ 722812 w 3169920"/>
                  <a:gd name="connsiteY15" fmla="*/ 261257 h 357052"/>
                  <a:gd name="connsiteX16" fmla="*/ 818606 w 3169920"/>
                  <a:gd name="connsiteY16" fmla="*/ 148046 h 357052"/>
                  <a:gd name="connsiteX17" fmla="*/ 853440 w 3169920"/>
                  <a:gd name="connsiteY17" fmla="*/ 226423 h 357052"/>
                  <a:gd name="connsiteX18" fmla="*/ 888275 w 3169920"/>
                  <a:gd name="connsiteY18" fmla="*/ 217715 h 357052"/>
                  <a:gd name="connsiteX19" fmla="*/ 940526 w 3169920"/>
                  <a:gd name="connsiteY19" fmla="*/ 269966 h 357052"/>
                  <a:gd name="connsiteX20" fmla="*/ 1010195 w 3169920"/>
                  <a:gd name="connsiteY20" fmla="*/ 226423 h 357052"/>
                  <a:gd name="connsiteX21" fmla="*/ 1088572 w 3169920"/>
                  <a:gd name="connsiteY21" fmla="*/ 130629 h 357052"/>
                  <a:gd name="connsiteX22" fmla="*/ 1123406 w 3169920"/>
                  <a:gd name="connsiteY22" fmla="*/ 113212 h 357052"/>
                  <a:gd name="connsiteX23" fmla="*/ 1149532 w 3169920"/>
                  <a:gd name="connsiteY23" fmla="*/ 87086 h 357052"/>
                  <a:gd name="connsiteX24" fmla="*/ 1184366 w 3169920"/>
                  <a:gd name="connsiteY24" fmla="*/ 60960 h 357052"/>
                  <a:gd name="connsiteX25" fmla="*/ 1219200 w 3169920"/>
                  <a:gd name="connsiteY25" fmla="*/ 104503 h 357052"/>
                  <a:gd name="connsiteX26" fmla="*/ 1245326 w 3169920"/>
                  <a:gd name="connsiteY26" fmla="*/ 121920 h 357052"/>
                  <a:gd name="connsiteX27" fmla="*/ 1254035 w 3169920"/>
                  <a:gd name="connsiteY27" fmla="*/ 95795 h 357052"/>
                  <a:gd name="connsiteX28" fmla="*/ 1271452 w 3169920"/>
                  <a:gd name="connsiteY28" fmla="*/ 52252 h 357052"/>
                  <a:gd name="connsiteX29" fmla="*/ 1306286 w 3169920"/>
                  <a:gd name="connsiteY29" fmla="*/ 104503 h 357052"/>
                  <a:gd name="connsiteX30" fmla="*/ 1332412 w 3169920"/>
                  <a:gd name="connsiteY30" fmla="*/ 113212 h 357052"/>
                  <a:gd name="connsiteX31" fmla="*/ 1375955 w 3169920"/>
                  <a:gd name="connsiteY31" fmla="*/ 174172 h 357052"/>
                  <a:gd name="connsiteX32" fmla="*/ 1428206 w 3169920"/>
                  <a:gd name="connsiteY32" fmla="*/ 130629 h 357052"/>
                  <a:gd name="connsiteX33" fmla="*/ 1463040 w 3169920"/>
                  <a:gd name="connsiteY33" fmla="*/ 78377 h 357052"/>
                  <a:gd name="connsiteX34" fmla="*/ 1480457 w 3169920"/>
                  <a:gd name="connsiteY34" fmla="*/ 148046 h 357052"/>
                  <a:gd name="connsiteX35" fmla="*/ 1532709 w 3169920"/>
                  <a:gd name="connsiteY35" fmla="*/ 226423 h 357052"/>
                  <a:gd name="connsiteX36" fmla="*/ 1602377 w 3169920"/>
                  <a:gd name="connsiteY36" fmla="*/ 269966 h 357052"/>
                  <a:gd name="connsiteX37" fmla="*/ 1637212 w 3169920"/>
                  <a:gd name="connsiteY37" fmla="*/ 313509 h 357052"/>
                  <a:gd name="connsiteX38" fmla="*/ 1698172 w 3169920"/>
                  <a:gd name="connsiteY38" fmla="*/ 287383 h 357052"/>
                  <a:gd name="connsiteX39" fmla="*/ 1733006 w 3169920"/>
                  <a:gd name="connsiteY39" fmla="*/ 348343 h 357052"/>
                  <a:gd name="connsiteX40" fmla="*/ 1759132 w 3169920"/>
                  <a:gd name="connsiteY40" fmla="*/ 357052 h 357052"/>
                  <a:gd name="connsiteX41" fmla="*/ 1811383 w 3169920"/>
                  <a:gd name="connsiteY41" fmla="*/ 217715 h 357052"/>
                  <a:gd name="connsiteX42" fmla="*/ 1828800 w 3169920"/>
                  <a:gd name="connsiteY42" fmla="*/ 191589 h 357052"/>
                  <a:gd name="connsiteX43" fmla="*/ 1854926 w 3169920"/>
                  <a:gd name="connsiteY43" fmla="*/ 182880 h 357052"/>
                  <a:gd name="connsiteX44" fmla="*/ 1881052 w 3169920"/>
                  <a:gd name="connsiteY44" fmla="*/ 226423 h 357052"/>
                  <a:gd name="connsiteX45" fmla="*/ 1889760 w 3169920"/>
                  <a:gd name="connsiteY45" fmla="*/ 252549 h 357052"/>
                  <a:gd name="connsiteX46" fmla="*/ 1907177 w 3169920"/>
                  <a:gd name="connsiteY46" fmla="*/ 130629 h 357052"/>
                  <a:gd name="connsiteX47" fmla="*/ 1924595 w 3169920"/>
                  <a:gd name="connsiteY47" fmla="*/ 87086 h 357052"/>
                  <a:gd name="connsiteX48" fmla="*/ 1968137 w 3169920"/>
                  <a:gd name="connsiteY48" fmla="*/ 130629 h 357052"/>
                  <a:gd name="connsiteX49" fmla="*/ 1985555 w 3169920"/>
                  <a:gd name="connsiteY49" fmla="*/ 174172 h 357052"/>
                  <a:gd name="connsiteX50" fmla="*/ 2020389 w 3169920"/>
                  <a:gd name="connsiteY50" fmla="*/ 113212 h 357052"/>
                  <a:gd name="connsiteX51" fmla="*/ 2055223 w 3169920"/>
                  <a:gd name="connsiteY51" fmla="*/ 87086 h 357052"/>
                  <a:gd name="connsiteX52" fmla="*/ 2142309 w 3169920"/>
                  <a:gd name="connsiteY52" fmla="*/ 235132 h 357052"/>
                  <a:gd name="connsiteX53" fmla="*/ 2168435 w 3169920"/>
                  <a:gd name="connsiteY53" fmla="*/ 243840 h 357052"/>
                  <a:gd name="connsiteX54" fmla="*/ 2203269 w 3169920"/>
                  <a:gd name="connsiteY54" fmla="*/ 261257 h 357052"/>
                  <a:gd name="connsiteX55" fmla="*/ 2281646 w 3169920"/>
                  <a:gd name="connsiteY55" fmla="*/ 252549 h 357052"/>
                  <a:gd name="connsiteX56" fmla="*/ 2333897 w 3169920"/>
                  <a:gd name="connsiteY56" fmla="*/ 209006 h 357052"/>
                  <a:gd name="connsiteX57" fmla="*/ 2368732 w 3169920"/>
                  <a:gd name="connsiteY57" fmla="*/ 191589 h 357052"/>
                  <a:gd name="connsiteX58" fmla="*/ 2534195 w 3169920"/>
                  <a:gd name="connsiteY58" fmla="*/ 130629 h 357052"/>
                  <a:gd name="connsiteX59" fmla="*/ 2560320 w 3169920"/>
                  <a:gd name="connsiteY59" fmla="*/ 78377 h 357052"/>
                  <a:gd name="connsiteX60" fmla="*/ 2577737 w 3169920"/>
                  <a:gd name="connsiteY60" fmla="*/ 104503 h 357052"/>
                  <a:gd name="connsiteX61" fmla="*/ 2647406 w 3169920"/>
                  <a:gd name="connsiteY61" fmla="*/ 17417 h 357052"/>
                  <a:gd name="connsiteX62" fmla="*/ 2664823 w 3169920"/>
                  <a:gd name="connsiteY62" fmla="*/ 113212 h 357052"/>
                  <a:gd name="connsiteX63" fmla="*/ 2690949 w 3169920"/>
                  <a:gd name="connsiteY63" fmla="*/ 78377 h 357052"/>
                  <a:gd name="connsiteX64" fmla="*/ 2734492 w 3169920"/>
                  <a:gd name="connsiteY64" fmla="*/ 0 h 357052"/>
                  <a:gd name="connsiteX65" fmla="*/ 2760617 w 3169920"/>
                  <a:gd name="connsiteY65" fmla="*/ 17417 h 357052"/>
                  <a:gd name="connsiteX66" fmla="*/ 2804160 w 3169920"/>
                  <a:gd name="connsiteY66" fmla="*/ 26126 h 357052"/>
                  <a:gd name="connsiteX67" fmla="*/ 2812869 w 3169920"/>
                  <a:gd name="connsiteY67" fmla="*/ 52252 h 357052"/>
                  <a:gd name="connsiteX68" fmla="*/ 2838995 w 3169920"/>
                  <a:gd name="connsiteY68" fmla="*/ 148046 h 357052"/>
                  <a:gd name="connsiteX69" fmla="*/ 2952206 w 3169920"/>
                  <a:gd name="connsiteY69" fmla="*/ 191589 h 357052"/>
                  <a:gd name="connsiteX70" fmla="*/ 3100252 w 3169920"/>
                  <a:gd name="connsiteY70" fmla="*/ 148046 h 357052"/>
                  <a:gd name="connsiteX71" fmla="*/ 3169920 w 3169920"/>
                  <a:gd name="connsiteY71" fmla="*/ 165463 h 35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169920" h="357052">
                    <a:moveTo>
                      <a:pt x="0" y="330926"/>
                    </a:moveTo>
                    <a:cubicBezTo>
                      <a:pt x="14514" y="316412"/>
                      <a:pt x="32523" y="304700"/>
                      <a:pt x="43543" y="287383"/>
                    </a:cubicBezTo>
                    <a:cubicBezTo>
                      <a:pt x="53400" y="271894"/>
                      <a:pt x="54142" y="252178"/>
                      <a:pt x="60960" y="235132"/>
                    </a:cubicBezTo>
                    <a:cubicBezTo>
                      <a:pt x="65781" y="223078"/>
                      <a:pt x="72571" y="211909"/>
                      <a:pt x="78377" y="200297"/>
                    </a:cubicBezTo>
                    <a:cubicBezTo>
                      <a:pt x="107406" y="220617"/>
                      <a:pt x="138560" y="238197"/>
                      <a:pt x="165463" y="261257"/>
                    </a:cubicBezTo>
                    <a:cubicBezTo>
                      <a:pt x="179576" y="273353"/>
                      <a:pt x="183896" y="313547"/>
                      <a:pt x="200297" y="304800"/>
                    </a:cubicBezTo>
                    <a:cubicBezTo>
                      <a:pt x="243915" y="281537"/>
                      <a:pt x="296092" y="191589"/>
                      <a:pt x="296092" y="191589"/>
                    </a:cubicBezTo>
                    <a:cubicBezTo>
                      <a:pt x="310606" y="197395"/>
                      <a:pt x="330256" y="196500"/>
                      <a:pt x="339635" y="209006"/>
                    </a:cubicBezTo>
                    <a:cubicBezTo>
                      <a:pt x="410653" y="303697"/>
                      <a:pt x="329283" y="305130"/>
                      <a:pt x="418012" y="287383"/>
                    </a:cubicBezTo>
                    <a:cubicBezTo>
                      <a:pt x="426720" y="272869"/>
                      <a:pt x="428230" y="249624"/>
                      <a:pt x="444137" y="243840"/>
                    </a:cubicBezTo>
                    <a:cubicBezTo>
                      <a:pt x="519145" y="216564"/>
                      <a:pt x="520265" y="267620"/>
                      <a:pt x="539932" y="313509"/>
                    </a:cubicBezTo>
                    <a:cubicBezTo>
                      <a:pt x="548640" y="304800"/>
                      <a:pt x="553741" y="287383"/>
                      <a:pt x="566057" y="287383"/>
                    </a:cubicBezTo>
                    <a:cubicBezTo>
                      <a:pt x="585530" y="287383"/>
                      <a:pt x="600514" y="305600"/>
                      <a:pt x="618309" y="313509"/>
                    </a:cubicBezTo>
                    <a:cubicBezTo>
                      <a:pt x="626698" y="317237"/>
                      <a:pt x="635726" y="319314"/>
                      <a:pt x="644435" y="322217"/>
                    </a:cubicBezTo>
                    <a:cubicBezTo>
                      <a:pt x="695296" y="305264"/>
                      <a:pt x="648586" y="326774"/>
                      <a:pt x="687977" y="287383"/>
                    </a:cubicBezTo>
                    <a:cubicBezTo>
                      <a:pt x="698240" y="277120"/>
                      <a:pt x="711200" y="269966"/>
                      <a:pt x="722812" y="261257"/>
                    </a:cubicBezTo>
                    <a:cubicBezTo>
                      <a:pt x="727388" y="220071"/>
                      <a:pt x="716135" y="111449"/>
                      <a:pt x="818606" y="148046"/>
                    </a:cubicBezTo>
                    <a:cubicBezTo>
                      <a:pt x="845530" y="157662"/>
                      <a:pt x="841829" y="200297"/>
                      <a:pt x="853440" y="226423"/>
                    </a:cubicBezTo>
                    <a:cubicBezTo>
                      <a:pt x="865052" y="223520"/>
                      <a:pt x="877570" y="223068"/>
                      <a:pt x="888275" y="217715"/>
                    </a:cubicBezTo>
                    <a:cubicBezTo>
                      <a:pt x="947332" y="188187"/>
                      <a:pt x="914775" y="154084"/>
                      <a:pt x="940526" y="269966"/>
                    </a:cubicBezTo>
                    <a:cubicBezTo>
                      <a:pt x="963749" y="255452"/>
                      <a:pt x="990008" y="244928"/>
                      <a:pt x="1010195" y="226423"/>
                    </a:cubicBezTo>
                    <a:cubicBezTo>
                      <a:pt x="1155346" y="93369"/>
                      <a:pt x="933217" y="251461"/>
                      <a:pt x="1088572" y="130629"/>
                    </a:cubicBezTo>
                    <a:cubicBezTo>
                      <a:pt x="1098819" y="122659"/>
                      <a:pt x="1112842" y="120758"/>
                      <a:pt x="1123406" y="113212"/>
                    </a:cubicBezTo>
                    <a:cubicBezTo>
                      <a:pt x="1133428" y="106054"/>
                      <a:pt x="1140181" y="95101"/>
                      <a:pt x="1149532" y="87086"/>
                    </a:cubicBezTo>
                    <a:cubicBezTo>
                      <a:pt x="1160552" y="77640"/>
                      <a:pt x="1172755" y="69669"/>
                      <a:pt x="1184366" y="60960"/>
                    </a:cubicBezTo>
                    <a:cubicBezTo>
                      <a:pt x="1195977" y="75474"/>
                      <a:pt x="1206057" y="91360"/>
                      <a:pt x="1219200" y="104503"/>
                    </a:cubicBezTo>
                    <a:cubicBezTo>
                      <a:pt x="1226601" y="111904"/>
                      <a:pt x="1235172" y="124458"/>
                      <a:pt x="1245326" y="121920"/>
                    </a:cubicBezTo>
                    <a:cubicBezTo>
                      <a:pt x="1254231" y="119694"/>
                      <a:pt x="1250812" y="104390"/>
                      <a:pt x="1254035" y="95795"/>
                    </a:cubicBezTo>
                    <a:cubicBezTo>
                      <a:pt x="1259524" y="81158"/>
                      <a:pt x="1265646" y="66766"/>
                      <a:pt x="1271452" y="52252"/>
                    </a:cubicBezTo>
                    <a:cubicBezTo>
                      <a:pt x="1283063" y="69669"/>
                      <a:pt x="1291484" y="89701"/>
                      <a:pt x="1306286" y="104503"/>
                    </a:cubicBezTo>
                    <a:cubicBezTo>
                      <a:pt x="1312777" y="110994"/>
                      <a:pt x="1325921" y="106721"/>
                      <a:pt x="1332412" y="113212"/>
                    </a:cubicBezTo>
                    <a:cubicBezTo>
                      <a:pt x="1350069" y="130869"/>
                      <a:pt x="1361441" y="153852"/>
                      <a:pt x="1375955" y="174172"/>
                    </a:cubicBezTo>
                    <a:cubicBezTo>
                      <a:pt x="1393372" y="159658"/>
                      <a:pt x="1412955" y="147405"/>
                      <a:pt x="1428206" y="130629"/>
                    </a:cubicBezTo>
                    <a:cubicBezTo>
                      <a:pt x="1442287" y="115140"/>
                      <a:pt x="1443181" y="71757"/>
                      <a:pt x="1463040" y="78377"/>
                    </a:cubicBezTo>
                    <a:cubicBezTo>
                      <a:pt x="1485749" y="85947"/>
                      <a:pt x="1470264" y="126387"/>
                      <a:pt x="1480457" y="148046"/>
                    </a:cubicBezTo>
                    <a:cubicBezTo>
                      <a:pt x="1493827" y="176457"/>
                      <a:pt x="1532709" y="226423"/>
                      <a:pt x="1532709" y="226423"/>
                    </a:cubicBezTo>
                    <a:cubicBezTo>
                      <a:pt x="1571529" y="381706"/>
                      <a:pt x="1515146" y="252520"/>
                      <a:pt x="1602377" y="269966"/>
                    </a:cubicBezTo>
                    <a:cubicBezTo>
                      <a:pt x="1620604" y="273611"/>
                      <a:pt x="1625600" y="298995"/>
                      <a:pt x="1637212" y="313509"/>
                    </a:cubicBezTo>
                    <a:cubicBezTo>
                      <a:pt x="1657532" y="304800"/>
                      <a:pt x="1677395" y="279828"/>
                      <a:pt x="1698172" y="287383"/>
                    </a:cubicBezTo>
                    <a:cubicBezTo>
                      <a:pt x="1720167" y="295381"/>
                      <a:pt x="1717595" y="330730"/>
                      <a:pt x="1733006" y="348343"/>
                    </a:cubicBezTo>
                    <a:cubicBezTo>
                      <a:pt x="1739051" y="355252"/>
                      <a:pt x="1750423" y="354149"/>
                      <a:pt x="1759132" y="357052"/>
                    </a:cubicBezTo>
                    <a:cubicBezTo>
                      <a:pt x="1776898" y="303754"/>
                      <a:pt x="1786732" y="267018"/>
                      <a:pt x="1811383" y="217715"/>
                    </a:cubicBezTo>
                    <a:cubicBezTo>
                      <a:pt x="1816064" y="208354"/>
                      <a:pt x="1820627" y="198127"/>
                      <a:pt x="1828800" y="191589"/>
                    </a:cubicBezTo>
                    <a:cubicBezTo>
                      <a:pt x="1835968" y="185854"/>
                      <a:pt x="1846217" y="185783"/>
                      <a:pt x="1854926" y="182880"/>
                    </a:cubicBezTo>
                    <a:cubicBezTo>
                      <a:pt x="1863635" y="197394"/>
                      <a:pt x="1873482" y="211283"/>
                      <a:pt x="1881052" y="226423"/>
                    </a:cubicBezTo>
                    <a:cubicBezTo>
                      <a:pt x="1885157" y="234634"/>
                      <a:pt x="1887345" y="261405"/>
                      <a:pt x="1889760" y="252549"/>
                    </a:cubicBezTo>
                    <a:cubicBezTo>
                      <a:pt x="1900561" y="212943"/>
                      <a:pt x="1898720" y="170801"/>
                      <a:pt x="1907177" y="130629"/>
                    </a:cubicBezTo>
                    <a:cubicBezTo>
                      <a:pt x="1910398" y="115332"/>
                      <a:pt x="1918789" y="101600"/>
                      <a:pt x="1924595" y="87086"/>
                    </a:cubicBezTo>
                    <a:cubicBezTo>
                      <a:pt x="1939109" y="101600"/>
                      <a:pt x="1956366" y="113813"/>
                      <a:pt x="1968137" y="130629"/>
                    </a:cubicBezTo>
                    <a:cubicBezTo>
                      <a:pt x="1977102" y="143436"/>
                      <a:pt x="1970725" y="179115"/>
                      <a:pt x="1985555" y="174172"/>
                    </a:cubicBezTo>
                    <a:cubicBezTo>
                      <a:pt x="2007758" y="166771"/>
                      <a:pt x="2005769" y="131487"/>
                      <a:pt x="2020389" y="113212"/>
                    </a:cubicBezTo>
                    <a:cubicBezTo>
                      <a:pt x="2029456" y="101878"/>
                      <a:pt x="2043612" y="95795"/>
                      <a:pt x="2055223" y="87086"/>
                    </a:cubicBezTo>
                    <a:cubicBezTo>
                      <a:pt x="2087098" y="163585"/>
                      <a:pt x="2082723" y="190443"/>
                      <a:pt x="2142309" y="235132"/>
                    </a:cubicBezTo>
                    <a:cubicBezTo>
                      <a:pt x="2149653" y="240640"/>
                      <a:pt x="2159998" y="240224"/>
                      <a:pt x="2168435" y="243840"/>
                    </a:cubicBezTo>
                    <a:cubicBezTo>
                      <a:pt x="2180367" y="248954"/>
                      <a:pt x="2191658" y="255451"/>
                      <a:pt x="2203269" y="261257"/>
                    </a:cubicBezTo>
                    <a:cubicBezTo>
                      <a:pt x="2229395" y="258354"/>
                      <a:pt x="2257240" y="262311"/>
                      <a:pt x="2281646" y="252549"/>
                    </a:cubicBezTo>
                    <a:cubicBezTo>
                      <a:pt x="2302696" y="244129"/>
                      <a:pt x="2315323" y="222007"/>
                      <a:pt x="2333897" y="209006"/>
                    </a:cubicBezTo>
                    <a:cubicBezTo>
                      <a:pt x="2344532" y="201561"/>
                      <a:pt x="2356576" y="196147"/>
                      <a:pt x="2368732" y="191589"/>
                    </a:cubicBezTo>
                    <a:cubicBezTo>
                      <a:pt x="2591777" y="107948"/>
                      <a:pt x="2380741" y="196396"/>
                      <a:pt x="2534195" y="130629"/>
                    </a:cubicBezTo>
                    <a:cubicBezTo>
                      <a:pt x="2542903" y="113212"/>
                      <a:pt x="2543622" y="88396"/>
                      <a:pt x="2560320" y="78377"/>
                    </a:cubicBezTo>
                    <a:cubicBezTo>
                      <a:pt x="2569295" y="72992"/>
                      <a:pt x="2569790" y="111314"/>
                      <a:pt x="2577737" y="104503"/>
                    </a:cubicBezTo>
                    <a:cubicBezTo>
                      <a:pt x="2712143" y="-10701"/>
                      <a:pt x="2566388" y="44424"/>
                      <a:pt x="2647406" y="17417"/>
                    </a:cubicBezTo>
                    <a:cubicBezTo>
                      <a:pt x="2653212" y="49349"/>
                      <a:pt x="2645959" y="86802"/>
                      <a:pt x="2664823" y="113212"/>
                    </a:cubicBezTo>
                    <a:cubicBezTo>
                      <a:pt x="2673259" y="125023"/>
                      <a:pt x="2683342" y="90738"/>
                      <a:pt x="2690949" y="78377"/>
                    </a:cubicBezTo>
                    <a:cubicBezTo>
                      <a:pt x="2706613" y="52924"/>
                      <a:pt x="2719978" y="26126"/>
                      <a:pt x="2734492" y="0"/>
                    </a:cubicBezTo>
                    <a:cubicBezTo>
                      <a:pt x="2743200" y="5806"/>
                      <a:pt x="2750817" y="13742"/>
                      <a:pt x="2760617" y="17417"/>
                    </a:cubicBezTo>
                    <a:cubicBezTo>
                      <a:pt x="2774476" y="22614"/>
                      <a:pt x="2791844" y="17915"/>
                      <a:pt x="2804160" y="26126"/>
                    </a:cubicBezTo>
                    <a:cubicBezTo>
                      <a:pt x="2811798" y="31218"/>
                      <a:pt x="2810347" y="43425"/>
                      <a:pt x="2812869" y="52252"/>
                    </a:cubicBezTo>
                    <a:cubicBezTo>
                      <a:pt x="2821962" y="84076"/>
                      <a:pt x="2830286" y="116115"/>
                      <a:pt x="2838995" y="148046"/>
                    </a:cubicBezTo>
                    <a:cubicBezTo>
                      <a:pt x="2986372" y="-20386"/>
                      <a:pt x="2807492" y="141253"/>
                      <a:pt x="2952206" y="191589"/>
                    </a:cubicBezTo>
                    <a:cubicBezTo>
                      <a:pt x="3000790" y="208488"/>
                      <a:pt x="3100252" y="148046"/>
                      <a:pt x="3100252" y="148046"/>
                    </a:cubicBezTo>
                    <a:cubicBezTo>
                      <a:pt x="3159335" y="187434"/>
                      <a:pt x="3137701" y="197682"/>
                      <a:pt x="3169920" y="165463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809EC4-35E6-181E-929E-D4026C135455}"/>
                  </a:ext>
                </a:extLst>
              </p:cNvPr>
              <p:cNvSpPr txBox="1"/>
              <p:nvPr/>
            </p:nvSpPr>
            <p:spPr>
              <a:xfrm rot="16200000">
                <a:off x="6767724" y="4374849"/>
                <a:ext cx="686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CPUE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8CE666-D543-7474-A434-740F3B26BED4}"/>
                  </a:ext>
                </a:extLst>
              </p:cNvPr>
              <p:cNvSpPr txBox="1"/>
              <p:nvPr/>
            </p:nvSpPr>
            <p:spPr>
              <a:xfrm>
                <a:off x="9393832" y="4001696"/>
                <a:ext cx="161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No effort creep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3F669F-A81D-E373-2587-595F5972AD74}"/>
                  </a:ext>
                </a:extLst>
              </p:cNvPr>
              <p:cNvSpPr txBox="1"/>
              <p:nvPr/>
            </p:nvSpPr>
            <p:spPr>
              <a:xfrm>
                <a:off x="9559935" y="4709391"/>
                <a:ext cx="1282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Effort creep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F8A03-16DC-94E9-5076-E55327AABF3C}"/>
                </a:ext>
              </a:extLst>
            </p:cNvPr>
            <p:cNvSpPr txBox="1"/>
            <p:nvPr/>
          </p:nvSpPr>
          <p:spPr>
            <a:xfrm>
              <a:off x="8080246" y="4847101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5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14DC7ED2-AF7B-721C-A12F-DABF02307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29"/>
          <a:stretch/>
        </p:blipFill>
        <p:spPr>
          <a:xfrm>
            <a:off x="2588554" y="3653061"/>
            <a:ext cx="2013181" cy="215678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B78368-73D1-42DF-95CC-46762428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0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Part 2) Effort creep in the Japanese pole and line fishery </a:t>
            </a:r>
            <a:endParaRPr kumimoji="1" lang="ja-JP" altLang="en-US" sz="6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87F3815-01D7-727F-380D-8E5C9994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948"/>
          <a:stretch/>
        </p:blipFill>
        <p:spPr>
          <a:xfrm>
            <a:off x="325538" y="3597732"/>
            <a:ext cx="2443108" cy="22599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C64EF70-D0AF-180A-2835-98ABDB01C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752" y="3475958"/>
            <a:ext cx="2564881" cy="2574609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A4B9FB-013A-1663-AB75-1D8DDFACCA24}"/>
              </a:ext>
            </a:extLst>
          </p:cNvPr>
          <p:cNvSpPr txBox="1"/>
          <p:nvPr/>
        </p:nvSpPr>
        <p:spPr>
          <a:xfrm>
            <a:off x="468130" y="1048156"/>
            <a:ext cx="11293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We conducted questionary survey for effort creep problem</a:t>
            </a:r>
          </a:p>
          <a:p>
            <a:pPr marL="457200" indent="-457200">
              <a:buAutoNum type="arabicParenBoth"/>
            </a:pPr>
            <a:r>
              <a:rPr kumimoji="1" lang="en-AU" altLang="ja-JP" sz="2000" dirty="0"/>
              <a:t>to collect data on fishermen's perceptions on the skipjack resource off Japan</a:t>
            </a:r>
          </a:p>
          <a:p>
            <a:pPr marL="457200" indent="-457200">
              <a:buAutoNum type="arabicParenBoth"/>
            </a:pPr>
            <a:r>
              <a:rPr kumimoji="1" lang="en-AU" altLang="ja-JP" sz="2000" dirty="0"/>
              <a:t>to identify the period when the technological innovation occurred</a:t>
            </a:r>
          </a:p>
          <a:p>
            <a:pPr marL="457200" indent="-457200">
              <a:buAutoNum type="arabicParenBoth"/>
            </a:pPr>
            <a:r>
              <a:rPr kumimoji="1" lang="en-US" altLang="ja-JP" sz="2000" dirty="0"/>
              <a:t>to assess fishermen’s perception of the importance of new technology for catching skipjack (effort creep)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DEFA0B-12D4-E821-60D1-E8614048B178}"/>
              </a:ext>
            </a:extLst>
          </p:cNvPr>
          <p:cNvSpPr txBox="1"/>
          <p:nvPr/>
        </p:nvSpPr>
        <p:spPr>
          <a:xfrm>
            <a:off x="325538" y="2869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Results (n=37, JPPL fisherman)</a:t>
            </a:r>
            <a:endParaRPr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AB2EDD6-4B09-1FB3-6F6E-BDDB6B526F41}"/>
              </a:ext>
            </a:extLst>
          </p:cNvPr>
          <p:cNvSpPr txBox="1"/>
          <p:nvPr/>
        </p:nvSpPr>
        <p:spPr>
          <a:xfrm>
            <a:off x="444831" y="5892590"/>
            <a:ext cx="3583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Fishermen's perceptions</a:t>
            </a:r>
            <a:endParaRPr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887A373-DD19-7B73-E1BD-4963AAA8815F}"/>
              </a:ext>
            </a:extLst>
          </p:cNvPr>
          <p:cNvSpPr txBox="1"/>
          <p:nvPr/>
        </p:nvSpPr>
        <p:spPr>
          <a:xfrm>
            <a:off x="5032613" y="5935722"/>
            <a:ext cx="218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ntroduction timing</a:t>
            </a:r>
          </a:p>
          <a:p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            1990s</a:t>
            </a:r>
            <a:endParaRPr lang="ja-JP" altLang="en-US" sz="14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59FB3D6-D8B7-6D7C-6552-DAA9C275E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444" y="3756962"/>
            <a:ext cx="4503394" cy="194148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668075C-456A-49A5-65EF-E99F9B66E076}"/>
              </a:ext>
            </a:extLst>
          </p:cNvPr>
          <p:cNvSpPr txBox="1"/>
          <p:nvPr/>
        </p:nvSpPr>
        <p:spPr>
          <a:xfrm>
            <a:off x="8156168" y="5924488"/>
            <a:ext cx="3493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Most important gear for fisherman</a:t>
            </a:r>
          </a:p>
          <a:p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           High frequency sonar</a:t>
            </a:r>
            <a:endParaRPr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2F81BBE-75EB-D403-5995-7B633C2DA4A1}"/>
              </a:ext>
            </a:extLst>
          </p:cNvPr>
          <p:cNvSpPr txBox="1"/>
          <p:nvPr/>
        </p:nvSpPr>
        <p:spPr>
          <a:xfrm>
            <a:off x="2781309" y="5394649"/>
            <a:ext cx="18754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Almost all respondents felt that skipjack are decreasing!</a:t>
            </a:r>
          </a:p>
        </p:txBody>
      </p:sp>
    </p:spTree>
    <p:extLst>
      <p:ext uri="{BB962C8B-B14F-4D97-AF65-F5344CB8AC3E}">
        <p14:creationId xmlns:p14="http://schemas.microsoft.com/office/powerpoint/2010/main" val="41333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7CA334B-4CDA-2041-A008-AE719D69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0" y="1126474"/>
            <a:ext cx="4090060" cy="306615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7F750EC-A6E4-1DFB-975E-8294B99B15F0}"/>
                  </a:ext>
                </a:extLst>
              </p:cNvPr>
              <p:cNvSpPr txBox="1"/>
              <p:nvPr/>
            </p:nvSpPr>
            <p:spPr>
              <a:xfrm>
                <a:off x="4854212" y="3885956"/>
                <a:ext cx="6814365" cy="2542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kumimoji="1" lang="en-US" altLang="ja-JP" sz="2000" dirty="0"/>
                  <a:t>Catchability scenario; </a:t>
                </a:r>
              </a:p>
              <a:p>
                <a:pPr marL="0" indent="0">
                  <a:buNone/>
                </a:pPr>
                <a:r>
                  <a:rPr kumimoji="1" lang="ja-JP" altLang="en-US" sz="2000" dirty="0"/>
                  <a:t>①</a:t>
                </a:r>
                <a:r>
                  <a:rPr kumimoji="1" lang="en-US" altLang="ja-JP" sz="2000" dirty="0"/>
                  <a:t>Constant scenario  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ja-JP" sz="2000" i="1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000" b="0" i="1" smtClean="0">
                        <a:solidFill>
                          <a:srgbClr val="22222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endParaRPr lang="en-US" altLang="ja-JP" sz="2000" dirty="0">
                  <a:solidFill>
                    <a:srgbClr val="222222"/>
                  </a:solidFill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sz="2000" dirty="0"/>
              </a:p>
              <a:p>
                <a:pPr marL="0" indent="0">
                  <a:buNone/>
                </a:pPr>
                <a:r>
                  <a:rPr kumimoji="1" lang="ja-JP" altLang="en-US" sz="2000" dirty="0"/>
                  <a:t>②</a:t>
                </a:r>
                <a:r>
                  <a:rPr kumimoji="1" lang="en-US" altLang="ja-JP" sz="2000" dirty="0"/>
                  <a:t>S-shape scenario</a:t>
                </a:r>
              </a:p>
              <a:p>
                <a:pPr marL="0" indent="0">
                  <a:buNone/>
                </a:pPr>
                <a:r>
                  <a:rPr kumimoji="1" lang="en-US" altLang="ja-JP" sz="2000" dirty="0"/>
                  <a:t>	the questionnaire survey results </a:t>
                </a:r>
                <a:r>
                  <a:rPr kumimoji="1" lang="ja-JP" altLang="en-US" sz="2000" dirty="0"/>
                  <a:t>⇒</a:t>
                </a:r>
                <a:r>
                  <a:rPr kumimoji="1" lang="en-US" altLang="ja-JP" sz="2000" dirty="0"/>
                  <a:t> the prior distribution as </a:t>
                </a:r>
              </a:p>
              <a:p>
                <a:pPr marL="0" indent="0">
                  <a:buNone/>
                </a:pPr>
                <a:r>
                  <a:rPr kumimoji="1" lang="en-US" altLang="ja-JP" sz="2000" dirty="0"/>
                  <a:t>	t’: 1990±5 years (t’ ~ normal(1990, 2.5)).</a:t>
                </a:r>
                <a:endParaRPr lang="en-US" altLang="ja-JP" sz="2000" dirty="0">
                  <a:solidFill>
                    <a:srgbClr val="222222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000" i="1" smtClean="0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𝑞</m:t>
                      </m:r>
                      <m:d>
                        <m:dPr>
                          <m:begChr m:val="["/>
                          <m:endChr m:val="]"/>
                          <m:ctrlPr>
                            <a:rPr lang="ja-JP" altLang="ja-JP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000" i="1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000" i="1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2000" i="1">
                          <a:solidFill>
                            <a:srgbClr val="22222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0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ja-JP" sz="20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ja-JP" altLang="ja-JP" sz="20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solidFill>
                                    <a:srgbClr val="22222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solidFill>
                                    <a:srgbClr val="22222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solidFill>
                                    <a:srgbClr val="22222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ja-JP" altLang="ja-JP" sz="20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solidFill>
                                        <a:srgbClr val="2222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000" i="1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000" b="0" i="1" smtClean="0">
                                      <a:solidFill>
                                        <a:srgbClr val="222222"/>
                                      </a:solidFill>
                                      <a:latin typeface="Cambria Math" panose="02040503050406030204" pitchFamily="18" charset="0"/>
                                      <a:ea typeface="ＭＳ 明朝" panose="02020609040205080304" pitchFamily="17" charset="-128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ja-JP" sz="2000" i="1">
                              <a:solidFill>
                                <a:srgbClr val="22222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1" lang="en-US" altLang="ja-JP" sz="20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7F750EC-A6E4-1DFB-975E-8294B99B1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12" y="3885956"/>
                <a:ext cx="6814365" cy="2542171"/>
              </a:xfrm>
              <a:prstGeom prst="rect">
                <a:avLst/>
              </a:prstGeom>
              <a:blipFill>
                <a:blip r:embed="rId3"/>
                <a:stretch>
                  <a:fillRect l="-894" t="-1199" b="-935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>
            <a:extLst>
              <a:ext uri="{FF2B5EF4-FFF2-40B4-BE49-F238E27FC236}">
                <a16:creationId xmlns:a16="http://schemas.microsoft.com/office/drawing/2014/main" id="{538A66E9-4F6E-77E8-86BA-4B76D04E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45217"/>
            <a:ext cx="10515600" cy="858982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Statistical framework for effort creep</a:t>
            </a:r>
            <a:endParaRPr lang="ja-JP" altLang="en-US" sz="3200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C556C46-2689-5708-D9B2-50A0881DDCE9}"/>
              </a:ext>
            </a:extLst>
          </p:cNvPr>
          <p:cNvGrpSpPr/>
          <p:nvPr/>
        </p:nvGrpSpPr>
        <p:grpSpPr>
          <a:xfrm>
            <a:off x="4777841" y="904199"/>
            <a:ext cx="2945080" cy="2988624"/>
            <a:chOff x="4714505" y="799605"/>
            <a:chExt cx="2945080" cy="2988624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1D1C9E27-1B50-7442-54F8-210BEC5D36E6}"/>
                </a:ext>
              </a:extLst>
            </p:cNvPr>
            <p:cNvSpPr/>
            <p:nvPr/>
          </p:nvSpPr>
          <p:spPr>
            <a:xfrm>
              <a:off x="4714505" y="799605"/>
              <a:ext cx="2945080" cy="298862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03E40998-CA96-8B2C-C717-CD4470F8F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7101" y="956462"/>
              <a:ext cx="2564881" cy="2574609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9751BCD-15AA-1380-293F-4A7AF30B84F7}"/>
                </a:ext>
              </a:extLst>
            </p:cNvPr>
            <p:cNvSpPr txBox="1"/>
            <p:nvPr/>
          </p:nvSpPr>
          <p:spPr>
            <a:xfrm>
              <a:off x="5219580" y="3403065"/>
              <a:ext cx="2032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</a:rPr>
                <a:t>I</a:t>
              </a:r>
              <a:r>
                <a:rPr lang="en-US" altLang="ja-JP" sz="1800" b="0" i="0" u="none" strike="noStrike" baseline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ntroduction timing</a:t>
              </a:r>
              <a:endParaRPr lang="ja-JP" altLang="en-US" sz="1400" dirty="0"/>
            </a:p>
          </p:txBody>
        </p:sp>
      </p:grpSp>
      <p:sp>
        <p:nvSpPr>
          <p:cNvPr id="14" name="矢印: 右カーブ 13">
            <a:extLst>
              <a:ext uri="{FF2B5EF4-FFF2-40B4-BE49-F238E27FC236}">
                <a16:creationId xmlns:a16="http://schemas.microsoft.com/office/drawing/2014/main" id="{EB130858-E9C1-0911-100D-6721008B78A0}"/>
              </a:ext>
            </a:extLst>
          </p:cNvPr>
          <p:cNvSpPr/>
          <p:nvPr/>
        </p:nvSpPr>
        <p:spPr>
          <a:xfrm rot="6396233">
            <a:off x="4436222" y="894438"/>
            <a:ext cx="279475" cy="584508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1F3E719D-BDBE-ECA1-FA8A-BC696BC93A14}"/>
              </a:ext>
            </a:extLst>
          </p:cNvPr>
          <p:cNvGrpSpPr/>
          <p:nvPr/>
        </p:nvGrpSpPr>
        <p:grpSpPr>
          <a:xfrm>
            <a:off x="675749" y="2132048"/>
            <a:ext cx="3899065" cy="4322391"/>
            <a:chOff x="653142" y="1951513"/>
            <a:chExt cx="3899065" cy="4322391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35EFB8A-FDE4-1939-B429-38E75CB7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142" y="4376872"/>
              <a:ext cx="3859480" cy="1897032"/>
            </a:xfrm>
            <a:prstGeom prst="rect">
              <a:avLst/>
            </a:prstGeom>
          </p:spPr>
        </p:pic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38804419-2900-3B38-A3A4-4D729A9D1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5962" y="1951513"/>
              <a:ext cx="252287" cy="39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2E60995-F9CA-B07D-913E-8B672B0A3EC8}"/>
                </a:ext>
              </a:extLst>
            </p:cNvPr>
            <p:cNvCxnSpPr>
              <a:cxnSpLocks/>
            </p:cNvCxnSpPr>
            <p:nvPr/>
          </p:nvCxnSpPr>
          <p:spPr>
            <a:xfrm>
              <a:off x="4544291" y="1951513"/>
              <a:ext cx="0" cy="274715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3810F956-66BF-A43D-2418-063F82F69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36571" y="4694712"/>
              <a:ext cx="415636" cy="39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EE2047A-7079-CCEB-1105-7814A037675E}"/>
              </a:ext>
            </a:extLst>
          </p:cNvPr>
          <p:cNvSpPr/>
          <p:nvPr/>
        </p:nvSpPr>
        <p:spPr>
          <a:xfrm>
            <a:off x="7924802" y="127907"/>
            <a:ext cx="3917589" cy="3764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6100490-E51A-7E3A-8D27-12976B1E6A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819" y="386360"/>
            <a:ext cx="2595462" cy="286013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83A98BA-C502-734B-37F6-C5E609554F88}"/>
              </a:ext>
            </a:extLst>
          </p:cNvPr>
          <p:cNvSpPr txBox="1"/>
          <p:nvPr/>
        </p:nvSpPr>
        <p:spPr>
          <a:xfrm>
            <a:off x="8049990" y="3246492"/>
            <a:ext cx="3421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Technological innovations in large vessels (Matsubara et al. 2022)</a:t>
            </a:r>
            <a:endParaRPr lang="ja-JP" altLang="en-US" dirty="0"/>
          </a:p>
        </p:txBody>
      </p:sp>
      <p:cxnSp>
        <p:nvCxnSpPr>
          <p:cNvPr id="39" name="コネクタ: 曲線 38">
            <a:extLst>
              <a:ext uri="{FF2B5EF4-FFF2-40B4-BE49-F238E27FC236}">
                <a16:creationId xmlns:a16="http://schemas.microsoft.com/office/drawing/2014/main" id="{3D94FA11-284E-B028-6399-C54AAF8DC416}"/>
              </a:ext>
            </a:extLst>
          </p:cNvPr>
          <p:cNvCxnSpPr>
            <a:cxnSpLocks/>
          </p:cNvCxnSpPr>
          <p:nvPr/>
        </p:nvCxnSpPr>
        <p:spPr>
          <a:xfrm flipV="1">
            <a:off x="10892162" y="1868384"/>
            <a:ext cx="749615" cy="42847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B2112BD-9504-4723-96A6-AA0B25C73D8D}"/>
              </a:ext>
            </a:extLst>
          </p:cNvPr>
          <p:cNvSpPr txBox="1"/>
          <p:nvPr/>
        </p:nvSpPr>
        <p:spPr>
          <a:xfrm>
            <a:off x="10735110" y="2331108"/>
            <a:ext cx="120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S-shape</a:t>
            </a:r>
          </a:p>
          <a:p>
            <a:r>
              <a:rPr lang="en-US" altLang="ja-JP" sz="1400" dirty="0"/>
              <a:t>catchability?</a:t>
            </a:r>
            <a:endParaRPr lang="ja-JP" altLang="en-US" sz="1400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858BFC7-9603-1B3D-FCD7-72B0DDB01F23}"/>
              </a:ext>
            </a:extLst>
          </p:cNvPr>
          <p:cNvSpPr txBox="1"/>
          <p:nvPr/>
        </p:nvSpPr>
        <p:spPr>
          <a:xfrm>
            <a:off x="9636816" y="4161502"/>
            <a:ext cx="2246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ja-JP" sz="1600" i="1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ja-JP" sz="1600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ja-JP" sz="1600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altLang="ja-JP" sz="1600" dirty="0">
                <a:solidFill>
                  <a:schemeClr val="bg1">
                    <a:lumMod val="50000"/>
                  </a:schemeClr>
                </a:solidFill>
              </a:rPr>
              <a:t> are parameters)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F642313-BA20-59A9-5BBD-6093B225563E}"/>
              </a:ext>
            </a:extLst>
          </p:cNvPr>
          <p:cNvSpPr txBox="1"/>
          <p:nvPr/>
        </p:nvSpPr>
        <p:spPr>
          <a:xfrm>
            <a:off x="1345870" y="6382355"/>
            <a:ext cx="2410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JPPL data from 1972 to 2019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664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6AD73EF1-5022-E5E9-9E58-6C283B97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45217"/>
            <a:ext cx="10515600" cy="858982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Results of application to JPPL data</a:t>
            </a:r>
            <a:endParaRPr lang="ja-JP" altLang="en-US" sz="3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9F4D4F0-5CFA-5AC9-EBB8-0C64BE75D10B}"/>
              </a:ext>
            </a:extLst>
          </p:cNvPr>
          <p:cNvSpPr txBox="1"/>
          <p:nvPr/>
        </p:nvSpPr>
        <p:spPr>
          <a:xfrm>
            <a:off x="364175" y="1047596"/>
            <a:ext cx="95240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dirty="0"/>
              <a:t>Bayesian estimation using MCMC language stan in Ricker and Gompertz models</a:t>
            </a:r>
            <a:endParaRPr lang="ja-JP" altLang="en-US" sz="20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1181148-8C2C-6F5E-137A-38E6CD9E37ED}"/>
              </a:ext>
            </a:extLst>
          </p:cNvPr>
          <p:cNvGrpSpPr/>
          <p:nvPr/>
        </p:nvGrpSpPr>
        <p:grpSpPr>
          <a:xfrm>
            <a:off x="974830" y="1671899"/>
            <a:ext cx="10242340" cy="3621976"/>
            <a:chOff x="1013361" y="1632315"/>
            <a:chExt cx="10242340" cy="3621976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F78D9BD9-49E7-B365-015C-7C477747E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3361" y="1632315"/>
              <a:ext cx="6639724" cy="3593369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AB8A00D9-3850-972F-EC81-9F7070ACD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0747" y="2105269"/>
              <a:ext cx="3464954" cy="3149022"/>
            </a:xfrm>
            <a:prstGeom prst="rect">
              <a:avLst/>
            </a:prstGeom>
          </p:spPr>
        </p:pic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CCA60973-698D-ACD6-A76E-1588CD335C75}"/>
                </a:ext>
              </a:extLst>
            </p:cNvPr>
            <p:cNvCxnSpPr>
              <a:cxnSpLocks/>
            </p:cNvCxnSpPr>
            <p:nvPr/>
          </p:nvCxnSpPr>
          <p:spPr>
            <a:xfrm>
              <a:off x="7604166" y="3017772"/>
              <a:ext cx="1373579" cy="12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2A4DCABF-C3C9-1154-3F1D-E10AE91E3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3085" y="4710590"/>
              <a:ext cx="1154447" cy="1012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1FB68AE-D4D1-3408-A612-09A44EBDFA6B}"/>
              </a:ext>
            </a:extLst>
          </p:cNvPr>
          <p:cNvSpPr txBox="1"/>
          <p:nvPr/>
        </p:nvSpPr>
        <p:spPr>
          <a:xfrm>
            <a:off x="364175" y="5580086"/>
            <a:ext cx="10608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/>
              <a:t>Under the S-shaped scenario, median catchability increased by 1.99 from 1972 to 2019.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/>
              <a:t>Ignoring the increase in catchability due to effort creep revealed that an overestimation of nearly twice the stock biomass can occur.</a:t>
            </a:r>
          </a:p>
          <a:p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485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122B91-7E2A-F882-080F-4DAAD83D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38" y="1208440"/>
            <a:ext cx="11856523" cy="5168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Summary</a:t>
            </a:r>
          </a:p>
          <a:p>
            <a:r>
              <a:rPr lang="en-US" altLang="ja-JP" sz="2000" dirty="0"/>
              <a:t>Survey results indicate that JPPL and fishers sense that skipjack stocks are declining in their fishing region of Japan.</a:t>
            </a:r>
          </a:p>
          <a:p>
            <a:r>
              <a:rPr lang="en-US" altLang="ja-JP" sz="2000" dirty="0"/>
              <a:t>Significant technology/equipment advances have occurred - the timing of equipment installation in the JPPL was concentrated in the 1990s.</a:t>
            </a:r>
          </a:p>
          <a:p>
            <a:r>
              <a:rPr lang="en-US" altLang="ja-JP" sz="2000" dirty="0"/>
              <a:t>Both fisher perceptions and modelling suggest catchability for the JPPL increased by a factor of 1.99 from the 1970s to the present.</a:t>
            </a:r>
          </a:p>
          <a:p>
            <a:r>
              <a:rPr lang="en-US" altLang="ja-JP" sz="2000" dirty="0"/>
              <a:t>The main reason for this increase is thought to be the introduction of high-frequency sonar, based on the results of the questionnaire survey, but other advancements have also been important.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dirty="0"/>
              <a:t>Recommendation</a:t>
            </a:r>
          </a:p>
          <a:p>
            <a:r>
              <a:rPr lang="en-US" altLang="ja-JP" sz="2000" dirty="0"/>
              <a:t>Effort creep should be considered in stock assessments using JPPL data for skipjack to prevent overestimation.</a:t>
            </a:r>
          </a:p>
          <a:p>
            <a:r>
              <a:rPr lang="en-US" altLang="ja-JP" sz="2000" dirty="0"/>
              <a:t>Industry surveys are useful both for determining the functional form of catchability and for interpreting the results of statistical analyses.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58A2E3F-59D0-24EA-039B-BD756049E436}"/>
              </a:ext>
            </a:extLst>
          </p:cNvPr>
          <p:cNvSpPr txBox="1">
            <a:spLocks/>
          </p:cNvSpPr>
          <p:nvPr/>
        </p:nvSpPr>
        <p:spPr>
          <a:xfrm>
            <a:off x="20880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Part 2) Effort creep in the Japanese pole and line (JPPL) fishery 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42322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6405-5C90-D859-8E57-7DEBF1BA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284"/>
            <a:ext cx="10515600" cy="1325563"/>
          </a:xfrm>
        </p:spPr>
        <p:txBody>
          <a:bodyPr/>
          <a:lstStyle/>
          <a:p>
            <a:r>
              <a:rPr lang="en-AU" dirty="0"/>
              <a:t>Ongoing work leading to 2025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BBEDC-9329-D062-DD36-32F1A355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70" y="1526863"/>
            <a:ext cx="10515600" cy="4351338"/>
          </a:xfrm>
        </p:spPr>
        <p:txBody>
          <a:bodyPr/>
          <a:lstStyle/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Run alternative models that employ a broad range of effort creep scenarios (with some implausible levels) on the JPPL CPUE which will provide alternative recruitment trends.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 results of the alternative models to the Pre-assessment workshop for review.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Based on project 115 and the model explorations choose plausible JPPL scenario(s) to include in the 2025 assessment uncertainty characterisation.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2A6C1-DD57-B705-0105-228FD103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26" y="4651133"/>
            <a:ext cx="3204995" cy="20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4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031F-A47A-87CB-197A-ED3E2106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3C4D-DB34-14FD-7E01-FC1FBB17C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160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5D586-50C5-F8CB-D843-DD1E856A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611685"/>
            <a:ext cx="9067800" cy="4943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428D3-D4E0-F6B1-625D-67AC18C677A5}"/>
              </a:ext>
            </a:extLst>
          </p:cNvPr>
          <p:cNvSpPr txBox="1"/>
          <p:nvPr/>
        </p:nvSpPr>
        <p:spPr>
          <a:xfrm>
            <a:off x="4706470" y="1242353"/>
            <a:ext cx="317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Another interesting observation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AED8A-A9F9-845C-4E0A-00863C7716F8}"/>
              </a:ext>
            </a:extLst>
          </p:cNvPr>
          <p:cNvSpPr txBox="1"/>
          <p:nvPr/>
        </p:nvSpPr>
        <p:spPr>
          <a:xfrm>
            <a:off x="835959" y="302840"/>
            <a:ext cx="8790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If increasing recruitment is not real – what might support the catch increases and continued</a:t>
            </a:r>
          </a:p>
          <a:p>
            <a:r>
              <a:rPr lang="en-AU" dirty="0"/>
              <a:t>high fishery production over a decade of more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87705-C528-700E-382B-67E53BD5C905}"/>
              </a:ext>
            </a:extLst>
          </p:cNvPr>
          <p:cNvSpPr txBox="1"/>
          <p:nvPr/>
        </p:nvSpPr>
        <p:spPr>
          <a:xfrm>
            <a:off x="8265459" y="6320118"/>
            <a:ext cx="202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To be continued……</a:t>
            </a:r>
          </a:p>
        </p:txBody>
      </p:sp>
    </p:spTree>
    <p:extLst>
      <p:ext uri="{BB962C8B-B14F-4D97-AF65-F5344CB8AC3E}">
        <p14:creationId xmlns:p14="http://schemas.microsoft.com/office/powerpoint/2010/main" val="417755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96D927-E6CB-F9B4-F0EE-8848BC7C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C1C06-4429-74C9-BAA9-8D0BC0FF9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624" y="1452511"/>
            <a:ext cx="10515600" cy="4351338"/>
          </a:xfrm>
        </p:spPr>
        <p:txBody>
          <a:bodyPr/>
          <a:lstStyle/>
          <a:p>
            <a:r>
              <a:rPr lang="en-AU" dirty="0"/>
              <a:t>Part 1 – skipjack recruitment trends - </a:t>
            </a:r>
            <a:r>
              <a:rPr lang="en-AU" i="1" dirty="0"/>
              <a:t>SPC</a:t>
            </a:r>
          </a:p>
          <a:p>
            <a:endParaRPr lang="en-AU" dirty="0"/>
          </a:p>
          <a:p>
            <a:r>
              <a:rPr lang="en-AU" dirty="0"/>
              <a:t>Part 2 – pole and line effort creep: industry survey and modelling study - </a:t>
            </a:r>
            <a:r>
              <a:rPr lang="en-AU" i="1" dirty="0"/>
              <a:t>Japan Fisheries Research and Education Agency (FRA) </a:t>
            </a:r>
          </a:p>
          <a:p>
            <a:pPr marL="0" indent="0">
              <a:buNone/>
            </a:pPr>
            <a:r>
              <a:rPr lang="en-AU" dirty="0"/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8841F-181D-9A4F-E809-FBFB97E59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" t="5437" r="4444" b="9334"/>
          <a:stretch/>
        </p:blipFill>
        <p:spPr>
          <a:xfrm>
            <a:off x="3188821" y="3540313"/>
            <a:ext cx="5210899" cy="29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568C7C-BDFE-8A60-73EF-7C3CF674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 – Recruitment trend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E78857-8AAA-AC89-5615-E4178A25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93" y="2372304"/>
            <a:ext cx="7321750" cy="3381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9764E1-CE64-21A5-AD80-9372C2F17A78}"/>
              </a:ext>
            </a:extLst>
          </p:cNvPr>
          <p:cNvSpPr txBox="1"/>
          <p:nvPr/>
        </p:nvSpPr>
        <p:spPr>
          <a:xfrm>
            <a:off x="1566560" y="1519062"/>
            <a:ext cx="905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Successive WCPO skipjack assessments estimate an increasing trend in recruitment,</a:t>
            </a:r>
          </a:p>
          <a:p>
            <a:r>
              <a:rPr lang="en-AU" dirty="0"/>
              <a:t>moderated somewhat in recent assessments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EBC05-E31B-3B8C-18E5-612A2B27B9E2}"/>
              </a:ext>
            </a:extLst>
          </p:cNvPr>
          <p:cNvSpPr txBox="1"/>
          <p:nvPr/>
        </p:nvSpPr>
        <p:spPr>
          <a:xfrm>
            <a:off x="7855131" y="2598916"/>
            <a:ext cx="4206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Hypotheses</a:t>
            </a:r>
          </a:p>
          <a:p>
            <a:r>
              <a:rPr lang="en-AU" dirty="0"/>
              <a:t>1. Trend is real – productivity for skipjack</a:t>
            </a:r>
          </a:p>
          <a:p>
            <a:r>
              <a:rPr lang="en-AU" dirty="0"/>
              <a:t>early life stages has increased over time</a:t>
            </a:r>
          </a:p>
          <a:p>
            <a:endParaRPr lang="en-AU" dirty="0"/>
          </a:p>
          <a:p>
            <a:r>
              <a:rPr lang="en-AU" dirty="0"/>
              <a:t>2. Trend is not real – but is generated by the assessment model to best fit the data</a:t>
            </a:r>
          </a:p>
          <a:p>
            <a:endParaRPr lang="en-AU" dirty="0"/>
          </a:p>
          <a:p>
            <a:r>
              <a:rPr lang="en-AU" dirty="0"/>
              <a:t>3. Trend is part real – part modelling artifact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A47169-AC81-7CFF-557C-5DC21EF6F26C}"/>
              </a:ext>
            </a:extLst>
          </p:cNvPr>
          <p:cNvSpPr/>
          <p:nvPr/>
        </p:nvSpPr>
        <p:spPr>
          <a:xfrm>
            <a:off x="7283687" y="2593462"/>
            <a:ext cx="4777685" cy="121676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568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B95622-22AB-7883-DBC9-A5293968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55" y="372856"/>
            <a:ext cx="10515600" cy="1009292"/>
          </a:xfrm>
        </p:spPr>
        <p:txBody>
          <a:bodyPr/>
          <a:lstStyle/>
          <a:p>
            <a:r>
              <a:rPr lang="en-AU" dirty="0"/>
              <a:t>Why is it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07418C-AF24-F3A6-A2DD-710C6F25162F}"/>
              </a:ext>
            </a:extLst>
          </p:cNvPr>
          <p:cNvSpPr txBox="1"/>
          <p:nvPr/>
        </p:nvSpPr>
        <p:spPr>
          <a:xfrm>
            <a:off x="917814" y="1382148"/>
            <a:ext cx="496098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Implications for how we interpret the stock status from the stock assessment (SB/SB</a:t>
            </a:r>
            <a:r>
              <a:rPr lang="en-AU" baseline="-25000" dirty="0"/>
              <a:t>F=0</a:t>
            </a:r>
            <a:r>
              <a:rPr lang="en-AU" dirty="0"/>
              <a:t>) and potential future resilience of the stock to current fishing levels.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E136A-3E43-A332-D91D-0F630F85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2986646"/>
            <a:ext cx="4188966" cy="279123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2F171B-524B-67E1-7FA0-DC9B157D002C}"/>
              </a:ext>
            </a:extLst>
          </p:cNvPr>
          <p:cNvGrpSpPr/>
          <p:nvPr/>
        </p:nvGrpSpPr>
        <p:grpSpPr>
          <a:xfrm>
            <a:off x="6283045" y="160785"/>
            <a:ext cx="4650785" cy="3268215"/>
            <a:chOff x="6283045" y="160785"/>
            <a:chExt cx="4650785" cy="326821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FE34E3C-2994-5557-6FE2-BFEEAA9DED58}"/>
                </a:ext>
              </a:extLst>
            </p:cNvPr>
            <p:cNvGrpSpPr/>
            <p:nvPr/>
          </p:nvGrpSpPr>
          <p:grpSpPr>
            <a:xfrm>
              <a:off x="6283045" y="160785"/>
              <a:ext cx="4650785" cy="3268215"/>
              <a:chOff x="6283045" y="160785"/>
              <a:chExt cx="4650785" cy="32682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CD5D081-1866-436A-8D02-F8B252C0C2C5}"/>
                  </a:ext>
                </a:extLst>
              </p:cNvPr>
              <p:cNvGrpSpPr/>
              <p:nvPr/>
            </p:nvGrpSpPr>
            <p:grpSpPr>
              <a:xfrm>
                <a:off x="6283045" y="160785"/>
                <a:ext cx="4650785" cy="3268215"/>
                <a:chOff x="1309235" y="119813"/>
                <a:chExt cx="4912394" cy="3617268"/>
              </a:xfrm>
              <a:solidFill>
                <a:schemeClr val="bg1"/>
              </a:solidFill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CAB89D82-C559-CA72-7F4F-465903B661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9235" y="462152"/>
                  <a:ext cx="4912394" cy="3274929"/>
                </a:xfrm>
                <a:prstGeom prst="rect">
                  <a:avLst/>
                </a:prstGeom>
                <a:grpFill/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EE375E9-B28F-338C-21C7-2C0CA72667BB}"/>
                    </a:ext>
                  </a:extLst>
                </p:cNvPr>
                <p:cNvSpPr txBox="1"/>
                <p:nvPr/>
              </p:nvSpPr>
              <p:spPr>
                <a:xfrm>
                  <a:off x="2083149" y="119813"/>
                  <a:ext cx="2687146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dirty="0"/>
                    <a:t>Pole-and-line CPUE indices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925F33-776A-F2BB-9E85-A28ED6C813F8}"/>
                  </a:ext>
                </a:extLst>
              </p:cNvPr>
              <p:cNvSpPr txBox="1"/>
              <p:nvPr/>
            </p:nvSpPr>
            <p:spPr>
              <a:xfrm>
                <a:off x="6595850" y="391914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1972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F35C8-50D5-8897-C66B-2248C69DAEC6}"/>
                  </a:ext>
                </a:extLst>
              </p:cNvPr>
              <p:cNvSpPr txBox="1"/>
              <p:nvPr/>
            </p:nvSpPr>
            <p:spPr>
              <a:xfrm>
                <a:off x="9594064" y="412931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2021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C3173D-EF45-5B6D-7DDA-1D49903BFB16}"/>
                </a:ext>
              </a:extLst>
            </p:cNvPr>
            <p:cNvSpPr txBox="1"/>
            <p:nvPr/>
          </p:nvSpPr>
          <p:spPr>
            <a:xfrm>
              <a:off x="10439475" y="5081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E3BD29-0CF6-12DA-7C14-88B687FB3136}"/>
                </a:ext>
              </a:extLst>
            </p:cNvPr>
            <p:cNvSpPr txBox="1"/>
            <p:nvPr/>
          </p:nvSpPr>
          <p:spPr>
            <a:xfrm>
              <a:off x="10439475" y="9747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E5A3B7-F1CB-D1D0-D70F-1C618532B441}"/>
                </a:ext>
              </a:extLst>
            </p:cNvPr>
            <p:cNvSpPr txBox="1"/>
            <p:nvPr/>
          </p:nvSpPr>
          <p:spPr>
            <a:xfrm>
              <a:off x="10439475" y="13749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8A3BE8-CAF9-47E8-49ED-82EB32C1D735}"/>
                </a:ext>
              </a:extLst>
            </p:cNvPr>
            <p:cNvSpPr txBox="1"/>
            <p:nvPr/>
          </p:nvSpPr>
          <p:spPr>
            <a:xfrm>
              <a:off x="10439475" y="19759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F2CD2B-AA5A-1EE0-B7D7-50DA95AFD58C}"/>
                </a:ext>
              </a:extLst>
            </p:cNvPr>
            <p:cNvSpPr txBox="1"/>
            <p:nvPr/>
          </p:nvSpPr>
          <p:spPr>
            <a:xfrm>
              <a:off x="10443422" y="23453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7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53AF36-B99C-08B5-6E85-B79ECDFA59E3}"/>
                </a:ext>
              </a:extLst>
            </p:cNvPr>
            <p:cNvSpPr txBox="1"/>
            <p:nvPr/>
          </p:nvSpPr>
          <p:spPr>
            <a:xfrm>
              <a:off x="10439475" y="27928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BCBF910-62AD-B06A-6904-4E4C18B8D818}"/>
              </a:ext>
            </a:extLst>
          </p:cNvPr>
          <p:cNvGrpSpPr/>
          <p:nvPr/>
        </p:nvGrpSpPr>
        <p:grpSpPr>
          <a:xfrm>
            <a:off x="6229335" y="3428560"/>
            <a:ext cx="4650785" cy="3457402"/>
            <a:chOff x="6229335" y="3428560"/>
            <a:chExt cx="4650785" cy="345740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EC4157-FE5F-64BE-4689-923D15DE1D5A}"/>
                </a:ext>
              </a:extLst>
            </p:cNvPr>
            <p:cNvGrpSpPr/>
            <p:nvPr/>
          </p:nvGrpSpPr>
          <p:grpSpPr>
            <a:xfrm>
              <a:off x="6229335" y="3428560"/>
              <a:ext cx="4650785" cy="3457402"/>
              <a:chOff x="6096000" y="3400598"/>
              <a:chExt cx="4650785" cy="345740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15FB8E6-8F6B-EE55-E401-617073CE55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0" y="3400598"/>
                <a:ext cx="4650785" cy="34574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20AF1A-8786-7C22-356D-A1F306709174}"/>
                  </a:ext>
                </a:extLst>
              </p:cNvPr>
              <p:cNvSpPr txBox="1"/>
              <p:nvPr/>
            </p:nvSpPr>
            <p:spPr>
              <a:xfrm>
                <a:off x="6301517" y="3711607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2005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3DC9D3-FDB2-727E-E18A-0F24F9AE47AC}"/>
                  </a:ext>
                </a:extLst>
              </p:cNvPr>
              <p:cNvSpPr txBox="1"/>
              <p:nvPr/>
            </p:nvSpPr>
            <p:spPr>
              <a:xfrm>
                <a:off x="9412178" y="3734601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2021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A3F548-C206-D026-469E-7FF67365D062}"/>
                  </a:ext>
                </a:extLst>
              </p:cNvPr>
              <p:cNvSpPr txBox="1"/>
              <p:nvPr/>
            </p:nvSpPr>
            <p:spPr>
              <a:xfrm>
                <a:off x="7097085" y="4409534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2010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2CFD88-307B-53A1-163F-F2F4413400E2}"/>
                </a:ext>
              </a:extLst>
            </p:cNvPr>
            <p:cNvSpPr txBox="1"/>
            <p:nvPr/>
          </p:nvSpPr>
          <p:spPr>
            <a:xfrm>
              <a:off x="10403773" y="39582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A7007C-FF63-63FF-767E-5FD9055272D4}"/>
                </a:ext>
              </a:extLst>
            </p:cNvPr>
            <p:cNvSpPr txBox="1"/>
            <p:nvPr/>
          </p:nvSpPr>
          <p:spPr>
            <a:xfrm>
              <a:off x="10403773" y="45964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8E88B1-9F3E-DA86-AC2C-35DB10E1BFD0}"/>
                </a:ext>
              </a:extLst>
            </p:cNvPr>
            <p:cNvSpPr txBox="1"/>
            <p:nvPr/>
          </p:nvSpPr>
          <p:spPr>
            <a:xfrm>
              <a:off x="10417433" y="547541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FEBE58-E518-9BA5-D8FB-F9A432D629B9}"/>
                </a:ext>
              </a:extLst>
            </p:cNvPr>
            <p:cNvSpPr txBox="1"/>
            <p:nvPr/>
          </p:nvSpPr>
          <p:spPr>
            <a:xfrm>
              <a:off x="10454446" y="60490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8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91E7675-8D94-9589-C3AC-59B2D5431966}"/>
              </a:ext>
            </a:extLst>
          </p:cNvPr>
          <p:cNvSpPr txBox="1"/>
          <p:nvPr/>
        </p:nvSpPr>
        <p:spPr>
          <a:xfrm>
            <a:off x="11020524" y="1590782"/>
            <a:ext cx="837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Long</a:t>
            </a:r>
          </a:p>
          <a:p>
            <a:r>
              <a:rPr lang="en-AU" dirty="0">
                <a:solidFill>
                  <a:srgbClr val="0070C0"/>
                </a:solidFill>
              </a:rPr>
              <a:t>term</a:t>
            </a:r>
          </a:p>
          <a:p>
            <a:r>
              <a:rPr lang="en-AU" dirty="0">
                <a:solidFill>
                  <a:srgbClr val="0070C0"/>
                </a:solidFill>
              </a:rPr>
              <a:t>indices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9D1C79-392F-E6A3-CA77-EECE777057B4}"/>
              </a:ext>
            </a:extLst>
          </p:cNvPr>
          <p:cNvSpPr txBox="1"/>
          <p:nvPr/>
        </p:nvSpPr>
        <p:spPr>
          <a:xfrm>
            <a:off x="10916004" y="4596441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Recent</a:t>
            </a:r>
          </a:p>
          <a:p>
            <a:r>
              <a:rPr lang="en-AU" dirty="0">
                <a:solidFill>
                  <a:srgbClr val="0070C0"/>
                </a:solidFill>
              </a:rPr>
              <a:t>indices</a:t>
            </a:r>
          </a:p>
        </p:txBody>
      </p:sp>
    </p:spTree>
    <p:extLst>
      <p:ext uri="{BB962C8B-B14F-4D97-AF65-F5344CB8AC3E}">
        <p14:creationId xmlns:p14="http://schemas.microsoft.com/office/powerpoint/2010/main" val="296720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616ACC-C064-7F89-2BA6-0B2422E29D9B}"/>
              </a:ext>
            </a:extLst>
          </p:cNvPr>
          <p:cNvGrpSpPr/>
          <p:nvPr/>
        </p:nvGrpSpPr>
        <p:grpSpPr>
          <a:xfrm>
            <a:off x="6777318" y="44409"/>
            <a:ext cx="5065058" cy="3268215"/>
            <a:chOff x="1309235" y="119813"/>
            <a:chExt cx="4912394" cy="3617268"/>
          </a:xfrm>
          <a:solidFill>
            <a:schemeClr val="bg1"/>
          </a:solidFill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10C4B7-281F-140F-5555-BC74F0EA0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9235" y="462152"/>
              <a:ext cx="4912394" cy="3274929"/>
            </a:xfrm>
            <a:prstGeom prst="rect">
              <a:avLst/>
            </a:prstGeom>
            <a:grpFill/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58304E-9E28-33BE-D7EC-F41FC8103F07}"/>
                </a:ext>
              </a:extLst>
            </p:cNvPr>
            <p:cNvSpPr txBox="1"/>
            <p:nvPr/>
          </p:nvSpPr>
          <p:spPr>
            <a:xfrm>
              <a:off x="2083149" y="119813"/>
              <a:ext cx="268714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Pole-and-line CPUE indices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4B5EDAC-8D94-4134-12F4-BDEC9B56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3454668"/>
            <a:ext cx="5303980" cy="34628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B1470B-5B3D-7C4A-8769-9283DDC31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5" y="371644"/>
            <a:ext cx="5274930" cy="2864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E523CD-F241-C037-E561-272356697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002" y="3621929"/>
            <a:ext cx="5726457" cy="338144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217D784-4388-00E7-C597-F16424283909}"/>
              </a:ext>
            </a:extLst>
          </p:cNvPr>
          <p:cNvCxnSpPr/>
          <p:nvPr/>
        </p:nvCxnSpPr>
        <p:spPr>
          <a:xfrm>
            <a:off x="6033247" y="1721224"/>
            <a:ext cx="4322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759C0C-2D9F-8565-760F-9E4FC2E44A5A}"/>
              </a:ext>
            </a:extLst>
          </p:cNvPr>
          <p:cNvCxnSpPr/>
          <p:nvPr/>
        </p:nvCxnSpPr>
        <p:spPr>
          <a:xfrm>
            <a:off x="8417859" y="3218183"/>
            <a:ext cx="0" cy="3271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E68ECB-F221-8D9B-74D9-B6016B953DAE}"/>
              </a:ext>
            </a:extLst>
          </p:cNvPr>
          <p:cNvCxnSpPr/>
          <p:nvPr/>
        </p:nvCxnSpPr>
        <p:spPr>
          <a:xfrm flipH="1">
            <a:off x="5342965" y="4563035"/>
            <a:ext cx="9064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195C79-8022-1260-11AB-847C92CD57D3}"/>
              </a:ext>
            </a:extLst>
          </p:cNvPr>
          <p:cNvSpPr txBox="1"/>
          <p:nvPr/>
        </p:nvSpPr>
        <p:spPr>
          <a:xfrm>
            <a:off x="9807388" y="5862918"/>
            <a:ext cx="20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Recruitment - MFCL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775ED0-9AD0-E575-6E2C-3C1C36C38E53}"/>
              </a:ext>
            </a:extLst>
          </p:cNvPr>
          <p:cNvSpPr txBox="1"/>
          <p:nvPr/>
        </p:nvSpPr>
        <p:spPr>
          <a:xfrm>
            <a:off x="1503151" y="5580956"/>
            <a:ext cx="3881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Estimated spawning biomass has not declined, increased recruitment is supporting historical catch increase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DEA514-22E1-DBCC-327F-6B3F8D82CDD3}"/>
              </a:ext>
            </a:extLst>
          </p:cNvPr>
          <p:cNvGrpSpPr/>
          <p:nvPr/>
        </p:nvGrpSpPr>
        <p:grpSpPr>
          <a:xfrm>
            <a:off x="8671697" y="1160304"/>
            <a:ext cx="540533" cy="3910562"/>
            <a:chOff x="8671697" y="1160304"/>
            <a:chExt cx="540533" cy="39105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6501E1-C751-F423-E008-ADA2146D8C23}"/>
                </a:ext>
              </a:extLst>
            </p:cNvPr>
            <p:cNvSpPr txBox="1"/>
            <p:nvPr/>
          </p:nvSpPr>
          <p:spPr>
            <a:xfrm>
              <a:off x="8671697" y="1160304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6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9500CC7-A49C-5377-8C91-B0958C378316}"/>
                </a:ext>
              </a:extLst>
            </p:cNvPr>
            <p:cNvSpPr txBox="1"/>
            <p:nvPr/>
          </p:nvSpPr>
          <p:spPr>
            <a:xfrm>
              <a:off x="8671697" y="4055203"/>
              <a:ext cx="54053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6000" dirty="0">
                  <a:solidFill>
                    <a:srgbClr val="C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7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B4FD25-D764-3CC0-8F86-CF8B004D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30"/>
            <a:ext cx="10515600" cy="1009292"/>
          </a:xfrm>
        </p:spPr>
        <p:txBody>
          <a:bodyPr/>
          <a:lstStyle/>
          <a:p>
            <a:r>
              <a:rPr lang="en-AU" dirty="0"/>
              <a:t>Approach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838A4-CA64-9C6B-E10D-3D95890D7539}"/>
              </a:ext>
            </a:extLst>
          </p:cNvPr>
          <p:cNvSpPr txBox="1"/>
          <p:nvPr/>
        </p:nvSpPr>
        <p:spPr>
          <a:xfrm>
            <a:off x="935124" y="1173746"/>
            <a:ext cx="82415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70C0"/>
                </a:solidFill>
              </a:rPr>
              <a:t>Understand</a:t>
            </a:r>
            <a:r>
              <a:rPr lang="en-AU" dirty="0"/>
              <a:t> skipjack early life history and recruitment processes - review 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Consider </a:t>
            </a:r>
            <a:r>
              <a:rPr lang="en-AU" b="1" dirty="0">
                <a:solidFill>
                  <a:srgbClr val="0070C0"/>
                </a:solidFill>
              </a:rPr>
              <a:t>hypotheses</a:t>
            </a:r>
            <a:r>
              <a:rPr lang="en-AU" b="1" dirty="0"/>
              <a:t> </a:t>
            </a:r>
            <a:r>
              <a:rPr lang="en-AU" dirty="0"/>
              <a:t>of environmental/oceanographic drivers (possible proxy indicators) of recruitment trends and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70C0"/>
                </a:solidFill>
              </a:rPr>
              <a:t>Explore</a:t>
            </a:r>
            <a:r>
              <a:rPr lang="en-AU" dirty="0"/>
              <a:t> the possible environmental/oceanographic drivers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Analyse </a:t>
            </a:r>
            <a:r>
              <a:rPr lang="en-AU" b="1" dirty="0">
                <a:solidFill>
                  <a:srgbClr val="0070C0"/>
                </a:solidFill>
              </a:rPr>
              <a:t>relationships</a:t>
            </a:r>
            <a:r>
              <a:rPr lang="en-AU" dirty="0"/>
              <a:t> between environmental/oceanographic drivers and skipjack recruitment estimates from recent skipjack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Consider </a:t>
            </a:r>
            <a:r>
              <a:rPr lang="en-AU" b="1" dirty="0">
                <a:solidFill>
                  <a:srgbClr val="0070C0"/>
                </a:solidFill>
              </a:rPr>
              <a:t>SEAPODYM</a:t>
            </a:r>
            <a:r>
              <a:rPr lang="en-AU" dirty="0"/>
              <a:t> estimates of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15A9E-4843-320B-5100-54952A11C4CC}"/>
              </a:ext>
            </a:extLst>
          </p:cNvPr>
          <p:cNvSpPr txBox="1"/>
          <p:nvPr/>
        </p:nvSpPr>
        <p:spPr>
          <a:xfrm>
            <a:off x="1815061" y="4341533"/>
            <a:ext cx="717804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are no fishery independent data on skipjack recruitment trends/dynamics, not even decadal snapshots, not much to go by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Deplorable lack of field or lab studies of early life history of skipjack in WCPO – the world’s largest tuna fishery!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Upcoming Japan/SPC research voyage in the Warm Pool – very important – focus on larval/juvenile tropical tunas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810D14-2550-83A1-8052-959846856DEC}"/>
              </a:ext>
            </a:extLst>
          </p:cNvPr>
          <p:cNvSpPr/>
          <p:nvPr/>
        </p:nvSpPr>
        <p:spPr>
          <a:xfrm>
            <a:off x="10014857" y="367501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AA84B2-35D3-55C6-F83E-4B17E1645013}"/>
              </a:ext>
            </a:extLst>
          </p:cNvPr>
          <p:cNvGrpSpPr/>
          <p:nvPr/>
        </p:nvGrpSpPr>
        <p:grpSpPr>
          <a:xfrm>
            <a:off x="9402296" y="1857430"/>
            <a:ext cx="2596322" cy="3726611"/>
            <a:chOff x="293687" y="1964267"/>
            <a:chExt cx="2929861" cy="409902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D6442A-3F69-1776-8A5D-D2FEBAC3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687" y="1964267"/>
              <a:ext cx="2714625" cy="3810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AD894-D6B7-70E4-01E2-74071B1971C1}"/>
                </a:ext>
              </a:extLst>
            </p:cNvPr>
            <p:cNvSpPr txBox="1"/>
            <p:nvPr/>
          </p:nvSpPr>
          <p:spPr>
            <a:xfrm>
              <a:off x="2025784" y="239080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3.7 mm NL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D32B90-058E-E8DC-3E1B-8D307C5B799E}"/>
                </a:ext>
              </a:extLst>
            </p:cNvPr>
            <p:cNvSpPr txBox="1"/>
            <p:nvPr/>
          </p:nvSpPr>
          <p:spPr>
            <a:xfrm>
              <a:off x="1918166" y="349993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7.1 mm SL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50632A-CB49-1338-E132-FEDB336DB15B}"/>
                </a:ext>
              </a:extLst>
            </p:cNvPr>
            <p:cNvSpPr txBox="1"/>
            <p:nvPr/>
          </p:nvSpPr>
          <p:spPr>
            <a:xfrm>
              <a:off x="1918166" y="4516103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14.5 mm SL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4C013F-6C78-45A9-5F48-A3A1EC60BA77}"/>
                </a:ext>
              </a:extLst>
            </p:cNvPr>
            <p:cNvSpPr txBox="1"/>
            <p:nvPr/>
          </p:nvSpPr>
          <p:spPr>
            <a:xfrm>
              <a:off x="1844428" y="5463486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47.0 mm SL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0D7FD0-87E5-0D0D-ED1B-14E3DE805088}"/>
                </a:ext>
              </a:extLst>
            </p:cNvPr>
            <p:cNvSpPr txBox="1"/>
            <p:nvPr/>
          </p:nvSpPr>
          <p:spPr>
            <a:xfrm>
              <a:off x="326293" y="5693960"/>
              <a:ext cx="1943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Matsumoto (1958)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4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94EEFE-BA09-A1EC-00C2-C78C25D5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76" y="1284283"/>
            <a:ext cx="6112418" cy="4351338"/>
          </a:xfrm>
        </p:spPr>
        <p:txBody>
          <a:bodyPr>
            <a:normAutofit/>
          </a:bodyPr>
          <a:lstStyle/>
          <a:p>
            <a:r>
              <a:rPr lang="en-AU" sz="2000" dirty="0"/>
              <a:t>Western Pacific Warm Pool: core skipjack spawning and larval/juvenile rearing area</a:t>
            </a:r>
          </a:p>
          <a:p>
            <a:r>
              <a:rPr lang="en-AU" sz="2000" dirty="0"/>
              <a:t>To understand skipjack early life history and recruitment – you have to consider the influence of the warm pool trends and dynamics</a:t>
            </a:r>
          </a:p>
          <a:p>
            <a:r>
              <a:rPr lang="en-AU" sz="2000" dirty="0"/>
              <a:t>Skipjack eggs – higher normal hatch rates/faster hatch times 28-31° (Fujioka et al. 2024)</a:t>
            </a:r>
          </a:p>
          <a:p>
            <a:r>
              <a:rPr lang="en-AU" sz="2000" dirty="0"/>
              <a:t>Fast larval growth – high starvation vulnerability – prey abundance is critical in early life</a:t>
            </a:r>
          </a:p>
          <a:p>
            <a:r>
              <a:rPr lang="en-AU" sz="2000" dirty="0"/>
              <a:t>Spawn all year – can take advantage of production pulses</a:t>
            </a:r>
          </a:p>
          <a:p>
            <a:r>
              <a:rPr lang="en-AU" sz="2000" dirty="0"/>
              <a:t>Primary/secondary production as a proxy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9A7EA-CFAE-DBC0-278A-B873E55C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Western Pacific Warm Pool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26EAE5-E01B-1E89-31AB-9DC2CB474107}"/>
              </a:ext>
            </a:extLst>
          </p:cNvPr>
          <p:cNvSpPr/>
          <p:nvPr/>
        </p:nvSpPr>
        <p:spPr>
          <a:xfrm>
            <a:off x="8621486" y="2133600"/>
            <a:ext cx="3326674" cy="1288869"/>
          </a:xfrm>
          <a:custGeom>
            <a:avLst/>
            <a:gdLst>
              <a:gd name="connsiteX0" fmla="*/ 0 w 3326674"/>
              <a:gd name="connsiteY0" fmla="*/ 60960 h 1288869"/>
              <a:gd name="connsiteX1" fmla="*/ 43543 w 3326674"/>
              <a:gd name="connsiteY1" fmla="*/ 34834 h 1288869"/>
              <a:gd name="connsiteX2" fmla="*/ 113211 w 3326674"/>
              <a:gd name="connsiteY2" fmla="*/ 17417 h 1288869"/>
              <a:gd name="connsiteX3" fmla="*/ 653143 w 3326674"/>
              <a:gd name="connsiteY3" fmla="*/ 8709 h 1288869"/>
              <a:gd name="connsiteX4" fmla="*/ 792480 w 3326674"/>
              <a:gd name="connsiteY4" fmla="*/ 0 h 1288869"/>
              <a:gd name="connsiteX5" fmla="*/ 1071154 w 3326674"/>
              <a:gd name="connsiteY5" fmla="*/ 17417 h 1288869"/>
              <a:gd name="connsiteX6" fmla="*/ 1219200 w 3326674"/>
              <a:gd name="connsiteY6" fmla="*/ 43543 h 1288869"/>
              <a:gd name="connsiteX7" fmla="*/ 1297577 w 3326674"/>
              <a:gd name="connsiteY7" fmla="*/ 52251 h 1288869"/>
              <a:gd name="connsiteX8" fmla="*/ 1402080 w 3326674"/>
              <a:gd name="connsiteY8" fmla="*/ 69669 h 1288869"/>
              <a:gd name="connsiteX9" fmla="*/ 1497874 w 3326674"/>
              <a:gd name="connsiteY9" fmla="*/ 78377 h 1288869"/>
              <a:gd name="connsiteX10" fmla="*/ 1558834 w 3326674"/>
              <a:gd name="connsiteY10" fmla="*/ 87086 h 1288869"/>
              <a:gd name="connsiteX11" fmla="*/ 1672045 w 3326674"/>
              <a:gd name="connsiteY11" fmla="*/ 113211 h 1288869"/>
              <a:gd name="connsiteX12" fmla="*/ 1881051 w 3326674"/>
              <a:gd name="connsiteY12" fmla="*/ 130629 h 1288869"/>
              <a:gd name="connsiteX13" fmla="*/ 2046514 w 3326674"/>
              <a:gd name="connsiteY13" fmla="*/ 148046 h 1288869"/>
              <a:gd name="connsiteX14" fmla="*/ 2133600 w 3326674"/>
              <a:gd name="connsiteY14" fmla="*/ 156754 h 1288869"/>
              <a:gd name="connsiteX15" fmla="*/ 2473234 w 3326674"/>
              <a:gd name="connsiteY15" fmla="*/ 209006 h 1288869"/>
              <a:gd name="connsiteX16" fmla="*/ 2499360 w 3326674"/>
              <a:gd name="connsiteY16" fmla="*/ 217714 h 1288869"/>
              <a:gd name="connsiteX17" fmla="*/ 2542903 w 3326674"/>
              <a:gd name="connsiteY17" fmla="*/ 243840 h 1288869"/>
              <a:gd name="connsiteX18" fmla="*/ 2577737 w 3326674"/>
              <a:gd name="connsiteY18" fmla="*/ 261257 h 1288869"/>
              <a:gd name="connsiteX19" fmla="*/ 2577737 w 3326674"/>
              <a:gd name="connsiteY19" fmla="*/ 348343 h 1288869"/>
              <a:gd name="connsiteX20" fmla="*/ 2481943 w 3326674"/>
              <a:gd name="connsiteY20" fmla="*/ 391886 h 1288869"/>
              <a:gd name="connsiteX21" fmla="*/ 2307771 w 3326674"/>
              <a:gd name="connsiteY21" fmla="*/ 418011 h 1288869"/>
              <a:gd name="connsiteX22" fmla="*/ 2255520 w 3326674"/>
              <a:gd name="connsiteY22" fmla="*/ 426720 h 1288869"/>
              <a:gd name="connsiteX23" fmla="*/ 2159725 w 3326674"/>
              <a:gd name="connsiteY23" fmla="*/ 435429 h 1288869"/>
              <a:gd name="connsiteX24" fmla="*/ 2203268 w 3326674"/>
              <a:gd name="connsiteY24" fmla="*/ 461554 h 1288869"/>
              <a:gd name="connsiteX25" fmla="*/ 2264228 w 3326674"/>
              <a:gd name="connsiteY25" fmla="*/ 505097 h 1288869"/>
              <a:gd name="connsiteX26" fmla="*/ 2299063 w 3326674"/>
              <a:gd name="connsiteY26" fmla="*/ 513806 h 1288869"/>
              <a:gd name="connsiteX27" fmla="*/ 2360023 w 3326674"/>
              <a:gd name="connsiteY27" fmla="*/ 531223 h 1288869"/>
              <a:gd name="connsiteX28" fmla="*/ 2560320 w 3326674"/>
              <a:gd name="connsiteY28" fmla="*/ 548640 h 1288869"/>
              <a:gd name="connsiteX29" fmla="*/ 2690948 w 3326674"/>
              <a:gd name="connsiteY29" fmla="*/ 583474 h 1288869"/>
              <a:gd name="connsiteX30" fmla="*/ 2812868 w 3326674"/>
              <a:gd name="connsiteY30" fmla="*/ 609600 h 1288869"/>
              <a:gd name="connsiteX31" fmla="*/ 2908663 w 3326674"/>
              <a:gd name="connsiteY31" fmla="*/ 635726 h 1288869"/>
              <a:gd name="connsiteX32" fmla="*/ 2969623 w 3326674"/>
              <a:gd name="connsiteY32" fmla="*/ 670560 h 1288869"/>
              <a:gd name="connsiteX33" fmla="*/ 3030583 w 3326674"/>
              <a:gd name="connsiteY33" fmla="*/ 679269 h 1288869"/>
              <a:gd name="connsiteX34" fmla="*/ 3091543 w 3326674"/>
              <a:gd name="connsiteY34" fmla="*/ 696686 h 1288869"/>
              <a:gd name="connsiteX35" fmla="*/ 3143794 w 3326674"/>
              <a:gd name="connsiteY35" fmla="*/ 714103 h 1288869"/>
              <a:gd name="connsiteX36" fmla="*/ 3178628 w 3326674"/>
              <a:gd name="connsiteY36" fmla="*/ 731520 h 1288869"/>
              <a:gd name="connsiteX37" fmla="*/ 3274423 w 3326674"/>
              <a:gd name="connsiteY37" fmla="*/ 766354 h 1288869"/>
              <a:gd name="connsiteX38" fmla="*/ 3300548 w 3326674"/>
              <a:gd name="connsiteY38" fmla="*/ 792480 h 1288869"/>
              <a:gd name="connsiteX39" fmla="*/ 3317965 w 3326674"/>
              <a:gd name="connsiteY39" fmla="*/ 923109 h 1288869"/>
              <a:gd name="connsiteX40" fmla="*/ 3326674 w 3326674"/>
              <a:gd name="connsiteY40" fmla="*/ 957943 h 1288869"/>
              <a:gd name="connsiteX41" fmla="*/ 3309257 w 3326674"/>
              <a:gd name="connsiteY41" fmla="*/ 1097280 h 1288869"/>
              <a:gd name="connsiteX42" fmla="*/ 3274423 w 3326674"/>
              <a:gd name="connsiteY42" fmla="*/ 1123406 h 1288869"/>
              <a:gd name="connsiteX43" fmla="*/ 3213463 w 3326674"/>
              <a:gd name="connsiteY43" fmla="*/ 1166949 h 1288869"/>
              <a:gd name="connsiteX44" fmla="*/ 3091543 w 3326674"/>
              <a:gd name="connsiteY44" fmla="*/ 1210491 h 1288869"/>
              <a:gd name="connsiteX45" fmla="*/ 3013165 w 3326674"/>
              <a:gd name="connsiteY45" fmla="*/ 1236617 h 1288869"/>
              <a:gd name="connsiteX46" fmla="*/ 2934788 w 3326674"/>
              <a:gd name="connsiteY46" fmla="*/ 1245326 h 1288869"/>
              <a:gd name="connsiteX47" fmla="*/ 2865120 w 3326674"/>
              <a:gd name="connsiteY47" fmla="*/ 1271451 h 1288869"/>
              <a:gd name="connsiteX48" fmla="*/ 2690948 w 3326674"/>
              <a:gd name="connsiteY48" fmla="*/ 1288869 h 1288869"/>
              <a:gd name="connsiteX49" fmla="*/ 1158240 w 3326674"/>
              <a:gd name="connsiteY49" fmla="*/ 1280160 h 1288869"/>
              <a:gd name="connsiteX50" fmla="*/ 949234 w 3326674"/>
              <a:gd name="connsiteY50" fmla="*/ 1262743 h 1288869"/>
              <a:gd name="connsiteX51" fmla="*/ 809897 w 3326674"/>
              <a:gd name="connsiteY51" fmla="*/ 1254034 h 1288869"/>
              <a:gd name="connsiteX52" fmla="*/ 653143 w 3326674"/>
              <a:gd name="connsiteY52" fmla="*/ 1236617 h 1288869"/>
              <a:gd name="connsiteX53" fmla="*/ 609600 w 3326674"/>
              <a:gd name="connsiteY53" fmla="*/ 1227909 h 1288869"/>
              <a:gd name="connsiteX54" fmla="*/ 583474 w 3326674"/>
              <a:gd name="connsiteY54" fmla="*/ 1219200 h 128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26674" h="1288869">
                <a:moveTo>
                  <a:pt x="0" y="60960"/>
                </a:moveTo>
                <a:cubicBezTo>
                  <a:pt x="14514" y="52251"/>
                  <a:pt x="28403" y="42404"/>
                  <a:pt x="43543" y="34834"/>
                </a:cubicBezTo>
                <a:cubicBezTo>
                  <a:pt x="57677" y="27767"/>
                  <a:pt x="102647" y="17732"/>
                  <a:pt x="113211" y="17417"/>
                </a:cubicBezTo>
                <a:cubicBezTo>
                  <a:pt x="293132" y="12046"/>
                  <a:pt x="473166" y="11612"/>
                  <a:pt x="653143" y="8709"/>
                </a:cubicBezTo>
                <a:cubicBezTo>
                  <a:pt x="699589" y="5806"/>
                  <a:pt x="745944" y="0"/>
                  <a:pt x="792480" y="0"/>
                </a:cubicBezTo>
                <a:cubicBezTo>
                  <a:pt x="856652" y="0"/>
                  <a:pt x="998189" y="11805"/>
                  <a:pt x="1071154" y="17417"/>
                </a:cubicBezTo>
                <a:cubicBezTo>
                  <a:pt x="1128528" y="28892"/>
                  <a:pt x="1149716" y="33617"/>
                  <a:pt x="1219200" y="43543"/>
                </a:cubicBezTo>
                <a:cubicBezTo>
                  <a:pt x="1245222" y="47260"/>
                  <a:pt x="1271555" y="48533"/>
                  <a:pt x="1297577" y="52251"/>
                </a:cubicBezTo>
                <a:cubicBezTo>
                  <a:pt x="1332537" y="57245"/>
                  <a:pt x="1367062" y="65101"/>
                  <a:pt x="1402080" y="69669"/>
                </a:cubicBezTo>
                <a:cubicBezTo>
                  <a:pt x="1433874" y="73816"/>
                  <a:pt x="1466007" y="74836"/>
                  <a:pt x="1497874" y="78377"/>
                </a:cubicBezTo>
                <a:cubicBezTo>
                  <a:pt x="1518275" y="80644"/>
                  <a:pt x="1538763" y="82785"/>
                  <a:pt x="1558834" y="87086"/>
                </a:cubicBezTo>
                <a:cubicBezTo>
                  <a:pt x="1685550" y="114240"/>
                  <a:pt x="1558193" y="96947"/>
                  <a:pt x="1672045" y="113211"/>
                </a:cubicBezTo>
                <a:cubicBezTo>
                  <a:pt x="1774421" y="127836"/>
                  <a:pt x="1745139" y="120174"/>
                  <a:pt x="1881051" y="130629"/>
                </a:cubicBezTo>
                <a:cubicBezTo>
                  <a:pt x="1926723" y="134142"/>
                  <a:pt x="2000025" y="143152"/>
                  <a:pt x="2046514" y="148046"/>
                </a:cubicBezTo>
                <a:lnTo>
                  <a:pt x="2133600" y="156754"/>
                </a:lnTo>
                <a:cubicBezTo>
                  <a:pt x="2312662" y="216442"/>
                  <a:pt x="2201485" y="188877"/>
                  <a:pt x="2473234" y="209006"/>
                </a:cubicBezTo>
                <a:cubicBezTo>
                  <a:pt x="2481943" y="211909"/>
                  <a:pt x="2491149" y="213609"/>
                  <a:pt x="2499360" y="217714"/>
                </a:cubicBezTo>
                <a:cubicBezTo>
                  <a:pt x="2514500" y="225284"/>
                  <a:pt x="2528107" y="235620"/>
                  <a:pt x="2542903" y="243840"/>
                </a:cubicBezTo>
                <a:cubicBezTo>
                  <a:pt x="2554251" y="250145"/>
                  <a:pt x="2566126" y="255451"/>
                  <a:pt x="2577737" y="261257"/>
                </a:cubicBezTo>
                <a:cubicBezTo>
                  <a:pt x="2584633" y="288845"/>
                  <a:pt x="2597403" y="320249"/>
                  <a:pt x="2577737" y="348343"/>
                </a:cubicBezTo>
                <a:cubicBezTo>
                  <a:pt x="2554163" y="382020"/>
                  <a:pt x="2517025" y="385695"/>
                  <a:pt x="2481943" y="391886"/>
                </a:cubicBezTo>
                <a:cubicBezTo>
                  <a:pt x="2307614" y="422650"/>
                  <a:pt x="2443458" y="398627"/>
                  <a:pt x="2307771" y="418011"/>
                </a:cubicBezTo>
                <a:cubicBezTo>
                  <a:pt x="2290291" y="420508"/>
                  <a:pt x="2273056" y="424657"/>
                  <a:pt x="2255520" y="426720"/>
                </a:cubicBezTo>
                <a:cubicBezTo>
                  <a:pt x="2223676" y="430466"/>
                  <a:pt x="2191657" y="432526"/>
                  <a:pt x="2159725" y="435429"/>
                </a:cubicBezTo>
                <a:cubicBezTo>
                  <a:pt x="2174239" y="444137"/>
                  <a:pt x="2189184" y="452165"/>
                  <a:pt x="2203268" y="461554"/>
                </a:cubicBezTo>
                <a:cubicBezTo>
                  <a:pt x="2224045" y="475406"/>
                  <a:pt x="2242306" y="493139"/>
                  <a:pt x="2264228" y="505097"/>
                </a:cubicBezTo>
                <a:cubicBezTo>
                  <a:pt x="2274736" y="510828"/>
                  <a:pt x="2287516" y="510657"/>
                  <a:pt x="2299063" y="513806"/>
                </a:cubicBezTo>
                <a:cubicBezTo>
                  <a:pt x="2319451" y="519367"/>
                  <a:pt x="2339431" y="526471"/>
                  <a:pt x="2360023" y="531223"/>
                </a:cubicBezTo>
                <a:cubicBezTo>
                  <a:pt x="2423373" y="545842"/>
                  <a:pt x="2500089" y="545097"/>
                  <a:pt x="2560320" y="548640"/>
                </a:cubicBezTo>
                <a:cubicBezTo>
                  <a:pt x="2613338" y="563788"/>
                  <a:pt x="2635844" y="570950"/>
                  <a:pt x="2690948" y="583474"/>
                </a:cubicBezTo>
                <a:cubicBezTo>
                  <a:pt x="2731477" y="592685"/>
                  <a:pt x="2772770" y="598664"/>
                  <a:pt x="2812868" y="609600"/>
                </a:cubicBezTo>
                <a:lnTo>
                  <a:pt x="2908663" y="635726"/>
                </a:lnTo>
                <a:cubicBezTo>
                  <a:pt x="2928983" y="647337"/>
                  <a:pt x="2947583" y="662689"/>
                  <a:pt x="2969623" y="670560"/>
                </a:cubicBezTo>
                <a:cubicBezTo>
                  <a:pt x="2988953" y="677464"/>
                  <a:pt x="3010512" y="674968"/>
                  <a:pt x="3030583" y="679269"/>
                </a:cubicBezTo>
                <a:cubicBezTo>
                  <a:pt x="3051247" y="683697"/>
                  <a:pt x="3071344" y="690471"/>
                  <a:pt x="3091543" y="696686"/>
                </a:cubicBezTo>
                <a:cubicBezTo>
                  <a:pt x="3109090" y="702085"/>
                  <a:pt x="3126748" y="707285"/>
                  <a:pt x="3143794" y="714103"/>
                </a:cubicBezTo>
                <a:cubicBezTo>
                  <a:pt x="3155847" y="718924"/>
                  <a:pt x="3166428" y="727084"/>
                  <a:pt x="3178628" y="731520"/>
                </a:cubicBezTo>
                <a:cubicBezTo>
                  <a:pt x="3294042" y="773489"/>
                  <a:pt x="3194903" y="726595"/>
                  <a:pt x="3274423" y="766354"/>
                </a:cubicBezTo>
                <a:cubicBezTo>
                  <a:pt x="3283131" y="775063"/>
                  <a:pt x="3297252" y="780614"/>
                  <a:pt x="3300548" y="792480"/>
                </a:cubicBezTo>
                <a:cubicBezTo>
                  <a:pt x="3312305" y="834806"/>
                  <a:pt x="3311114" y="879718"/>
                  <a:pt x="3317965" y="923109"/>
                </a:cubicBezTo>
                <a:cubicBezTo>
                  <a:pt x="3319832" y="934931"/>
                  <a:pt x="3323771" y="946332"/>
                  <a:pt x="3326674" y="957943"/>
                </a:cubicBezTo>
                <a:cubicBezTo>
                  <a:pt x="3320868" y="1004389"/>
                  <a:pt x="3323352" y="1052646"/>
                  <a:pt x="3309257" y="1097280"/>
                </a:cubicBezTo>
                <a:cubicBezTo>
                  <a:pt x="3304886" y="1111121"/>
                  <a:pt x="3285346" y="1113848"/>
                  <a:pt x="3274423" y="1123406"/>
                </a:cubicBezTo>
                <a:cubicBezTo>
                  <a:pt x="3211757" y="1178238"/>
                  <a:pt x="3267095" y="1145496"/>
                  <a:pt x="3213463" y="1166949"/>
                </a:cubicBezTo>
                <a:cubicBezTo>
                  <a:pt x="3080512" y="1220130"/>
                  <a:pt x="3224010" y="1169095"/>
                  <a:pt x="3091543" y="1210491"/>
                </a:cubicBezTo>
                <a:cubicBezTo>
                  <a:pt x="3065257" y="1218705"/>
                  <a:pt x="3040048" y="1230643"/>
                  <a:pt x="3013165" y="1236617"/>
                </a:cubicBezTo>
                <a:cubicBezTo>
                  <a:pt x="2987505" y="1242319"/>
                  <a:pt x="2960914" y="1242423"/>
                  <a:pt x="2934788" y="1245326"/>
                </a:cubicBezTo>
                <a:cubicBezTo>
                  <a:pt x="2911565" y="1254034"/>
                  <a:pt x="2889536" y="1267091"/>
                  <a:pt x="2865120" y="1271451"/>
                </a:cubicBezTo>
                <a:cubicBezTo>
                  <a:pt x="2807682" y="1281708"/>
                  <a:pt x="2690948" y="1288869"/>
                  <a:pt x="2690948" y="1288869"/>
                </a:cubicBezTo>
                <a:lnTo>
                  <a:pt x="1158240" y="1280160"/>
                </a:lnTo>
                <a:cubicBezTo>
                  <a:pt x="1088338" y="1279111"/>
                  <a:pt x="1018948" y="1267972"/>
                  <a:pt x="949234" y="1262743"/>
                </a:cubicBezTo>
                <a:cubicBezTo>
                  <a:pt x="902828" y="1259263"/>
                  <a:pt x="856253" y="1258124"/>
                  <a:pt x="809897" y="1254034"/>
                </a:cubicBezTo>
                <a:cubicBezTo>
                  <a:pt x="757528" y="1249413"/>
                  <a:pt x="704695" y="1246927"/>
                  <a:pt x="653143" y="1236617"/>
                </a:cubicBezTo>
                <a:cubicBezTo>
                  <a:pt x="638629" y="1233714"/>
                  <a:pt x="623960" y="1231499"/>
                  <a:pt x="609600" y="1227909"/>
                </a:cubicBezTo>
                <a:cubicBezTo>
                  <a:pt x="600694" y="1225683"/>
                  <a:pt x="583474" y="1219200"/>
                  <a:pt x="583474" y="12192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0000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72590-401B-E31E-602B-4AB3BF20F5EF}"/>
              </a:ext>
            </a:extLst>
          </p:cNvPr>
          <p:cNvSpPr txBox="1"/>
          <p:nvPr/>
        </p:nvSpPr>
        <p:spPr>
          <a:xfrm>
            <a:off x="10122721" y="2656114"/>
            <a:ext cx="122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Warm Pool</a:t>
            </a:r>
          </a:p>
          <a:p>
            <a:r>
              <a:rPr lang="en-AU" dirty="0"/>
              <a:t>&gt;28-29°C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07AE5-9F45-F0F4-299A-6EC4CEA3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194" y="4155140"/>
            <a:ext cx="5627096" cy="2645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C0DF8-A1CF-B5D8-F8B3-16F89BE74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94" y="877502"/>
            <a:ext cx="4978096" cy="3369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0E9A0B-AC71-E455-98C2-76E0238B6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974" y="5408691"/>
            <a:ext cx="4080022" cy="13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2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CDB2013F-428F-469B-E0C4-4FAF3E22A099}"/>
              </a:ext>
            </a:extLst>
          </p:cNvPr>
          <p:cNvGrpSpPr/>
          <p:nvPr/>
        </p:nvGrpSpPr>
        <p:grpSpPr>
          <a:xfrm>
            <a:off x="6194" y="3239364"/>
            <a:ext cx="5437063" cy="3452509"/>
            <a:chOff x="6194" y="3239364"/>
            <a:chExt cx="5437063" cy="34525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5CD8C2-B0F7-E141-C573-7CD70408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4" y="3239364"/>
              <a:ext cx="5437063" cy="345250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8FA520-633B-65C9-FABD-D34D5680F3CB}"/>
                </a:ext>
              </a:extLst>
            </p:cNvPr>
            <p:cNvSpPr txBox="1"/>
            <p:nvPr/>
          </p:nvSpPr>
          <p:spPr>
            <a:xfrm>
              <a:off x="869787" y="3518263"/>
              <a:ext cx="808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Trends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1D6B65F-5EE7-E278-94FD-6C6F47686BEA}"/>
              </a:ext>
            </a:extLst>
          </p:cNvPr>
          <p:cNvGrpSpPr/>
          <p:nvPr/>
        </p:nvGrpSpPr>
        <p:grpSpPr>
          <a:xfrm>
            <a:off x="5443257" y="3429000"/>
            <a:ext cx="7179607" cy="2824031"/>
            <a:chOff x="5443257" y="3429000"/>
            <a:chExt cx="7179607" cy="282403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43EC45B-4EA1-3A48-14FD-87002E0B72D8}"/>
                </a:ext>
              </a:extLst>
            </p:cNvPr>
            <p:cNvGrpSpPr/>
            <p:nvPr/>
          </p:nvGrpSpPr>
          <p:grpSpPr>
            <a:xfrm>
              <a:off x="5443257" y="3429000"/>
              <a:ext cx="6748743" cy="2608807"/>
              <a:chOff x="5443257" y="3429000"/>
              <a:chExt cx="6748743" cy="260880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5D840DB-C9C0-E573-FD1F-53D61D696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57" y="3429000"/>
                <a:ext cx="6748743" cy="260880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4BAA11-7DD0-3898-AB82-E9B1BDC71346}"/>
                  </a:ext>
                </a:extLst>
              </p:cNvPr>
              <p:cNvSpPr txBox="1"/>
              <p:nvPr/>
            </p:nvSpPr>
            <p:spPr>
              <a:xfrm>
                <a:off x="6682758" y="3490116"/>
                <a:ext cx="1060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Residuals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F6D49B-AA3F-6C92-8625-3A9069B5F34D}"/>
                </a:ext>
              </a:extLst>
            </p:cNvPr>
            <p:cNvSpPr txBox="1"/>
            <p:nvPr/>
          </p:nvSpPr>
          <p:spPr>
            <a:xfrm>
              <a:off x="6526864" y="5883699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AU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1972-2020</a:t>
              </a:r>
              <a:r>
                <a:rPr lang="en-A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AU" sz="1800" b="1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 = 0.049</a:t>
              </a:r>
              <a:r>
                <a:rPr lang="en-A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AU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1972-2002</a:t>
              </a:r>
              <a:r>
                <a:rPr lang="en-A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AU" sz="1800" b="1" u="sng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R=0.291</a:t>
              </a:r>
              <a:r>
                <a:rPr lang="en-A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,)</a:t>
              </a:r>
              <a:endParaRPr lang="en-AU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2C70B4-6D00-F68E-FF3A-82118C30D70A}"/>
              </a:ext>
            </a:extLst>
          </p:cNvPr>
          <p:cNvGrpSpPr/>
          <p:nvPr/>
        </p:nvGrpSpPr>
        <p:grpSpPr>
          <a:xfrm>
            <a:off x="2099028" y="103881"/>
            <a:ext cx="8637804" cy="3029120"/>
            <a:chOff x="2099028" y="103881"/>
            <a:chExt cx="8637804" cy="30291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1897B8E-0AFD-8D96-DF87-67BD33AF3A31}"/>
                </a:ext>
              </a:extLst>
            </p:cNvPr>
            <p:cNvGrpSpPr/>
            <p:nvPr/>
          </p:nvGrpSpPr>
          <p:grpSpPr>
            <a:xfrm>
              <a:off x="2099028" y="103881"/>
              <a:ext cx="8014299" cy="3029120"/>
              <a:chOff x="1678342" y="122755"/>
              <a:chExt cx="8014299" cy="302912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72EDDE7-8669-7756-8B3B-663D21267CC4}"/>
                  </a:ext>
                </a:extLst>
              </p:cNvPr>
              <p:cNvGrpSpPr/>
              <p:nvPr/>
            </p:nvGrpSpPr>
            <p:grpSpPr>
              <a:xfrm>
                <a:off x="1678342" y="122755"/>
                <a:ext cx="8014299" cy="3029120"/>
                <a:chOff x="1678342" y="122755"/>
                <a:chExt cx="8014299" cy="30291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F2106D1-8F0B-5319-5D73-971493845DCB}"/>
                    </a:ext>
                  </a:extLst>
                </p:cNvPr>
                <p:cNvGrpSpPr/>
                <p:nvPr/>
              </p:nvGrpSpPr>
              <p:grpSpPr>
                <a:xfrm>
                  <a:off x="1678342" y="122755"/>
                  <a:ext cx="8014299" cy="3029120"/>
                  <a:chOff x="537517" y="1382148"/>
                  <a:chExt cx="8803387" cy="3676207"/>
                </a:xfrm>
                <a:solidFill>
                  <a:schemeClr val="bg1"/>
                </a:solidFill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47BF648E-7FE1-BB60-1074-51F4F30ED49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37517" y="1382148"/>
                    <a:ext cx="8803387" cy="3676207"/>
                  </a:xfrm>
                  <a:prstGeom prst="rect">
                    <a:avLst/>
                  </a:prstGeom>
                  <a:grpFill/>
                </p:spPr>
              </p:pic>
              <p:cxnSp>
                <p:nvCxnSpPr>
                  <p:cNvPr id="6" name="Straight Arrow Connector 5">
                    <a:extLst>
                      <a:ext uri="{FF2B5EF4-FFF2-40B4-BE49-F238E27FC236}">
                        <a16:creationId xmlns:a16="http://schemas.microsoft.com/office/drawing/2014/main" id="{2FA30502-F5B6-11B2-94A9-8DEF491F576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66144" y="2016760"/>
                    <a:ext cx="3383280" cy="1412240"/>
                  </a:xfrm>
                  <a:prstGeom prst="straightConnector1">
                    <a:avLst/>
                  </a:prstGeom>
                  <a:grpFill/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0094B0E-5B03-188D-86B3-D443D259C005}"/>
                    </a:ext>
                  </a:extLst>
                </p:cNvPr>
                <p:cNvSpPr txBox="1"/>
                <p:nvPr/>
              </p:nvSpPr>
              <p:spPr>
                <a:xfrm>
                  <a:off x="5443257" y="1896808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dirty="0"/>
                    <a:t>1970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D0E7FA-4DB3-EA36-135E-512FA9561308}"/>
                  </a:ext>
                </a:extLst>
              </p:cNvPr>
              <p:cNvSpPr txBox="1"/>
              <p:nvPr/>
            </p:nvSpPr>
            <p:spPr>
              <a:xfrm>
                <a:off x="2997882" y="435428"/>
                <a:ext cx="16870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/>
                  <a:t>Warm Pool area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6D1706-7DB0-DA18-5BCF-C5F11A8A8AAB}"/>
                </a:ext>
              </a:extLst>
            </p:cNvPr>
            <p:cNvSpPr txBox="1"/>
            <p:nvPr/>
          </p:nvSpPr>
          <p:spPr>
            <a:xfrm>
              <a:off x="7338293" y="2113297"/>
              <a:ext cx="33985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Hadley Centre sea ice and sea surface temperature (SST)</a:t>
              </a:r>
            </a:p>
            <a:p>
              <a:r>
                <a:rPr lang="en-AU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http://www.metoffice.gov.uk/hadobs/hadisst</a:t>
              </a:r>
              <a:endParaRPr lang="en-AU" sz="1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F3496C-8E6B-3AFF-8500-03A2592B7652}"/>
              </a:ext>
            </a:extLst>
          </p:cNvPr>
          <p:cNvGrpSpPr/>
          <p:nvPr/>
        </p:nvGrpSpPr>
        <p:grpSpPr>
          <a:xfrm>
            <a:off x="2099029" y="113854"/>
            <a:ext cx="8583494" cy="3284588"/>
            <a:chOff x="1440598" y="924214"/>
            <a:chExt cx="8583494" cy="328458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27FA09A-A5F9-95E2-BC33-674D1FECCF30}"/>
                </a:ext>
              </a:extLst>
            </p:cNvPr>
            <p:cNvGrpSpPr/>
            <p:nvPr/>
          </p:nvGrpSpPr>
          <p:grpSpPr>
            <a:xfrm>
              <a:off x="1440598" y="924214"/>
              <a:ext cx="8583494" cy="3284588"/>
              <a:chOff x="1779695" y="626788"/>
              <a:chExt cx="8583494" cy="32845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2530783-6462-D66C-AE8B-8D191D4F38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45710" b="5977"/>
              <a:stretch/>
            </p:blipFill>
            <p:spPr>
              <a:xfrm>
                <a:off x="1779695" y="717175"/>
                <a:ext cx="8583494" cy="3194201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69D097-11CD-7D14-5CA6-E18C0AB14566}"/>
                  </a:ext>
                </a:extLst>
              </p:cNvPr>
              <p:cNvSpPr txBox="1"/>
              <p:nvPr/>
            </p:nvSpPr>
            <p:spPr>
              <a:xfrm>
                <a:off x="3805783" y="626788"/>
                <a:ext cx="4294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>
                    <a:solidFill>
                      <a:srgbClr val="0070C0"/>
                    </a:solidFill>
                  </a:rPr>
                  <a:t>Hypothesis – El Nino = good for recruitment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F8C856-4FF1-4EA9-6345-F9AD48530477}"/>
                </a:ext>
              </a:extLst>
            </p:cNvPr>
            <p:cNvSpPr txBox="1"/>
            <p:nvPr/>
          </p:nvSpPr>
          <p:spPr>
            <a:xfrm>
              <a:off x="6442846" y="3096916"/>
              <a:ext cx="111691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R=0.093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3818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2BB558-B335-D78B-E645-C4F831054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38" y="242228"/>
            <a:ext cx="10515600" cy="1009292"/>
          </a:xfrm>
        </p:spPr>
        <p:txBody>
          <a:bodyPr/>
          <a:lstStyle/>
          <a:p>
            <a:r>
              <a:rPr lang="en-AU" dirty="0"/>
              <a:t>Planktonic production - prey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6ADFC-E9C0-BD84-ED14-E2D999A3C2CB}"/>
              </a:ext>
            </a:extLst>
          </p:cNvPr>
          <p:cNvSpPr txBox="1"/>
          <p:nvPr/>
        </p:nvSpPr>
        <p:spPr>
          <a:xfrm>
            <a:off x="1033953" y="1251520"/>
            <a:ext cx="506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Lacking in observational data on zooplankton dynamics in the Warm Pool - rely on models to provide time series of primary and secondary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4BDFDC-7CCC-529A-D0F3-58A1551197EF}"/>
              </a:ext>
            </a:extLst>
          </p:cNvPr>
          <p:cNvSpPr txBox="1"/>
          <p:nvPr/>
        </p:nvSpPr>
        <p:spPr>
          <a:xfrm>
            <a:off x="849128" y="2937921"/>
            <a:ext cx="618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/>
              <a:t>SEAPODYM (preliminary skipjack update)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D09279-3BB0-88B8-A093-15D054BA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988" y="783123"/>
            <a:ext cx="4882952" cy="5832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0DB808-673F-5CBB-7D2B-AD1DAEFE8AF0}"/>
              </a:ext>
            </a:extLst>
          </p:cNvPr>
          <p:cNvSpPr txBox="1"/>
          <p:nvPr/>
        </p:nvSpPr>
        <p:spPr>
          <a:xfrm>
            <a:off x="7335423" y="5993411"/>
            <a:ext cx="20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Primary 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A84554-2C2D-EC68-C5CC-BBD96C102F1F}"/>
              </a:ext>
            </a:extLst>
          </p:cNvPr>
          <p:cNvSpPr txBox="1"/>
          <p:nvPr/>
        </p:nvSpPr>
        <p:spPr>
          <a:xfrm>
            <a:off x="7319554" y="5083184"/>
            <a:ext cx="131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Juv. skipjack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3D2188-5F40-A10C-7E62-7B44D98F4624}"/>
              </a:ext>
            </a:extLst>
          </p:cNvPr>
          <p:cNvSpPr txBox="1"/>
          <p:nvPr/>
        </p:nvSpPr>
        <p:spPr>
          <a:xfrm>
            <a:off x="938538" y="3428962"/>
            <a:ext cx="54452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SEAPODYM’s estimates of abundances of different life stages in space and time are </a:t>
            </a:r>
            <a:r>
              <a:rPr lang="en-AU" b="1" dirty="0"/>
              <a:t>strongly influenced by the dynamics of environmental forcing variables </a:t>
            </a:r>
            <a:r>
              <a:rPr lang="en-AU" dirty="0"/>
              <a:t>and their empirical relationships with skipjack biology and physiology.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SEAPODYM </a:t>
            </a:r>
            <a:r>
              <a:rPr lang="en-AU" b="1" dirty="0"/>
              <a:t>can estimate a persistent recruitment </a:t>
            </a:r>
            <a:r>
              <a:rPr lang="en-AU" dirty="0"/>
              <a:t>trend due to environment, </a:t>
            </a:r>
            <a:r>
              <a:rPr lang="en-AU" b="1" dirty="0"/>
              <a:t>only if there is such a signal in the model forcing information</a:t>
            </a:r>
            <a:r>
              <a:rPr lang="en-AU" dirty="0"/>
              <a:t>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B7C06-D553-60A2-1D0A-45AA1DFC94EB}"/>
              </a:ext>
            </a:extLst>
          </p:cNvPr>
          <p:cNvSpPr txBox="1"/>
          <p:nvPr/>
        </p:nvSpPr>
        <p:spPr>
          <a:xfrm>
            <a:off x="7633204" y="6548074"/>
            <a:ext cx="40972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coupled NEMO-PISCES model with atmospheric forcing JRA55</a:t>
            </a:r>
            <a:endParaRPr lang="en-AU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9357FC-CFC0-2ED6-7F92-065E18CCDD7E}"/>
              </a:ext>
            </a:extLst>
          </p:cNvPr>
          <p:cNvSpPr txBox="1"/>
          <p:nvPr/>
        </p:nvSpPr>
        <p:spPr>
          <a:xfrm>
            <a:off x="7319554" y="2058325"/>
            <a:ext cx="303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Temp, PP, epipelagic predators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295B5-8A92-EACD-81FE-5607C15148B2}"/>
              </a:ext>
            </a:extLst>
          </p:cNvPr>
          <p:cNvSpPr txBox="1"/>
          <p:nvPr/>
        </p:nvSpPr>
        <p:spPr>
          <a:xfrm>
            <a:off x="7246689" y="3821024"/>
            <a:ext cx="401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Temp, DO, epipelagic micronekton (prey)</a:t>
            </a:r>
          </a:p>
        </p:txBody>
      </p:sp>
    </p:spTree>
    <p:extLst>
      <p:ext uri="{BB962C8B-B14F-4D97-AF65-F5344CB8AC3E}">
        <p14:creationId xmlns:p14="http://schemas.microsoft.com/office/powerpoint/2010/main" val="51964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61EEC3A-12EA-4171-9AD3-C43BFD6DEEDC}" vid="{784FA4AF-0ACA-4F66-9812-712CA1A62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a4e994-e7fa-424f-aeb5-887ee8b010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6DB3471A18EC408365174594E7C36B" ma:contentTypeVersion="18" ma:contentTypeDescription="Create a new document." ma:contentTypeScope="" ma:versionID="42072f86234ccaeb970a7c1552374c76">
  <xsd:schema xmlns:xsd="http://www.w3.org/2001/XMLSchema" xmlns:xs="http://www.w3.org/2001/XMLSchema" xmlns:p="http://schemas.microsoft.com/office/2006/metadata/properties" xmlns:ns3="32a4e994-e7fa-424f-aeb5-887ee8b0100d" xmlns:ns4="9a8b92df-6867-4ea3-8ec2-70d729b1ecf9" targetNamespace="http://schemas.microsoft.com/office/2006/metadata/properties" ma:root="true" ma:fieldsID="095519be6f5700358191767f207ba8ea" ns3:_="" ns4:_="">
    <xsd:import namespace="32a4e994-e7fa-424f-aeb5-887ee8b0100d"/>
    <xsd:import namespace="9a8b92df-6867-4ea3-8ec2-70d729b1ec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e994-e7fa-424f-aeb5-887ee8b01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b92df-6867-4ea3-8ec2-70d729b1ec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86592-F64F-4784-9AC1-23AEE8436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A39C41-8802-4B40-BC66-25A6D9B1EFAE}">
  <ds:schemaRefs>
    <ds:schemaRef ds:uri="http://www.w3.org/XML/1998/namespace"/>
    <ds:schemaRef ds:uri="http://schemas.microsoft.com/office/2006/metadata/properties"/>
    <ds:schemaRef ds:uri="9a8b92df-6867-4ea3-8ec2-70d729b1ecf9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2a4e994-e7fa-424f-aeb5-887ee8b0100d"/>
  </ds:schemaRefs>
</ds:datastoreItem>
</file>

<file path=customXml/itemProps3.xml><?xml version="1.0" encoding="utf-8"?>
<ds:datastoreItem xmlns:ds="http://schemas.openxmlformats.org/officeDocument/2006/customXml" ds:itemID="{D605FB17-E242-49DD-95E8-918C9CF1D8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a4e994-e7fa-424f-aeb5-887ee8b0100d"/>
    <ds:schemaRef ds:uri="9a8b92df-6867-4ea3-8ec2-70d729b1e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16450</TotalTime>
  <Words>1460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明朝</vt:lpstr>
      <vt:lpstr>Aptos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Project 115:  Investigating long-term recruitment trend of skipjack tuna in the WCPO and effort creep in the Japanese pole and line skipjack fishery </vt:lpstr>
      <vt:lpstr>Outline</vt:lpstr>
      <vt:lpstr>Background – Recruitment trend</vt:lpstr>
      <vt:lpstr>Why is it important?</vt:lpstr>
      <vt:lpstr>PowerPoint Presentation</vt:lpstr>
      <vt:lpstr>Approach </vt:lpstr>
      <vt:lpstr>Western Pacific Warm Pool</vt:lpstr>
      <vt:lpstr>PowerPoint Presentation</vt:lpstr>
      <vt:lpstr>Planktonic production - prey</vt:lpstr>
      <vt:lpstr>Summary and recommendations</vt:lpstr>
      <vt:lpstr>Effort creep </vt:lpstr>
      <vt:lpstr>Part 2) Effort creep in the Japanese pole and line fishery </vt:lpstr>
      <vt:lpstr>Statistical framework for effort creep</vt:lpstr>
      <vt:lpstr>Results of application to JPPL data</vt:lpstr>
      <vt:lpstr>PowerPoint Presentation</vt:lpstr>
      <vt:lpstr>Ongoing work leading to 2025 assessment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Hare</dc:creator>
  <cp:lastModifiedBy>Paul Hamer</cp:lastModifiedBy>
  <cp:revision>57</cp:revision>
  <dcterms:created xsi:type="dcterms:W3CDTF">2023-07-28T00:44:00Z</dcterms:created>
  <dcterms:modified xsi:type="dcterms:W3CDTF">2024-08-14T23:56:32Z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0x010100136DB3471A18EC408365174594E7C36B</vt:lpwstr>
  </property>
  <property fmtid="{D5CDD505-2E9C-101B-9397-08002B2CF9AE}" pid="3" name="MediaServiceImageTags">
    <vt:lpwstr/>
  </property>
</Properties>
</file>