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</p:sldMasterIdLst>
  <p:notesMasterIdLst>
    <p:notesMasterId r:id="rId32"/>
  </p:notesMasterIdLst>
  <p:sldIdLst>
    <p:sldId id="256" r:id="rId5"/>
    <p:sldId id="475" r:id="rId6"/>
    <p:sldId id="482" r:id="rId7"/>
    <p:sldId id="483" r:id="rId8"/>
    <p:sldId id="489" r:id="rId9"/>
    <p:sldId id="491" r:id="rId10"/>
    <p:sldId id="495" r:id="rId11"/>
    <p:sldId id="501" r:id="rId12"/>
    <p:sldId id="504" r:id="rId13"/>
    <p:sldId id="502" r:id="rId14"/>
    <p:sldId id="503" r:id="rId15"/>
    <p:sldId id="507" r:id="rId16"/>
    <p:sldId id="509" r:id="rId17"/>
    <p:sldId id="508" r:id="rId18"/>
    <p:sldId id="497" r:id="rId19"/>
    <p:sldId id="11502" r:id="rId20"/>
    <p:sldId id="11504" r:id="rId21"/>
    <p:sldId id="11503" r:id="rId22"/>
    <p:sldId id="473" r:id="rId23"/>
    <p:sldId id="11499" r:id="rId24"/>
    <p:sldId id="11501" r:id="rId25"/>
    <p:sldId id="511" r:id="rId26"/>
    <p:sldId id="513" r:id="rId27"/>
    <p:sldId id="514" r:id="rId28"/>
    <p:sldId id="515" r:id="rId29"/>
    <p:sldId id="516" r:id="rId30"/>
    <p:sldId id="517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742154-A815-565E-4B85-5EB3EBC27B42}" name="Paul Hamer" initials="PH" userId="S::paulh@spc.int::d48ff95e-5a98-498e-b59c-363fc4b71d59" providerId="AD"/>
  <p188:author id="{05FFB772-9646-0E09-8D9B-3F81B8991EC6}" name="Jennyfer Mourot" initials="JM" userId="b968028f2defbf3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360B"/>
    <a:srgbClr val="4776FF"/>
    <a:srgbClr val="00B2CD"/>
    <a:srgbClr val="007DBB"/>
    <a:srgbClr val="B8CCE4"/>
    <a:srgbClr val="D6E3BC"/>
    <a:srgbClr val="FBD4B4"/>
    <a:srgbClr val="FFD8B7"/>
    <a:srgbClr val="00A1C6"/>
    <a:srgbClr val="329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28" autoAdjust="0"/>
    <p:restoredTop sz="92988" autoAdjust="0"/>
  </p:normalViewPr>
  <p:slideViewPr>
    <p:cSldViewPr snapToGrid="0">
      <p:cViewPr varScale="1">
        <p:scale>
          <a:sx n="106" d="100"/>
          <a:sy n="106" d="100"/>
        </p:scale>
        <p:origin x="536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087CE-1009-450A-9586-36272692A7EE}" type="datetimeFigureOut">
              <a:rPr lang="fr-FR" smtClean="0"/>
              <a:t>14/08/2024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CCBF7-1A52-4FC9-A872-D96E3B8E56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074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959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078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366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aggregation</a:t>
            </a:r>
            <a:r>
              <a:rPr lang="fr-FR" dirty="0"/>
              <a:t> patterns – max </a:t>
            </a:r>
            <a:r>
              <a:rPr lang="fr-FR" dirty="0" err="1"/>
              <a:t>biomass</a:t>
            </a:r>
            <a:r>
              <a:rPr lang="fr-FR" dirty="0"/>
              <a:t> at 2 </a:t>
            </a:r>
            <a:r>
              <a:rPr lang="fr-FR" dirty="0" err="1"/>
              <a:t>months</a:t>
            </a:r>
            <a:r>
              <a:rPr lang="fr-FR" dirty="0"/>
              <a:t>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decrease</a:t>
            </a:r>
            <a:r>
              <a:rPr lang="fr-FR" dirty="0"/>
              <a:t> for </a:t>
            </a:r>
            <a:r>
              <a:rPr lang="fr-FR" dirty="0" err="1"/>
              <a:t>both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064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910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Segoe UI" panose="020B0502040204020203" pitchFamily="34" charset="0"/>
              </a:rPr>
              <a:t>Overall I would also emphasis that project really services the need for resources to continue and build on this work to support a platform for industry adoption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067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Segoe UI" panose="020B0502040204020203" pitchFamily="34" charset="0"/>
              </a:rPr>
              <a:t>Overall I would also emphasis that project really services the need for resources to continue and build on this work to support a platform for industry adoption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4523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850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254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708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743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Principle (developed with physical oceanographers)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weight (sand or clay in the bottom bamboos of the cube) slowly dissolves in seawater, bamboos and cotton get saturated in seawater after 20-25 days. The density then becomes similar to seawater, making the structure drift neutrally in the water column just like a jelly-fish.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Minimizing the emerged component of </a:t>
            </a:r>
            <a:r>
              <a:rPr lang="en-US" sz="1200" dirty="0" err="1"/>
              <a:t>dFAD</a:t>
            </a:r>
            <a:r>
              <a:rPr lang="en-US" sz="1200" dirty="0"/>
              <a:t> structures at the surface helps to increase its lifetime through reduced structural stress (from wind, waves, and differing surface vs deeper currents)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475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964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81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3981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7DBB"/>
                </a:solidFill>
              </a:rPr>
              <a:t>5,000 non-entangling and biodegradable FADs deployed by TUNACONS fleet in 2021-2023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702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1855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5828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000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Several training workshops for skippers, crew, fisheries managers and representatives, and companies in port  have been conducted. These workshops aimed at presenting the project, its objectives and the jelly-FAD design. A practical part of the workshop involved training in how to build the jelly-FADs step by step.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Even if we plan to deploy 400 jelly FADs. From previous trial experience an </a:t>
            </a:r>
            <a:r>
              <a:rPr lang="en-US" sz="1800" dirty="0" err="1">
                <a:effectLst/>
                <a:latin typeface="Segoe UI" panose="020B0502040204020203" pitchFamily="34" charset="0"/>
              </a:rPr>
              <a:t>duse</a:t>
            </a:r>
            <a:r>
              <a:rPr lang="en-US" sz="1800" dirty="0">
                <a:effectLst/>
                <a:latin typeface="Segoe UI" panose="020B0502040204020203" pitchFamily="34" charset="0"/>
              </a:rPr>
              <a:t> of FAD in WCPO, we might expect to get visit and data from 10- 20% (just my guess). So additional funds to add more would be needed to get robust results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565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02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challenges and lessons learned in construction and storage of jelly-FADs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9787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9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007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392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CBF7-1A52-4FC9-A872-D96E3B8E56C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78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A714-9302-4F78-8284-842B920EF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8720" y="2646363"/>
            <a:ext cx="6736080" cy="2387600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0BE79B-66B3-4535-868E-13C4FF6E6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8720" y="5126038"/>
            <a:ext cx="6736080" cy="583882"/>
          </a:xfrm>
        </p:spPr>
        <p:txBody>
          <a:bodyPr anchor="t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E2576-EA73-40E8-A2F2-A62B73E3C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5CCD9-36E9-4809-B113-D53B5EBE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451D-CA62-47FA-92B4-ED2D8FCD9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072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box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00C6B7-69E3-4CA4-A6B4-C868D0CB7DBC}"/>
              </a:ext>
            </a:extLst>
          </p:cNvPr>
          <p:cNvSpPr/>
          <p:nvPr userDrawn="1"/>
        </p:nvSpPr>
        <p:spPr>
          <a:xfrm>
            <a:off x="836611" y="457200"/>
            <a:ext cx="3935413" cy="5403850"/>
          </a:xfrm>
          <a:prstGeom prst="rect">
            <a:avLst/>
          </a:prstGeom>
          <a:solidFill>
            <a:srgbClr val="DE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845D4C9-5249-4694-9B85-C5361D6CB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 r="25097" b="17760"/>
          <a:stretch/>
        </p:blipFill>
        <p:spPr>
          <a:xfrm>
            <a:off x="874911" y="1257300"/>
            <a:ext cx="3935413" cy="4603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0AA1D0-8E90-44C4-9562-41C22EE9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B0CA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1141B-7A45-42CD-9FA0-FA3F57FC2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96000"/>
            <a:ext cx="6172200" cy="45650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9E0FD-1890-46F8-8BC3-E9516C5E2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46A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D326A-A223-4A66-8461-449419D23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282F8-F662-4779-8227-5303B31DC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3B61E-AAF7-4610-9B1C-353FB2AD5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5C6FF66-E984-4E86-BEB9-13DCCC338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93"/>
          <a:stretch/>
        </p:blipFill>
        <p:spPr>
          <a:xfrm>
            <a:off x="1" y="0"/>
            <a:ext cx="58885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CBCFA4-82D4-43DA-9EB0-AD33551A27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324000"/>
            <a:ext cx="2925126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9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r blue bottom text left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700C6-B419-416F-AF08-BBBA1949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AD13B6-6CFA-43ED-A013-5603EF1DBC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86444"/>
            <a:ext cx="6172200" cy="43746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95694-4689-49CA-92F4-A8F884B73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5D2E4-52AC-40C7-83DE-BB12D5C9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A3491-E6B6-4519-8AF0-E260E39E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53F7C-FA6A-46C2-A91A-51000F76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CDFF72-5FE0-4DCD-8F5C-8D740AF8B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324000"/>
            <a:ext cx="2925126" cy="9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A4F6D2-CD76-43F5-A681-3F113BDB5E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5906"/>
            <a:ext cx="12192000" cy="6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DA3D00E-03D9-472A-B777-47186482DE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117605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2FCFFF-5461-4325-AAA9-AE277B9FC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477"/>
            <a:ext cx="11077575" cy="73580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2EE8B-A420-482C-AA8F-161CF5617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7976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CB40F-0903-4B7E-8BF4-FABD7BA2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AB605-A5E2-4DE4-9DDB-979FC369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8B41D-0106-4F2E-8CAF-6F6AA937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CB1E9AC-C150-4025-AE54-3EE7898311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80160"/>
            <a:ext cx="2925126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6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ar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73F47F-D34D-44F8-A4C7-085914045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580783-FC5E-4A67-8104-4FB7A8D4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B6090D-A3EB-4FDF-A21C-83AB4FDD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0F3356-3FA1-4DEB-8E57-D4E7D5E62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5906"/>
            <a:ext cx="12192000" cy="692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56E871-4E91-4005-95BD-4CA1216CC5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324000"/>
            <a:ext cx="2925126" cy="972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8EFC63D-1169-4118-988E-F6C088E14D6C}"/>
              </a:ext>
            </a:extLst>
          </p:cNvPr>
          <p:cNvSpPr txBox="1">
            <a:spLocks/>
          </p:cNvSpPr>
          <p:nvPr userDrawn="1"/>
        </p:nvSpPr>
        <p:spPr>
          <a:xfrm>
            <a:off x="838200" y="1373539"/>
            <a:ext cx="10431421" cy="735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B0C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Click to edit Master title style</a:t>
            </a:r>
            <a:endParaRPr lang="fr-FR" sz="40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8AC3570-27DB-4DE2-AF51-4C488E57D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085"/>
            <a:ext cx="10515600" cy="39212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81AFBA8-BA92-46A1-A31C-3787D0405F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18038" r="4056" b="80046"/>
          <a:stretch/>
        </p:blipFill>
        <p:spPr>
          <a:xfrm>
            <a:off x="626875" y="1237014"/>
            <a:ext cx="11069826" cy="1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76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8493EFD-9D99-40E0-82DC-EB423C022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11760549" cy="6858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5EE1E0-BA54-4E9E-A18B-F0BEFA42C8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80160"/>
            <a:ext cx="2925126" cy="972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02A15-9DC6-4F18-A8CA-822A6ECB3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65528"/>
            <a:ext cx="5181600" cy="41347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36924-1628-4793-A109-B217B6E4E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65528"/>
            <a:ext cx="5181600" cy="4134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B3672-26D8-4D46-B9DE-6B2D27E6A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59EA9-83A3-477E-9E11-11C501E3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8C123-B7F5-4FD2-9435-71E4F724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C1ACE4-6A3A-4041-88EE-1717640AE495}"/>
              </a:ext>
            </a:extLst>
          </p:cNvPr>
          <p:cNvSpPr txBox="1">
            <a:spLocks/>
          </p:cNvSpPr>
          <p:nvPr userDrawn="1"/>
        </p:nvSpPr>
        <p:spPr>
          <a:xfrm>
            <a:off x="838200" y="1373539"/>
            <a:ext cx="10431421" cy="735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B0C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Click to edit Master title style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172729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854437A-3322-4768-A70E-EBAB2F260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11760549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5ECECCF-9CC5-4F9B-99C0-15E897221C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80160"/>
            <a:ext cx="2925126" cy="972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94549-5071-4DBF-B0E3-39806E449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2380" y="2109345"/>
            <a:ext cx="3291578" cy="41347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B69AF1D-5AE6-496F-9BC9-B625966CE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0211" y="2117006"/>
            <a:ext cx="3291578" cy="41347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80CBA766-0D8C-49E1-A44D-66671B54569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1E880D-16D1-4539-9948-C2240ACC59CA}" type="datetimeFigureOut">
              <a:rPr lang="fr-FR" smtClean="0"/>
              <a:pPr/>
              <a:t>14/08/2024</a:t>
            </a:fld>
            <a:endParaRPr lang="fr-FR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247DC72-BEB6-409B-8BDD-1A113163855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861154-064F-4AC5-84EA-549FDD985C1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EF54B22-ADB7-44CD-8D00-60A0BF2DC7AD}"/>
              </a:ext>
            </a:extLst>
          </p:cNvPr>
          <p:cNvSpPr txBox="1">
            <a:spLocks/>
          </p:cNvSpPr>
          <p:nvPr userDrawn="1"/>
        </p:nvSpPr>
        <p:spPr>
          <a:xfrm>
            <a:off x="838200" y="1373539"/>
            <a:ext cx="10431421" cy="735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B0C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Click to edit Master title style</a:t>
            </a:r>
            <a:endParaRPr lang="fr-FR" sz="4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FDA17A-0E28-4795-BD73-A8EFAD0C3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1DDBC-065E-4D49-8735-94AFFE054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239D6-49DF-40DF-A7AC-008B9C5A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A83EFD6-87FF-4AB7-8A5B-3BB13A6B5E2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78042" y="2117006"/>
            <a:ext cx="3291578" cy="41347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5006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D3B5-5147-4C75-982C-4343F93747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Divider Chapter Slide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C5762-9132-4ACE-8BCC-7261A3C05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46A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A38CB-A948-465D-80D8-92EA3137C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BAB24-1757-4627-856C-81AC996D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F7060-A99B-410E-B6C2-BDD91AFB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0FBC53-62D1-41D0-AC6A-42D6FB669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324000"/>
            <a:ext cx="2925126" cy="972000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7254DA3-BF0D-4FCF-BF4A-C8C9621AE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18038" r="4056" b="80046"/>
          <a:stretch/>
        </p:blipFill>
        <p:spPr>
          <a:xfrm>
            <a:off x="626875" y="1237014"/>
            <a:ext cx="11069826" cy="131411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0E9DF43-318F-41D9-8DC9-04DEED7AC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93"/>
          <a:stretch/>
        </p:blipFill>
        <p:spPr>
          <a:xfrm>
            <a:off x="1" y="0"/>
            <a:ext cx="588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0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-certificates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D53162-33EF-4CED-99DB-E85F0CB5B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-9564"/>
            <a:ext cx="1219009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AF0351-BBB5-4D90-BF18-C8CF3E5132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324000"/>
            <a:ext cx="2925126" cy="972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4669462-A299-40A0-81EC-EF072D29E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08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4F2B38-3D34-47BD-893F-BFD3725CC310}"/>
              </a:ext>
            </a:extLst>
          </p:cNvPr>
          <p:cNvSpPr txBox="1">
            <a:spLocks/>
          </p:cNvSpPr>
          <p:nvPr userDrawn="1"/>
        </p:nvSpPr>
        <p:spPr>
          <a:xfrm>
            <a:off x="838200" y="1373539"/>
            <a:ext cx="10431421" cy="735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B0C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Click to edit Master title style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222281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otos-SPC and 75th PNG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20324B-4022-401C-B651-29E4BA7209AF}"/>
              </a:ext>
            </a:extLst>
          </p:cNvPr>
          <p:cNvSpPr/>
          <p:nvPr userDrawn="1"/>
        </p:nvSpPr>
        <p:spPr>
          <a:xfrm>
            <a:off x="8610600" y="325546"/>
            <a:ext cx="2960629" cy="971849"/>
          </a:xfrm>
          <a:prstGeom prst="rect">
            <a:avLst/>
          </a:prstGeom>
          <a:noFill/>
          <a:ln>
            <a:solidFill>
              <a:srgbClr val="00B0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76DA5-349A-4EE5-ADB2-D962087D9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B3472-A959-4F60-8F58-DC0E76961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9847C-A74E-4C7E-B70C-9C108306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AA036E-5135-4DB5-89F2-27ED202318E1}"/>
              </a:ext>
            </a:extLst>
          </p:cNvPr>
          <p:cNvSpPr txBox="1"/>
          <p:nvPr userDrawn="1"/>
        </p:nvSpPr>
        <p:spPr>
          <a:xfrm>
            <a:off x="8610600" y="380583"/>
            <a:ext cx="28888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If possible, when photo placed (covering whole slide, leave bar on left) please place in this box the SPC|75</a:t>
            </a:r>
            <a:r>
              <a:rPr lang="en-US" sz="1000" baseline="30000" dirty="0"/>
              <a:t>th</a:t>
            </a:r>
            <a:r>
              <a:rPr lang="en-US" sz="1000" dirty="0"/>
              <a:t> logo in PNG format (duo color, white, blue) on top of the image. Don’t forget copyright of the photo.</a:t>
            </a: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479586D-0409-4B2E-81BD-8611318E9D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93"/>
          <a:stretch/>
        </p:blipFill>
        <p:spPr>
          <a:xfrm>
            <a:off x="1" y="0"/>
            <a:ext cx="588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1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otos-no  logos 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76DA5-349A-4EE5-ADB2-D962087D9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B3472-A959-4F60-8F58-DC0E76961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9847C-A74E-4C7E-B70C-9C108306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2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319846-29D1-46FA-A4B4-F51045673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A294C-9B27-49AE-9128-3696CDEB7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656F4-F81B-4402-9B07-9F7FD5977B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CCE74-D5F7-4C92-B871-71638BD58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9639-0815-4873-A2C3-3182144E7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0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61" r:id="rId5"/>
    <p:sldLayoutId id="2147483651" r:id="rId6"/>
    <p:sldLayoutId id="2147483654" r:id="rId7"/>
    <p:sldLayoutId id="2147483655" r:id="rId8"/>
    <p:sldLayoutId id="2147483660" r:id="rId9"/>
    <p:sldLayoutId id="2147483656" r:id="rId10"/>
    <p:sldLayoutId id="214748365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B0C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6A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6A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6A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6A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6A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hyperlink" Target="mailto:gmoreno@iss-foundation.org" TargetMode="External"/><Relationship Id="rId10" Type="http://schemas.openxmlformats.org/officeDocument/2006/relationships/image" Target="../media/image47.jpeg"/><Relationship Id="rId4" Type="http://schemas.openxmlformats.org/officeDocument/2006/relationships/hyperlink" Target="mailto:laurianee@spc.int" TargetMode="External"/><Relationship Id="rId9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png"/><Relationship Id="rId7" Type="http://schemas.openxmlformats.org/officeDocument/2006/relationships/image" Target="../media/image12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tiff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9D4DE-54A0-4490-AC58-DF095DE20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7897" y="1197868"/>
            <a:ext cx="7414517" cy="2506554"/>
          </a:xfrm>
        </p:spPr>
        <p:txBody>
          <a:bodyPr>
            <a:noAutofit/>
          </a:bodyPr>
          <a:lstStyle/>
          <a:p>
            <a:pPr algn="ctr"/>
            <a:r>
              <a:rPr lang="en-AU" sz="4000" b="1" dirty="0">
                <a:solidFill>
                  <a:srgbClr val="0046AD"/>
                </a:solidFill>
                <a:latin typeface="+mn-lt"/>
              </a:rPr>
              <a:t>Progress Report of Project 110: Non-entangling and Biodegradable FAD Trial in the Western and Central Pacific Ocean</a:t>
            </a:r>
            <a:endParaRPr lang="fr-FR" sz="4000" b="1" dirty="0">
              <a:solidFill>
                <a:srgbClr val="0046AD"/>
              </a:solidFill>
              <a:latin typeface="+mn-lt"/>
            </a:endParaRP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E5FFCB9-1F03-452E-AEF6-8BC77EE06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126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829C63-236A-4A7F-9B05-49DE87FBCC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DF8288-2D30-0617-5C23-3308099B4B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5" r="9388"/>
          <a:stretch/>
        </p:blipFill>
        <p:spPr bwMode="auto">
          <a:xfrm>
            <a:off x="4792262" y="3704422"/>
            <a:ext cx="2085059" cy="30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D344E86-E087-D284-E6F2-78A9B11FCE92}"/>
              </a:ext>
            </a:extLst>
          </p:cNvPr>
          <p:cNvSpPr txBox="1"/>
          <p:nvPr/>
        </p:nvSpPr>
        <p:spPr>
          <a:xfrm>
            <a:off x="4547897" y="6738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strike="noStrike" dirty="0">
                <a:solidFill>
                  <a:srgbClr val="005FA9"/>
                </a:solidFill>
                <a:effectLst/>
              </a:rPr>
              <a:t>WCPFC-SC20-EB-WP-03 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BCDAFEE-6607-7E9A-824F-FDF0A7739EA9}"/>
              </a:ext>
            </a:extLst>
          </p:cNvPr>
          <p:cNvSpPr txBox="1">
            <a:spLocks/>
          </p:cNvSpPr>
          <p:nvPr/>
        </p:nvSpPr>
        <p:spPr>
          <a:xfrm>
            <a:off x="6900868" y="4255382"/>
            <a:ext cx="5190008" cy="10595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46A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46A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46A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46A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46A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b="1">
                <a:solidFill>
                  <a:srgbClr val="00B0CA"/>
                </a:solidFill>
              </a:rPr>
              <a:t>Lauriane Escalle, </a:t>
            </a:r>
          </a:p>
          <a:p>
            <a:pPr algn="ctr"/>
            <a:r>
              <a:rPr lang="en-AU" sz="2800" b="1">
                <a:solidFill>
                  <a:srgbClr val="00B0CA"/>
                </a:solidFill>
              </a:rPr>
              <a:t>Gala Moreno , Iker Zudaire , Jon Uranga, Donald David, and Paul Hamer</a:t>
            </a:r>
            <a:endParaRPr lang="en-AU" sz="2800" b="1" dirty="0">
              <a:solidFill>
                <a:srgbClr val="00B0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35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568D6D-5514-2F52-1F27-85C4D4973934}"/>
              </a:ext>
            </a:extLst>
          </p:cNvPr>
          <p:cNvSpPr txBox="1"/>
          <p:nvPr/>
        </p:nvSpPr>
        <p:spPr>
          <a:xfrm>
            <a:off x="700763" y="733156"/>
            <a:ext cx="6947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</a:rPr>
              <a:t>At-sea trials – preliminary results: speed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CA2A5E4-8421-E238-E477-BCA45530BAB5}"/>
              </a:ext>
            </a:extLst>
          </p:cNvPr>
          <p:cNvSpPr txBox="1"/>
          <p:nvPr/>
        </p:nvSpPr>
        <p:spPr>
          <a:xfrm>
            <a:off x="700763" y="94701"/>
            <a:ext cx="7917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Results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A8AE2113-511C-1B37-E21F-2BB73102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97183"/>
            <a:ext cx="620586" cy="335087"/>
          </a:xfrm>
        </p:spPr>
        <p:txBody>
          <a:bodyPr/>
          <a:lstStyle/>
          <a:p>
            <a:fld id="{72E946D8-3FBF-4D4C-8F76-92054BEBFF63}" type="slidenum">
              <a:rPr lang="en-US" sz="1800" b="1" smtClean="0">
                <a:solidFill>
                  <a:schemeClr val="tx1"/>
                </a:solidFill>
              </a:rPr>
              <a:t>10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92AC568-1D02-DF19-F738-F1F0D8F27AF0}"/>
              </a:ext>
            </a:extLst>
          </p:cNvPr>
          <p:cNvCxnSpPr/>
          <p:nvPr/>
        </p:nvCxnSpPr>
        <p:spPr>
          <a:xfrm>
            <a:off x="700762" y="555808"/>
            <a:ext cx="7488000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capture d’écran, texte, ligne, diagramme&#10;&#10;Description générée automatiquement">
            <a:extLst>
              <a:ext uri="{FF2B5EF4-FFF2-40B4-BE49-F238E27FC236}">
                <a16:creationId xmlns:a16="http://schemas.microsoft.com/office/drawing/2014/main" id="{BC1A47B2-9256-5F9E-8680-352592C451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895" y="1432310"/>
            <a:ext cx="7621906" cy="34651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754D2F3-3F7D-8C09-39FE-4E00B46F63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824512"/>
              </p:ext>
            </p:extLst>
          </p:nvPr>
        </p:nvGraphicFramePr>
        <p:xfrm>
          <a:off x="2494400" y="4994783"/>
          <a:ext cx="6611461" cy="1402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6775">
                  <a:extLst>
                    <a:ext uri="{9D8B030D-6E8A-4147-A177-3AD203B41FA5}">
                      <a16:colId xmlns:a16="http://schemas.microsoft.com/office/drawing/2014/main" val="3711171634"/>
                    </a:ext>
                  </a:extLst>
                </a:gridCol>
                <a:gridCol w="1293701">
                  <a:extLst>
                    <a:ext uri="{9D8B030D-6E8A-4147-A177-3AD203B41FA5}">
                      <a16:colId xmlns:a16="http://schemas.microsoft.com/office/drawing/2014/main" val="2250469699"/>
                    </a:ext>
                  </a:extLst>
                </a:gridCol>
                <a:gridCol w="1436657">
                  <a:extLst>
                    <a:ext uri="{9D8B030D-6E8A-4147-A177-3AD203B41FA5}">
                      <a16:colId xmlns:a16="http://schemas.microsoft.com/office/drawing/2014/main" val="310513948"/>
                    </a:ext>
                  </a:extLst>
                </a:gridCol>
                <a:gridCol w="1437671">
                  <a:extLst>
                    <a:ext uri="{9D8B030D-6E8A-4147-A177-3AD203B41FA5}">
                      <a16:colId xmlns:a16="http://schemas.microsoft.com/office/drawing/2014/main" val="1431985280"/>
                    </a:ext>
                  </a:extLst>
                </a:gridCol>
                <a:gridCol w="1436657">
                  <a:extLst>
                    <a:ext uri="{9D8B030D-6E8A-4147-A177-3AD203B41FA5}">
                      <a16:colId xmlns:a16="http://schemas.microsoft.com/office/drawing/2014/main" val="1802938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 SPEED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Other fleets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US fleet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273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Jelly-FADs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Conventional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Jelly-FADs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Conventional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0729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Min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0.0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0.0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0.0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0.0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6693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Mean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0.9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0.9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1.1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1.2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905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Max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4.9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4.9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4.9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4.9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3985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030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568D6D-5514-2F52-1F27-85C4D4973934}"/>
              </a:ext>
            </a:extLst>
          </p:cNvPr>
          <p:cNvSpPr txBox="1"/>
          <p:nvPr/>
        </p:nvSpPr>
        <p:spPr>
          <a:xfrm>
            <a:off x="700763" y="733156"/>
            <a:ext cx="6947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</a:rPr>
              <a:t>At-sea trials – preliminary results: catch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CA2A5E4-8421-E238-E477-BCA45530BAB5}"/>
              </a:ext>
            </a:extLst>
          </p:cNvPr>
          <p:cNvSpPr txBox="1"/>
          <p:nvPr/>
        </p:nvSpPr>
        <p:spPr>
          <a:xfrm>
            <a:off x="700763" y="94701"/>
            <a:ext cx="7917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Results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A8AE2113-511C-1B37-E21F-2BB73102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97183"/>
            <a:ext cx="620586" cy="335087"/>
          </a:xfrm>
        </p:spPr>
        <p:txBody>
          <a:bodyPr/>
          <a:lstStyle/>
          <a:p>
            <a:fld id="{72E946D8-3FBF-4D4C-8F76-92054BEBFF63}" type="slidenum">
              <a:rPr lang="en-US" sz="1800" b="1" smtClean="0">
                <a:solidFill>
                  <a:schemeClr val="tx1"/>
                </a:solidFill>
              </a:rPr>
              <a:t>11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92AC568-1D02-DF19-F738-F1F0D8F27AF0}"/>
              </a:ext>
            </a:extLst>
          </p:cNvPr>
          <p:cNvCxnSpPr/>
          <p:nvPr/>
        </p:nvCxnSpPr>
        <p:spPr>
          <a:xfrm>
            <a:off x="700762" y="555808"/>
            <a:ext cx="7488000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BEA1C85F-36AE-C0BF-25E8-D7567946C4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482477"/>
              </p:ext>
            </p:extLst>
          </p:nvPr>
        </p:nvGraphicFramePr>
        <p:xfrm>
          <a:off x="1909932" y="1294906"/>
          <a:ext cx="837213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081">
                  <a:extLst>
                    <a:ext uri="{9D8B030D-6E8A-4147-A177-3AD203B41FA5}">
                      <a16:colId xmlns:a16="http://schemas.microsoft.com/office/drawing/2014/main" val="138196425"/>
                    </a:ext>
                  </a:extLst>
                </a:gridCol>
                <a:gridCol w="1564481">
                  <a:extLst>
                    <a:ext uri="{9D8B030D-6E8A-4147-A177-3AD203B41FA5}">
                      <a16:colId xmlns:a16="http://schemas.microsoft.com/office/drawing/2014/main" val="3816870129"/>
                    </a:ext>
                  </a:extLst>
                </a:gridCol>
                <a:gridCol w="1092994">
                  <a:extLst>
                    <a:ext uri="{9D8B030D-6E8A-4147-A177-3AD203B41FA5}">
                      <a16:colId xmlns:a16="http://schemas.microsoft.com/office/drawing/2014/main" val="787812632"/>
                    </a:ext>
                  </a:extLst>
                </a:gridCol>
                <a:gridCol w="1130868">
                  <a:extLst>
                    <a:ext uri="{9D8B030D-6E8A-4147-A177-3AD203B41FA5}">
                      <a16:colId xmlns:a16="http://schemas.microsoft.com/office/drawing/2014/main" val="14002531"/>
                    </a:ext>
                  </a:extLst>
                </a:gridCol>
                <a:gridCol w="1395356">
                  <a:extLst>
                    <a:ext uri="{9D8B030D-6E8A-4147-A177-3AD203B41FA5}">
                      <a16:colId xmlns:a16="http://schemas.microsoft.com/office/drawing/2014/main" val="3912539449"/>
                    </a:ext>
                  </a:extLst>
                </a:gridCol>
                <a:gridCol w="1395356">
                  <a:extLst>
                    <a:ext uri="{9D8B030D-6E8A-4147-A177-3AD203B41FA5}">
                      <a16:colId xmlns:a16="http://schemas.microsoft.com/office/drawing/2014/main" val="41636167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FAD type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sets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tuna catches (mt)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05511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Min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Mean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Median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76598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Jelly-FAD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20</a:t>
                      </a:r>
                      <a:endParaRPr lang="fr-FR" sz="20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0</a:t>
                      </a:r>
                      <a:endParaRPr lang="fr-FR" sz="20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53.6</a:t>
                      </a:r>
                      <a:endParaRPr lang="fr-FR" sz="2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35.0</a:t>
                      </a:r>
                      <a:endParaRPr lang="fr-FR" sz="2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185</a:t>
                      </a:r>
                      <a:endParaRPr lang="fr-FR" sz="2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47557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Conventional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50</a:t>
                      </a:r>
                      <a:endParaRPr lang="fr-FR" sz="2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5</a:t>
                      </a:r>
                      <a:endParaRPr lang="fr-FR" sz="20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71.3</a:t>
                      </a:r>
                      <a:endParaRPr lang="fr-FR" sz="2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52.5</a:t>
                      </a:r>
                      <a:endParaRPr lang="fr-FR" sz="20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260</a:t>
                      </a:r>
                      <a:endParaRPr lang="fr-FR" sz="20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92190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 WCPO FADs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11,005</a:t>
                      </a:r>
                      <a:endParaRPr lang="fr-FR" sz="2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0</a:t>
                      </a:r>
                      <a:endParaRPr lang="fr-FR" sz="20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46.3</a:t>
                      </a:r>
                      <a:endParaRPr lang="fr-FR" sz="2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30.0</a:t>
                      </a:r>
                      <a:endParaRPr lang="fr-FR" sz="20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481</a:t>
                      </a:r>
                      <a:endParaRPr lang="fr-FR" sz="20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041500597"/>
                  </a:ext>
                </a:extLst>
              </a:tr>
            </a:tbl>
          </a:graphicData>
        </a:graphic>
      </p:graphicFrame>
      <p:pic>
        <p:nvPicPr>
          <p:cNvPr id="2" name="Image 1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FFF0DC6F-B35B-1491-2B36-28BF62CC0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762" y="3454400"/>
            <a:ext cx="3970655" cy="340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069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568D6D-5514-2F52-1F27-85C4D4973934}"/>
              </a:ext>
            </a:extLst>
          </p:cNvPr>
          <p:cNvSpPr txBox="1"/>
          <p:nvPr/>
        </p:nvSpPr>
        <p:spPr>
          <a:xfrm>
            <a:off x="700763" y="733156"/>
            <a:ext cx="7360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</a:rPr>
              <a:t>At-sea trials – preliminary results: catch on same pairs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CA2A5E4-8421-E238-E477-BCA45530BAB5}"/>
              </a:ext>
            </a:extLst>
          </p:cNvPr>
          <p:cNvSpPr txBox="1"/>
          <p:nvPr/>
        </p:nvSpPr>
        <p:spPr>
          <a:xfrm>
            <a:off x="700763" y="94701"/>
            <a:ext cx="7917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Results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A8AE2113-511C-1B37-E21F-2BB73102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97183"/>
            <a:ext cx="620586" cy="335087"/>
          </a:xfrm>
        </p:spPr>
        <p:txBody>
          <a:bodyPr/>
          <a:lstStyle/>
          <a:p>
            <a:fld id="{72E946D8-3FBF-4D4C-8F76-92054BEBFF63}" type="slidenum">
              <a:rPr lang="en-US" sz="1800" b="1" smtClean="0">
                <a:solidFill>
                  <a:schemeClr val="tx1"/>
                </a:solidFill>
              </a:rPr>
              <a:t>12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92AC568-1D02-DF19-F738-F1F0D8F27AF0}"/>
              </a:ext>
            </a:extLst>
          </p:cNvPr>
          <p:cNvCxnSpPr/>
          <p:nvPr/>
        </p:nvCxnSpPr>
        <p:spPr>
          <a:xfrm>
            <a:off x="700762" y="555808"/>
            <a:ext cx="7488000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BEA1C85F-36AE-C0BF-25E8-D7567946C4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092494"/>
              </p:ext>
            </p:extLst>
          </p:nvPr>
        </p:nvGraphicFramePr>
        <p:xfrm>
          <a:off x="828264" y="1853565"/>
          <a:ext cx="10780158" cy="3150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1609">
                  <a:extLst>
                    <a:ext uri="{9D8B030D-6E8A-4147-A177-3AD203B41FA5}">
                      <a16:colId xmlns:a16="http://schemas.microsoft.com/office/drawing/2014/main" val="138196425"/>
                    </a:ext>
                  </a:extLst>
                </a:gridCol>
                <a:gridCol w="1510847">
                  <a:extLst>
                    <a:ext uri="{9D8B030D-6E8A-4147-A177-3AD203B41FA5}">
                      <a16:colId xmlns:a16="http://schemas.microsoft.com/office/drawing/2014/main" val="3816870129"/>
                    </a:ext>
                  </a:extLst>
                </a:gridCol>
                <a:gridCol w="1055523">
                  <a:extLst>
                    <a:ext uri="{9D8B030D-6E8A-4147-A177-3AD203B41FA5}">
                      <a16:colId xmlns:a16="http://schemas.microsoft.com/office/drawing/2014/main" val="787812632"/>
                    </a:ext>
                  </a:extLst>
                </a:gridCol>
                <a:gridCol w="1092099">
                  <a:extLst>
                    <a:ext uri="{9D8B030D-6E8A-4147-A177-3AD203B41FA5}">
                      <a16:colId xmlns:a16="http://schemas.microsoft.com/office/drawing/2014/main" val="14002531"/>
                    </a:ext>
                  </a:extLst>
                </a:gridCol>
                <a:gridCol w="1347520">
                  <a:extLst>
                    <a:ext uri="{9D8B030D-6E8A-4147-A177-3AD203B41FA5}">
                      <a16:colId xmlns:a16="http://schemas.microsoft.com/office/drawing/2014/main" val="3912539449"/>
                    </a:ext>
                  </a:extLst>
                </a:gridCol>
                <a:gridCol w="1347520">
                  <a:extLst>
                    <a:ext uri="{9D8B030D-6E8A-4147-A177-3AD203B41FA5}">
                      <a16:colId xmlns:a16="http://schemas.microsoft.com/office/drawing/2014/main" val="4163616772"/>
                    </a:ext>
                  </a:extLst>
                </a:gridCol>
                <a:gridCol w="1347520">
                  <a:extLst>
                    <a:ext uri="{9D8B030D-6E8A-4147-A177-3AD203B41FA5}">
                      <a16:colId xmlns:a16="http://schemas.microsoft.com/office/drawing/2014/main" val="1989636474"/>
                    </a:ext>
                  </a:extLst>
                </a:gridCol>
                <a:gridCol w="1347520">
                  <a:extLst>
                    <a:ext uri="{9D8B030D-6E8A-4147-A177-3AD203B41FA5}">
                      <a16:colId xmlns:a16="http://schemas.microsoft.com/office/drawing/2014/main" val="318186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Pair</a:t>
                      </a:r>
                      <a:endParaRPr lang="en-AU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Deployment</a:t>
                      </a:r>
                      <a:endParaRPr lang="en-AU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Bio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Total catch (t)</a:t>
                      </a:r>
                      <a:endParaRPr lang="en-AU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Months after deployment</a:t>
                      </a:r>
                      <a:endParaRPr lang="en-AU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Conv</a:t>
                      </a:r>
                      <a:endParaRPr lang="en-AU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Total catch (t)</a:t>
                      </a:r>
                      <a:endParaRPr lang="en-AU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Months after deployment</a:t>
                      </a:r>
                      <a:endParaRPr lang="en-AU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05511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Pair 1</a:t>
                      </a: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12/02/2023</a:t>
                      </a: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Set 1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35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1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Set 1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155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6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76598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 noProof="0" dirty="0">
                          <a:effectLst/>
                        </a:rPr>
                        <a:t> </a:t>
                      </a: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12/02/2023</a:t>
                      </a: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Set 2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35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2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Set 2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95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6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47557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 noProof="0" dirty="0">
                          <a:effectLst/>
                        </a:rPr>
                        <a:t> </a:t>
                      </a: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12/02/2023</a:t>
                      </a: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Set 3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55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2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 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 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 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92190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 </a:t>
                      </a: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12/02/2023</a:t>
                      </a: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Set 4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43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2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 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 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 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41500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Pair 2</a:t>
                      </a: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04/05/2024</a:t>
                      </a: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Set 1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26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2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Set 1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55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2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13616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Pair 3</a:t>
                      </a: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04/05/2024</a:t>
                      </a: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Set 1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161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2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Set 1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25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2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8729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Pair 4</a:t>
                      </a: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noProof="0" dirty="0">
                          <a:effectLst/>
                        </a:rPr>
                        <a:t>04/05/2024</a:t>
                      </a: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Set 1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134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1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Set 1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35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2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3310038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BB942E6-AD56-4DA4-5972-ECA0E103D371}"/>
              </a:ext>
            </a:extLst>
          </p:cNvPr>
          <p:cNvSpPr/>
          <p:nvPr/>
        </p:nvSpPr>
        <p:spPr>
          <a:xfrm>
            <a:off x="4059043" y="1875868"/>
            <a:ext cx="3518211" cy="318367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A01316-0866-3DE0-6625-0A85F083DCC3}"/>
              </a:ext>
            </a:extLst>
          </p:cNvPr>
          <p:cNvSpPr/>
          <p:nvPr/>
        </p:nvSpPr>
        <p:spPr>
          <a:xfrm>
            <a:off x="7648738" y="1875868"/>
            <a:ext cx="3959684" cy="3183673"/>
          </a:xfrm>
          <a:prstGeom prst="rect">
            <a:avLst/>
          </a:prstGeom>
          <a:noFill/>
          <a:ln w="57150">
            <a:solidFill>
              <a:srgbClr val="477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EB3A70C-521E-B4F8-604E-FF8F4893EC57}"/>
              </a:ext>
            </a:extLst>
          </p:cNvPr>
          <p:cNvSpPr txBox="1"/>
          <p:nvPr/>
        </p:nvSpPr>
        <p:spPr>
          <a:xfrm>
            <a:off x="5033568" y="1357308"/>
            <a:ext cx="5819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solidFill>
                  <a:srgbClr val="C00000"/>
                </a:solidFill>
              </a:rPr>
              <a:t>Jelly-FADs</a:t>
            </a:r>
            <a:r>
              <a:rPr lang="en-AU" sz="2000" b="1" dirty="0"/>
              <a:t>			</a:t>
            </a:r>
            <a:r>
              <a:rPr lang="en-AU" sz="2000" b="1" dirty="0">
                <a:solidFill>
                  <a:srgbClr val="4776FF"/>
                </a:solidFill>
              </a:rPr>
              <a:t>Conventional FADs</a:t>
            </a:r>
          </a:p>
        </p:txBody>
      </p:sp>
    </p:spTree>
    <p:extLst>
      <p:ext uri="{BB962C8B-B14F-4D97-AF65-F5344CB8AC3E}">
        <p14:creationId xmlns:p14="http://schemas.microsoft.com/office/powerpoint/2010/main" val="1579738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568D6D-5514-2F52-1F27-85C4D4973934}"/>
              </a:ext>
            </a:extLst>
          </p:cNvPr>
          <p:cNvSpPr txBox="1"/>
          <p:nvPr/>
        </p:nvSpPr>
        <p:spPr>
          <a:xfrm>
            <a:off x="700763" y="733156"/>
            <a:ext cx="10407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</a:rPr>
              <a:t>At-sea trials – preliminary results: Aggregation patterns from echosounders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CA2A5E4-8421-E238-E477-BCA45530BAB5}"/>
              </a:ext>
            </a:extLst>
          </p:cNvPr>
          <p:cNvSpPr txBox="1"/>
          <p:nvPr/>
        </p:nvSpPr>
        <p:spPr>
          <a:xfrm>
            <a:off x="700763" y="94701"/>
            <a:ext cx="7917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Results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A8AE2113-511C-1B37-E21F-2BB73102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97183"/>
            <a:ext cx="620586" cy="335087"/>
          </a:xfrm>
        </p:spPr>
        <p:txBody>
          <a:bodyPr/>
          <a:lstStyle/>
          <a:p>
            <a:fld id="{72E946D8-3FBF-4D4C-8F76-92054BEBFF63}" type="slidenum">
              <a:rPr lang="en-US" sz="1800" b="1" smtClean="0">
                <a:solidFill>
                  <a:schemeClr val="tx1"/>
                </a:solidFill>
              </a:rPr>
              <a:t>13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92AC568-1D02-DF19-F738-F1F0D8F27AF0}"/>
              </a:ext>
            </a:extLst>
          </p:cNvPr>
          <p:cNvCxnSpPr/>
          <p:nvPr/>
        </p:nvCxnSpPr>
        <p:spPr>
          <a:xfrm>
            <a:off x="700762" y="555808"/>
            <a:ext cx="7488000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Une image contenant diagramme, texte, Tracé, carte&#10;&#10;Description générée automatiquement">
            <a:extLst>
              <a:ext uri="{FF2B5EF4-FFF2-40B4-BE49-F238E27FC236}">
                <a16:creationId xmlns:a16="http://schemas.microsoft.com/office/drawing/2014/main" id="{5755F81F-0E02-BAC7-377F-9BAAB77AB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061" y="1160239"/>
            <a:ext cx="7329419" cy="5654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318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568D6D-5514-2F52-1F27-85C4D4973934}"/>
              </a:ext>
            </a:extLst>
          </p:cNvPr>
          <p:cNvSpPr txBox="1"/>
          <p:nvPr/>
        </p:nvSpPr>
        <p:spPr>
          <a:xfrm>
            <a:off x="700763" y="733156"/>
            <a:ext cx="6947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</a:rPr>
              <a:t>At-sea trials – preliminary results: condition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CA2A5E4-8421-E238-E477-BCA45530BAB5}"/>
              </a:ext>
            </a:extLst>
          </p:cNvPr>
          <p:cNvSpPr txBox="1"/>
          <p:nvPr/>
        </p:nvSpPr>
        <p:spPr>
          <a:xfrm>
            <a:off x="700763" y="94701"/>
            <a:ext cx="7917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Results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A8AE2113-511C-1B37-E21F-2BB73102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97183"/>
            <a:ext cx="620586" cy="335087"/>
          </a:xfrm>
        </p:spPr>
        <p:txBody>
          <a:bodyPr/>
          <a:lstStyle/>
          <a:p>
            <a:fld id="{72E946D8-3FBF-4D4C-8F76-92054BEBFF63}" type="slidenum">
              <a:rPr lang="en-US" sz="1800" b="1" smtClean="0">
                <a:solidFill>
                  <a:schemeClr val="tx1"/>
                </a:solidFill>
              </a:rPr>
              <a:t>14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92AC568-1D02-DF19-F738-F1F0D8F27AF0}"/>
              </a:ext>
            </a:extLst>
          </p:cNvPr>
          <p:cNvCxnSpPr/>
          <p:nvPr/>
        </p:nvCxnSpPr>
        <p:spPr>
          <a:xfrm>
            <a:off x="700762" y="555808"/>
            <a:ext cx="7488000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capture d’écran, diagramme, Rectangle&#10;&#10;Description générée automatiquement">
            <a:extLst>
              <a:ext uri="{FF2B5EF4-FFF2-40B4-BE49-F238E27FC236}">
                <a16:creationId xmlns:a16="http://schemas.microsoft.com/office/drawing/2014/main" id="{E607EAAE-E9DB-BD6E-716E-579BABF89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57" y="1372168"/>
            <a:ext cx="10121800" cy="5025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150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568D6D-5514-2F52-1F27-85C4D4973934}"/>
              </a:ext>
            </a:extLst>
          </p:cNvPr>
          <p:cNvSpPr txBox="1"/>
          <p:nvPr/>
        </p:nvSpPr>
        <p:spPr>
          <a:xfrm>
            <a:off x="700763" y="733156"/>
            <a:ext cx="11349823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</a:rPr>
              <a:t>Additional work on trialing and supporting development of non-entangling and biodegradable FADs in the WCPO </a:t>
            </a:r>
          </a:p>
          <a:p>
            <a:endParaRPr lang="en-US" sz="2400" b="1" dirty="0">
              <a:solidFill>
                <a:srgbClr val="007DBB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/>
              <a:t>To enhance WCPFC project 110 with the deployment of additional non-entangling and biodegradable FADs to increase the robustness of the results and related management and industry advice.</a:t>
            </a:r>
          </a:p>
          <a:p>
            <a:pPr lvl="1"/>
            <a:r>
              <a:rPr lang="en-US" sz="2200" dirty="0"/>
              <a:t>	Additional 150 jelly-FADs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/>
              <a:t>To increase the regional capacity to support industry uptake and use of non-entangling and biodegradable FADs in the WCPO.</a:t>
            </a:r>
          </a:p>
          <a:p>
            <a:r>
              <a:rPr lang="en-US" sz="2200" dirty="0"/>
              <a:t>	Training workshops</a:t>
            </a:r>
          </a:p>
          <a:p>
            <a:r>
              <a:rPr lang="en-US" sz="2200" dirty="0"/>
              <a:t>	Additional base ports</a:t>
            </a:r>
          </a:p>
          <a:p>
            <a:r>
              <a:rPr lang="en-US" sz="2200" dirty="0"/>
              <a:t>	Exploring options for regional materials supply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A8AE2113-511C-1B37-E21F-2BB73102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97183"/>
            <a:ext cx="620586" cy="335087"/>
          </a:xfrm>
        </p:spPr>
        <p:txBody>
          <a:bodyPr/>
          <a:lstStyle/>
          <a:p>
            <a:fld id="{72E946D8-3FBF-4D4C-8F76-92054BEBFF63}" type="slidenum">
              <a:rPr lang="en-US" sz="1800" b="1" smtClean="0">
                <a:solidFill>
                  <a:schemeClr val="tx1"/>
                </a:solidFill>
              </a:rPr>
              <a:t>15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4F7DB17A-020A-FB5B-F6CD-6D2F13E90566}"/>
              </a:ext>
            </a:extLst>
          </p:cNvPr>
          <p:cNvCxnSpPr/>
          <p:nvPr/>
        </p:nvCxnSpPr>
        <p:spPr>
          <a:xfrm>
            <a:off x="700762" y="555808"/>
            <a:ext cx="7488000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AE9A559-3910-4A03-0F8A-D2CD7521B16D}"/>
              </a:ext>
            </a:extLst>
          </p:cNvPr>
          <p:cNvSpPr txBox="1"/>
          <p:nvPr/>
        </p:nvSpPr>
        <p:spPr>
          <a:xfrm>
            <a:off x="700763" y="94701"/>
            <a:ext cx="7917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Follow-up project – WCPFC 110a</a:t>
            </a:r>
          </a:p>
        </p:txBody>
      </p:sp>
    </p:spTree>
    <p:extLst>
      <p:ext uri="{BB962C8B-B14F-4D97-AF65-F5344CB8AC3E}">
        <p14:creationId xmlns:p14="http://schemas.microsoft.com/office/powerpoint/2010/main" val="40293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CA2A5E4-8421-E238-E477-BCA45530BAB5}"/>
              </a:ext>
            </a:extLst>
          </p:cNvPr>
          <p:cNvSpPr txBox="1"/>
          <p:nvPr/>
        </p:nvSpPr>
        <p:spPr>
          <a:xfrm>
            <a:off x="700763" y="94701"/>
            <a:ext cx="7917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Follow-up project – WCPFC 110a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A8AE2113-511C-1B37-E21F-2BB73102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97183"/>
            <a:ext cx="620586" cy="335087"/>
          </a:xfrm>
        </p:spPr>
        <p:txBody>
          <a:bodyPr/>
          <a:lstStyle/>
          <a:p>
            <a:fld id="{72E946D8-3FBF-4D4C-8F76-92054BEBFF63}" type="slidenum">
              <a:rPr lang="en-US" sz="1800" b="1" smtClean="0">
                <a:solidFill>
                  <a:schemeClr val="tx1"/>
                </a:solidFill>
              </a:rPr>
              <a:t>16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4F7DB17A-020A-FB5B-F6CD-6D2F13E90566}"/>
              </a:ext>
            </a:extLst>
          </p:cNvPr>
          <p:cNvCxnSpPr/>
          <p:nvPr/>
        </p:nvCxnSpPr>
        <p:spPr>
          <a:xfrm>
            <a:off x="700762" y="555808"/>
            <a:ext cx="7488000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1E1F3421-CFB4-6206-B768-2EE4E6670C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13" y="753418"/>
            <a:ext cx="2830830" cy="212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79FF701-7E76-CDAA-5C92-9EADEB2EB4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5985" y="4548823"/>
            <a:ext cx="2494915" cy="187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C177C6-BAF6-1859-DBE7-E4F629255C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96822" y="4548823"/>
            <a:ext cx="2494915" cy="187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9060057-339C-3CE1-DC4E-2F00E77781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77659" y="4548823"/>
            <a:ext cx="2494915" cy="187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4A71A28-CB12-1AE3-2AFD-0CF0EB8804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13" y="3074467"/>
            <a:ext cx="2830830" cy="212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9E054048-3C00-6A11-35DC-E1D15AD20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523252"/>
              </p:ext>
            </p:extLst>
          </p:nvPr>
        </p:nvGraphicFramePr>
        <p:xfrm>
          <a:off x="4064270" y="1082817"/>
          <a:ext cx="7632000" cy="268071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130448092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75694428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73634382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3385969764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994267788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7250165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Partners</a:t>
                      </a: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Vessels</a:t>
                      </a: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Flag</a:t>
                      </a: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Construction</a:t>
                      </a: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No. of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BioFADs</a:t>
                      </a: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No. </a:t>
                      </a:r>
                      <a:r>
                        <a:rPr lang="fr-FR" sz="20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Constructed</a:t>
                      </a: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837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Fishing Industry Association PNG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Lae (PNG)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3266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Koo’s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Majuro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10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6613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???</a:t>
                      </a: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712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1814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150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5235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2885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709912" y="0"/>
            <a:ext cx="1469095" cy="801754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31271D3-1C06-97EB-4B24-84B714068D64}"/>
              </a:ext>
            </a:extLst>
          </p:cNvPr>
          <p:cNvCxnSpPr/>
          <p:nvPr/>
        </p:nvCxnSpPr>
        <p:spPr>
          <a:xfrm>
            <a:off x="700763" y="555808"/>
            <a:ext cx="4294095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0CA2A5E4-8421-E238-E477-BCA45530BAB5}"/>
              </a:ext>
            </a:extLst>
          </p:cNvPr>
          <p:cNvSpPr txBox="1"/>
          <p:nvPr/>
        </p:nvSpPr>
        <p:spPr>
          <a:xfrm>
            <a:off x="700763" y="94701"/>
            <a:ext cx="478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C63A8"/>
                </a:solidFill>
              </a:rPr>
              <a:t>Recommendations</a:t>
            </a:r>
            <a:endParaRPr lang="en-US" sz="2200" b="1" dirty="0">
              <a:solidFill>
                <a:srgbClr val="3C63A8"/>
              </a:solidFill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7F0ADC50-BE8B-ACB1-F4C4-CB2A261A4C56}"/>
              </a:ext>
            </a:extLst>
          </p:cNvPr>
          <p:cNvSpPr txBox="1">
            <a:spLocks/>
          </p:cNvSpPr>
          <p:nvPr/>
        </p:nvSpPr>
        <p:spPr>
          <a:xfrm>
            <a:off x="11713339" y="6470034"/>
            <a:ext cx="640080" cy="387966"/>
          </a:xfrm>
          <a:prstGeom prst="rect">
            <a:avLst/>
          </a:prstGeom>
        </p:spPr>
        <p:txBody>
          <a:bodyPr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fr-FR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17</a:t>
            </a:fld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555FBA-6FBF-8797-F8A4-77EBAE0FB28D}"/>
              </a:ext>
            </a:extLst>
          </p:cNvPr>
          <p:cNvSpPr txBox="1"/>
          <p:nvPr/>
        </p:nvSpPr>
        <p:spPr>
          <a:xfrm>
            <a:off x="843661" y="881907"/>
            <a:ext cx="11189718" cy="5170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 that 430 jelly-FADs have been constructed, including 216 as part of WCPFC Project 110, and that 286 jelly-FADs have been deployed (67%) under the WCPFC and BREP project collaboration. 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 that 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drift speed of conventional and jelly-FADs is similar and </a:t>
            </a:r>
          </a:p>
          <a:p>
            <a:pPr lvl="1" algn="just">
              <a:lnSpc>
                <a:spcPct val="115000"/>
              </a:lnSpc>
            </a:pPr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jelly-FADs were monitored longer than the conventional </a:t>
            </a:r>
            <a:r>
              <a:rPr lang="en-GB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dFADs</a:t>
            </a:r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indicating that based on buoy data, they have comparable at sea durability to traditional </a:t>
            </a:r>
            <a:r>
              <a:rPr lang="en-GB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dFADs</a:t>
            </a:r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However more visits are needed after 6 months to validate this result.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 that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aggregation patterns measured using biomass data from echosounder buoys attached to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dFADs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were similar between the conventional and jelly-FADs, with a peak 2 months after deployment.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 that </a:t>
            </a:r>
            <a:r>
              <a:rPr lang="en-N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fishing sets have been performed on jelly-FADs in this trial so far, representing 7% of the jelly-FADs deployed, with an average tuna catch of </a:t>
            </a:r>
            <a:r>
              <a:rPr lang="en-N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.6 t per set. </a:t>
            </a:r>
          </a:p>
          <a:p>
            <a:pPr lvl="1" algn="just">
              <a:lnSpc>
                <a:spcPct val="115000"/>
              </a:lnSpc>
            </a:pPr>
            <a:r>
              <a:rPr lang="en-N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onventional</a:t>
            </a:r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dFADs</a:t>
            </a:r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showed a higher average catch per set (71.3 t)</a:t>
            </a:r>
          </a:p>
          <a:p>
            <a:pPr lvl="1" algn="just">
              <a:lnSpc>
                <a:spcPct val="115000"/>
              </a:lnSpc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median catch per set on the jelly-FADs for this trial were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higher </a:t>
            </a:r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that of the whole fleet in 2023 (i.e., 53.6 vs 30 t per set for jelly-FADs of the trials and conventional </a:t>
            </a:r>
            <a:r>
              <a:rPr lang="en-GB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dFADs</a:t>
            </a:r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the whole fleet, respectively).</a:t>
            </a:r>
            <a:endParaRPr lang="fr-FR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012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709912" y="0"/>
            <a:ext cx="1469095" cy="801754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31271D3-1C06-97EB-4B24-84B714068D64}"/>
              </a:ext>
            </a:extLst>
          </p:cNvPr>
          <p:cNvCxnSpPr/>
          <p:nvPr/>
        </p:nvCxnSpPr>
        <p:spPr>
          <a:xfrm>
            <a:off x="700763" y="555808"/>
            <a:ext cx="4294095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0CA2A5E4-8421-E238-E477-BCA45530BAB5}"/>
              </a:ext>
            </a:extLst>
          </p:cNvPr>
          <p:cNvSpPr txBox="1"/>
          <p:nvPr/>
        </p:nvSpPr>
        <p:spPr>
          <a:xfrm>
            <a:off x="700763" y="94701"/>
            <a:ext cx="478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C63A8"/>
                </a:solidFill>
              </a:rPr>
              <a:t>Recommendations</a:t>
            </a:r>
            <a:endParaRPr lang="en-US" sz="2200" b="1" dirty="0">
              <a:solidFill>
                <a:srgbClr val="3C63A8"/>
              </a:solidFill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7F0ADC50-BE8B-ACB1-F4C4-CB2A261A4C56}"/>
              </a:ext>
            </a:extLst>
          </p:cNvPr>
          <p:cNvSpPr txBox="1">
            <a:spLocks/>
          </p:cNvSpPr>
          <p:nvPr/>
        </p:nvSpPr>
        <p:spPr>
          <a:xfrm>
            <a:off x="11713339" y="6470034"/>
            <a:ext cx="640080" cy="387966"/>
          </a:xfrm>
          <a:prstGeom prst="rect">
            <a:avLst/>
          </a:prstGeom>
        </p:spPr>
        <p:txBody>
          <a:bodyPr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fr-FR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0555FBA-6FBF-8797-F8A4-77EBAE0FB28D}"/>
              </a:ext>
            </a:extLst>
          </p:cNvPr>
          <p:cNvSpPr txBox="1"/>
          <p:nvPr/>
        </p:nvSpPr>
        <p:spPr>
          <a:xfrm>
            <a:off x="843661" y="874366"/>
            <a:ext cx="11189718" cy="3896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 that this work is ongoing and complete results from the trial and analyses of all non-entangling and biodegradable </a:t>
            </a:r>
            <a:r>
              <a:rPr lang="en-N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dFADs</a:t>
            </a: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from Project 110 and the follow-up project P19X4 are expected to be available by SC 22.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Encourage fishing fleets to join these trials, to both increase the sample size and their involvement in the development of non-entangling and biodegradable </a:t>
            </a:r>
            <a:r>
              <a:rPr lang="en-N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dFADs</a:t>
            </a: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 that industry involvement requires a commitment to deploy a certain number of non-entangling and biodegradable </a:t>
            </a:r>
            <a:r>
              <a:rPr lang="en-N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dFADs</a:t>
            </a: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systematically along with conventional </a:t>
            </a:r>
            <a:r>
              <a:rPr lang="en-N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dFADs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Reports from any independent trials of non-entangling and biodegradable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dFADs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should be </a:t>
            </a:r>
            <a:r>
              <a:rPr lang="en-GB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made available to the SC.</a:t>
            </a:r>
            <a:endParaRPr lang="en-GB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 that these trials and the associated industry engagement and training are essential to support transition to the use of more ecologically friendly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dFADs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the Western and Central Pacific Ocean.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004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2C675D-D6F1-E519-6440-4A46B23E9EEC}"/>
              </a:ext>
            </a:extLst>
          </p:cNvPr>
          <p:cNvSpPr/>
          <p:nvPr/>
        </p:nvSpPr>
        <p:spPr>
          <a:xfrm>
            <a:off x="8814195" y="435005"/>
            <a:ext cx="3249227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B1769A0-F3A7-FCD4-FBE4-DBA2F8A7D8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E9D5157-A5AB-5C35-694A-616EFE80898D}"/>
              </a:ext>
            </a:extLst>
          </p:cNvPr>
          <p:cNvSpPr txBox="1"/>
          <p:nvPr/>
        </p:nvSpPr>
        <p:spPr>
          <a:xfrm>
            <a:off x="19242" y="4067384"/>
            <a:ext cx="12136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  <a:latin typeface="+mn-lt"/>
              </a:rPr>
              <a:t>Acknowledgments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B34D323-9B2A-7B1C-4C9E-73D42D76D853}"/>
              </a:ext>
            </a:extLst>
          </p:cNvPr>
          <p:cNvSpPr txBox="1"/>
          <p:nvPr/>
        </p:nvSpPr>
        <p:spPr>
          <a:xfrm>
            <a:off x="5543137" y="1986240"/>
            <a:ext cx="6742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For additional information, contact</a:t>
            </a:r>
          </a:p>
          <a:p>
            <a:pPr algn="ctr"/>
            <a:r>
              <a:rPr lang="en-GB" sz="2400" dirty="0"/>
              <a:t> </a:t>
            </a:r>
            <a:r>
              <a:rPr lang="en-GB" sz="2400" dirty="0">
                <a:hlinkClick r:id="rId4"/>
              </a:rPr>
              <a:t>laurianee@spc.int</a:t>
            </a:r>
            <a:r>
              <a:rPr lang="en-GB" sz="2400" dirty="0"/>
              <a:t> or </a:t>
            </a:r>
            <a:r>
              <a:rPr lang="it-IT" sz="2400" dirty="0">
                <a:hlinkClick r:id="rId5"/>
              </a:rPr>
              <a:t>gmoreno@iss-foundation.org</a:t>
            </a:r>
            <a:endParaRPr lang="it-IT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384C257-BE38-AA8A-485B-1E4EB031C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2" y="4470730"/>
            <a:ext cx="9993438" cy="158317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228DA0-E471-184B-3BFA-64DEE3FF3E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42202" r="60418" b="8381"/>
          <a:stretch/>
        </p:blipFill>
        <p:spPr bwMode="auto">
          <a:xfrm>
            <a:off x="9956258" y="3880271"/>
            <a:ext cx="2235741" cy="21736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419A4828-5436-6632-739D-D0562A312008}"/>
              </a:ext>
            </a:extLst>
          </p:cNvPr>
          <p:cNvGrpSpPr/>
          <p:nvPr/>
        </p:nvGrpSpPr>
        <p:grpSpPr>
          <a:xfrm>
            <a:off x="-45720" y="0"/>
            <a:ext cx="2210566" cy="2367449"/>
            <a:chOff x="1356936" y="2752119"/>
            <a:chExt cx="2210566" cy="2367449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A30E885D-1DE8-9CE1-44F9-5DC24F0D2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1" r="20909"/>
            <a:stretch/>
          </p:blipFill>
          <p:spPr>
            <a:xfrm>
              <a:off x="1402657" y="2752119"/>
              <a:ext cx="2164845" cy="23040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369C000-502B-B000-81CF-9FDB11301B10}"/>
                </a:ext>
              </a:extLst>
            </p:cNvPr>
            <p:cNvSpPr/>
            <p:nvPr/>
          </p:nvSpPr>
          <p:spPr>
            <a:xfrm>
              <a:off x="1356936" y="4781014"/>
              <a:ext cx="7377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© ISSF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4B8DBE9-538E-882F-A62C-96C6C099EFDF}"/>
              </a:ext>
            </a:extLst>
          </p:cNvPr>
          <p:cNvGrpSpPr/>
          <p:nvPr/>
        </p:nvGrpSpPr>
        <p:grpSpPr>
          <a:xfrm>
            <a:off x="2164846" y="0"/>
            <a:ext cx="1966176" cy="2347599"/>
            <a:chOff x="5004312" y="2765594"/>
            <a:chExt cx="1966176" cy="2347599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2AE08BA5-764B-86F1-7A1B-D9E75CF78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7" r="33394" b="22912"/>
            <a:stretch/>
          </p:blipFill>
          <p:spPr>
            <a:xfrm>
              <a:off x="5004312" y="2765594"/>
              <a:ext cx="1966176" cy="2304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9D1A4AD-0EA7-A84A-2A2E-AC384791E92D}"/>
                </a:ext>
              </a:extLst>
            </p:cNvPr>
            <p:cNvSpPr/>
            <p:nvPr/>
          </p:nvSpPr>
          <p:spPr>
            <a:xfrm>
              <a:off x="5005277" y="4774639"/>
              <a:ext cx="7377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© ISSF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6D9B447-7414-BB25-7B11-239F6F9B3E20}"/>
              </a:ext>
            </a:extLst>
          </p:cNvPr>
          <p:cNvGrpSpPr/>
          <p:nvPr/>
        </p:nvGrpSpPr>
        <p:grpSpPr>
          <a:xfrm>
            <a:off x="4070273" y="0"/>
            <a:ext cx="1751294" cy="2361425"/>
            <a:chOff x="8303295" y="2774860"/>
            <a:chExt cx="1751294" cy="2361425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2AF00377-CEB1-304C-6E35-1C920F4CD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6589" y="2774860"/>
              <a:ext cx="1728000" cy="23040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591D45E-FFDC-A1D1-346E-6DBFD93511AC}"/>
                </a:ext>
              </a:extLst>
            </p:cNvPr>
            <p:cNvSpPr/>
            <p:nvPr/>
          </p:nvSpPr>
          <p:spPr>
            <a:xfrm>
              <a:off x="8303295" y="4797731"/>
              <a:ext cx="7377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© ISSF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60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568D6D-5514-2F52-1F27-85C4D4973934}"/>
              </a:ext>
            </a:extLst>
          </p:cNvPr>
          <p:cNvSpPr txBox="1"/>
          <p:nvPr/>
        </p:nvSpPr>
        <p:spPr>
          <a:xfrm>
            <a:off x="729601" y="700339"/>
            <a:ext cx="1126046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7DBB"/>
                </a:solidFill>
              </a:rPr>
              <a:t>WCPFC project 110: Non-entangling and biodegradable FAD trial</a:t>
            </a:r>
          </a:p>
          <a:p>
            <a:r>
              <a:rPr lang="en-US" sz="2200" b="1" dirty="0">
                <a:solidFill>
                  <a:srgbClr val="007DBB"/>
                </a:solidFill>
              </a:rPr>
              <a:t> in the WCPO</a:t>
            </a:r>
          </a:p>
          <a:p>
            <a:endParaRPr lang="en-US" sz="2200" b="1" dirty="0">
              <a:solidFill>
                <a:srgbClr val="007DBB"/>
              </a:solidFill>
            </a:endParaRPr>
          </a:p>
          <a:p>
            <a:r>
              <a:rPr lang="en-AU" sz="2200" b="1" dirty="0">
                <a:solidFill>
                  <a:srgbClr val="007DBB"/>
                </a:solidFill>
              </a:rPr>
              <a:t>NOAA BREP project: Towards the Use of Biodegradable FADs</a:t>
            </a:r>
          </a:p>
          <a:p>
            <a:r>
              <a:rPr lang="en-AU" sz="2200" b="1" dirty="0">
                <a:solidFill>
                  <a:srgbClr val="007DBB"/>
                </a:solidFill>
              </a:rPr>
              <a:t>in the Pacific Ocean</a:t>
            </a:r>
          </a:p>
          <a:p>
            <a:endParaRPr lang="en-US" b="1" dirty="0">
              <a:solidFill>
                <a:srgbClr val="007DBB"/>
              </a:solidFill>
            </a:endParaRPr>
          </a:p>
          <a:p>
            <a:endParaRPr lang="en-US" b="1" dirty="0">
              <a:solidFill>
                <a:srgbClr val="007DBB"/>
              </a:solidFill>
            </a:endParaRPr>
          </a:p>
          <a:p>
            <a:r>
              <a:rPr lang="en-US" sz="2000" b="1" dirty="0"/>
              <a:t>Objectives:</a:t>
            </a:r>
          </a:p>
          <a:p>
            <a:r>
              <a:rPr lang="en-AU" sz="2000" dirty="0"/>
              <a:t>1.	Explore design and cost-feasibility of non-entangling and bio-FADs. </a:t>
            </a:r>
          </a:p>
          <a:p>
            <a:r>
              <a:rPr lang="en-AU" sz="2000" dirty="0"/>
              <a:t>2.	Train </a:t>
            </a:r>
            <a:r>
              <a:rPr lang="en-AU" sz="2000" dirty="0" err="1"/>
              <a:t>dFAD</a:t>
            </a:r>
            <a:r>
              <a:rPr lang="en-AU" sz="2000" dirty="0"/>
              <a:t> manufacturers on the construction of bio-FADs.</a:t>
            </a:r>
          </a:p>
          <a:p>
            <a:r>
              <a:rPr lang="en-AU" sz="2000" dirty="0"/>
              <a:t>3.	Undertake at-sea experiments to compare the performance/functionality of non-entangling and 	biodegradable </a:t>
            </a:r>
            <a:r>
              <a:rPr lang="en-AU" sz="2000" dirty="0" err="1"/>
              <a:t>dFADs</a:t>
            </a:r>
            <a:r>
              <a:rPr lang="en-AU" sz="2000" dirty="0"/>
              <a:t> to conventional </a:t>
            </a:r>
            <a:r>
              <a:rPr lang="en-AU" sz="2000" dirty="0" err="1"/>
              <a:t>dFADs</a:t>
            </a:r>
            <a:r>
              <a:rPr lang="en-AU" sz="2000" dirty="0"/>
              <a:t>. Deploying them together in pairs.</a:t>
            </a:r>
          </a:p>
          <a:p>
            <a:r>
              <a:rPr lang="en-AU" sz="2000" dirty="0"/>
              <a:t>4.	Provide robust scientific advice to industry and national fisheries managers on the performance of 	non-entangling and biodegradable </a:t>
            </a:r>
            <a:r>
              <a:rPr lang="en-AU" sz="2000" dirty="0" err="1"/>
              <a:t>dFAD</a:t>
            </a:r>
            <a:r>
              <a:rPr lang="en-AU" sz="2000" dirty="0"/>
              <a:t> designs. </a:t>
            </a:r>
          </a:p>
          <a:p>
            <a:r>
              <a:rPr lang="en-AU" sz="2000" dirty="0"/>
              <a:t>5.	Dissemination of the bio-FADs, construction and use through workshops with fishers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CA2A5E4-8421-E238-E477-BCA45530BAB5}"/>
              </a:ext>
            </a:extLst>
          </p:cNvPr>
          <p:cNvSpPr txBox="1"/>
          <p:nvPr/>
        </p:nvSpPr>
        <p:spPr>
          <a:xfrm>
            <a:off x="700763" y="94701"/>
            <a:ext cx="33274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Introduction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2DA90663-FA80-2C34-3904-AC87A757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5462" y="6397183"/>
            <a:ext cx="405124" cy="365125"/>
          </a:xfrm>
        </p:spPr>
        <p:txBody>
          <a:bodyPr/>
          <a:lstStyle/>
          <a:p>
            <a:fld id="{72E946D8-3FBF-4D4C-8F76-92054BEBFF63}" type="slidenum">
              <a:rPr lang="en-US" sz="1800" b="1" smtClean="0">
                <a:solidFill>
                  <a:schemeClr val="tx1"/>
                </a:solidFill>
              </a:rPr>
              <a:t>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A57B71-BF7C-1A06-62A9-5D806EEA7F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42202" r="60418" b="8381"/>
          <a:stretch/>
        </p:blipFill>
        <p:spPr bwMode="auto">
          <a:xfrm>
            <a:off x="8327697" y="94701"/>
            <a:ext cx="1951192" cy="1896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CC99543-00DB-FB79-38A0-C6B9618035D5}"/>
              </a:ext>
            </a:extLst>
          </p:cNvPr>
          <p:cNvCxnSpPr/>
          <p:nvPr/>
        </p:nvCxnSpPr>
        <p:spPr>
          <a:xfrm>
            <a:off x="700762" y="555808"/>
            <a:ext cx="7488000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DF63E5F3-4D63-592C-A38D-0A01BA7360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786" t="3968" r="47466" b="52808"/>
          <a:stretch/>
        </p:blipFill>
        <p:spPr>
          <a:xfrm>
            <a:off x="8744831" y="6137743"/>
            <a:ext cx="674371" cy="6843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8137B6-12AA-9AF4-8FCE-75239C2B03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49" t="49579" r="54018" b="10971"/>
          <a:stretch/>
        </p:blipFill>
        <p:spPr>
          <a:xfrm>
            <a:off x="9582411" y="6157662"/>
            <a:ext cx="2041899" cy="62456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B6A537-DC49-4061-5ED1-CCA683BE36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648" t="3968" r="36600" b="52808"/>
          <a:stretch/>
        </p:blipFill>
        <p:spPr>
          <a:xfrm>
            <a:off x="7609896" y="6122378"/>
            <a:ext cx="1074419" cy="684319"/>
          </a:xfrm>
          <a:prstGeom prst="rect">
            <a:avLst/>
          </a:prstGeom>
        </p:spPr>
      </p:pic>
      <p:pic>
        <p:nvPicPr>
          <p:cNvPr id="10" name="Image 9" descr="Une image contenant texte, Police, poisson, conception&#10;&#10;Description générée automatiquement">
            <a:extLst>
              <a:ext uri="{FF2B5EF4-FFF2-40B4-BE49-F238E27FC236}">
                <a16:creationId xmlns:a16="http://schemas.microsoft.com/office/drawing/2014/main" id="{E9E7A865-E215-BFF8-2673-FD0C39AA0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27" y="6149241"/>
            <a:ext cx="751183" cy="647173"/>
          </a:xfrm>
          <a:prstGeom prst="rect">
            <a:avLst/>
          </a:prstGeom>
        </p:spPr>
      </p:pic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CBC71C7-8580-B5C5-37BD-8720B91A5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29" y="6140528"/>
            <a:ext cx="1615142" cy="681534"/>
          </a:xfrm>
          <a:prstGeom prst="rect">
            <a:avLst/>
          </a:prstGeom>
        </p:spPr>
      </p:pic>
      <p:graphicFrame>
        <p:nvGraphicFramePr>
          <p:cNvPr id="12" name="Objet 11">
            <a:extLst>
              <a:ext uri="{FF2B5EF4-FFF2-40B4-BE49-F238E27FC236}">
                <a16:creationId xmlns:a16="http://schemas.microsoft.com/office/drawing/2014/main" id="{FF092339-CB2B-BC2C-9FFD-8961CEBD40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51719"/>
              </p:ext>
            </p:extLst>
          </p:nvPr>
        </p:nvGraphicFramePr>
        <p:xfrm>
          <a:off x="1424558" y="5954767"/>
          <a:ext cx="2070446" cy="911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8" imgW="0" imgH="360" progId="FoxitReader.Document">
                  <p:embed/>
                </p:oleObj>
              </mc:Choice>
              <mc:Fallback>
                <p:oleObj name="PDF" r:id="rId8" imgW="0" imgH="360" progId="FoxitReader.Document">
                  <p:embed/>
                  <p:pic>
                    <p:nvPicPr>
                      <p:cNvPr id="15" name="Objet 14">
                        <a:extLst>
                          <a:ext uri="{FF2B5EF4-FFF2-40B4-BE49-F238E27FC236}">
                            <a16:creationId xmlns:a16="http://schemas.microsoft.com/office/drawing/2014/main" id="{CD860E8B-2A0E-2D3B-9E62-3517365DC6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4558" y="5954767"/>
                        <a:ext cx="2070446" cy="911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 13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D3EBEF71-E119-2180-15B2-5E3876BB47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8"/>
          <a:stretch/>
        </p:blipFill>
        <p:spPr>
          <a:xfrm>
            <a:off x="3472437" y="6226913"/>
            <a:ext cx="1261525" cy="392162"/>
          </a:xfrm>
          <a:prstGeom prst="rect">
            <a:avLst/>
          </a:prstGeom>
        </p:spPr>
      </p:pic>
      <p:pic>
        <p:nvPicPr>
          <p:cNvPr id="15" name="Image 14" descr="Une image contenant texte, Emblème, logo, Marque&#10;&#10;Description générée automatiquement">
            <a:extLst>
              <a:ext uri="{FF2B5EF4-FFF2-40B4-BE49-F238E27FC236}">
                <a16:creationId xmlns:a16="http://schemas.microsoft.com/office/drawing/2014/main" id="{4AFDC009-6A02-98F0-FAC5-14049C4A78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01" y="6091122"/>
            <a:ext cx="749155" cy="74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4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SC20-EB-IP-15</a:t>
            </a:r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31271D3-1C06-97EB-4B24-84B714068D64}"/>
              </a:ext>
            </a:extLst>
          </p:cNvPr>
          <p:cNvCxnSpPr/>
          <p:nvPr/>
        </p:nvCxnSpPr>
        <p:spPr>
          <a:xfrm>
            <a:off x="700763" y="555808"/>
            <a:ext cx="4294095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0CA2A5E4-8421-E238-E477-BCA45530BAB5}"/>
              </a:ext>
            </a:extLst>
          </p:cNvPr>
          <p:cNvSpPr txBox="1"/>
          <p:nvPr/>
        </p:nvSpPr>
        <p:spPr>
          <a:xfrm>
            <a:off x="700763" y="94701"/>
            <a:ext cx="4785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Other trials : EPO         SC20-EB-IP-14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7F0ADC50-BE8B-ACB1-F4C4-CB2A261A4C56}"/>
              </a:ext>
            </a:extLst>
          </p:cNvPr>
          <p:cNvSpPr txBox="1">
            <a:spLocks/>
          </p:cNvSpPr>
          <p:nvPr/>
        </p:nvSpPr>
        <p:spPr>
          <a:xfrm>
            <a:off x="11713339" y="6470034"/>
            <a:ext cx="640080" cy="387966"/>
          </a:xfrm>
          <a:prstGeom prst="rect">
            <a:avLst/>
          </a:prstGeom>
        </p:spPr>
        <p:txBody>
          <a:bodyPr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fr-FR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8CBDE61-C590-A167-006A-040614DFA215}"/>
              </a:ext>
            </a:extLst>
          </p:cNvPr>
          <p:cNvSpPr txBox="1"/>
          <p:nvPr/>
        </p:nvSpPr>
        <p:spPr>
          <a:xfrm>
            <a:off x="700763" y="733156"/>
            <a:ext cx="9703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</a:rPr>
              <a:t>2,000 non-entangling and biodegradable FADs (Jelly-FADs) by UGAVI fleet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212CF6-18F4-A22A-F0F4-CCAF03E42E2E}"/>
              </a:ext>
            </a:extLst>
          </p:cNvPr>
          <p:cNvSpPr/>
          <p:nvPr/>
        </p:nvSpPr>
        <p:spPr>
          <a:xfrm>
            <a:off x="6622971" y="690292"/>
            <a:ext cx="1599485" cy="173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3E7E0A-17F4-B65C-A590-5BCB9A28C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051" y="48187"/>
            <a:ext cx="2658906" cy="773636"/>
          </a:xfrm>
          <a:prstGeom prst="rect">
            <a:avLst/>
          </a:prstGeom>
        </p:spPr>
      </p:pic>
      <p:pic>
        <p:nvPicPr>
          <p:cNvPr id="3" name="Marcador de contenido 4" descr="Tabla&#10;&#10;Descripción generada automáticamente">
            <a:extLst>
              <a:ext uri="{FF2B5EF4-FFF2-40B4-BE49-F238E27FC236}">
                <a16:creationId xmlns:a16="http://schemas.microsoft.com/office/drawing/2014/main" id="{8B417283-A9F0-52A4-E69E-DA2A01ECA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15" y="1335005"/>
            <a:ext cx="7839557" cy="15399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CABAD0-4DDA-89BE-633E-A164E4637211}"/>
              </a:ext>
            </a:extLst>
          </p:cNvPr>
          <p:cNvSpPr/>
          <p:nvPr/>
        </p:nvSpPr>
        <p:spPr>
          <a:xfrm>
            <a:off x="8813132" y="1618247"/>
            <a:ext cx="529389" cy="1329490"/>
          </a:xfrm>
          <a:prstGeom prst="rect">
            <a:avLst/>
          </a:prstGeom>
          <a:noFill/>
          <a:ln w="38100">
            <a:solidFill>
              <a:srgbClr val="BE36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n 9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61A10AB2-CCD1-73DB-45EE-B7928B9510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08" y="3154536"/>
            <a:ext cx="5449346" cy="3703463"/>
          </a:xfrm>
          <a:prstGeom prst="rect">
            <a:avLst/>
          </a:prstGeom>
        </p:spPr>
      </p:pic>
      <p:sp>
        <p:nvSpPr>
          <p:cNvPr id="15" name="CuadroTexto 23">
            <a:extLst>
              <a:ext uri="{FF2B5EF4-FFF2-40B4-BE49-F238E27FC236}">
                <a16:creationId xmlns:a16="http://schemas.microsoft.com/office/drawing/2014/main" id="{007C4708-2555-1FA7-9006-D9FC91C92BB7}"/>
              </a:ext>
            </a:extLst>
          </p:cNvPr>
          <p:cNvSpPr txBox="1"/>
          <p:nvPr/>
        </p:nvSpPr>
        <p:spPr>
          <a:xfrm>
            <a:off x="6586425" y="5182823"/>
            <a:ext cx="3033121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Red</a:t>
            </a:r>
            <a:r>
              <a:rPr lang="es-ES" dirty="0"/>
              <a:t>:    </a:t>
            </a:r>
            <a:r>
              <a:rPr lang="es-ES" dirty="0" err="1"/>
              <a:t>Jelly-FAD_Hybrid</a:t>
            </a:r>
            <a:endParaRPr lang="es-ES" dirty="0"/>
          </a:p>
          <a:p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Blue</a:t>
            </a:r>
            <a:r>
              <a:rPr lang="es-ES" dirty="0"/>
              <a:t>:   </a:t>
            </a:r>
            <a:r>
              <a:rPr lang="es-ES" dirty="0" err="1"/>
              <a:t>Jelly</a:t>
            </a:r>
            <a:r>
              <a:rPr lang="es-ES" dirty="0"/>
              <a:t>-FAD </a:t>
            </a:r>
            <a:r>
              <a:rPr lang="es-ES" dirty="0" err="1"/>
              <a:t>organic</a:t>
            </a:r>
            <a:endParaRPr lang="es-ES" dirty="0"/>
          </a:p>
          <a:p>
            <a:r>
              <a:rPr lang="es-ES" dirty="0" err="1">
                <a:solidFill>
                  <a:srgbClr val="FFFF00"/>
                </a:solidFill>
                <a:highlight>
                  <a:srgbClr val="000000"/>
                </a:highlight>
              </a:rPr>
              <a:t>Yellow</a:t>
            </a:r>
            <a:r>
              <a:rPr lang="es-ES" dirty="0"/>
              <a:t>: </a:t>
            </a:r>
            <a:r>
              <a:rPr lang="es-ES" dirty="0" err="1"/>
              <a:t>Conventional</a:t>
            </a:r>
            <a:r>
              <a:rPr lang="es-ES" dirty="0"/>
              <a:t> FAD</a:t>
            </a:r>
          </a:p>
        </p:txBody>
      </p:sp>
    </p:spTree>
    <p:extLst>
      <p:ext uri="{BB962C8B-B14F-4D97-AF65-F5344CB8AC3E}">
        <p14:creationId xmlns:p14="http://schemas.microsoft.com/office/powerpoint/2010/main" val="3580630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SC20-EB-IP-15</a:t>
            </a:r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31271D3-1C06-97EB-4B24-84B714068D64}"/>
              </a:ext>
            </a:extLst>
          </p:cNvPr>
          <p:cNvCxnSpPr/>
          <p:nvPr/>
        </p:nvCxnSpPr>
        <p:spPr>
          <a:xfrm>
            <a:off x="700763" y="555808"/>
            <a:ext cx="4294095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0CA2A5E4-8421-E238-E477-BCA45530BAB5}"/>
              </a:ext>
            </a:extLst>
          </p:cNvPr>
          <p:cNvSpPr txBox="1"/>
          <p:nvPr/>
        </p:nvSpPr>
        <p:spPr>
          <a:xfrm>
            <a:off x="700763" y="94701"/>
            <a:ext cx="4785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Other trials : EPO         SC20-EB-IP-14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7F0ADC50-BE8B-ACB1-F4C4-CB2A261A4C56}"/>
              </a:ext>
            </a:extLst>
          </p:cNvPr>
          <p:cNvSpPr txBox="1">
            <a:spLocks/>
          </p:cNvSpPr>
          <p:nvPr/>
        </p:nvSpPr>
        <p:spPr>
          <a:xfrm>
            <a:off x="11713339" y="6470034"/>
            <a:ext cx="640080" cy="387966"/>
          </a:xfrm>
          <a:prstGeom prst="rect">
            <a:avLst/>
          </a:prstGeom>
        </p:spPr>
        <p:txBody>
          <a:bodyPr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fr-FR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8CBDE61-C590-A167-006A-040614DFA215}"/>
              </a:ext>
            </a:extLst>
          </p:cNvPr>
          <p:cNvSpPr txBox="1"/>
          <p:nvPr/>
        </p:nvSpPr>
        <p:spPr>
          <a:xfrm>
            <a:off x="700763" y="733156"/>
            <a:ext cx="9703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</a:rPr>
              <a:t>2,000 non-entangling and biodegradable FADs (Jelly-FADs) by UGAVI fleet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212CF6-18F4-A22A-F0F4-CCAF03E42E2E}"/>
              </a:ext>
            </a:extLst>
          </p:cNvPr>
          <p:cNvSpPr/>
          <p:nvPr/>
        </p:nvSpPr>
        <p:spPr>
          <a:xfrm>
            <a:off x="6622971" y="690292"/>
            <a:ext cx="1599485" cy="173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3E7E0A-17F4-B65C-A590-5BCB9A28C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051" y="48187"/>
            <a:ext cx="2658906" cy="773636"/>
          </a:xfrm>
          <a:prstGeom prst="rect">
            <a:avLst/>
          </a:prstGeom>
        </p:spPr>
      </p:pic>
      <p:pic>
        <p:nvPicPr>
          <p:cNvPr id="3" name="Imagen 2" descr="Gráfico, Gráfico de rectángulos&#10;&#10;Descripción generada automáticamente">
            <a:extLst>
              <a:ext uri="{FF2B5EF4-FFF2-40B4-BE49-F238E27FC236}">
                <a16:creationId xmlns:a16="http://schemas.microsoft.com/office/drawing/2014/main" id="{A4768A26-2F37-3C0C-FBBD-7390979E6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39" y="1413646"/>
            <a:ext cx="8229600" cy="5093178"/>
          </a:xfrm>
          <a:prstGeom prst="rect">
            <a:avLst/>
          </a:prstGeom>
        </p:spPr>
      </p:pic>
      <p:sp>
        <p:nvSpPr>
          <p:cNvPr id="7" name="CuadroTexto 5">
            <a:extLst>
              <a:ext uri="{FF2B5EF4-FFF2-40B4-BE49-F238E27FC236}">
                <a16:creationId xmlns:a16="http://schemas.microsoft.com/office/drawing/2014/main" id="{7CE1DEA0-3034-7F73-C569-8B89A5036891}"/>
              </a:ext>
            </a:extLst>
          </p:cNvPr>
          <p:cNvSpPr txBox="1"/>
          <p:nvPr/>
        </p:nvSpPr>
        <p:spPr>
          <a:xfrm>
            <a:off x="3373724" y="1432748"/>
            <a:ext cx="16406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 err="1"/>
              <a:t>Canvas</a:t>
            </a:r>
            <a:r>
              <a:rPr lang="es-ES" b="1" dirty="0"/>
              <a:t> in cube</a:t>
            </a:r>
            <a:endParaRPr lang="es-ES" sz="1600" dirty="0"/>
          </a:p>
        </p:txBody>
      </p:sp>
      <p:sp>
        <p:nvSpPr>
          <p:cNvPr id="8" name="CuadroTexto 13">
            <a:extLst>
              <a:ext uri="{FF2B5EF4-FFF2-40B4-BE49-F238E27FC236}">
                <a16:creationId xmlns:a16="http://schemas.microsoft.com/office/drawing/2014/main" id="{096F8742-EF48-D4F7-0B2E-2BBDF5F260F4}"/>
              </a:ext>
            </a:extLst>
          </p:cNvPr>
          <p:cNvSpPr txBox="1"/>
          <p:nvPr/>
        </p:nvSpPr>
        <p:spPr>
          <a:xfrm>
            <a:off x="3170524" y="4631828"/>
            <a:ext cx="13527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 err="1"/>
              <a:t>Raft</a:t>
            </a:r>
            <a:r>
              <a:rPr lang="es-ES" b="1" dirty="0"/>
              <a:t> </a:t>
            </a:r>
            <a:r>
              <a:rPr lang="es-ES" b="1" dirty="0" err="1"/>
              <a:t>canvas</a:t>
            </a:r>
            <a:endParaRPr lang="es-ES" sz="1600" dirty="0"/>
          </a:p>
        </p:txBody>
      </p:sp>
      <p:sp>
        <p:nvSpPr>
          <p:cNvPr id="10" name="CuadroTexto 14">
            <a:extLst>
              <a:ext uri="{FF2B5EF4-FFF2-40B4-BE49-F238E27FC236}">
                <a16:creationId xmlns:a16="http://schemas.microsoft.com/office/drawing/2014/main" id="{EFA04E31-A249-07CD-7B0E-E1EEBDCC2720}"/>
              </a:ext>
            </a:extLst>
          </p:cNvPr>
          <p:cNvSpPr txBox="1"/>
          <p:nvPr/>
        </p:nvSpPr>
        <p:spPr>
          <a:xfrm>
            <a:off x="3170523" y="3059668"/>
            <a:ext cx="1835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 err="1"/>
              <a:t>Main</a:t>
            </a:r>
            <a:r>
              <a:rPr lang="es-ES" b="1" dirty="0"/>
              <a:t> </a:t>
            </a:r>
            <a:r>
              <a:rPr lang="es-ES" b="1" dirty="0" err="1"/>
              <a:t>rope</a:t>
            </a:r>
            <a:r>
              <a:rPr lang="es-ES" b="1" dirty="0"/>
              <a:t> </a:t>
            </a:r>
            <a:r>
              <a:rPr lang="es-ES" b="1" dirty="0" err="1"/>
              <a:t>cotton</a:t>
            </a:r>
            <a:endParaRPr lang="es-ES" sz="1600" dirty="0"/>
          </a:p>
        </p:txBody>
      </p:sp>
      <p:sp>
        <p:nvSpPr>
          <p:cNvPr id="11" name="CuadroTexto 15">
            <a:extLst>
              <a:ext uri="{FF2B5EF4-FFF2-40B4-BE49-F238E27FC236}">
                <a16:creationId xmlns:a16="http://schemas.microsoft.com/office/drawing/2014/main" id="{E3677872-8985-1EE2-1A7B-DFBCE2589A6A}"/>
              </a:ext>
            </a:extLst>
          </p:cNvPr>
          <p:cNvSpPr txBox="1"/>
          <p:nvPr/>
        </p:nvSpPr>
        <p:spPr>
          <a:xfrm>
            <a:off x="6721326" y="1413646"/>
            <a:ext cx="1835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Cube </a:t>
            </a:r>
            <a:r>
              <a:rPr lang="es-ES" b="1" dirty="0" err="1"/>
              <a:t>structure</a:t>
            </a:r>
            <a:endParaRPr lang="es-ES" sz="1600" dirty="0"/>
          </a:p>
        </p:txBody>
      </p:sp>
      <p:sp>
        <p:nvSpPr>
          <p:cNvPr id="14" name="CuadroTexto 16">
            <a:extLst>
              <a:ext uri="{FF2B5EF4-FFF2-40B4-BE49-F238E27FC236}">
                <a16:creationId xmlns:a16="http://schemas.microsoft.com/office/drawing/2014/main" id="{86723CA4-5C5D-24AA-31EC-201BD90D0674}"/>
              </a:ext>
            </a:extLst>
          </p:cNvPr>
          <p:cNvSpPr txBox="1"/>
          <p:nvPr/>
        </p:nvSpPr>
        <p:spPr>
          <a:xfrm>
            <a:off x="6681303" y="3063211"/>
            <a:ext cx="19811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 err="1"/>
              <a:t>Main</a:t>
            </a:r>
            <a:r>
              <a:rPr lang="es-ES" b="1" dirty="0"/>
              <a:t> </a:t>
            </a:r>
            <a:r>
              <a:rPr lang="es-ES" b="1" dirty="0" err="1"/>
              <a:t>rope</a:t>
            </a:r>
            <a:r>
              <a:rPr lang="es-ES" b="1" dirty="0"/>
              <a:t> </a:t>
            </a:r>
            <a:r>
              <a:rPr lang="es-ES" b="1" dirty="0" err="1"/>
              <a:t>plastic</a:t>
            </a:r>
            <a:endParaRPr lang="es-ES" sz="1600" dirty="0"/>
          </a:p>
        </p:txBody>
      </p:sp>
      <p:sp>
        <p:nvSpPr>
          <p:cNvPr id="16" name="CuadroTexto 17">
            <a:extLst>
              <a:ext uri="{FF2B5EF4-FFF2-40B4-BE49-F238E27FC236}">
                <a16:creationId xmlns:a16="http://schemas.microsoft.com/office/drawing/2014/main" id="{FD71DBBE-1F44-7170-8402-083816D378B0}"/>
              </a:ext>
            </a:extLst>
          </p:cNvPr>
          <p:cNvSpPr txBox="1"/>
          <p:nvPr/>
        </p:nvSpPr>
        <p:spPr>
          <a:xfrm>
            <a:off x="6809745" y="4633936"/>
            <a:ext cx="16500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 err="1"/>
              <a:t>Raft</a:t>
            </a:r>
            <a:r>
              <a:rPr lang="es-ES" b="1" dirty="0"/>
              <a:t> </a:t>
            </a:r>
            <a:r>
              <a:rPr lang="es-ES" b="1" dirty="0" err="1"/>
              <a:t>structure</a:t>
            </a:r>
            <a:endParaRPr lang="es-ES" sz="1600" dirty="0"/>
          </a:p>
        </p:txBody>
      </p:sp>
      <p:sp>
        <p:nvSpPr>
          <p:cNvPr id="18" name="CuadroTexto 19">
            <a:extLst>
              <a:ext uri="{FF2B5EF4-FFF2-40B4-BE49-F238E27FC236}">
                <a16:creationId xmlns:a16="http://schemas.microsoft.com/office/drawing/2014/main" id="{7950DE76-95B7-E94E-8A72-C8E804D58113}"/>
              </a:ext>
            </a:extLst>
          </p:cNvPr>
          <p:cNvSpPr txBox="1"/>
          <p:nvPr/>
        </p:nvSpPr>
        <p:spPr>
          <a:xfrm>
            <a:off x="7333077" y="6277002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6</a:t>
            </a:r>
          </a:p>
        </p:txBody>
      </p:sp>
      <p:sp>
        <p:nvSpPr>
          <p:cNvPr id="19" name="CuadroTexto 20">
            <a:extLst>
              <a:ext uri="{FF2B5EF4-FFF2-40B4-BE49-F238E27FC236}">
                <a16:creationId xmlns:a16="http://schemas.microsoft.com/office/drawing/2014/main" id="{46530FBC-1C42-2E33-ED91-2CFE74EEE233}"/>
              </a:ext>
            </a:extLst>
          </p:cNvPr>
          <p:cNvSpPr txBox="1"/>
          <p:nvPr/>
        </p:nvSpPr>
        <p:spPr>
          <a:xfrm>
            <a:off x="8828977" y="6285469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12</a:t>
            </a:r>
          </a:p>
        </p:txBody>
      </p:sp>
      <p:sp>
        <p:nvSpPr>
          <p:cNvPr id="21" name="CuadroTexto 21">
            <a:extLst>
              <a:ext uri="{FF2B5EF4-FFF2-40B4-BE49-F238E27FC236}">
                <a16:creationId xmlns:a16="http://schemas.microsoft.com/office/drawing/2014/main" id="{E122C31C-6599-5478-0EEB-D9DEB7A80E9C}"/>
              </a:ext>
            </a:extLst>
          </p:cNvPr>
          <p:cNvSpPr txBox="1"/>
          <p:nvPr/>
        </p:nvSpPr>
        <p:spPr>
          <a:xfrm>
            <a:off x="3786508" y="6268535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6</a:t>
            </a:r>
          </a:p>
        </p:txBody>
      </p:sp>
      <p:sp>
        <p:nvSpPr>
          <p:cNvPr id="22" name="CuadroTexto 22">
            <a:extLst>
              <a:ext uri="{FF2B5EF4-FFF2-40B4-BE49-F238E27FC236}">
                <a16:creationId xmlns:a16="http://schemas.microsoft.com/office/drawing/2014/main" id="{7B62301E-60AA-5E39-34B8-CF77700E955A}"/>
              </a:ext>
            </a:extLst>
          </p:cNvPr>
          <p:cNvSpPr txBox="1"/>
          <p:nvPr/>
        </p:nvSpPr>
        <p:spPr>
          <a:xfrm>
            <a:off x="5278108" y="6268535"/>
            <a:ext cx="5774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12   </a:t>
            </a:r>
          </a:p>
        </p:txBody>
      </p:sp>
      <p:sp>
        <p:nvSpPr>
          <p:cNvPr id="23" name="CuadroTexto 23">
            <a:extLst>
              <a:ext uri="{FF2B5EF4-FFF2-40B4-BE49-F238E27FC236}">
                <a16:creationId xmlns:a16="http://schemas.microsoft.com/office/drawing/2014/main" id="{076EA140-505F-EA87-06AC-BA2232F5BC36}"/>
              </a:ext>
            </a:extLst>
          </p:cNvPr>
          <p:cNvSpPr txBox="1"/>
          <p:nvPr/>
        </p:nvSpPr>
        <p:spPr>
          <a:xfrm>
            <a:off x="2300371" y="6268535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2</a:t>
            </a:r>
          </a:p>
        </p:txBody>
      </p:sp>
      <p:sp>
        <p:nvSpPr>
          <p:cNvPr id="24" name="CuadroTexto 24">
            <a:extLst>
              <a:ext uri="{FF2B5EF4-FFF2-40B4-BE49-F238E27FC236}">
                <a16:creationId xmlns:a16="http://schemas.microsoft.com/office/drawing/2014/main" id="{2EBDB269-CFFC-5A95-414A-3E1D469E2554}"/>
              </a:ext>
            </a:extLst>
          </p:cNvPr>
          <p:cNvSpPr txBox="1"/>
          <p:nvPr/>
        </p:nvSpPr>
        <p:spPr>
          <a:xfrm>
            <a:off x="5816974" y="6268535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08403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SC20-EB-IP-15</a:t>
            </a:r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31271D3-1C06-97EB-4B24-84B714068D64}"/>
              </a:ext>
            </a:extLst>
          </p:cNvPr>
          <p:cNvCxnSpPr/>
          <p:nvPr/>
        </p:nvCxnSpPr>
        <p:spPr>
          <a:xfrm>
            <a:off x="700763" y="555808"/>
            <a:ext cx="4294095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0CA2A5E4-8421-E238-E477-BCA45530BAB5}"/>
              </a:ext>
            </a:extLst>
          </p:cNvPr>
          <p:cNvSpPr txBox="1"/>
          <p:nvPr/>
        </p:nvSpPr>
        <p:spPr>
          <a:xfrm>
            <a:off x="700763" y="94701"/>
            <a:ext cx="4785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Other trials : EPO         SC20-EB-IP-14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7F0ADC50-BE8B-ACB1-F4C4-CB2A261A4C56}"/>
              </a:ext>
            </a:extLst>
          </p:cNvPr>
          <p:cNvSpPr txBox="1">
            <a:spLocks/>
          </p:cNvSpPr>
          <p:nvPr/>
        </p:nvSpPr>
        <p:spPr>
          <a:xfrm>
            <a:off x="11713339" y="6470034"/>
            <a:ext cx="640080" cy="387966"/>
          </a:xfrm>
          <a:prstGeom prst="rect">
            <a:avLst/>
          </a:prstGeom>
        </p:spPr>
        <p:txBody>
          <a:bodyPr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fr-FR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22</a:t>
            </a:fld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8CBDE61-C590-A167-006A-040614DFA215}"/>
              </a:ext>
            </a:extLst>
          </p:cNvPr>
          <p:cNvSpPr txBox="1"/>
          <p:nvPr/>
        </p:nvSpPr>
        <p:spPr>
          <a:xfrm>
            <a:off x="700763" y="733156"/>
            <a:ext cx="6947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</a:rPr>
              <a:t>2,000 non-entangling and biodegradable FADs </a:t>
            </a:r>
          </a:p>
          <a:p>
            <a:r>
              <a:rPr lang="en-US" sz="2400" b="1" dirty="0">
                <a:solidFill>
                  <a:srgbClr val="007DBB"/>
                </a:solidFill>
              </a:rPr>
              <a:t>Jelly-FADs by UGAVI fleet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212CF6-18F4-A22A-F0F4-CCAF03E42E2E}"/>
              </a:ext>
            </a:extLst>
          </p:cNvPr>
          <p:cNvSpPr/>
          <p:nvPr/>
        </p:nvSpPr>
        <p:spPr>
          <a:xfrm>
            <a:off x="6622971" y="690292"/>
            <a:ext cx="1599485" cy="173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3E7E0A-17F4-B65C-A590-5BCB9A28C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816" y="35051"/>
            <a:ext cx="2658906" cy="773636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A8BA24BB-6DE0-46C4-A903-12E2982B8494}"/>
              </a:ext>
            </a:extLst>
          </p:cNvPr>
          <p:cNvSpPr txBox="1">
            <a:spLocks/>
          </p:cNvSpPr>
          <p:nvPr/>
        </p:nvSpPr>
        <p:spPr>
          <a:xfrm>
            <a:off x="700763" y="1741500"/>
            <a:ext cx="11255503" cy="4192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46AD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tx1"/>
                </a:solidFill>
              </a:rPr>
              <a:t>JellyFADs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aggregate tuna </a:t>
            </a:r>
            <a:r>
              <a:rPr lang="en-US" dirty="0">
                <a:solidFill>
                  <a:schemeClr val="tx1"/>
                </a:solidFill>
              </a:rPr>
              <a:t>as conventional FADs do or even more.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70 fishing sets: similar average tuna catch: 39.4 t on jelly-FADs ; 35.9 t on conventional FADs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tx1"/>
                </a:solidFill>
              </a:rPr>
              <a:t>JellyFADs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drift</a:t>
            </a:r>
            <a:r>
              <a:rPr lang="en-US" dirty="0">
                <a:solidFill>
                  <a:schemeClr val="tx1"/>
                </a:solidFill>
              </a:rPr>
              <a:t> as slow as conventional FADs but with less weight and volume</a:t>
            </a:r>
            <a:endParaRPr lang="es-ES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Lifespan</a:t>
            </a:r>
            <a:r>
              <a:rPr lang="en-US" dirty="0">
                <a:solidFill>
                  <a:schemeClr val="tx1"/>
                </a:solidFill>
              </a:rPr>
              <a:t>: sets were made after 11 months at sea, and many occurred after 5 months with the FAD being in perfect condition and re-deployed at sea. </a:t>
            </a:r>
            <a:r>
              <a:rPr lang="en-US" b="1" dirty="0">
                <a:solidFill>
                  <a:schemeClr val="tx1"/>
                </a:solidFill>
              </a:rPr>
              <a:t>This meets fishers´ needs for </a:t>
            </a:r>
            <a:r>
              <a:rPr lang="en-US" b="1" dirty="0" err="1">
                <a:solidFill>
                  <a:schemeClr val="tx1"/>
                </a:solidFill>
              </a:rPr>
              <a:t>dFADs</a:t>
            </a:r>
            <a:r>
              <a:rPr lang="en-US" b="1" dirty="0">
                <a:solidFill>
                  <a:schemeClr val="tx1"/>
                </a:solidFill>
              </a:rPr>
              <a:t> lifespan.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b="1" dirty="0">
                <a:solidFill>
                  <a:schemeClr val="tx1"/>
                </a:solidFill>
              </a:rPr>
              <a:t>success</a:t>
            </a:r>
            <a:r>
              <a:rPr lang="en-US" dirty="0">
                <a:solidFill>
                  <a:schemeClr val="tx1"/>
                </a:solidFill>
              </a:rPr>
              <a:t> relies on the </a:t>
            </a:r>
            <a:r>
              <a:rPr lang="en-US" b="1" dirty="0">
                <a:solidFill>
                  <a:schemeClr val="tx1"/>
                </a:solidFill>
              </a:rPr>
              <a:t>number of Jelly-FADs deployed</a:t>
            </a:r>
            <a:r>
              <a:rPr lang="en-US" dirty="0">
                <a:solidFill>
                  <a:schemeClr val="tx1"/>
                </a:solidFill>
              </a:rPr>
              <a:t> which should be systematically tested supported by the shipowner and with the feedback from fishers at sea.  </a:t>
            </a:r>
          </a:p>
          <a:p>
            <a:endParaRPr lang="es-ES" sz="2000" dirty="0"/>
          </a:p>
          <a:p>
            <a:endParaRPr lang="en-US" dirty="0"/>
          </a:p>
          <a:p>
            <a:endParaRPr lang="es-ES" sz="2000" dirty="0"/>
          </a:p>
          <a:p>
            <a:endParaRPr lang="en-US" sz="2000" dirty="0"/>
          </a:p>
          <a:p>
            <a:endParaRPr lang="es-ES" sz="2000" dirty="0"/>
          </a:p>
          <a:p>
            <a:endParaRPr lang="es-ES" sz="1600" dirty="0"/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463431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SC20-EB-IP-15</a:t>
            </a: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709912" y="0"/>
            <a:ext cx="1469095" cy="801754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31271D3-1C06-97EB-4B24-84B714068D64}"/>
              </a:ext>
            </a:extLst>
          </p:cNvPr>
          <p:cNvCxnSpPr/>
          <p:nvPr/>
        </p:nvCxnSpPr>
        <p:spPr>
          <a:xfrm>
            <a:off x="700763" y="555808"/>
            <a:ext cx="4294095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7F0ADC50-BE8B-ACB1-F4C4-CB2A261A4C56}"/>
              </a:ext>
            </a:extLst>
          </p:cNvPr>
          <p:cNvSpPr txBox="1">
            <a:spLocks/>
          </p:cNvSpPr>
          <p:nvPr/>
        </p:nvSpPr>
        <p:spPr>
          <a:xfrm>
            <a:off x="11713339" y="6470034"/>
            <a:ext cx="640080" cy="387966"/>
          </a:xfrm>
          <a:prstGeom prst="rect">
            <a:avLst/>
          </a:prstGeom>
        </p:spPr>
        <p:txBody>
          <a:bodyPr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fr-FR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212CF6-18F4-A22A-F0F4-CCAF03E42E2E}"/>
              </a:ext>
            </a:extLst>
          </p:cNvPr>
          <p:cNvSpPr/>
          <p:nvPr/>
        </p:nvSpPr>
        <p:spPr>
          <a:xfrm>
            <a:off x="6622971" y="690292"/>
            <a:ext cx="1599485" cy="173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AA9F98-D208-7F84-A7F5-0A72544D0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" y="0"/>
            <a:ext cx="12186745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30D7507-9130-D03D-1D4C-3C2972518260}"/>
              </a:ext>
            </a:extLst>
          </p:cNvPr>
          <p:cNvSpPr txBox="1"/>
          <p:nvPr/>
        </p:nvSpPr>
        <p:spPr>
          <a:xfrm>
            <a:off x="10370647" y="4118"/>
            <a:ext cx="18213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SC20-EB-IP-15</a:t>
            </a:r>
          </a:p>
        </p:txBody>
      </p:sp>
    </p:spTree>
    <p:extLst>
      <p:ext uri="{BB962C8B-B14F-4D97-AF65-F5344CB8AC3E}">
        <p14:creationId xmlns:p14="http://schemas.microsoft.com/office/powerpoint/2010/main" val="2717931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SC20-EB-IP-15</a:t>
            </a: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709912" y="0"/>
            <a:ext cx="1469095" cy="801754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31271D3-1C06-97EB-4B24-84B714068D64}"/>
              </a:ext>
            </a:extLst>
          </p:cNvPr>
          <p:cNvCxnSpPr/>
          <p:nvPr/>
        </p:nvCxnSpPr>
        <p:spPr>
          <a:xfrm>
            <a:off x="700763" y="555808"/>
            <a:ext cx="4294095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7F0ADC50-BE8B-ACB1-F4C4-CB2A261A4C56}"/>
              </a:ext>
            </a:extLst>
          </p:cNvPr>
          <p:cNvSpPr txBox="1">
            <a:spLocks/>
          </p:cNvSpPr>
          <p:nvPr/>
        </p:nvSpPr>
        <p:spPr>
          <a:xfrm>
            <a:off x="11713339" y="6470034"/>
            <a:ext cx="640080" cy="387966"/>
          </a:xfrm>
          <a:prstGeom prst="rect">
            <a:avLst/>
          </a:prstGeom>
        </p:spPr>
        <p:txBody>
          <a:bodyPr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fr-FR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24</a:t>
            </a:fld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212CF6-18F4-A22A-F0F4-CCAF03E42E2E}"/>
              </a:ext>
            </a:extLst>
          </p:cNvPr>
          <p:cNvSpPr/>
          <p:nvPr/>
        </p:nvSpPr>
        <p:spPr>
          <a:xfrm>
            <a:off x="6622971" y="690292"/>
            <a:ext cx="1599485" cy="173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2ACFA2-A633-BD52-7B95-CF2230B7E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" y="0"/>
            <a:ext cx="12190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05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SC20-EB-IP-15</a:t>
            </a: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709912" y="0"/>
            <a:ext cx="1469095" cy="801754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31271D3-1C06-97EB-4B24-84B714068D64}"/>
              </a:ext>
            </a:extLst>
          </p:cNvPr>
          <p:cNvCxnSpPr/>
          <p:nvPr/>
        </p:nvCxnSpPr>
        <p:spPr>
          <a:xfrm>
            <a:off x="700763" y="555808"/>
            <a:ext cx="4294095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7F0ADC50-BE8B-ACB1-F4C4-CB2A261A4C56}"/>
              </a:ext>
            </a:extLst>
          </p:cNvPr>
          <p:cNvSpPr txBox="1">
            <a:spLocks/>
          </p:cNvSpPr>
          <p:nvPr/>
        </p:nvSpPr>
        <p:spPr>
          <a:xfrm>
            <a:off x="11713339" y="6470034"/>
            <a:ext cx="640080" cy="387966"/>
          </a:xfrm>
          <a:prstGeom prst="rect">
            <a:avLst/>
          </a:prstGeom>
        </p:spPr>
        <p:txBody>
          <a:bodyPr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fr-FR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25</a:t>
            </a:fld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212CF6-18F4-A22A-F0F4-CCAF03E42E2E}"/>
              </a:ext>
            </a:extLst>
          </p:cNvPr>
          <p:cNvSpPr/>
          <p:nvPr/>
        </p:nvSpPr>
        <p:spPr>
          <a:xfrm>
            <a:off x="6622971" y="690292"/>
            <a:ext cx="1599485" cy="173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445DD0-A0B4-13E6-8FA5-1454E087A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9" y="0"/>
            <a:ext cx="12172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94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SC20-EB-IP-15</a:t>
            </a: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709912" y="0"/>
            <a:ext cx="1469095" cy="801754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31271D3-1C06-97EB-4B24-84B714068D64}"/>
              </a:ext>
            </a:extLst>
          </p:cNvPr>
          <p:cNvCxnSpPr/>
          <p:nvPr/>
        </p:nvCxnSpPr>
        <p:spPr>
          <a:xfrm>
            <a:off x="700763" y="555808"/>
            <a:ext cx="4294095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7F0ADC50-BE8B-ACB1-F4C4-CB2A261A4C56}"/>
              </a:ext>
            </a:extLst>
          </p:cNvPr>
          <p:cNvSpPr txBox="1">
            <a:spLocks/>
          </p:cNvSpPr>
          <p:nvPr/>
        </p:nvSpPr>
        <p:spPr>
          <a:xfrm>
            <a:off x="11713339" y="6470034"/>
            <a:ext cx="640080" cy="387966"/>
          </a:xfrm>
          <a:prstGeom prst="rect">
            <a:avLst/>
          </a:prstGeom>
        </p:spPr>
        <p:txBody>
          <a:bodyPr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fr-FR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26</a:t>
            </a:fld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212CF6-18F4-A22A-F0F4-CCAF03E42E2E}"/>
              </a:ext>
            </a:extLst>
          </p:cNvPr>
          <p:cNvSpPr/>
          <p:nvPr/>
        </p:nvSpPr>
        <p:spPr>
          <a:xfrm>
            <a:off x="6622971" y="690292"/>
            <a:ext cx="1599485" cy="173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D88216-C98E-E2D6-540A-9C3E54FA1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" y="0"/>
            <a:ext cx="12177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59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SC20-EB-IP-15</a:t>
            </a: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709912" y="0"/>
            <a:ext cx="1469095" cy="801754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31271D3-1C06-97EB-4B24-84B714068D64}"/>
              </a:ext>
            </a:extLst>
          </p:cNvPr>
          <p:cNvCxnSpPr/>
          <p:nvPr/>
        </p:nvCxnSpPr>
        <p:spPr>
          <a:xfrm>
            <a:off x="700763" y="555808"/>
            <a:ext cx="4294095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7F0ADC50-BE8B-ACB1-F4C4-CB2A261A4C56}"/>
              </a:ext>
            </a:extLst>
          </p:cNvPr>
          <p:cNvSpPr txBox="1">
            <a:spLocks/>
          </p:cNvSpPr>
          <p:nvPr/>
        </p:nvSpPr>
        <p:spPr>
          <a:xfrm>
            <a:off x="11713339" y="6470034"/>
            <a:ext cx="640080" cy="387966"/>
          </a:xfrm>
          <a:prstGeom prst="rect">
            <a:avLst/>
          </a:prstGeom>
        </p:spPr>
        <p:txBody>
          <a:bodyPr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fr-FR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27</a:t>
            </a:fld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212CF6-18F4-A22A-F0F4-CCAF03E42E2E}"/>
              </a:ext>
            </a:extLst>
          </p:cNvPr>
          <p:cNvSpPr/>
          <p:nvPr/>
        </p:nvSpPr>
        <p:spPr>
          <a:xfrm>
            <a:off x="6622971" y="690292"/>
            <a:ext cx="1599485" cy="173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FAF4A69-BE3E-DD37-E0E9-B3CD6A0ED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" y="0"/>
            <a:ext cx="12187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77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568D6D-5514-2F52-1F27-85C4D4973934}"/>
              </a:ext>
            </a:extLst>
          </p:cNvPr>
          <p:cNvSpPr txBox="1"/>
          <p:nvPr/>
        </p:nvSpPr>
        <p:spPr>
          <a:xfrm>
            <a:off x="729601" y="1134679"/>
            <a:ext cx="694797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</a:rPr>
              <a:t>The Jelly-FAD</a:t>
            </a:r>
          </a:p>
          <a:p>
            <a:endParaRPr lang="en-US" sz="22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 dirty="0"/>
              <a:t>Neutral buoyancy: </a:t>
            </a:r>
            <a:r>
              <a:rPr lang="en-US" sz="2200" dirty="0"/>
              <a:t>after 20-25 days, it drift neutrally in the water column just like a jelly-fish.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 dirty="0"/>
              <a:t>Reduces structural stress: </a:t>
            </a:r>
            <a:r>
              <a:rPr lang="en-US" sz="2200" dirty="0"/>
              <a:t>reduced component at the surface, helping increasing lifetime of biodegradable materials</a:t>
            </a:r>
          </a:p>
          <a:p>
            <a:endParaRPr lang="en-US" sz="22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 dirty="0"/>
              <a:t>Reduces the size of </a:t>
            </a:r>
            <a:r>
              <a:rPr lang="en-US" sz="2200" b="1" dirty="0" err="1"/>
              <a:t>dFADs</a:t>
            </a:r>
            <a:r>
              <a:rPr lang="en-US" sz="2200" b="1" dirty="0"/>
              <a:t>: </a:t>
            </a:r>
            <a:r>
              <a:rPr lang="en-US" sz="2200" dirty="0"/>
              <a:t>3-D shape of the drogue ensures slow drift</a:t>
            </a:r>
            <a:endParaRPr lang="en-GB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A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CA2A5E4-8421-E238-E477-BCA45530BAB5}"/>
              </a:ext>
            </a:extLst>
          </p:cNvPr>
          <p:cNvSpPr txBox="1"/>
          <p:nvPr/>
        </p:nvSpPr>
        <p:spPr>
          <a:xfrm>
            <a:off x="700763" y="94701"/>
            <a:ext cx="7917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Method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A8AE2113-511C-1B37-E21F-2BB73102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5462" y="6397183"/>
            <a:ext cx="405124" cy="365125"/>
          </a:xfrm>
        </p:spPr>
        <p:txBody>
          <a:bodyPr/>
          <a:lstStyle/>
          <a:p>
            <a:fld id="{72E946D8-3FBF-4D4C-8F76-92054BEBFF63}" type="slidenum">
              <a:rPr lang="en-US" sz="1800" b="1" smtClean="0">
                <a:solidFill>
                  <a:schemeClr val="tx1"/>
                </a:solidFill>
              </a:rPr>
              <a:t>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600907E-C116-2CE8-0BC0-FF497CC3BC64}"/>
              </a:ext>
            </a:extLst>
          </p:cNvPr>
          <p:cNvGrpSpPr/>
          <p:nvPr/>
        </p:nvGrpSpPr>
        <p:grpSpPr>
          <a:xfrm>
            <a:off x="7767148" y="506496"/>
            <a:ext cx="4431567" cy="6351504"/>
            <a:chOff x="8008883" y="506496"/>
            <a:chExt cx="4431567" cy="63515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3814009-E844-7C50-9B1F-666C0F4AA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59" r="52764"/>
            <a:stretch/>
          </p:blipFill>
          <p:spPr>
            <a:xfrm>
              <a:off x="8008883" y="506496"/>
              <a:ext cx="2426211" cy="6351504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69BD3A3-30B5-BBFA-29A6-257D821DB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1" t="7259" b="77985"/>
            <a:stretch/>
          </p:blipFill>
          <p:spPr>
            <a:xfrm>
              <a:off x="10381818" y="506496"/>
              <a:ext cx="2058632" cy="1010573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D111BFC-2B44-07AE-93A8-9624EAAC5218}"/>
                </a:ext>
              </a:extLst>
            </p:cNvPr>
            <p:cNvSpPr txBox="1"/>
            <p:nvPr/>
          </p:nvSpPr>
          <p:spPr>
            <a:xfrm>
              <a:off x="8051633" y="3448385"/>
              <a:ext cx="51792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34m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E321290-B9DA-A75C-62AF-ED4CC9043215}"/>
                </a:ext>
              </a:extLst>
            </p:cNvPr>
            <p:cNvSpPr txBox="1"/>
            <p:nvPr/>
          </p:nvSpPr>
          <p:spPr>
            <a:xfrm>
              <a:off x="8051632" y="5059967"/>
              <a:ext cx="51792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65m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FC9D4B5D-B161-E11C-DCA6-2F637AECD443}"/>
              </a:ext>
            </a:extLst>
          </p:cNvPr>
          <p:cNvSpPr txBox="1"/>
          <p:nvPr/>
        </p:nvSpPr>
        <p:spPr>
          <a:xfrm>
            <a:off x="9987348" y="2571222"/>
            <a:ext cx="205863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sng" dirty="0">
                <a:solidFill>
                  <a:srgbClr val="000000"/>
                </a:solidFill>
                <a:effectLst/>
                <a:latin typeface="MyriadPro-Regular"/>
              </a:rPr>
              <a:t>Materials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MyriadPro-Regular"/>
              </a:rPr>
              <a:t>- Bamboos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MyriadPro-Regular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MyriadPro-Regular"/>
              </a:rPr>
              <a:t>- Cotton canvas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MyriadPro-Regular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MyriadPro-Regular"/>
              </a:rPr>
              <a:t>- Cotton ropes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MyriadPro-Regular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MyriadPro-Regular"/>
              </a:rPr>
              <a:t>- Sand or clay</a:t>
            </a:r>
          </a:p>
          <a:p>
            <a:endParaRPr lang="en-US" dirty="0">
              <a:solidFill>
                <a:srgbClr val="000000"/>
              </a:solidFill>
              <a:latin typeface="MyriadPro-Regular"/>
            </a:endParaRPr>
          </a:p>
          <a:p>
            <a:r>
              <a:rPr lang="en-US" dirty="0">
                <a:solidFill>
                  <a:srgbClr val="000000"/>
                </a:solidFill>
                <a:latin typeface="MyriadPro-Regular"/>
              </a:rPr>
              <a:t>Non-biodegradable:</a:t>
            </a:r>
          </a:p>
          <a:p>
            <a:r>
              <a:rPr lang="en-US" dirty="0">
                <a:solidFill>
                  <a:srgbClr val="000000"/>
                </a:solidFill>
                <a:latin typeface="MyriadPro-Regular"/>
              </a:rPr>
              <a:t>- Purse seine c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yriadPro-Regular"/>
              </a:rPr>
              <a:t>orks</a:t>
            </a:r>
          </a:p>
          <a:p>
            <a:r>
              <a:rPr lang="en-US" dirty="0">
                <a:solidFill>
                  <a:srgbClr val="000000"/>
                </a:solidFill>
                <a:latin typeface="MyriadPro-Regular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MyriadPro-Regular"/>
              </a:rPr>
              <a:t>Satlink</a:t>
            </a:r>
            <a:r>
              <a:rPr lang="en-US" dirty="0">
                <a:solidFill>
                  <a:srgbClr val="000000"/>
                </a:solidFill>
                <a:latin typeface="MyriadPro-Regular"/>
              </a:rPr>
              <a:t> buoy</a:t>
            </a:r>
            <a:r>
              <a:rPr lang="en-US" dirty="0"/>
              <a:t> </a:t>
            </a:r>
            <a:br>
              <a:rPr lang="en-US" dirty="0"/>
            </a:br>
            <a:endParaRPr lang="en-GB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CF0D41F-557C-FFF7-3CE9-C070C5FA0CF7}"/>
              </a:ext>
            </a:extLst>
          </p:cNvPr>
          <p:cNvCxnSpPr/>
          <p:nvPr/>
        </p:nvCxnSpPr>
        <p:spPr>
          <a:xfrm>
            <a:off x="700762" y="555808"/>
            <a:ext cx="7488000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80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568D6D-5514-2F52-1F27-85C4D4973934}"/>
              </a:ext>
            </a:extLst>
          </p:cNvPr>
          <p:cNvSpPr txBox="1"/>
          <p:nvPr/>
        </p:nvSpPr>
        <p:spPr>
          <a:xfrm>
            <a:off x="700763" y="733156"/>
            <a:ext cx="6947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</a:rPr>
              <a:t>430 jelly-FADs to be tested</a:t>
            </a:r>
            <a:endParaRPr lang="en-US" sz="2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A8AE2113-511C-1B37-E21F-2BB73102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5462" y="6397183"/>
            <a:ext cx="405124" cy="365125"/>
          </a:xfrm>
        </p:spPr>
        <p:txBody>
          <a:bodyPr/>
          <a:lstStyle/>
          <a:p>
            <a:fld id="{72E946D8-3FBF-4D4C-8F76-92054BEBFF63}" type="slidenum">
              <a:rPr lang="en-US" sz="1800" b="1" smtClean="0">
                <a:solidFill>
                  <a:schemeClr val="tx1"/>
                </a:solidFill>
              </a:rPr>
              <a:t>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C87826E-16DF-F463-151A-3D9EC2A77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706178"/>
              </p:ext>
            </p:extLst>
          </p:nvPr>
        </p:nvGraphicFramePr>
        <p:xfrm>
          <a:off x="668379" y="1458722"/>
          <a:ext cx="11452194" cy="316153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469281">
                  <a:extLst>
                    <a:ext uri="{9D8B030D-6E8A-4147-A177-3AD203B41FA5}">
                      <a16:colId xmlns:a16="http://schemas.microsoft.com/office/drawing/2014/main" val="1304480921"/>
                    </a:ext>
                  </a:extLst>
                </a:gridCol>
                <a:gridCol w="1159522">
                  <a:extLst>
                    <a:ext uri="{9D8B030D-6E8A-4147-A177-3AD203B41FA5}">
                      <a16:colId xmlns:a16="http://schemas.microsoft.com/office/drawing/2014/main" val="1756944289"/>
                    </a:ext>
                  </a:extLst>
                </a:gridCol>
                <a:gridCol w="2132318">
                  <a:extLst>
                    <a:ext uri="{9D8B030D-6E8A-4147-A177-3AD203B41FA5}">
                      <a16:colId xmlns:a16="http://schemas.microsoft.com/office/drawing/2014/main" val="736343824"/>
                    </a:ext>
                  </a:extLst>
                </a:gridCol>
                <a:gridCol w="2278345">
                  <a:extLst>
                    <a:ext uri="{9D8B030D-6E8A-4147-A177-3AD203B41FA5}">
                      <a16:colId xmlns:a16="http://schemas.microsoft.com/office/drawing/2014/main" val="3385969764"/>
                    </a:ext>
                  </a:extLst>
                </a:gridCol>
                <a:gridCol w="1543950">
                  <a:extLst>
                    <a:ext uri="{9D8B030D-6E8A-4147-A177-3AD203B41FA5}">
                      <a16:colId xmlns:a16="http://schemas.microsoft.com/office/drawing/2014/main" val="1994267788"/>
                    </a:ext>
                  </a:extLst>
                </a:gridCol>
                <a:gridCol w="868778">
                  <a:extLst>
                    <a:ext uri="{9D8B030D-6E8A-4147-A177-3AD203B41FA5}">
                      <a16:colId xmlns:a16="http://schemas.microsoft.com/office/drawing/2014/main" val="3123609394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Partners</a:t>
                      </a: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Vessels</a:t>
                      </a: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Flag</a:t>
                      </a: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Construction</a:t>
                      </a: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No. of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BioFADs</a:t>
                      </a: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83794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WCPFC 110</a:t>
                      </a: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BREP</a:t>
                      </a: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6866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Caroline Fisheries Corporation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6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Pohnpei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50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fr-F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3266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FCF Co. ltd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Taiwan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Pohnpei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50</a:t>
                      </a:r>
                      <a:endParaRPr lang="fr-F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fr-F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6613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American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Tunaboat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Association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buFont typeface="Calibri" panose="020F0502020204030204" pitchFamily="34" charset="0"/>
                        <a:buChar char="-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Cape Fisheries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buFont typeface="Calibri" panose="020F0502020204030204" pitchFamily="34" charset="0"/>
                        <a:buChar char="-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Others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fr-FR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6</a:t>
                      </a:r>
                      <a:endParaRPr lang="fr-FR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10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fr-FR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Manta</a:t>
                      </a:r>
                      <a:endParaRPr lang="fr-FR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Manta and Pago Pago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fr-FR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30</a:t>
                      </a:r>
                      <a:endParaRPr lang="fr-FR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50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fr-FR" sz="18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108</a:t>
                      </a:r>
                      <a:endParaRPr lang="fr-FR" sz="18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108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712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Silla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Korea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Pohnpei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34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1814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1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32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214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216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5235924"/>
                  </a:ext>
                </a:extLst>
              </a:tr>
            </a:tbl>
          </a:graphicData>
        </a:graphic>
      </p:graphicFrame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54A7BBE8-1865-F72C-961A-8A718DEF7BBF}"/>
              </a:ext>
            </a:extLst>
          </p:cNvPr>
          <p:cNvCxnSpPr/>
          <p:nvPr/>
        </p:nvCxnSpPr>
        <p:spPr>
          <a:xfrm>
            <a:off x="700762" y="555808"/>
            <a:ext cx="7488000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1067591B-EAC6-C3D2-8760-B9BC768F00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579" r="54018" b="10971"/>
          <a:stretch/>
        </p:blipFill>
        <p:spPr>
          <a:xfrm>
            <a:off x="8377065" y="162666"/>
            <a:ext cx="2041899" cy="6245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CB77F58-4EA9-6377-5DB2-8A7053E3E493}"/>
              </a:ext>
            </a:extLst>
          </p:cNvPr>
          <p:cNvSpPr txBox="1"/>
          <p:nvPr/>
        </p:nvSpPr>
        <p:spPr>
          <a:xfrm>
            <a:off x="700763" y="94701"/>
            <a:ext cx="7917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139278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: buoys, bamboos and clay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568D6D-5514-2F52-1F27-85C4D4973934}"/>
              </a:ext>
            </a:extLst>
          </p:cNvPr>
          <p:cNvSpPr txBox="1"/>
          <p:nvPr/>
        </p:nvSpPr>
        <p:spPr>
          <a:xfrm>
            <a:off x="700763" y="733156"/>
            <a:ext cx="2785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</a:rPr>
              <a:t>Materials &amp; tools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31271D3-1C06-97EB-4B24-84B714068D64}"/>
              </a:ext>
            </a:extLst>
          </p:cNvPr>
          <p:cNvCxnSpPr/>
          <p:nvPr/>
        </p:nvCxnSpPr>
        <p:spPr>
          <a:xfrm>
            <a:off x="700762" y="555808"/>
            <a:ext cx="4968000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A8AE2113-511C-1B37-E21F-2BB73102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97183"/>
            <a:ext cx="620586" cy="335087"/>
          </a:xfrm>
        </p:spPr>
        <p:txBody>
          <a:bodyPr/>
          <a:lstStyle/>
          <a:p>
            <a:fld id="{72E946D8-3FBF-4D4C-8F76-92054BEBFF63}" type="slidenum">
              <a:rPr lang="en-US" sz="1800" b="1" smtClean="0">
                <a:solidFill>
                  <a:schemeClr val="tx1"/>
                </a:solidFill>
              </a:rPr>
              <a:t>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968E0D-BA7E-A75B-8027-EED63AE7B8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r="21992"/>
          <a:stretch/>
        </p:blipFill>
        <p:spPr>
          <a:xfrm rot="5400000">
            <a:off x="3881364" y="4828448"/>
            <a:ext cx="1886205" cy="2192546"/>
          </a:xfrm>
          <a:prstGeom prst="rect">
            <a:avLst/>
          </a:prstGeom>
        </p:spPr>
      </p:pic>
      <p:pic>
        <p:nvPicPr>
          <p:cNvPr id="10" name="Image 9" descr="Une image contenant corde, nappe&#10;&#10;Description générée automatiquement">
            <a:extLst>
              <a:ext uri="{FF2B5EF4-FFF2-40B4-BE49-F238E27FC236}">
                <a16:creationId xmlns:a16="http://schemas.microsoft.com/office/drawing/2014/main" id="{F46DB083-C61A-8AEC-5825-2C388C7862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2" y="3078341"/>
            <a:ext cx="2400000" cy="180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6E1FC52-9A51-3E3C-6237-554B095151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4" y="1278602"/>
            <a:ext cx="2400000" cy="180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40A0B5B-7555-F7B2-1566-1CCE99B85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12411" r="19553"/>
          <a:stretch/>
        </p:blipFill>
        <p:spPr>
          <a:xfrm>
            <a:off x="3038960" y="2469548"/>
            <a:ext cx="1400665" cy="2406506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F657F04E-860C-DDDB-E7B7-612DAB9413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604" y="816869"/>
            <a:ext cx="1898165" cy="253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9">
            <a:extLst>
              <a:ext uri="{FF2B5EF4-FFF2-40B4-BE49-F238E27FC236}">
                <a16:creationId xmlns:a16="http://schemas.microsoft.com/office/drawing/2014/main" id="{B8124C5D-E3FC-05FC-550E-C22E030251E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/>
          <a:stretch/>
        </p:blipFill>
        <p:spPr bwMode="auto">
          <a:xfrm>
            <a:off x="10117769" y="814768"/>
            <a:ext cx="1888658" cy="2150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5">
            <a:extLst>
              <a:ext uri="{FF2B5EF4-FFF2-40B4-BE49-F238E27FC236}">
                <a16:creationId xmlns:a16="http://schemas.microsoft.com/office/drawing/2014/main" id="{F4DA6DF1-9358-0F43-E42A-CB6969D8BC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4" b="25303"/>
          <a:stretch/>
        </p:blipFill>
        <p:spPr>
          <a:xfrm>
            <a:off x="9139725" y="3780273"/>
            <a:ext cx="3016590" cy="103555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DF8E770-433B-5FF1-8312-3B7796B34875}"/>
              </a:ext>
            </a:extLst>
          </p:cNvPr>
          <p:cNvSpPr txBox="1"/>
          <p:nvPr/>
        </p:nvSpPr>
        <p:spPr>
          <a:xfrm>
            <a:off x="5821675" y="602497"/>
            <a:ext cx="1187489" cy="369332"/>
          </a:xfrm>
          <a:prstGeom prst="rect">
            <a:avLst/>
          </a:prstGeom>
          <a:noFill/>
          <a:ln w="28575">
            <a:solidFill>
              <a:srgbClr val="0057A4"/>
            </a:solidFill>
          </a:ln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3C63A8"/>
                </a:solidFill>
                <a:effectLst/>
                <a:latin typeface="MyriadPro-Regular"/>
              </a:rPr>
              <a:t>Bamboos</a:t>
            </a:r>
            <a:endParaRPr lang="en-GB" b="1" dirty="0">
              <a:solidFill>
                <a:srgbClr val="3C63A8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FCD24FE-C402-6D1B-7786-5BDE92CFFDCA}"/>
              </a:ext>
            </a:extLst>
          </p:cNvPr>
          <p:cNvSpPr txBox="1"/>
          <p:nvPr/>
        </p:nvSpPr>
        <p:spPr>
          <a:xfrm>
            <a:off x="2085945" y="5774047"/>
            <a:ext cx="1589610" cy="369332"/>
          </a:xfrm>
          <a:prstGeom prst="rect">
            <a:avLst/>
          </a:prstGeom>
          <a:noFill/>
          <a:ln w="28575">
            <a:solidFill>
              <a:srgbClr val="0057A4"/>
            </a:solidFill>
          </a:ln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3C63A8"/>
                </a:solidFill>
                <a:effectLst/>
                <a:latin typeface="MyriadPro-Regular"/>
              </a:rPr>
              <a:t>Cotton canvas</a:t>
            </a:r>
            <a:endParaRPr lang="en-GB" b="1" dirty="0">
              <a:solidFill>
                <a:srgbClr val="3C63A8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FB8AF4B-7FB6-6101-A4E2-B66686B44581}"/>
              </a:ext>
            </a:extLst>
          </p:cNvPr>
          <p:cNvSpPr txBox="1"/>
          <p:nvPr/>
        </p:nvSpPr>
        <p:spPr>
          <a:xfrm>
            <a:off x="3074054" y="1294974"/>
            <a:ext cx="1482808" cy="369332"/>
          </a:xfrm>
          <a:prstGeom prst="rect">
            <a:avLst/>
          </a:prstGeom>
          <a:noFill/>
          <a:ln w="28575">
            <a:solidFill>
              <a:srgbClr val="0057A4"/>
            </a:solidFill>
          </a:ln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3C63A8"/>
                </a:solidFill>
                <a:effectLst/>
                <a:latin typeface="MyriadPro-Regular"/>
              </a:rPr>
              <a:t>Cotton ropes</a:t>
            </a:r>
            <a:endParaRPr lang="en-GB" b="1" dirty="0">
              <a:solidFill>
                <a:srgbClr val="3C63A8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2BB0B04-B682-93F9-1D47-CD4A33B5EB82}"/>
              </a:ext>
            </a:extLst>
          </p:cNvPr>
          <p:cNvSpPr txBox="1"/>
          <p:nvPr/>
        </p:nvSpPr>
        <p:spPr>
          <a:xfrm>
            <a:off x="8202850" y="409773"/>
            <a:ext cx="714769" cy="369332"/>
          </a:xfrm>
          <a:prstGeom prst="rect">
            <a:avLst/>
          </a:prstGeom>
          <a:noFill/>
          <a:ln w="28575">
            <a:solidFill>
              <a:srgbClr val="0057A4"/>
            </a:solidFill>
          </a:ln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3C63A8"/>
                </a:solidFill>
                <a:effectLst/>
                <a:latin typeface="MyriadPro-Regular"/>
              </a:rPr>
              <a:t>Clay</a:t>
            </a:r>
            <a:endParaRPr lang="en-GB" b="1" dirty="0">
              <a:solidFill>
                <a:srgbClr val="3C63A8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4C36EB8-EB28-4A47-5C8F-6C13123CFFE6}"/>
              </a:ext>
            </a:extLst>
          </p:cNvPr>
          <p:cNvSpPr txBox="1"/>
          <p:nvPr/>
        </p:nvSpPr>
        <p:spPr>
          <a:xfrm>
            <a:off x="9391888" y="3380219"/>
            <a:ext cx="1923073" cy="369332"/>
          </a:xfrm>
          <a:prstGeom prst="rect">
            <a:avLst/>
          </a:prstGeom>
          <a:noFill/>
          <a:ln w="28575">
            <a:solidFill>
              <a:srgbClr val="0057A4"/>
            </a:solidFill>
          </a:ln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3C63A8"/>
                </a:solidFill>
                <a:effectLst/>
                <a:latin typeface="MyriadPro-Regular"/>
              </a:rPr>
              <a:t>Purse seine corks</a:t>
            </a:r>
            <a:endParaRPr lang="en-GB" b="1" dirty="0">
              <a:solidFill>
                <a:srgbClr val="3C63A8"/>
              </a:solidFill>
            </a:endParaRPr>
          </a:p>
        </p:txBody>
      </p:sp>
      <p:pic>
        <p:nvPicPr>
          <p:cNvPr id="14" name="Image 13" descr="Une image contenant texte, personne, extérieur&#10;&#10;Description générée automatiquement">
            <a:extLst>
              <a:ext uri="{FF2B5EF4-FFF2-40B4-BE49-F238E27FC236}">
                <a16:creationId xmlns:a16="http://schemas.microsoft.com/office/drawing/2014/main" id="{7ED8F468-4353-98E2-8965-C6684CD31A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r="51265" b="47343"/>
          <a:stretch/>
        </p:blipFill>
        <p:spPr>
          <a:xfrm rot="5400000">
            <a:off x="6182443" y="605522"/>
            <a:ext cx="1597708" cy="2404007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AC15BCD2-2894-92B5-412C-B017B15EB186}"/>
              </a:ext>
            </a:extLst>
          </p:cNvPr>
          <p:cNvSpPr txBox="1"/>
          <p:nvPr/>
        </p:nvSpPr>
        <p:spPr>
          <a:xfrm>
            <a:off x="665189" y="6086525"/>
            <a:ext cx="3136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Anmarsaq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Ecuador)</a:t>
            </a:r>
          </a:p>
          <a:p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 Master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(Chinese Taipei)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C4B4897-E6B2-33E4-088A-96D6804BF22C}"/>
              </a:ext>
            </a:extLst>
          </p:cNvPr>
          <p:cNvSpPr txBox="1"/>
          <p:nvPr/>
        </p:nvSpPr>
        <p:spPr>
          <a:xfrm>
            <a:off x="3021848" y="1661589"/>
            <a:ext cx="3025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Itsaskorda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(Spain)</a:t>
            </a:r>
          </a:p>
          <a:p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 Master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Chinese Taipei)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879CC39-AE33-DC88-FA98-A455B5CAEB3F}"/>
              </a:ext>
            </a:extLst>
          </p:cNvPr>
          <p:cNvSpPr txBox="1"/>
          <p:nvPr/>
        </p:nvSpPr>
        <p:spPr>
          <a:xfrm>
            <a:off x="8944690" y="443983"/>
            <a:ext cx="894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1B4B06F-2B3B-14D2-E2A6-6CB1605034E7}"/>
              </a:ext>
            </a:extLst>
          </p:cNvPr>
          <p:cNvSpPr txBox="1"/>
          <p:nvPr/>
        </p:nvSpPr>
        <p:spPr>
          <a:xfrm>
            <a:off x="7815057" y="6281878"/>
            <a:ext cx="2083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Satlink SLX+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(Spain) </a:t>
            </a:r>
            <a:endParaRPr lang="en-US" sz="2400" b="1" dirty="0">
              <a:solidFill>
                <a:srgbClr val="007DBB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5279748-DFE2-9098-D586-7645DE285F45}"/>
              </a:ext>
            </a:extLst>
          </p:cNvPr>
          <p:cNvSpPr txBox="1"/>
          <p:nvPr/>
        </p:nvSpPr>
        <p:spPr>
          <a:xfrm>
            <a:off x="6967940" y="641699"/>
            <a:ext cx="894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1325D47-813A-CCD0-0499-B3BF807E733C}"/>
              </a:ext>
            </a:extLst>
          </p:cNvPr>
          <p:cNvSpPr txBox="1"/>
          <p:nvPr/>
        </p:nvSpPr>
        <p:spPr>
          <a:xfrm>
            <a:off x="11288485" y="3414720"/>
            <a:ext cx="894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</a:t>
            </a:r>
          </a:p>
        </p:txBody>
      </p:sp>
      <p:pic>
        <p:nvPicPr>
          <p:cNvPr id="37" name="Image 36" descr="Une image contenant texte, outil&#10;&#10;Description générée automatiquement">
            <a:extLst>
              <a:ext uri="{FF2B5EF4-FFF2-40B4-BE49-F238E27FC236}">
                <a16:creationId xmlns:a16="http://schemas.microsoft.com/office/drawing/2014/main" id="{4FB10042-2BAF-C453-6FB4-E0EC48782BD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055" b="4957"/>
          <a:stretch/>
        </p:blipFill>
        <p:spPr>
          <a:xfrm>
            <a:off x="5366852" y="2718195"/>
            <a:ext cx="2192546" cy="2089308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48575333-70D4-C99E-9663-4B6404085998}"/>
              </a:ext>
            </a:extLst>
          </p:cNvPr>
          <p:cNvSpPr txBox="1"/>
          <p:nvPr/>
        </p:nvSpPr>
        <p:spPr>
          <a:xfrm>
            <a:off x="7578044" y="4429884"/>
            <a:ext cx="760087" cy="369332"/>
          </a:xfrm>
          <a:prstGeom prst="rect">
            <a:avLst/>
          </a:prstGeom>
          <a:noFill/>
          <a:ln w="28575">
            <a:solidFill>
              <a:srgbClr val="0057A4"/>
            </a:solidFill>
          </a:ln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3C63A8"/>
                </a:solidFill>
                <a:effectLst/>
                <a:latin typeface="MyriadPro-Regular"/>
              </a:rPr>
              <a:t>Tools</a:t>
            </a:r>
            <a:endParaRPr lang="en-GB" b="1" dirty="0">
              <a:solidFill>
                <a:srgbClr val="3C63A8"/>
              </a:solidFill>
            </a:endParaRP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0A969F09-C0E7-49F9-E96B-BB2411F920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03155" y="5474648"/>
            <a:ext cx="1509725" cy="1287176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F288ADFB-545E-9BB5-0070-F2DDEA13F283}"/>
              </a:ext>
            </a:extLst>
          </p:cNvPr>
          <p:cNvSpPr txBox="1"/>
          <p:nvPr/>
        </p:nvSpPr>
        <p:spPr>
          <a:xfrm>
            <a:off x="7857970" y="5635547"/>
            <a:ext cx="2245184" cy="646331"/>
          </a:xfrm>
          <a:prstGeom prst="rect">
            <a:avLst/>
          </a:prstGeom>
          <a:noFill/>
          <a:ln w="28575">
            <a:solidFill>
              <a:srgbClr val="0057A4"/>
            </a:solidFill>
          </a:ln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3C63A8"/>
                </a:solidFill>
                <a:effectLst/>
                <a:latin typeface="MyriadPro-Regular"/>
              </a:rPr>
              <a:t>Satellite echosounder </a:t>
            </a:r>
          </a:p>
          <a:p>
            <a:r>
              <a:rPr lang="en-US" sz="1800" b="1" i="0" dirty="0">
                <a:solidFill>
                  <a:srgbClr val="3C63A8"/>
                </a:solidFill>
                <a:effectLst/>
                <a:latin typeface="MyriadPro-Regular"/>
              </a:rPr>
              <a:t>buoy </a:t>
            </a:r>
            <a:endParaRPr lang="en-GB" b="1" dirty="0">
              <a:solidFill>
                <a:srgbClr val="3C63A8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EC05FE8-57FB-8DA3-03CB-3F920D657608}"/>
              </a:ext>
            </a:extLst>
          </p:cNvPr>
          <p:cNvSpPr txBox="1"/>
          <p:nvPr/>
        </p:nvSpPr>
        <p:spPr>
          <a:xfrm>
            <a:off x="700763" y="94701"/>
            <a:ext cx="7917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250641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  <p:bldP spid="28" grpId="0"/>
      <p:bldP spid="32" grpId="0"/>
      <p:bldP spid="34" grpId="0"/>
      <p:bldP spid="35" grpId="0"/>
      <p:bldP spid="36" grpId="0"/>
      <p:bldP spid="38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568D6D-5514-2F52-1F27-85C4D4973934}"/>
              </a:ext>
            </a:extLst>
          </p:cNvPr>
          <p:cNvSpPr txBox="1"/>
          <p:nvPr/>
        </p:nvSpPr>
        <p:spPr>
          <a:xfrm>
            <a:off x="700763" y="733156"/>
            <a:ext cx="6947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</a:rPr>
              <a:t>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A8AE2113-511C-1B37-E21F-2BB73102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97183"/>
            <a:ext cx="620586" cy="335087"/>
          </a:xfrm>
        </p:spPr>
        <p:txBody>
          <a:bodyPr/>
          <a:lstStyle/>
          <a:p>
            <a:fld id="{72E946D8-3FBF-4D4C-8F76-92054BEBFF63}" type="slidenum">
              <a:rPr lang="en-US" sz="1800" b="1" smtClean="0">
                <a:solidFill>
                  <a:schemeClr val="tx1"/>
                </a:solidFill>
              </a:rPr>
              <a:t>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8FEBB0-B3D3-D8FE-D11A-69E55AE8CB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4"/>
          <a:stretch/>
        </p:blipFill>
        <p:spPr>
          <a:xfrm>
            <a:off x="15294" y="2493556"/>
            <a:ext cx="3388435" cy="3827847"/>
          </a:xfrm>
          <a:prstGeom prst="rect">
            <a:avLst/>
          </a:prstGeom>
        </p:spPr>
      </p:pic>
      <p:pic>
        <p:nvPicPr>
          <p:cNvPr id="3" name="Imagen 40">
            <a:extLst>
              <a:ext uri="{FF2B5EF4-FFF2-40B4-BE49-F238E27FC236}">
                <a16:creationId xmlns:a16="http://schemas.microsoft.com/office/drawing/2014/main" id="{3537BD0B-0BFF-C8E6-25AF-36F21EBB85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518709" y="4486137"/>
            <a:ext cx="2340963" cy="23607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24.jpeg" descr="A picture containing indoor, rack&#10;&#10;Description automatically generated">
            <a:extLst>
              <a:ext uri="{FF2B5EF4-FFF2-40B4-BE49-F238E27FC236}">
                <a16:creationId xmlns:a16="http://schemas.microsoft.com/office/drawing/2014/main" id="{382B2AFA-DDE5-DBC4-38AB-F121258E59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9221" r="9572"/>
          <a:stretch/>
        </p:blipFill>
        <p:spPr>
          <a:xfrm>
            <a:off x="4113249" y="1113866"/>
            <a:ext cx="3388435" cy="3178175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B1F97EC-9DE4-FFBF-B6C2-31A175659CEB}"/>
              </a:ext>
            </a:extLst>
          </p:cNvPr>
          <p:cNvCxnSpPr/>
          <p:nvPr/>
        </p:nvCxnSpPr>
        <p:spPr>
          <a:xfrm>
            <a:off x="700762" y="555808"/>
            <a:ext cx="7488000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43A2D934-C7B9-20D0-2F8F-03CC4F2B1FEF}"/>
              </a:ext>
            </a:extLst>
          </p:cNvPr>
          <p:cNvSpPr txBox="1"/>
          <p:nvPr/>
        </p:nvSpPr>
        <p:spPr>
          <a:xfrm>
            <a:off x="700763" y="94701"/>
            <a:ext cx="7917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Method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FB797AE-BFE6-5C70-EFFE-8100F59B7A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550" r="15069"/>
          <a:stretch/>
        </p:blipFill>
        <p:spPr>
          <a:xfrm>
            <a:off x="8078752" y="873548"/>
            <a:ext cx="2885022" cy="598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06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568D6D-5514-2F52-1F27-85C4D4973934}"/>
              </a:ext>
            </a:extLst>
          </p:cNvPr>
          <p:cNvSpPr txBox="1"/>
          <p:nvPr/>
        </p:nvSpPr>
        <p:spPr>
          <a:xfrm>
            <a:off x="700763" y="733156"/>
            <a:ext cx="6947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</a:rPr>
              <a:t>At-sea trials – preliminary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CA2A5E4-8421-E238-E477-BCA45530BAB5}"/>
              </a:ext>
            </a:extLst>
          </p:cNvPr>
          <p:cNvSpPr txBox="1"/>
          <p:nvPr/>
        </p:nvSpPr>
        <p:spPr>
          <a:xfrm>
            <a:off x="700763" y="94701"/>
            <a:ext cx="7917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Results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A8AE2113-511C-1B37-E21F-2BB73102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97183"/>
            <a:ext cx="620586" cy="335087"/>
          </a:xfrm>
        </p:spPr>
        <p:txBody>
          <a:bodyPr/>
          <a:lstStyle/>
          <a:p>
            <a:fld id="{72E946D8-3FBF-4D4C-8F76-92054BEBFF63}" type="slidenum">
              <a:rPr lang="en-US" sz="1800" b="1" smtClean="0">
                <a:solidFill>
                  <a:schemeClr val="tx1"/>
                </a:solidFill>
              </a:rPr>
              <a:t>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92AC568-1D02-DF19-F738-F1F0D8F27AF0}"/>
              </a:ext>
            </a:extLst>
          </p:cNvPr>
          <p:cNvCxnSpPr/>
          <p:nvPr/>
        </p:nvCxnSpPr>
        <p:spPr>
          <a:xfrm>
            <a:off x="700762" y="555808"/>
            <a:ext cx="7488000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6C53455-5566-144D-820A-C08BE7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043805"/>
              </p:ext>
            </p:extLst>
          </p:nvPr>
        </p:nvGraphicFramePr>
        <p:xfrm>
          <a:off x="624940" y="1194821"/>
          <a:ext cx="11516212" cy="33083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7375">
                  <a:extLst>
                    <a:ext uri="{9D8B030D-6E8A-4147-A177-3AD203B41FA5}">
                      <a16:colId xmlns:a16="http://schemas.microsoft.com/office/drawing/2014/main" val="732473979"/>
                    </a:ext>
                  </a:extLst>
                </a:gridCol>
                <a:gridCol w="1745753">
                  <a:extLst>
                    <a:ext uri="{9D8B030D-6E8A-4147-A177-3AD203B41FA5}">
                      <a16:colId xmlns:a16="http://schemas.microsoft.com/office/drawing/2014/main" val="3090213228"/>
                    </a:ext>
                  </a:extLst>
                </a:gridCol>
                <a:gridCol w="967047">
                  <a:extLst>
                    <a:ext uri="{9D8B030D-6E8A-4147-A177-3AD203B41FA5}">
                      <a16:colId xmlns:a16="http://schemas.microsoft.com/office/drawing/2014/main" val="311818654"/>
                    </a:ext>
                  </a:extLst>
                </a:gridCol>
                <a:gridCol w="734665">
                  <a:extLst>
                    <a:ext uri="{9D8B030D-6E8A-4147-A177-3AD203B41FA5}">
                      <a16:colId xmlns:a16="http://schemas.microsoft.com/office/drawing/2014/main" val="4170243233"/>
                    </a:ext>
                  </a:extLst>
                </a:gridCol>
                <a:gridCol w="896848">
                  <a:extLst>
                    <a:ext uri="{9D8B030D-6E8A-4147-A177-3AD203B41FA5}">
                      <a16:colId xmlns:a16="http://schemas.microsoft.com/office/drawing/2014/main" val="3559769569"/>
                    </a:ext>
                  </a:extLst>
                </a:gridCol>
                <a:gridCol w="1347089">
                  <a:extLst>
                    <a:ext uri="{9D8B030D-6E8A-4147-A177-3AD203B41FA5}">
                      <a16:colId xmlns:a16="http://schemas.microsoft.com/office/drawing/2014/main" val="3737668685"/>
                    </a:ext>
                  </a:extLst>
                </a:gridCol>
                <a:gridCol w="1029983">
                  <a:extLst>
                    <a:ext uri="{9D8B030D-6E8A-4147-A177-3AD203B41FA5}">
                      <a16:colId xmlns:a16="http://schemas.microsoft.com/office/drawing/2014/main" val="2099651220"/>
                    </a:ext>
                  </a:extLst>
                </a:gridCol>
                <a:gridCol w="1200641">
                  <a:extLst>
                    <a:ext uri="{9D8B030D-6E8A-4147-A177-3AD203B41FA5}">
                      <a16:colId xmlns:a16="http://schemas.microsoft.com/office/drawing/2014/main" val="323339542"/>
                    </a:ext>
                  </a:extLst>
                </a:gridCol>
                <a:gridCol w="1736811">
                  <a:extLst>
                    <a:ext uri="{9D8B030D-6E8A-4147-A177-3AD203B41FA5}">
                      <a16:colId xmlns:a16="http://schemas.microsoft.com/office/drawing/2014/main" val="291558259"/>
                    </a:ext>
                  </a:extLst>
                </a:gridCol>
              </a:tblGrid>
              <a:tr h="2459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 dirty="0">
                          <a:effectLst/>
                        </a:rPr>
                        <a:t> </a:t>
                      </a:r>
                      <a:endParaRPr lang="fr-F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FM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KR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TW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US fleet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478314"/>
                  </a:ext>
                </a:extLst>
              </a:tr>
              <a:tr h="2459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effectLst/>
                        </a:rPr>
                        <a:t> 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Jelly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Conv.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Jelly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Conv.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Jelly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Conv.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Jelly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Conv.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8740115"/>
                  </a:ext>
                </a:extLst>
              </a:tr>
              <a:tr h="2459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effectLst/>
                        </a:rPr>
                        <a:t>Convention Area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WCPFC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WCPFC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WCPFC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WCPFC &amp; IATTC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446740"/>
                  </a:ext>
                </a:extLst>
              </a:tr>
              <a:tr h="2459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effectLst/>
                        </a:rPr>
                        <a:t>Nb FADs planned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50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50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34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34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50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50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296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296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0337741"/>
                  </a:ext>
                </a:extLst>
              </a:tr>
              <a:tr h="2459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effectLst/>
                        </a:rPr>
                        <a:t>Deployments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3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42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26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191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167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155815"/>
                  </a:ext>
                </a:extLst>
              </a:tr>
              <a:tr h="5034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effectLst/>
                        </a:rPr>
                        <a:t>Deployment period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03/04/23 – 12/04/24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12/04/24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02/03/23 – 11/07/23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04/09/22 – 04/05/24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324297"/>
                  </a:ext>
                </a:extLst>
              </a:tr>
              <a:tr h="2459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effectLst/>
                        </a:rPr>
                        <a:t>Sets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1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4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6100300"/>
                  </a:ext>
                </a:extLst>
              </a:tr>
              <a:tr h="2459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effectLst/>
                        </a:rPr>
                        <a:t>Visit (without set)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0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0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0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0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6207955"/>
                  </a:ext>
                </a:extLst>
              </a:tr>
              <a:tr h="2459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effectLst/>
                        </a:rPr>
                        <a:t>Buoy deactivation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0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4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26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4141536"/>
                  </a:ext>
                </a:extLst>
              </a:tr>
              <a:tr h="2459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effectLst/>
                        </a:rPr>
                        <a:t>Stranding events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3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fr-F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</a:rPr>
                        <a:t>0</a:t>
                      </a:r>
                      <a:endParaRPr lang="fr-F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7379676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D176C57E-C191-B9DD-ABE8-D6BC412844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177" y="4518025"/>
            <a:ext cx="1755140" cy="233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55D19A-0D1C-386B-8B46-937B790E69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4" b="12564"/>
          <a:stretch/>
        </p:blipFill>
        <p:spPr bwMode="auto">
          <a:xfrm>
            <a:off x="4555250" y="4518025"/>
            <a:ext cx="1613535" cy="2339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B2346EC-64B7-3BB6-1B71-655C31625E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6" r="7047"/>
          <a:stretch/>
        </p:blipFill>
        <p:spPr bwMode="auto">
          <a:xfrm>
            <a:off x="6755718" y="4518025"/>
            <a:ext cx="2271395" cy="2339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2307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568D6D-5514-2F52-1F27-85C4D4973934}"/>
              </a:ext>
            </a:extLst>
          </p:cNvPr>
          <p:cNvSpPr txBox="1"/>
          <p:nvPr/>
        </p:nvSpPr>
        <p:spPr>
          <a:xfrm>
            <a:off x="700763" y="733156"/>
            <a:ext cx="6947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</a:rPr>
              <a:t>At-sea trials – preliminary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CA2A5E4-8421-E238-E477-BCA45530BAB5}"/>
              </a:ext>
            </a:extLst>
          </p:cNvPr>
          <p:cNvSpPr txBox="1"/>
          <p:nvPr/>
        </p:nvSpPr>
        <p:spPr>
          <a:xfrm>
            <a:off x="700763" y="94701"/>
            <a:ext cx="7917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Results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A8AE2113-511C-1B37-E21F-2BB73102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97183"/>
            <a:ext cx="620586" cy="335087"/>
          </a:xfrm>
        </p:spPr>
        <p:txBody>
          <a:bodyPr/>
          <a:lstStyle/>
          <a:p>
            <a:fld id="{72E946D8-3FBF-4D4C-8F76-92054BEBFF63}" type="slidenum">
              <a:rPr lang="en-US" sz="1800" b="1" smtClean="0">
                <a:solidFill>
                  <a:schemeClr val="tx1"/>
                </a:solidFill>
              </a:rPr>
              <a:t>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92AC568-1D02-DF19-F738-F1F0D8F27AF0}"/>
              </a:ext>
            </a:extLst>
          </p:cNvPr>
          <p:cNvCxnSpPr/>
          <p:nvPr/>
        </p:nvCxnSpPr>
        <p:spPr>
          <a:xfrm>
            <a:off x="700762" y="555808"/>
            <a:ext cx="7488000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ligne, diagramme, texte, carte&#10;&#10;Description générée automatiquement">
            <a:extLst>
              <a:ext uri="{FF2B5EF4-FFF2-40B4-BE49-F238E27FC236}">
                <a16:creationId xmlns:a16="http://schemas.microsoft.com/office/drawing/2014/main" id="{5D2CC316-8EEB-0C90-9BCE-B28873606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28" y="1365225"/>
            <a:ext cx="11599808" cy="332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22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2174DB-61F2-9364-7597-E22FFC8FE9E4}"/>
              </a:ext>
            </a:extLst>
          </p:cNvPr>
          <p:cNvSpPr/>
          <p:nvPr/>
        </p:nvSpPr>
        <p:spPr>
          <a:xfrm>
            <a:off x="656949" y="435005"/>
            <a:ext cx="11452194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568D6D-5514-2F52-1F27-85C4D4973934}"/>
              </a:ext>
            </a:extLst>
          </p:cNvPr>
          <p:cNvSpPr txBox="1"/>
          <p:nvPr/>
        </p:nvSpPr>
        <p:spPr>
          <a:xfrm>
            <a:off x="700763" y="733156"/>
            <a:ext cx="6947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DBB"/>
                </a:solidFill>
              </a:rPr>
              <a:t>At-sea trials – preliminary results: duration at-sea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2849F-6085-84D6-99A5-C88F7DBB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/>
          <a:stretch/>
        </p:blipFill>
        <p:spPr>
          <a:xfrm>
            <a:off x="10397962" y="0"/>
            <a:ext cx="1781046" cy="972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CA2A5E4-8421-E238-E477-BCA45530BAB5}"/>
              </a:ext>
            </a:extLst>
          </p:cNvPr>
          <p:cNvSpPr txBox="1"/>
          <p:nvPr/>
        </p:nvSpPr>
        <p:spPr>
          <a:xfrm>
            <a:off x="700763" y="94701"/>
            <a:ext cx="7917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C63A8"/>
                </a:solidFill>
              </a:rPr>
              <a:t>Results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A8AE2113-511C-1B37-E21F-2BB73102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97183"/>
            <a:ext cx="620586" cy="335087"/>
          </a:xfrm>
        </p:spPr>
        <p:txBody>
          <a:bodyPr/>
          <a:lstStyle/>
          <a:p>
            <a:fld id="{72E946D8-3FBF-4D4C-8F76-92054BEBFF63}" type="slidenum">
              <a:rPr lang="en-US" sz="1800" b="1" smtClean="0">
                <a:solidFill>
                  <a:schemeClr val="tx1"/>
                </a:solidFill>
              </a:rPr>
              <a:t>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92AC568-1D02-DF19-F738-F1F0D8F27AF0}"/>
              </a:ext>
            </a:extLst>
          </p:cNvPr>
          <p:cNvCxnSpPr/>
          <p:nvPr/>
        </p:nvCxnSpPr>
        <p:spPr>
          <a:xfrm>
            <a:off x="700762" y="555808"/>
            <a:ext cx="7488000" cy="0"/>
          </a:xfrm>
          <a:prstGeom prst="line">
            <a:avLst/>
          </a:prstGeom>
          <a:ln w="19050">
            <a:solidFill>
              <a:srgbClr val="0F6F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46B798E-734B-FF62-03E3-1B4E394AB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225109"/>
              </p:ext>
            </p:extLst>
          </p:nvPr>
        </p:nvGraphicFramePr>
        <p:xfrm>
          <a:off x="1489074" y="1191487"/>
          <a:ext cx="9483725" cy="2243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4840">
                  <a:extLst>
                    <a:ext uri="{9D8B030D-6E8A-4147-A177-3AD203B41FA5}">
                      <a16:colId xmlns:a16="http://schemas.microsoft.com/office/drawing/2014/main" val="262307400"/>
                    </a:ext>
                  </a:extLst>
                </a:gridCol>
                <a:gridCol w="1333910">
                  <a:extLst>
                    <a:ext uri="{9D8B030D-6E8A-4147-A177-3AD203B41FA5}">
                      <a16:colId xmlns:a16="http://schemas.microsoft.com/office/drawing/2014/main" val="4076718468"/>
                    </a:ext>
                  </a:extLst>
                </a:gridCol>
                <a:gridCol w="1481310">
                  <a:extLst>
                    <a:ext uri="{9D8B030D-6E8A-4147-A177-3AD203B41FA5}">
                      <a16:colId xmlns:a16="http://schemas.microsoft.com/office/drawing/2014/main" val="1467532058"/>
                    </a:ext>
                  </a:extLst>
                </a:gridCol>
                <a:gridCol w="1482355">
                  <a:extLst>
                    <a:ext uri="{9D8B030D-6E8A-4147-A177-3AD203B41FA5}">
                      <a16:colId xmlns:a16="http://schemas.microsoft.com/office/drawing/2014/main" val="3636778933"/>
                    </a:ext>
                  </a:extLst>
                </a:gridCol>
                <a:gridCol w="1481310">
                  <a:extLst>
                    <a:ext uri="{9D8B030D-6E8A-4147-A177-3AD203B41FA5}">
                      <a16:colId xmlns:a16="http://schemas.microsoft.com/office/drawing/2014/main" val="32616463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Other fleets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US fleet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976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Jelly-FADs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Conventional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Jelly-FADs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Conventional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18355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Deployments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83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44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132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114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3867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Data available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74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42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129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112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7415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Duration (days)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 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 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3859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495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Min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0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1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1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12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6886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495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Mean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123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82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160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163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1917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495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Max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284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248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</a:rPr>
                        <a:t>457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</a:rPr>
                        <a:t>321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748383"/>
                  </a:ext>
                </a:extLst>
              </a:tr>
            </a:tbl>
          </a:graphicData>
        </a:graphic>
      </p:graphicFrame>
      <p:pic>
        <p:nvPicPr>
          <p:cNvPr id="4" name="Image 3" descr="Une image contenant texte, capture d’écran, Tracé, ligne&#10;&#10;Description générée automatiquement">
            <a:extLst>
              <a:ext uri="{FF2B5EF4-FFF2-40B4-BE49-F238E27FC236}">
                <a16:creationId xmlns:a16="http://schemas.microsoft.com/office/drawing/2014/main" id="{F2C5520B-0E06-038C-865A-2D57FF6E20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416" y="3654814"/>
            <a:ext cx="6573721" cy="2985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339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1D0E0B1-33DF-44A9-9E6E-FEF934A8343D}" vid="{49B10B83-0468-4B30-9CEA-CF962F73240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BEE2E1B1F4C43B6D2E46C0998572E" ma:contentTypeVersion="6" ma:contentTypeDescription="Create a new document." ma:contentTypeScope="" ma:versionID="b1ce58e37d48e0a5304c2ffe3d51090f">
  <xsd:schema xmlns:xsd="http://www.w3.org/2001/XMLSchema" xmlns:xs="http://www.w3.org/2001/XMLSchema" xmlns:p="http://schemas.microsoft.com/office/2006/metadata/properties" xmlns:ns2="974cbdc0-2b99-4dd3-abe6-24d0103b4845" xmlns:ns3="b368ca45-cee1-4024-bcd2-805ef382a1f4" targetNamespace="http://schemas.microsoft.com/office/2006/metadata/properties" ma:root="true" ma:fieldsID="b6bf096d135909bc66bd3a0a8dc4c9b7" ns2:_="" ns3:_="">
    <xsd:import namespace="974cbdc0-2b99-4dd3-abe6-24d0103b4845"/>
    <xsd:import namespace="b368ca45-cee1-4024-bcd2-805ef382a1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4cbdc0-2b99-4dd3-abe6-24d0103b48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68ca45-cee1-4024-bcd2-805ef382a1f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A39C41-8802-4B40-BC66-25A6D9B1EFA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1644aaaf-76d5-4a97-8df4-1ac44f24cfd9"/>
    <ds:schemaRef ds:uri="8429cdef-8c4a-4b4f-a5bd-9a657e45f834"/>
  </ds:schemaRefs>
</ds:datastoreItem>
</file>

<file path=customXml/itemProps2.xml><?xml version="1.0" encoding="utf-8"?>
<ds:datastoreItem xmlns:ds="http://schemas.openxmlformats.org/officeDocument/2006/customXml" ds:itemID="{4FA5CFE1-6A95-40F5-9CA4-DF8BFEB28EAC}"/>
</file>

<file path=customXml/itemProps3.xml><?xml version="1.0" encoding="utf-8"?>
<ds:datastoreItem xmlns:ds="http://schemas.openxmlformats.org/officeDocument/2006/customXml" ds:itemID="{57D86592-F64F-4784-9AC1-23AEE8436E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2313</TotalTime>
  <Words>1770</Words>
  <Application>Microsoft Office PowerPoint</Application>
  <PresentationFormat>Grand écran</PresentationFormat>
  <Paragraphs>514</Paragraphs>
  <Slides>27</Slides>
  <Notes>26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7" baseType="lpstr">
      <vt:lpstr>Aptos Narrow</vt:lpstr>
      <vt:lpstr>Arial</vt:lpstr>
      <vt:lpstr>Calibri</vt:lpstr>
      <vt:lpstr>Calibri Light</vt:lpstr>
      <vt:lpstr>MyriadPro-Regular</vt:lpstr>
      <vt:lpstr>Segoe UI</vt:lpstr>
      <vt:lpstr>Symbol</vt:lpstr>
      <vt:lpstr>Wingdings</vt:lpstr>
      <vt:lpstr>Office Theme</vt:lpstr>
      <vt:lpstr>PDF</vt:lpstr>
      <vt:lpstr>Progress Report of Project 110: Non-entangling and Biodegradable FAD Trial in the Western and Central Pacific Ocean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Name</dc:title>
  <dc:creator>Snezana Milicevic</dc:creator>
  <cp:lastModifiedBy>Lauriane Escalle</cp:lastModifiedBy>
  <cp:revision>277</cp:revision>
  <dcterms:created xsi:type="dcterms:W3CDTF">2021-10-22T01:20:44Z</dcterms:created>
  <dcterms:modified xsi:type="dcterms:W3CDTF">2024-08-14T09:23:43Z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0x010100A74BEE2E1B1F4C43B6D2E46C0998572E</vt:lpwstr>
  </property>
</Properties>
</file>