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57" r:id="rId6"/>
    <p:sldId id="259"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897"/>
    <a:srgbClr val="3169B3"/>
    <a:srgbClr val="200D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94DF6-5932-4CE0-9C49-B27A8D0949F8}" v="6" dt="2024-08-14T08:43:20.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57" autoAdjust="0"/>
  </p:normalViewPr>
  <p:slideViewPr>
    <p:cSldViewPr snapToGrid="0">
      <p:cViewPr varScale="1">
        <p:scale>
          <a:sx n="67" d="100"/>
          <a:sy n="67" d="100"/>
        </p:scale>
        <p:origin x="5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B3A01-2F9F-4EB4-9D4C-4A703396E6D4}" type="datetimeFigureOut">
              <a:rPr lang="en-US" smtClean="0"/>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91BC0-2E69-4980-AB72-D74BD846AACE}" type="slidenum">
              <a:rPr lang="en-US" smtClean="0"/>
              <a:t>‹#›</a:t>
            </a:fld>
            <a:endParaRPr lang="en-US"/>
          </a:p>
        </p:txBody>
      </p:sp>
    </p:spTree>
    <p:extLst>
      <p:ext uri="{BB962C8B-B14F-4D97-AF65-F5344CB8AC3E}">
        <p14:creationId xmlns:p14="http://schemas.microsoft.com/office/powerpoint/2010/main" val="249421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9A30-B9A1-35CE-0374-E3FC39EFD0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3B0314-7769-2BD4-4DB0-59C3E633FD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19FB9D42-E1A7-4E10-0C77-EB1D2CFE50AC}"/>
              </a:ext>
            </a:extLst>
          </p:cNvPr>
          <p:cNvSpPr/>
          <p:nvPr userDrawn="1"/>
        </p:nvSpPr>
        <p:spPr>
          <a:xfrm>
            <a:off x="0" y="5815583"/>
            <a:ext cx="12192000" cy="1042417"/>
          </a:xfrm>
          <a:prstGeom prst="rect">
            <a:avLst/>
          </a:prstGeom>
          <a:blipFill dpi="0" rotWithShape="1">
            <a:blip r:embed="rId2">
              <a:alphaModFix amt="20000"/>
              <a:extLst>
                <a:ext uri="{BEBA8EAE-BF5A-486C-A8C5-ECC9F3942E4B}">
                  <a14:imgProps xmlns:a14="http://schemas.microsoft.com/office/drawing/2010/main">
                    <a14:imgLayer r:embed="rId3">
                      <a14:imgEffect>
                        <a14:artisticTexturizer/>
                      </a14:imgEffect>
                    </a14:imgLayer>
                  </a14:imgProps>
                </a:ext>
              </a:extLst>
            </a:blip>
            <a:srcRect/>
            <a:tile tx="-184150" ty="-108585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52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9B52-5F94-D636-BF9A-DCCBD7572E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8D2D75-9249-E925-3D92-1024FCCE19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1C24F3B-AC27-1C71-56C2-7DC709F037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45384"/>
            <a:ext cx="12010161" cy="1112616"/>
          </a:xfrm>
          <a:prstGeom prst="rect">
            <a:avLst/>
          </a:prstGeom>
        </p:spPr>
      </p:pic>
    </p:spTree>
    <p:extLst>
      <p:ext uri="{BB962C8B-B14F-4D97-AF65-F5344CB8AC3E}">
        <p14:creationId xmlns:p14="http://schemas.microsoft.com/office/powerpoint/2010/main" val="240421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209-3A37-0B56-FFE7-FB09A6CC0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65602-C9C1-E1EA-9FA1-043C13FC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1692B-7D06-F1B2-D321-461B7F7F61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7A257686-0AEC-C472-DEE1-23CA511611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19" y="5745384"/>
            <a:ext cx="12010161" cy="1112616"/>
          </a:xfrm>
          <a:prstGeom prst="rect">
            <a:avLst/>
          </a:prstGeom>
        </p:spPr>
      </p:pic>
    </p:spTree>
    <p:extLst>
      <p:ext uri="{BB962C8B-B14F-4D97-AF65-F5344CB8AC3E}">
        <p14:creationId xmlns:p14="http://schemas.microsoft.com/office/powerpoint/2010/main" val="417862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7768D3-988C-97A9-AF46-8E7E26BD2F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45384"/>
            <a:ext cx="12010161" cy="1112616"/>
          </a:xfrm>
          <a:prstGeom prst="rect">
            <a:avLst/>
          </a:prstGeom>
        </p:spPr>
      </p:pic>
    </p:spTree>
    <p:extLst>
      <p:ext uri="{BB962C8B-B14F-4D97-AF65-F5344CB8AC3E}">
        <p14:creationId xmlns:p14="http://schemas.microsoft.com/office/powerpoint/2010/main" val="371566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0829A95-27A3-CFFB-FC30-90B1E2F92A33}"/>
              </a:ext>
            </a:extLst>
          </p:cNvPr>
          <p:cNvSpPr/>
          <p:nvPr userDrawn="1"/>
        </p:nvSpPr>
        <p:spPr>
          <a:xfrm>
            <a:off x="0" y="1500808"/>
            <a:ext cx="12192000" cy="5359348"/>
          </a:xfrm>
          <a:custGeom>
            <a:avLst/>
            <a:gdLst>
              <a:gd name="connsiteX0" fmla="*/ 0 w 12192000"/>
              <a:gd name="connsiteY0" fmla="*/ 0 h 2156791"/>
              <a:gd name="connsiteX1" fmla="*/ 6096000 w 12192000"/>
              <a:gd name="connsiteY1" fmla="*/ 0 h 2156791"/>
              <a:gd name="connsiteX2" fmla="*/ 12192000 w 12192000"/>
              <a:gd name="connsiteY2" fmla="*/ 0 h 2156791"/>
              <a:gd name="connsiteX3" fmla="*/ 12192000 w 12192000"/>
              <a:gd name="connsiteY3" fmla="*/ 2156791 h 2156791"/>
              <a:gd name="connsiteX4" fmla="*/ 6096000 w 12192000"/>
              <a:gd name="connsiteY4" fmla="*/ 2156791 h 2156791"/>
              <a:gd name="connsiteX5" fmla="*/ 0 w 12192000"/>
              <a:gd name="connsiteY5" fmla="*/ 2156791 h 215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156791">
                <a:moveTo>
                  <a:pt x="0" y="0"/>
                </a:moveTo>
                <a:lnTo>
                  <a:pt x="6096000" y="0"/>
                </a:lnTo>
                <a:lnTo>
                  <a:pt x="12192000" y="0"/>
                </a:lnTo>
                <a:lnTo>
                  <a:pt x="12192000" y="2156791"/>
                </a:lnTo>
                <a:lnTo>
                  <a:pt x="6096000" y="2156791"/>
                </a:lnTo>
                <a:lnTo>
                  <a:pt x="0" y="2156791"/>
                </a:lnTo>
                <a:close/>
              </a:path>
            </a:pathLst>
          </a:custGeom>
          <a:blipFill>
            <a:blip r:embed="rId2">
              <a:alphaModFix amt="50000"/>
              <a:extLst>
                <a:ext uri="{BEBA8EAE-BF5A-486C-A8C5-ECC9F3942E4B}">
                  <a14:imgProps xmlns:a14="http://schemas.microsoft.com/office/drawing/2010/main">
                    <a14:imgLayer r:embed="rId3">
                      <a14:imgEffect>
                        <a14:artisticTexturizer/>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b="1" dirty="0">
              <a:solidFill>
                <a:schemeClr val="bg1"/>
              </a:solidFill>
              <a:latin typeface="Lato" panose="020F0502020204030203" pitchFamily="34" charset="0"/>
            </a:endParaRPr>
          </a:p>
        </p:txBody>
      </p:sp>
      <p:sp>
        <p:nvSpPr>
          <p:cNvPr id="7" name="Subtitle 2">
            <a:extLst>
              <a:ext uri="{FF2B5EF4-FFF2-40B4-BE49-F238E27FC236}">
                <a16:creationId xmlns:a16="http://schemas.microsoft.com/office/drawing/2014/main" id="{81332575-367C-7A61-ACDC-8B32E8A62F20}"/>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a:t>
            </a:r>
          </a:p>
        </p:txBody>
      </p:sp>
    </p:spTree>
    <p:extLst>
      <p:ext uri="{BB962C8B-B14F-4D97-AF65-F5344CB8AC3E}">
        <p14:creationId xmlns:p14="http://schemas.microsoft.com/office/powerpoint/2010/main" val="886577891"/>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CDDEE2-E050-D065-9B6C-A539BB422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061724B-14BA-D9A7-38D1-FD2DEF962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id="{81B63E1E-8472-4D00-0FFF-9794604F4CDA}"/>
              </a:ext>
            </a:extLst>
          </p:cNvPr>
          <p:cNvGrpSpPr/>
          <p:nvPr userDrawn="1"/>
        </p:nvGrpSpPr>
        <p:grpSpPr>
          <a:xfrm>
            <a:off x="9176238" y="157179"/>
            <a:ext cx="2928210" cy="1106210"/>
            <a:chOff x="9288533" y="128589"/>
            <a:chExt cx="2928210" cy="1106210"/>
          </a:xfrm>
        </p:grpSpPr>
        <p:pic>
          <p:nvPicPr>
            <p:cNvPr id="8" name="Picture 7" descr="A blue sailboat with fish and sail&#10;&#10;Description automatically generated">
              <a:extLst>
                <a:ext uri="{FF2B5EF4-FFF2-40B4-BE49-F238E27FC236}">
                  <a16:creationId xmlns:a16="http://schemas.microsoft.com/office/drawing/2014/main" id="{C81266DC-5BF0-4B18-56B7-7E0A699152B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322" b="89831" l="3383" r="97992">
                          <a14:foregroundMark x1="50211" y1="67585" x2="50211" y2="67585"/>
                          <a14:foregroundMark x1="7082" y1="72987" x2="7082" y2="72987"/>
                          <a14:foregroundMark x1="6237" y1="87288" x2="6237" y2="87288"/>
                          <a14:foregroundMark x1="55497" y1="74788" x2="55497" y2="74788"/>
                          <a14:foregroundMark x1="72622" y1="72987" x2="72622" y2="72987"/>
                          <a14:foregroundMark x1="84249" y1="68432" x2="84249" y2="68432"/>
                          <a14:foregroundMark x1="69027" y1="81038" x2="69027" y2="81038"/>
                          <a14:foregroundMark x1="94080" y1="30720" x2="94080" y2="30720"/>
                          <a14:foregroundMark x1="3488" y1="68432" x2="3488" y2="68432"/>
                          <a14:foregroundMark x1="76004" y1="77542" x2="76004" y2="77542"/>
                          <a14:foregroundMark x1="71670" y1="77119" x2="71670" y2="77119"/>
                          <a14:foregroundMark x1="71247" y1="77542" x2="71247" y2="77542"/>
                          <a14:foregroundMark x1="48626" y1="79979" x2="48626" y2="79979"/>
                          <a14:foregroundMark x1="51586" y1="79979" x2="51586" y2="79979"/>
                          <a14:foregroundMark x1="51586" y1="79979" x2="51586" y2="79979"/>
                          <a14:foregroundMark x1="98097" y1="29555" x2="98097" y2="29555"/>
                          <a14:foregroundMark x1="76004" y1="9322" x2="76004" y2="9322"/>
                          <a14:foregroundMark x1="36575" y1="71292" x2="36575" y2="71292"/>
                          <a14:foregroundMark x1="60888" y1="75847" x2="60888" y2="75847"/>
                          <a14:foregroundMark x1="71459" y1="78496" x2="71459" y2="78496"/>
                          <a14:foregroundMark x1="78858" y1="89301" x2="78858" y2="89301"/>
                        </a14:backgroundRemoval>
                      </a14:imgEffect>
                    </a14:imgLayer>
                  </a14:imgProps>
                </a:ext>
                <a:ext uri="{28A0092B-C50C-407E-A947-70E740481C1C}">
                  <a14:useLocalDpi xmlns:a14="http://schemas.microsoft.com/office/drawing/2010/main" val="0"/>
                </a:ext>
              </a:extLst>
            </a:blip>
            <a:stretch>
              <a:fillRect/>
            </a:stretch>
          </p:blipFill>
          <p:spPr>
            <a:xfrm>
              <a:off x="9288533" y="128589"/>
              <a:ext cx="1108554" cy="1106210"/>
            </a:xfrm>
            <a:prstGeom prst="rect">
              <a:avLst/>
            </a:prstGeom>
          </p:spPr>
        </p:pic>
        <p:sp>
          <p:nvSpPr>
            <p:cNvPr id="9" name="TextBox 8">
              <a:extLst>
                <a:ext uri="{FF2B5EF4-FFF2-40B4-BE49-F238E27FC236}">
                  <a16:creationId xmlns:a16="http://schemas.microsoft.com/office/drawing/2014/main" id="{07D251CB-1F2C-EA8B-0683-3A3B68377B57}"/>
                </a:ext>
              </a:extLst>
            </p:cNvPr>
            <p:cNvSpPr txBox="1"/>
            <p:nvPr/>
          </p:nvSpPr>
          <p:spPr>
            <a:xfrm>
              <a:off x="10397087" y="128589"/>
              <a:ext cx="1819656" cy="1077218"/>
            </a:xfrm>
            <a:prstGeom prst="rect">
              <a:avLst/>
            </a:prstGeom>
          </p:spPr>
          <p:txBody>
            <a:bodyPr wrap="square" rtlCol="0">
              <a:spAutoFit/>
            </a:bodyPr>
            <a:lstStyle/>
            <a:p>
              <a:r>
                <a:rPr lang="en-US" sz="1600" b="1" dirty="0">
                  <a:solidFill>
                    <a:srgbClr val="225686"/>
                  </a:solidFill>
                  <a:latin typeface="Century Gothic" panose="020B0502020202020204" pitchFamily="34" charset="0"/>
                </a:rPr>
                <a:t>Western and Central Pacific Fisheries Commission</a:t>
              </a:r>
            </a:p>
          </p:txBody>
        </p:sp>
      </p:grpSp>
    </p:spTree>
    <p:extLst>
      <p:ext uri="{BB962C8B-B14F-4D97-AF65-F5344CB8AC3E}">
        <p14:creationId xmlns:p14="http://schemas.microsoft.com/office/powerpoint/2010/main" val="3492675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CE4F3-86D3-D903-4780-EF21D5F5587C}"/>
              </a:ext>
            </a:extLst>
          </p:cNvPr>
          <p:cNvSpPr>
            <a:spLocks noGrp="1"/>
          </p:cNvSpPr>
          <p:nvPr>
            <p:ph type="ctrTitle"/>
          </p:nvPr>
        </p:nvSpPr>
        <p:spPr>
          <a:xfrm>
            <a:off x="1524000" y="636588"/>
            <a:ext cx="9144000" cy="2387600"/>
          </a:xfrm>
        </p:spPr>
        <p:txBody>
          <a:bodyPr>
            <a:normAutofit/>
          </a:bodyPr>
          <a:lstStyle/>
          <a:p>
            <a:r>
              <a:rPr lang="en-US" sz="5400" dirty="0">
                <a:solidFill>
                  <a:schemeClr val="accent1">
                    <a:lumMod val="75000"/>
                  </a:schemeClr>
                </a:solidFill>
              </a:rPr>
              <a:t>Agenda 6.8: Deep Sea Mining</a:t>
            </a:r>
          </a:p>
        </p:txBody>
      </p:sp>
      <p:sp>
        <p:nvSpPr>
          <p:cNvPr id="3" name="Subtitle 2">
            <a:extLst>
              <a:ext uri="{FF2B5EF4-FFF2-40B4-BE49-F238E27FC236}">
                <a16:creationId xmlns:a16="http://schemas.microsoft.com/office/drawing/2014/main" id="{9A51CE2D-2CD1-12FB-01CC-B677C343ADF8}"/>
              </a:ext>
            </a:extLst>
          </p:cNvPr>
          <p:cNvSpPr>
            <a:spLocks noGrp="1"/>
          </p:cNvSpPr>
          <p:nvPr>
            <p:ph type="subTitle" idx="1"/>
          </p:nvPr>
        </p:nvSpPr>
        <p:spPr>
          <a:xfrm>
            <a:off x="1524000" y="3287712"/>
            <a:ext cx="9144000" cy="2387600"/>
          </a:xfrm>
        </p:spPr>
        <p:txBody>
          <a:bodyPr>
            <a:normAutofit fontScale="92500" lnSpcReduction="20000"/>
          </a:bodyPr>
          <a:lstStyle/>
          <a:p>
            <a:r>
              <a:rPr lang="en-US" sz="4000" b="0" i="0" dirty="0">
                <a:solidFill>
                  <a:schemeClr val="accent1">
                    <a:lumMod val="75000"/>
                  </a:schemeClr>
                </a:solidFill>
                <a:effectLst/>
                <a:latin typeface="Nunito Sans" pitchFamily="2" charset="0"/>
              </a:rPr>
              <a:t>SC20-EB-WP-14</a:t>
            </a:r>
            <a:endParaRPr lang="en-US" b="0" i="0" dirty="0">
              <a:solidFill>
                <a:schemeClr val="accent1">
                  <a:lumMod val="75000"/>
                </a:schemeClr>
              </a:solidFill>
              <a:effectLst/>
              <a:latin typeface="Nunito Sans" pitchFamily="2" charset="0"/>
            </a:endParaRPr>
          </a:p>
          <a:p>
            <a:endParaRPr lang="en-US" dirty="0">
              <a:solidFill>
                <a:schemeClr val="accent1">
                  <a:lumMod val="75000"/>
                </a:schemeClr>
              </a:solidFill>
              <a:latin typeface="Nunito Sans" pitchFamily="2" charset="0"/>
            </a:endParaRPr>
          </a:p>
          <a:p>
            <a:endParaRPr lang="en-US" dirty="0">
              <a:solidFill>
                <a:schemeClr val="accent1">
                  <a:lumMod val="75000"/>
                </a:schemeClr>
              </a:solidFill>
              <a:latin typeface="Nunito Sans" pitchFamily="2" charset="0"/>
            </a:endParaRPr>
          </a:p>
          <a:p>
            <a:endParaRPr lang="en-US" dirty="0">
              <a:solidFill>
                <a:schemeClr val="accent1">
                  <a:lumMod val="75000"/>
                </a:schemeClr>
              </a:solidFill>
              <a:latin typeface="Nunito Sans" pitchFamily="2" charset="0"/>
            </a:endParaRPr>
          </a:p>
          <a:p>
            <a:r>
              <a:rPr lang="en-US" dirty="0">
                <a:solidFill>
                  <a:schemeClr val="accent1">
                    <a:lumMod val="75000"/>
                  </a:schemeClr>
                </a:solidFill>
                <a:latin typeface="Nunito Sans" pitchFamily="2" charset="0"/>
              </a:rPr>
              <a:t>20</a:t>
            </a:r>
            <a:r>
              <a:rPr lang="en-US" baseline="30000" dirty="0">
                <a:solidFill>
                  <a:schemeClr val="accent1">
                    <a:lumMod val="75000"/>
                  </a:schemeClr>
                </a:solidFill>
                <a:latin typeface="Nunito Sans" pitchFamily="2" charset="0"/>
              </a:rPr>
              <a:t>th</a:t>
            </a:r>
            <a:r>
              <a:rPr lang="en-US" dirty="0">
                <a:solidFill>
                  <a:schemeClr val="accent1">
                    <a:lumMod val="75000"/>
                  </a:schemeClr>
                </a:solidFill>
                <a:latin typeface="Nunito Sans" pitchFamily="2" charset="0"/>
              </a:rPr>
              <a:t> Regular Session of the Scientific Committee</a:t>
            </a:r>
          </a:p>
          <a:p>
            <a:r>
              <a:rPr lang="en-US" dirty="0">
                <a:solidFill>
                  <a:schemeClr val="accent1">
                    <a:lumMod val="75000"/>
                  </a:schemeClr>
                </a:solidFill>
                <a:latin typeface="Nunito Sans" pitchFamily="2" charset="0"/>
              </a:rPr>
              <a:t>Manila, Philippines</a:t>
            </a:r>
            <a:endParaRPr lang="en-US" dirty="0">
              <a:solidFill>
                <a:schemeClr val="accent1">
                  <a:lumMod val="75000"/>
                </a:schemeClr>
              </a:solidFill>
            </a:endParaRPr>
          </a:p>
        </p:txBody>
      </p:sp>
      <p:sp>
        <p:nvSpPr>
          <p:cNvPr id="4" name="TextBox 3">
            <a:extLst>
              <a:ext uri="{FF2B5EF4-FFF2-40B4-BE49-F238E27FC236}">
                <a16:creationId xmlns:a16="http://schemas.microsoft.com/office/drawing/2014/main" id="{97B8DB64-9BB5-9737-C501-B02662288B9E}"/>
              </a:ext>
            </a:extLst>
          </p:cNvPr>
          <p:cNvSpPr txBox="1"/>
          <p:nvPr/>
        </p:nvSpPr>
        <p:spPr>
          <a:xfrm>
            <a:off x="9115426" y="436533"/>
            <a:ext cx="838200" cy="461665"/>
          </a:xfrm>
          <a:prstGeom prst="rect">
            <a:avLst/>
          </a:prstGeom>
          <a:noFill/>
        </p:spPr>
        <p:txBody>
          <a:bodyPr wrap="square" rtlCol="0">
            <a:spAutoFit/>
          </a:bodyPr>
          <a:lstStyle/>
          <a:p>
            <a:pPr algn="ctr"/>
            <a:r>
              <a:rPr lang="en-US" sz="2400" b="1" dirty="0">
                <a:solidFill>
                  <a:srgbClr val="295897"/>
                </a:solidFill>
              </a:rPr>
              <a:t>SC20</a:t>
            </a:r>
          </a:p>
        </p:txBody>
      </p:sp>
    </p:spTree>
    <p:extLst>
      <p:ext uri="{BB962C8B-B14F-4D97-AF65-F5344CB8AC3E}">
        <p14:creationId xmlns:p14="http://schemas.microsoft.com/office/powerpoint/2010/main" val="292928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6244-90E5-F420-6DE4-C39129840EAD}"/>
              </a:ext>
            </a:extLst>
          </p:cNvPr>
          <p:cNvSpPr>
            <a:spLocks noGrp="1"/>
          </p:cNvSpPr>
          <p:nvPr>
            <p:ph type="title"/>
          </p:nvPr>
        </p:nvSpPr>
        <p:spPr>
          <a:xfrm>
            <a:off x="419100" y="498475"/>
            <a:ext cx="8277225" cy="1325563"/>
          </a:xfrm>
        </p:spPr>
        <p:txBody>
          <a:bodyPr>
            <a:normAutofit/>
          </a:bodyPr>
          <a:lstStyle/>
          <a:p>
            <a:r>
              <a:rPr lang="en-US" sz="4800" dirty="0">
                <a:solidFill>
                  <a:schemeClr val="accent1">
                    <a:lumMod val="75000"/>
                  </a:schemeClr>
                </a:solidFill>
              </a:rPr>
              <a:t>Why is this issue on the agenda?</a:t>
            </a:r>
          </a:p>
        </p:txBody>
      </p:sp>
      <p:sp>
        <p:nvSpPr>
          <p:cNvPr id="3" name="Content Placeholder 2">
            <a:extLst>
              <a:ext uri="{FF2B5EF4-FFF2-40B4-BE49-F238E27FC236}">
                <a16:creationId xmlns:a16="http://schemas.microsoft.com/office/drawing/2014/main" id="{A2C1A0C9-6A1B-1092-9813-F3357FE8540A}"/>
              </a:ext>
            </a:extLst>
          </p:cNvPr>
          <p:cNvSpPr>
            <a:spLocks noGrp="1"/>
          </p:cNvSpPr>
          <p:nvPr>
            <p:ph idx="1"/>
          </p:nvPr>
        </p:nvSpPr>
        <p:spPr>
          <a:xfrm>
            <a:off x="981075" y="1919288"/>
            <a:ext cx="10515600" cy="4351338"/>
          </a:xfrm>
        </p:spPr>
        <p:txBody>
          <a:bodyPr>
            <a:normAutofit/>
          </a:bodyPr>
          <a:lstStyle/>
          <a:p>
            <a:r>
              <a:rPr lang="en-US" sz="3200" dirty="0">
                <a:solidFill>
                  <a:schemeClr val="accent1">
                    <a:lumMod val="75000"/>
                  </a:schemeClr>
                </a:solidFill>
              </a:rPr>
              <a:t>Article 5 and 15 of the Convention</a:t>
            </a:r>
          </a:p>
          <a:p>
            <a:r>
              <a:rPr lang="en-US" sz="3200" dirty="0">
                <a:solidFill>
                  <a:schemeClr val="accent1">
                    <a:lumMod val="75000"/>
                  </a:schemeClr>
                </a:solidFill>
              </a:rPr>
              <a:t>Rule 11.3 of WCPFC Rules of Procedure</a:t>
            </a:r>
          </a:p>
          <a:p>
            <a:r>
              <a:rPr lang="en-US" sz="3200" dirty="0">
                <a:solidFill>
                  <a:schemeClr val="accent1">
                    <a:lumMod val="75000"/>
                  </a:schemeClr>
                </a:solidFill>
              </a:rPr>
              <a:t>Cooperation with IATTC on shared matters of interest</a:t>
            </a:r>
          </a:p>
          <a:p>
            <a:r>
              <a:rPr lang="en-US" sz="3200" dirty="0">
                <a:solidFill>
                  <a:schemeClr val="accent1">
                    <a:lumMod val="75000"/>
                  </a:schemeClr>
                </a:solidFill>
              </a:rPr>
              <a:t>Develop awareness and understanding within WCPFC on ocean-related activities that may have an impact on WCPO fisheries managed by the WCPFC</a:t>
            </a:r>
          </a:p>
          <a:p>
            <a:endParaRPr lang="en-US" sz="3200" dirty="0">
              <a:solidFill>
                <a:schemeClr val="accent1">
                  <a:lumMod val="75000"/>
                </a:schemeClr>
              </a:solidFill>
            </a:endParaRPr>
          </a:p>
        </p:txBody>
      </p:sp>
      <p:sp>
        <p:nvSpPr>
          <p:cNvPr id="4" name="TextBox 3">
            <a:extLst>
              <a:ext uri="{FF2B5EF4-FFF2-40B4-BE49-F238E27FC236}">
                <a16:creationId xmlns:a16="http://schemas.microsoft.com/office/drawing/2014/main" id="{A4B8A8E5-D0A9-91E1-58B3-79C10DA112D9}"/>
              </a:ext>
            </a:extLst>
          </p:cNvPr>
          <p:cNvSpPr txBox="1"/>
          <p:nvPr/>
        </p:nvSpPr>
        <p:spPr>
          <a:xfrm>
            <a:off x="9115426" y="436533"/>
            <a:ext cx="838200" cy="461665"/>
          </a:xfrm>
          <a:prstGeom prst="rect">
            <a:avLst/>
          </a:prstGeom>
          <a:noFill/>
        </p:spPr>
        <p:txBody>
          <a:bodyPr wrap="square" rtlCol="0">
            <a:spAutoFit/>
          </a:bodyPr>
          <a:lstStyle/>
          <a:p>
            <a:pPr algn="ctr"/>
            <a:r>
              <a:rPr lang="en-US" sz="2400" b="1" dirty="0">
                <a:solidFill>
                  <a:srgbClr val="295897"/>
                </a:solidFill>
              </a:rPr>
              <a:t>SC20</a:t>
            </a:r>
          </a:p>
        </p:txBody>
      </p:sp>
    </p:spTree>
    <p:extLst>
      <p:ext uri="{BB962C8B-B14F-4D97-AF65-F5344CB8AC3E}">
        <p14:creationId xmlns:p14="http://schemas.microsoft.com/office/powerpoint/2010/main" val="49154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4437-CCAC-EB3E-AD71-D14990F2E4AC}"/>
              </a:ext>
            </a:extLst>
          </p:cNvPr>
          <p:cNvSpPr>
            <a:spLocks noGrp="1"/>
          </p:cNvSpPr>
          <p:nvPr>
            <p:ph type="title"/>
          </p:nvPr>
        </p:nvSpPr>
        <p:spPr>
          <a:xfrm>
            <a:off x="552451" y="327025"/>
            <a:ext cx="4552950" cy="1325563"/>
          </a:xfrm>
        </p:spPr>
        <p:txBody>
          <a:bodyPr>
            <a:normAutofit/>
          </a:bodyPr>
          <a:lstStyle/>
          <a:p>
            <a:r>
              <a:rPr lang="en-US" sz="4800" dirty="0">
                <a:solidFill>
                  <a:schemeClr val="accent1">
                    <a:lumMod val="75000"/>
                  </a:schemeClr>
                </a:solidFill>
              </a:rPr>
              <a:t>General Overview</a:t>
            </a:r>
          </a:p>
        </p:txBody>
      </p:sp>
      <p:sp>
        <p:nvSpPr>
          <p:cNvPr id="3" name="Content Placeholder 2">
            <a:extLst>
              <a:ext uri="{FF2B5EF4-FFF2-40B4-BE49-F238E27FC236}">
                <a16:creationId xmlns:a16="http://schemas.microsoft.com/office/drawing/2014/main" id="{CBF093A3-593B-47CA-C05E-13D4512C70D4}"/>
              </a:ext>
            </a:extLst>
          </p:cNvPr>
          <p:cNvSpPr>
            <a:spLocks noGrp="1"/>
          </p:cNvSpPr>
          <p:nvPr>
            <p:ph idx="1"/>
          </p:nvPr>
        </p:nvSpPr>
        <p:spPr>
          <a:xfrm>
            <a:off x="1323974" y="1652588"/>
            <a:ext cx="10515600" cy="4405312"/>
          </a:xfrm>
        </p:spPr>
        <p:txBody>
          <a:bodyPr>
            <a:normAutofit/>
          </a:bodyPr>
          <a:lstStyle/>
          <a:p>
            <a:r>
              <a:rPr lang="en-US" sz="3200" dirty="0">
                <a:solidFill>
                  <a:schemeClr val="accent1">
                    <a:lumMod val="75000"/>
                  </a:schemeClr>
                </a:solidFill>
              </a:rPr>
              <a:t>Currently no commercial mining activities taking place anywhere in the world.</a:t>
            </a:r>
          </a:p>
          <a:p>
            <a:r>
              <a:rPr lang="en-US" sz="3200" dirty="0">
                <a:solidFill>
                  <a:schemeClr val="accent1">
                    <a:lumMod val="75000"/>
                  </a:schemeClr>
                </a:solidFill>
              </a:rPr>
              <a:t>Deep sea mining exploration currently occurring in the Clarion </a:t>
            </a:r>
            <a:r>
              <a:rPr lang="en-US" sz="3200" dirty="0" err="1">
                <a:solidFill>
                  <a:schemeClr val="accent1">
                    <a:lumMod val="75000"/>
                  </a:schemeClr>
                </a:solidFill>
              </a:rPr>
              <a:t>Clipperton</a:t>
            </a:r>
            <a:r>
              <a:rPr lang="en-US" sz="3200" dirty="0">
                <a:solidFill>
                  <a:schemeClr val="accent1">
                    <a:lumMod val="75000"/>
                  </a:schemeClr>
                </a:solidFill>
              </a:rPr>
              <a:t> Zone (CCZ).</a:t>
            </a:r>
          </a:p>
          <a:p>
            <a:r>
              <a:rPr lang="en-US" sz="3200" dirty="0">
                <a:solidFill>
                  <a:schemeClr val="accent1">
                    <a:lumMod val="75000"/>
                  </a:schemeClr>
                </a:solidFill>
              </a:rPr>
              <a:t>Discussions in process to develop a Regional Environmental Management Plan (REMP) for the Northwest Pacific.</a:t>
            </a:r>
          </a:p>
          <a:p>
            <a:r>
              <a:rPr lang="en-US" sz="3200" dirty="0">
                <a:solidFill>
                  <a:schemeClr val="accent1">
                    <a:lumMod val="75000"/>
                  </a:schemeClr>
                </a:solidFill>
              </a:rPr>
              <a:t>DSM regulations in DRAFT, under consideration by ISA</a:t>
            </a:r>
          </a:p>
        </p:txBody>
      </p:sp>
      <p:sp>
        <p:nvSpPr>
          <p:cNvPr id="4" name="TextBox 3">
            <a:extLst>
              <a:ext uri="{FF2B5EF4-FFF2-40B4-BE49-F238E27FC236}">
                <a16:creationId xmlns:a16="http://schemas.microsoft.com/office/drawing/2014/main" id="{32BAA57B-13C3-A3E9-8D3A-C22751013DC5}"/>
              </a:ext>
            </a:extLst>
          </p:cNvPr>
          <p:cNvSpPr txBox="1"/>
          <p:nvPr/>
        </p:nvSpPr>
        <p:spPr>
          <a:xfrm>
            <a:off x="9115426" y="436533"/>
            <a:ext cx="838200" cy="461665"/>
          </a:xfrm>
          <a:prstGeom prst="rect">
            <a:avLst/>
          </a:prstGeom>
          <a:noFill/>
        </p:spPr>
        <p:txBody>
          <a:bodyPr wrap="square" rtlCol="0">
            <a:spAutoFit/>
          </a:bodyPr>
          <a:lstStyle/>
          <a:p>
            <a:pPr algn="ctr"/>
            <a:r>
              <a:rPr lang="en-US" sz="2400" b="1" dirty="0">
                <a:solidFill>
                  <a:srgbClr val="295897"/>
                </a:solidFill>
              </a:rPr>
              <a:t>SC20</a:t>
            </a:r>
          </a:p>
        </p:txBody>
      </p:sp>
    </p:spTree>
    <p:extLst>
      <p:ext uri="{BB962C8B-B14F-4D97-AF65-F5344CB8AC3E}">
        <p14:creationId xmlns:p14="http://schemas.microsoft.com/office/powerpoint/2010/main" val="245330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6244-90E5-F420-6DE4-C39129840EAD}"/>
              </a:ext>
            </a:extLst>
          </p:cNvPr>
          <p:cNvSpPr>
            <a:spLocks noGrp="1"/>
          </p:cNvSpPr>
          <p:nvPr>
            <p:ph type="title"/>
          </p:nvPr>
        </p:nvSpPr>
        <p:spPr>
          <a:xfrm>
            <a:off x="533400" y="0"/>
            <a:ext cx="5629276" cy="1325563"/>
          </a:xfrm>
        </p:spPr>
        <p:txBody>
          <a:bodyPr>
            <a:normAutofit/>
          </a:bodyPr>
          <a:lstStyle/>
          <a:p>
            <a:r>
              <a:rPr lang="en-US" sz="4800" dirty="0">
                <a:solidFill>
                  <a:schemeClr val="accent1">
                    <a:lumMod val="75000"/>
                  </a:schemeClr>
                </a:solidFill>
              </a:rPr>
              <a:t>Recommendations</a:t>
            </a:r>
          </a:p>
        </p:txBody>
      </p:sp>
      <p:sp>
        <p:nvSpPr>
          <p:cNvPr id="3" name="Content Placeholder 2">
            <a:extLst>
              <a:ext uri="{FF2B5EF4-FFF2-40B4-BE49-F238E27FC236}">
                <a16:creationId xmlns:a16="http://schemas.microsoft.com/office/drawing/2014/main" id="{A2C1A0C9-6A1B-1092-9813-F3357FE8540A}"/>
              </a:ext>
            </a:extLst>
          </p:cNvPr>
          <p:cNvSpPr>
            <a:spLocks noGrp="1"/>
          </p:cNvSpPr>
          <p:nvPr>
            <p:ph idx="1"/>
          </p:nvPr>
        </p:nvSpPr>
        <p:spPr>
          <a:xfrm>
            <a:off x="638175" y="1253331"/>
            <a:ext cx="11301248" cy="4351338"/>
          </a:xfrm>
        </p:spPr>
        <p:txBody>
          <a:bodyPr>
            <a:noAutofit/>
          </a:bodyPr>
          <a:lstStyle/>
          <a:p>
            <a:pPr marL="0" indent="0" algn="l">
              <a:buNone/>
            </a:pPr>
            <a:r>
              <a:rPr lang="en-US" sz="2000" dirty="0">
                <a:solidFill>
                  <a:schemeClr val="accent1">
                    <a:lumMod val="75000"/>
                  </a:schemeClr>
                </a:solidFill>
              </a:rPr>
              <a:t>15. </a:t>
            </a:r>
            <a:r>
              <a:rPr lang="en-US" sz="2000" b="0" i="0" dirty="0">
                <a:solidFill>
                  <a:schemeClr val="accent1">
                    <a:lumMod val="75000"/>
                  </a:schemeClr>
                </a:solidFill>
                <a:effectLst/>
              </a:rPr>
              <a:t>SC20 is invited to:</a:t>
            </a:r>
          </a:p>
          <a:p>
            <a:pPr marL="0" indent="0" algn="l">
              <a:buNone/>
            </a:pPr>
            <a:endParaRPr lang="en-US" sz="900" b="0" i="0" dirty="0">
              <a:solidFill>
                <a:schemeClr val="accent1">
                  <a:lumMod val="75000"/>
                </a:schemeClr>
              </a:solidFill>
              <a:effectLst/>
            </a:endParaRPr>
          </a:p>
          <a:p>
            <a:pPr marL="971550" lvl="1" indent="-514350">
              <a:buAutoNum type="alphaLcPeriod"/>
            </a:pPr>
            <a:r>
              <a:rPr lang="en-US" sz="2100" b="1" i="0" dirty="0">
                <a:solidFill>
                  <a:schemeClr val="accent1">
                    <a:lumMod val="75000"/>
                  </a:schemeClr>
                </a:solidFill>
                <a:effectLst/>
              </a:rPr>
              <a:t>Note</a:t>
            </a:r>
            <a:r>
              <a:rPr lang="en-US" sz="2100" b="0" i="0" dirty="0">
                <a:solidFill>
                  <a:schemeClr val="accent1">
                    <a:lumMod val="75000"/>
                  </a:schemeClr>
                </a:solidFill>
                <a:effectLst/>
              </a:rPr>
              <a:t> that ISA activities in the Pacific Ocean region overlap with the WCPFC Convention Area. </a:t>
            </a:r>
          </a:p>
          <a:p>
            <a:pPr marL="971550" lvl="1" indent="-514350">
              <a:buAutoNum type="alphaLcPeriod"/>
            </a:pPr>
            <a:r>
              <a:rPr lang="en-US" sz="2100" b="1" i="0" dirty="0">
                <a:solidFill>
                  <a:schemeClr val="accent1">
                    <a:lumMod val="75000"/>
                  </a:schemeClr>
                </a:solidFill>
                <a:effectLst/>
              </a:rPr>
              <a:t>Note</a:t>
            </a:r>
            <a:r>
              <a:rPr lang="en-US" sz="2100" b="0" i="0" dirty="0">
                <a:solidFill>
                  <a:schemeClr val="accent1">
                    <a:lumMod val="75000"/>
                  </a:schemeClr>
                </a:solidFill>
                <a:effectLst/>
              </a:rPr>
              <a:t> the planned activities by the ISA in the Northwest Pacific toward deep sea exploration and the ongoing deep sea exploration activities in the CCZ and the present uncertainties around interactions between deep sea mining activities and commercial fisheries for pelagic species.</a:t>
            </a:r>
          </a:p>
          <a:p>
            <a:pPr marL="971550" lvl="1" indent="-514350">
              <a:buAutoNum type="alphaLcPeriod"/>
            </a:pPr>
            <a:r>
              <a:rPr lang="en-US" sz="2100" b="1" i="0" dirty="0">
                <a:solidFill>
                  <a:schemeClr val="accent1">
                    <a:lumMod val="75000"/>
                  </a:schemeClr>
                </a:solidFill>
                <a:effectLst/>
              </a:rPr>
              <a:t>Recommend</a:t>
            </a:r>
            <a:r>
              <a:rPr lang="en-US" sz="2100" b="0" i="0" dirty="0">
                <a:solidFill>
                  <a:schemeClr val="accent1">
                    <a:lumMod val="75000"/>
                  </a:schemeClr>
                </a:solidFill>
                <a:effectLst/>
              </a:rPr>
              <a:t> that the Commission task the Secretariat to engage with a broad range of stakeholders to gather information to support WCPFC awareness and understanding of deep seabed mining activities taking place in the WCPFC Convention Area. </a:t>
            </a:r>
          </a:p>
          <a:p>
            <a:pPr marL="971550" lvl="1" indent="-514350">
              <a:buAutoNum type="alphaLcPeriod"/>
            </a:pPr>
            <a:r>
              <a:rPr lang="en-US" sz="2100" b="1" i="0" dirty="0">
                <a:solidFill>
                  <a:schemeClr val="accent1">
                    <a:lumMod val="75000"/>
                  </a:schemeClr>
                </a:solidFill>
                <a:effectLst/>
              </a:rPr>
              <a:t>Recommend</a:t>
            </a:r>
            <a:r>
              <a:rPr lang="en-US" sz="2100" b="0" i="0" dirty="0">
                <a:solidFill>
                  <a:schemeClr val="accent1">
                    <a:lumMod val="75000"/>
                  </a:schemeClr>
                </a:solidFill>
                <a:effectLst/>
              </a:rPr>
              <a:t> that the Commission task the WCPFC Secretariat to apply for Observer status* for the WCPFC to the ISA, to be represented by the Secretariat. </a:t>
            </a:r>
          </a:p>
          <a:p>
            <a:pPr marL="457200" lvl="1" indent="0">
              <a:buNone/>
            </a:pPr>
            <a:endParaRPr lang="en-US" sz="1400" b="0" i="0" dirty="0">
              <a:solidFill>
                <a:schemeClr val="accent1">
                  <a:lumMod val="75000"/>
                </a:schemeClr>
              </a:solidFill>
              <a:effectLst/>
            </a:endParaRPr>
          </a:p>
          <a:p>
            <a:pPr marL="457200" lvl="1" indent="0">
              <a:buNone/>
            </a:pPr>
            <a:r>
              <a:rPr lang="en-US" sz="1600" b="0" i="1" dirty="0">
                <a:solidFill>
                  <a:schemeClr val="accent1">
                    <a:lumMod val="75000"/>
                  </a:schemeClr>
                </a:solidFill>
                <a:effectLst/>
              </a:rPr>
              <a:t>*Observers from the United Nations and its specialized agencies and other intergovernmental organizations may participate in the deliberations of the Assembly if invited by the President of the Council on questions within the scope of their competence. Click here for more information. At present, the Food and Agriculture Organization (FAO) is an ISA observer but there are no international fisheries bodies with observer status to the ISA.</a:t>
            </a:r>
          </a:p>
          <a:p>
            <a:pPr marL="0" indent="0">
              <a:buNone/>
            </a:pPr>
            <a:br>
              <a:rPr lang="en-US" sz="2000" b="0" i="0" dirty="0">
                <a:solidFill>
                  <a:schemeClr val="accent1">
                    <a:lumMod val="75000"/>
                  </a:schemeClr>
                </a:solidFill>
                <a:effectLst/>
              </a:rPr>
            </a:br>
            <a:endParaRPr lang="en-US" sz="2000" dirty="0">
              <a:solidFill>
                <a:schemeClr val="accent1">
                  <a:lumMod val="75000"/>
                </a:schemeClr>
              </a:solidFill>
            </a:endParaRPr>
          </a:p>
        </p:txBody>
      </p:sp>
      <p:sp>
        <p:nvSpPr>
          <p:cNvPr id="4" name="TextBox 3">
            <a:extLst>
              <a:ext uri="{FF2B5EF4-FFF2-40B4-BE49-F238E27FC236}">
                <a16:creationId xmlns:a16="http://schemas.microsoft.com/office/drawing/2014/main" id="{408131BE-7574-9782-2E87-9F514C769035}"/>
              </a:ext>
            </a:extLst>
          </p:cNvPr>
          <p:cNvSpPr txBox="1"/>
          <p:nvPr/>
        </p:nvSpPr>
        <p:spPr>
          <a:xfrm>
            <a:off x="9115426" y="436533"/>
            <a:ext cx="838200" cy="461665"/>
          </a:xfrm>
          <a:prstGeom prst="rect">
            <a:avLst/>
          </a:prstGeom>
          <a:noFill/>
        </p:spPr>
        <p:txBody>
          <a:bodyPr wrap="square" rtlCol="0">
            <a:spAutoFit/>
          </a:bodyPr>
          <a:lstStyle/>
          <a:p>
            <a:pPr algn="ctr"/>
            <a:r>
              <a:rPr lang="en-US" sz="2400" b="1" dirty="0">
                <a:solidFill>
                  <a:srgbClr val="295897"/>
                </a:solidFill>
              </a:rPr>
              <a:t>SC20</a:t>
            </a:r>
          </a:p>
        </p:txBody>
      </p:sp>
    </p:spTree>
    <p:extLst>
      <p:ext uri="{BB962C8B-B14F-4D97-AF65-F5344CB8AC3E}">
        <p14:creationId xmlns:p14="http://schemas.microsoft.com/office/powerpoint/2010/main" val="3644679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CPFC PPT template v1.0.potx" id="{5EAB6AD9-E13D-4B04-AC1E-1690FF3EC174}" vid="{665982CE-F780-4187-AAB0-CF657E6FE5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ssignTo xmlns="f3c228e1-8934-4594-8dbd-a93f4cc744b8">
      <UserInfo>
        <DisplayName/>
        <AccountId xsi:nil="true"/>
        <AccountType/>
      </UserInfo>
    </AssignTo>
    <PosttoMeetingWebpage xmlns="f3c228e1-8934-4594-8dbd-a93f4cc744b8" xsi:nil="true"/>
    <DocumentType xmlns="f3c228e1-8934-4594-8dbd-a93f4cc744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E7D2A3A5F2934789A13CF27E632767" ma:contentTypeVersion="9" ma:contentTypeDescription="Create a new document." ma:contentTypeScope="" ma:versionID="cdd40e082148e749f34e99eb8861827c">
  <xsd:schema xmlns:xsd="http://www.w3.org/2001/XMLSchema" xmlns:xs="http://www.w3.org/2001/XMLSchema" xmlns:p="http://schemas.microsoft.com/office/2006/metadata/properties" xmlns:ns2="f3c228e1-8934-4594-8dbd-a93f4cc744b8" xmlns:ns3="37196162-d615-4ce9-9762-1c6430880d27" targetNamespace="http://schemas.microsoft.com/office/2006/metadata/properties" ma:root="true" ma:fieldsID="236e5a4a8a3d47f0af7feaa7c0d4bce2" ns2:_="" ns3:_="">
    <xsd:import namespace="f3c228e1-8934-4594-8dbd-a93f4cc744b8"/>
    <xsd:import namespace="37196162-d615-4ce9-9762-1c6430880d2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AssignTo" minOccurs="0"/>
                <xsd:element ref="ns2:DocumentType" minOccurs="0"/>
                <xsd:element ref="ns3:SharedWithUsers" minOccurs="0"/>
                <xsd:element ref="ns3:SharedWithDetails" minOccurs="0"/>
                <xsd:element ref="ns2:PosttoMeetingWebpag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228e1-8934-4594-8dbd-a93f4cc74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AssignTo" ma:index="11" nillable="true" ma:displayName="Assign To" ma:format="Dropdown" ma:list="UserInfo" ma:SharePointGroup="0" ma:internalName="Assign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Type" ma:index="12" nillable="true" ma:displayName="Document Type" ma:description="Drafts or versions that are not posted/available to meeting participants, but for internal Secretariat use, only." ma:format="Dropdown" ma:internalName="DocumentType">
      <xsd:simpleType>
        <xsd:restriction base="dms:Choice">
          <xsd:enumeration value="Working Paper"/>
          <xsd:enumeration value="Information Paper"/>
          <xsd:enumeration value="Delegation Paper"/>
          <xsd:enumeration value="Circular"/>
          <xsd:enumeration value="Presentation"/>
          <xsd:enumeration value="Meeting Draft Text"/>
          <xsd:enumeration value="Observer Paper"/>
          <xsd:enumeration value="Report"/>
        </xsd:restriction>
      </xsd:simpleType>
    </xsd:element>
    <xsd:element name="PosttoMeetingWebpage" ma:index="15" nillable="true" ma:displayName="Status" ma:description="Indicates which documents should be posted to the WCPFC20 meeting webpage. " ma:format="Dropdown" ma:internalName="PosttoMeetingWebpage">
      <xsd:simpleType>
        <xsd:restriction base="dms:Choice">
          <xsd:enumeration value="In Progress"/>
          <xsd:enumeration value="Posted"/>
          <xsd:enumeration value="Superseded"/>
          <xsd:enumeration value="Do Not Post"/>
          <xsd:enumeration value="Ready to Post"/>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196162-d615-4ce9-9762-1c6430880d2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ACFDC3-32D9-4C3C-9E2B-591AFA941B3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f3c228e1-8934-4594-8dbd-a93f4cc744b8"/>
    <ds:schemaRef ds:uri="http://purl.org/dc/terms/"/>
    <ds:schemaRef ds:uri="http://schemas.openxmlformats.org/package/2006/metadata/core-properties"/>
    <ds:schemaRef ds:uri="37196162-d615-4ce9-9762-1c6430880d27"/>
    <ds:schemaRef ds:uri="http://www.w3.org/XML/1998/namespace"/>
  </ds:schemaRefs>
</ds:datastoreItem>
</file>

<file path=customXml/itemProps2.xml><?xml version="1.0" encoding="utf-8"?>
<ds:datastoreItem xmlns:ds="http://schemas.openxmlformats.org/officeDocument/2006/customXml" ds:itemID="{6C80B320-E156-4EA4-8A36-5A3076A34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c228e1-8934-4594-8dbd-a93f4cc744b8"/>
    <ds:schemaRef ds:uri="37196162-d615-4ce9-9762-1c6430880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43B03B-4BED-4B53-8BE2-93D561DA01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WCPFC template</Template>
  <TotalTime>25</TotalTime>
  <Words>334</Words>
  <Application>Microsoft Office PowerPoint</Application>
  <PresentationFormat>Widescreen</PresentationFormat>
  <Paragraphs>31</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Century Gothic</vt:lpstr>
      <vt:lpstr>Lato</vt:lpstr>
      <vt:lpstr>Nunito Sans</vt:lpstr>
      <vt:lpstr>Office Theme</vt:lpstr>
      <vt:lpstr>Agenda 6.8: Deep Sea Mining</vt:lpstr>
      <vt:lpstr>Why is this issue on the agenda?</vt:lpstr>
      <vt:lpstr>General Overview</vt:lpstr>
      <vt:lpstr>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Rhea Moss-Christian</dc:creator>
  <cp:lastModifiedBy>Rhea Moss-Christian</cp:lastModifiedBy>
  <cp:revision>2</cp:revision>
  <dcterms:created xsi:type="dcterms:W3CDTF">2024-08-14T06:12:34Z</dcterms:created>
  <dcterms:modified xsi:type="dcterms:W3CDTF">2024-08-14T08:43:44Z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0x01010008E7D2A3A5F2934789A13CF27E632767</vt:lpwstr>
  </property>
</Properties>
</file>