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12"/>
  </p:notesMasterIdLst>
  <p:handoutMasterIdLst>
    <p:handoutMasterId r:id="rId13"/>
  </p:handoutMasterIdLst>
  <p:sldIdLst>
    <p:sldId id="564" r:id="rId4"/>
    <p:sldId id="570" r:id="rId5"/>
    <p:sldId id="573" r:id="rId6"/>
    <p:sldId id="569" r:id="rId7"/>
    <p:sldId id="571" r:id="rId8"/>
    <p:sldId id="568" r:id="rId9"/>
    <p:sldId id="572" r:id="rId10"/>
    <p:sldId id="567" r:id="rId11"/>
  </p:sldIdLst>
  <p:sldSz cx="9144000" cy="6858000" type="screen4x3"/>
  <p:notesSz cx="6858000" cy="9144000"/>
  <p:custDataLst>
    <p:tags r:id="rId14"/>
  </p:custDataLst>
  <p:defaultTextStyle>
    <a:defPPr>
      <a:defRPr lang="en-AU"/>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D76031"/>
    <a:srgbClr val="457F54"/>
    <a:srgbClr val="C9CF7F"/>
    <a:srgbClr val="4A66AC"/>
    <a:srgbClr val="D620C9"/>
    <a:srgbClr val="07E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5229" autoAdjust="0"/>
  </p:normalViewPr>
  <p:slideViewPr>
    <p:cSldViewPr snapToGrid="0" snapToObjects="1">
      <p:cViewPr varScale="1">
        <p:scale>
          <a:sx n="103" d="100"/>
          <a:sy n="103" d="100"/>
        </p:scale>
        <p:origin x="2083" y="86"/>
      </p:cViewPr>
      <p:guideLst/>
    </p:cSldViewPr>
  </p:slideViewPr>
  <p:notesTextViewPr>
    <p:cViewPr>
      <p:scale>
        <a:sx n="3" d="2"/>
        <a:sy n="3" d="2"/>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A8BE291-1A2A-403B-8665-C7AD7547BA3E}" type="datetimeFigureOut">
              <a:rPr lang="en-US"/>
              <a:pPr>
                <a:defRPr/>
              </a:pPr>
              <a:t>8/13/2024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F816E59-1CE6-418E-A654-5A889CCE771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420B4C3-D573-422C-A6DC-6EAB41E78117}" type="datetimeFigureOut">
              <a:rPr lang="en-US"/>
              <a:pPr>
                <a:defRPr/>
              </a:pPr>
              <a:t>8/13/2024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279BEA1-0F21-40C4-A7DA-A4415525950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279BEA1-0F21-40C4-A7DA-A44155259507}" type="slidenum">
              <a:rPr lang="en-US" smtClean="0"/>
              <a:pPr>
                <a:defRPr/>
              </a:pPr>
              <a:t>1</a:t>
            </a:fld>
            <a:endParaRPr lang="en-US"/>
          </a:p>
        </p:txBody>
      </p:sp>
    </p:spTree>
    <p:extLst>
      <p:ext uri="{BB962C8B-B14F-4D97-AF65-F5344CB8AC3E}">
        <p14:creationId xmlns:p14="http://schemas.microsoft.com/office/powerpoint/2010/main" val="192326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279BEA1-0F21-40C4-A7DA-A44155259507}" type="slidenum">
              <a:rPr lang="en-US" smtClean="0"/>
              <a:pPr>
                <a:defRPr/>
              </a:pPr>
              <a:t>2</a:t>
            </a:fld>
            <a:endParaRPr lang="en-US"/>
          </a:p>
        </p:txBody>
      </p:sp>
    </p:spTree>
    <p:extLst>
      <p:ext uri="{BB962C8B-B14F-4D97-AF65-F5344CB8AC3E}">
        <p14:creationId xmlns:p14="http://schemas.microsoft.com/office/powerpoint/2010/main" val="403924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a:defRPr/>
            </a:pPr>
            <a:fld id="{2279BEA1-0F21-40C4-A7DA-A44155259507}" type="slidenum">
              <a:rPr lang="en-US" smtClean="0"/>
              <a:pPr>
                <a:defRPr/>
              </a:pPr>
              <a:t>3</a:t>
            </a:fld>
            <a:endParaRPr lang="en-US"/>
          </a:p>
        </p:txBody>
      </p:sp>
    </p:spTree>
    <p:extLst>
      <p:ext uri="{BB962C8B-B14F-4D97-AF65-F5344CB8AC3E}">
        <p14:creationId xmlns:p14="http://schemas.microsoft.com/office/powerpoint/2010/main" val="146021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ONI – Oceanic Nino Index</a:t>
            </a:r>
          </a:p>
        </p:txBody>
      </p:sp>
      <p:sp>
        <p:nvSpPr>
          <p:cNvPr id="4" name="Slide Number Placeholder 3"/>
          <p:cNvSpPr>
            <a:spLocks noGrp="1"/>
          </p:cNvSpPr>
          <p:nvPr>
            <p:ph type="sldNum" sz="quarter" idx="5"/>
          </p:nvPr>
        </p:nvSpPr>
        <p:spPr/>
        <p:txBody>
          <a:bodyPr/>
          <a:lstStyle/>
          <a:p>
            <a:pPr>
              <a:defRPr/>
            </a:pPr>
            <a:fld id="{2279BEA1-0F21-40C4-A7DA-A44155259507}" type="slidenum">
              <a:rPr lang="en-US" smtClean="0"/>
              <a:pPr>
                <a:defRPr/>
              </a:pPr>
              <a:t>4</a:t>
            </a:fld>
            <a:endParaRPr lang="en-US"/>
          </a:p>
        </p:txBody>
      </p:sp>
    </p:spTree>
    <p:extLst>
      <p:ext uri="{BB962C8B-B14F-4D97-AF65-F5344CB8AC3E}">
        <p14:creationId xmlns:p14="http://schemas.microsoft.com/office/powerpoint/2010/main" val="17364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Points give distribution of observed sets</a:t>
            </a:r>
          </a:p>
          <a:p>
            <a:pPr marL="171450" indent="-171450">
              <a:buFont typeface="Arial" panose="020B0604020202020204" pitchFamily="34" charset="0"/>
              <a:buChar char="•"/>
            </a:pPr>
            <a:r>
              <a:rPr lang="en-GB" dirty="0"/>
              <a:t>Blue line – non convex hull encompassing reported effort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a:defRPr/>
            </a:pPr>
            <a:fld id="{2279BEA1-0F21-40C4-A7DA-A44155259507}" type="slidenum">
              <a:rPr lang="en-US" smtClean="0"/>
              <a:pPr>
                <a:defRPr/>
              </a:pPr>
              <a:t>5</a:t>
            </a:fld>
            <a:endParaRPr lang="en-US"/>
          </a:p>
        </p:txBody>
      </p:sp>
    </p:spTree>
    <p:extLst>
      <p:ext uri="{BB962C8B-B14F-4D97-AF65-F5344CB8AC3E}">
        <p14:creationId xmlns:p14="http://schemas.microsoft.com/office/powerpoint/2010/main" val="27254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Annual catch estimates were relatively insensitive to the updates</a:t>
            </a:r>
          </a:p>
          <a:p>
            <a:pPr marL="628650" lvl="1" indent="-171450">
              <a:buFont typeface="Arial" panose="020B0604020202020204" pitchFamily="34" charset="0"/>
              <a:buChar char="•"/>
            </a:pPr>
            <a:r>
              <a:rPr lang="en-GB" dirty="0"/>
              <a:t>Apart from marine mammal catches pre-2010)</a:t>
            </a:r>
          </a:p>
          <a:p>
            <a:pPr marL="628650" lvl="1" indent="-171450">
              <a:buFont typeface="Arial" panose="020B0604020202020204" pitchFamily="34" charset="0"/>
              <a:buChar char="•"/>
            </a:pPr>
            <a:r>
              <a:rPr lang="en-GB" dirty="0"/>
              <a:t>And stronger temporal trends in elasmobranch catches</a:t>
            </a:r>
          </a:p>
        </p:txBody>
      </p:sp>
      <p:sp>
        <p:nvSpPr>
          <p:cNvPr id="4" name="Slide Number Placeholder 3"/>
          <p:cNvSpPr>
            <a:spLocks noGrp="1"/>
          </p:cNvSpPr>
          <p:nvPr>
            <p:ph type="sldNum" sz="quarter" idx="5"/>
          </p:nvPr>
        </p:nvSpPr>
        <p:spPr/>
        <p:txBody>
          <a:bodyPr/>
          <a:lstStyle/>
          <a:p>
            <a:pPr>
              <a:defRPr/>
            </a:pPr>
            <a:fld id="{2279BEA1-0F21-40C4-A7DA-A44155259507}" type="slidenum">
              <a:rPr lang="en-US" smtClean="0"/>
              <a:pPr>
                <a:defRPr/>
              </a:pPr>
              <a:t>7</a:t>
            </a:fld>
            <a:endParaRPr lang="en-US"/>
          </a:p>
        </p:txBody>
      </p:sp>
    </p:spTree>
    <p:extLst>
      <p:ext uri="{BB962C8B-B14F-4D97-AF65-F5344CB8AC3E}">
        <p14:creationId xmlns:p14="http://schemas.microsoft.com/office/powerpoint/2010/main" val="3846855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1619"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28870" y="2000486"/>
            <a:ext cx="6477805" cy="2541431"/>
          </a:xfrm>
        </p:spPr>
        <p:txBody>
          <a:bodyPr bIns="0" anchor="b"/>
          <a:lstStyle>
            <a:lvl1pPr algn="l">
              <a:defRPr sz="6000">
                <a:latin typeface="Calibri" charset="0"/>
                <a:ea typeface="Calibri" charset="0"/>
                <a:cs typeface="Calibri" charset="0"/>
              </a:defRPr>
            </a:lvl1pPr>
          </a:lstStyle>
          <a:p>
            <a:r>
              <a:rPr lang="en-US"/>
              <a:t>Click to edit Master title style</a:t>
            </a:r>
            <a:endParaRPr lang="en-US" dirty="0"/>
          </a:p>
        </p:txBody>
      </p:sp>
      <p:sp>
        <p:nvSpPr>
          <p:cNvPr id="3" name="Subtitle 2"/>
          <p:cNvSpPr>
            <a:spLocks noGrp="1"/>
          </p:cNvSpPr>
          <p:nvPr>
            <p:ph type="subTitle" idx="1"/>
          </p:nvPr>
        </p:nvSpPr>
        <p:spPr>
          <a:xfrm>
            <a:off x="1328870" y="4965874"/>
            <a:ext cx="6477804" cy="977621"/>
          </a:xfrm>
        </p:spPr>
        <p:txBody>
          <a:bodyPr tIns="91440" bIns="91440">
            <a:normAutofit/>
          </a:bodyPr>
          <a:lstStyle>
            <a:lvl1pPr marL="0" indent="0" algn="l">
              <a:buNone/>
              <a:defRPr sz="1800" b="0" cap="all" baseline="0">
                <a:solidFill>
                  <a:schemeClr val="tx1"/>
                </a:solidFill>
                <a:latin typeface="Calibri" charset="0"/>
                <a:ea typeface="Calibri" charset="0"/>
                <a:cs typeface="Calibri" charset="0"/>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a:xfrm>
            <a:off x="5181600" y="1528763"/>
            <a:ext cx="2625329" cy="309562"/>
          </a:xfrm>
        </p:spPr>
        <p:txBody>
          <a:bodyPr/>
          <a:lstStyle>
            <a:lvl1pPr>
              <a:defRPr/>
            </a:lvl1pPr>
          </a:lstStyle>
          <a:p>
            <a:pPr>
              <a:defRPr/>
            </a:pPr>
            <a:fld id="{F0E3AFA8-0E69-4147-9ACE-ED6E4D75D48C}" type="datetimeFigureOut">
              <a:rPr lang="en-US"/>
              <a:pPr>
                <a:defRPr/>
              </a:pPr>
              <a:t>8/13/2024</a:t>
            </a:fld>
            <a:endParaRPr lang="en-US"/>
          </a:p>
        </p:txBody>
      </p:sp>
      <p:sp>
        <p:nvSpPr>
          <p:cNvPr id="6" name="Footer Placeholder 4"/>
          <p:cNvSpPr>
            <a:spLocks noGrp="1"/>
          </p:cNvSpPr>
          <p:nvPr>
            <p:ph type="ftr" sz="quarter" idx="11"/>
          </p:nvPr>
        </p:nvSpPr>
        <p:spPr>
          <a:xfrm>
            <a:off x="1327548" y="1527176"/>
            <a:ext cx="3730228" cy="309563"/>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94122" y="1997075"/>
            <a:ext cx="608409" cy="503238"/>
          </a:xfrm>
        </p:spPr>
        <p:txBody>
          <a:bodyPr/>
          <a:lstStyle>
            <a:lvl1pPr>
              <a:defRPr/>
            </a:lvl1pPr>
          </a:lstStyle>
          <a:p>
            <a:pPr>
              <a:defRPr/>
            </a:pPr>
            <a:fld id="{DE06FA59-649A-4746-A7E5-45345D6DEC7E}" type="slidenum">
              <a:rPr lang="en-US"/>
              <a:pPr>
                <a:defRPr/>
              </a:pPr>
              <a:t>‹#›</a:t>
            </a:fld>
            <a:endParaRPr lang="en-US"/>
          </a:p>
        </p:txBody>
      </p:sp>
    </p:spTree>
    <p:extLst>
      <p:ext uri="{BB962C8B-B14F-4D97-AF65-F5344CB8AC3E}">
        <p14:creationId xmlns:p14="http://schemas.microsoft.com/office/powerpoint/2010/main" val="20236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2850" y="1528218"/>
            <a:ext cx="7202456" cy="1049235"/>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62850" y="2739431"/>
            <a:ext cx="7202456" cy="3450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234554" y="798514"/>
            <a:ext cx="608409" cy="504825"/>
          </a:xfrm>
        </p:spPr>
        <p:txBody>
          <a:bodyPr/>
          <a:lstStyle>
            <a:lvl1pPr>
              <a:defRPr/>
            </a:lvl1pPr>
          </a:lstStyle>
          <a:p>
            <a:pPr>
              <a:defRPr/>
            </a:pPr>
            <a:fld id="{AFAB9D86-E664-4CEE-82A5-EF991F3A50D9}" type="slidenum">
              <a:rPr lang="en-US"/>
              <a:pPr>
                <a:defRPr/>
              </a:pPr>
              <a:t>‹#›</a:t>
            </a:fld>
            <a:endParaRPr lang="en-US"/>
          </a:p>
        </p:txBody>
      </p:sp>
    </p:spTree>
    <p:extLst>
      <p:ext uri="{BB962C8B-B14F-4D97-AF65-F5344CB8AC3E}">
        <p14:creationId xmlns:p14="http://schemas.microsoft.com/office/powerpoint/2010/main" val="3625306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96690" y="1521082"/>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15327" y="1521082"/>
            <a:ext cx="5663448"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383382" y="1520825"/>
            <a:ext cx="608410" cy="503238"/>
          </a:xfrm>
        </p:spPr>
        <p:txBody>
          <a:bodyPr/>
          <a:lstStyle>
            <a:lvl1pPr>
              <a:defRPr/>
            </a:lvl1pPr>
          </a:lstStyle>
          <a:p>
            <a:pPr>
              <a:defRPr/>
            </a:pPr>
            <a:fld id="{7DEB197D-0A1A-4400-8C33-CDCC0A5AB2AA}" type="slidenum">
              <a:rPr lang="en-US"/>
              <a:pPr>
                <a:defRPr/>
              </a:pPr>
              <a:t>‹#›</a:t>
            </a:fld>
            <a:endParaRPr lang="en-US"/>
          </a:p>
        </p:txBody>
      </p:sp>
    </p:spTree>
    <p:extLst>
      <p:ext uri="{BB962C8B-B14F-4D97-AF65-F5344CB8AC3E}">
        <p14:creationId xmlns:p14="http://schemas.microsoft.com/office/powerpoint/2010/main" val="96942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9142" y="1763110"/>
            <a:ext cx="7202456" cy="1049235"/>
          </a:xfrm>
        </p:spPr>
        <p:txBody>
          <a:bodyPr/>
          <a:lstStyle/>
          <a:p>
            <a:r>
              <a:rPr lang="en-US" dirty="0"/>
              <a:t>Click to edit Master title style</a:t>
            </a:r>
          </a:p>
        </p:txBody>
      </p:sp>
      <p:sp>
        <p:nvSpPr>
          <p:cNvPr id="3" name="Content Placeholder 2"/>
          <p:cNvSpPr>
            <a:spLocks noGrp="1"/>
          </p:cNvSpPr>
          <p:nvPr>
            <p:ph idx="1"/>
          </p:nvPr>
        </p:nvSpPr>
        <p:spPr>
          <a:xfrm>
            <a:off x="969142" y="2974323"/>
            <a:ext cx="7202456" cy="3450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a:xfrm>
            <a:off x="271463" y="1008064"/>
            <a:ext cx="608410" cy="504825"/>
          </a:xfrm>
        </p:spPr>
        <p:txBody>
          <a:bodyPr/>
          <a:lstStyle>
            <a:lvl1pPr>
              <a:defRPr/>
            </a:lvl1pPr>
          </a:lstStyle>
          <a:p>
            <a:pPr>
              <a:defRPr/>
            </a:pPr>
            <a:fld id="{996A68DA-517A-482F-873D-8B190D2DA387}" type="slidenum">
              <a:rPr lang="en-US"/>
              <a:pPr>
                <a:defRPr/>
              </a:pPr>
              <a:t>‹#›</a:t>
            </a:fld>
            <a:endParaRPr lang="en-US"/>
          </a:p>
        </p:txBody>
      </p:sp>
    </p:spTree>
    <p:extLst>
      <p:ext uri="{BB962C8B-B14F-4D97-AF65-F5344CB8AC3E}">
        <p14:creationId xmlns:p14="http://schemas.microsoft.com/office/powerpoint/2010/main" val="687554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329928" y="4014788"/>
            <a:ext cx="647223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29766" y="1965855"/>
            <a:ext cx="6482366" cy="1887950"/>
          </a:xfrm>
        </p:spPr>
        <p:txBody>
          <a:bodyPr anchor="b"/>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329766" y="4015921"/>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0"/>
          </p:nvPr>
        </p:nvSpPr>
        <p:spPr>
          <a:xfrm>
            <a:off x="598885" y="1008064"/>
            <a:ext cx="608409" cy="504825"/>
          </a:xfrm>
        </p:spPr>
        <p:txBody>
          <a:bodyPr/>
          <a:lstStyle>
            <a:lvl1pPr>
              <a:defRPr/>
            </a:lvl1pPr>
          </a:lstStyle>
          <a:p>
            <a:pPr>
              <a:defRPr/>
            </a:pPr>
            <a:fld id="{892637F1-5D58-4D36-8CDC-6C1E3B0CE993}" type="slidenum">
              <a:rPr lang="en-US"/>
              <a:pPr>
                <a:defRPr/>
              </a:pPr>
              <a:t>‹#›</a:t>
            </a:fld>
            <a:endParaRPr lang="en-US"/>
          </a:p>
        </p:txBody>
      </p:sp>
    </p:spTree>
    <p:extLst>
      <p:ext uri="{BB962C8B-B14F-4D97-AF65-F5344CB8AC3E}">
        <p14:creationId xmlns:p14="http://schemas.microsoft.com/office/powerpoint/2010/main" val="254401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7370" y="1316619"/>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65955" y="2522608"/>
            <a:ext cx="348386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0785" y="2529072"/>
            <a:ext cx="348386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a:xfrm>
            <a:off x="240507" y="1311275"/>
            <a:ext cx="608410" cy="503238"/>
          </a:xfrm>
        </p:spPr>
        <p:txBody>
          <a:bodyPr/>
          <a:lstStyle>
            <a:lvl1pPr>
              <a:defRPr/>
            </a:lvl1pPr>
          </a:lstStyle>
          <a:p>
            <a:pPr>
              <a:defRPr/>
            </a:pPr>
            <a:fld id="{8680CB10-EA2A-4931-B236-BD9644B0E1F2}" type="slidenum">
              <a:rPr lang="en-US"/>
              <a:pPr>
                <a:defRPr/>
              </a:pPr>
              <a:t>‹#›</a:t>
            </a:fld>
            <a:endParaRPr lang="en-US"/>
          </a:p>
        </p:txBody>
      </p:sp>
    </p:spTree>
    <p:extLst>
      <p:ext uri="{BB962C8B-B14F-4D97-AF65-F5344CB8AC3E}">
        <p14:creationId xmlns:p14="http://schemas.microsoft.com/office/powerpoint/2010/main" val="268869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78434" y="1508839"/>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978434" y="2724226"/>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78434" y="3528946"/>
            <a:ext cx="348386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2312" y="2727680"/>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02312" y="3526168"/>
            <a:ext cx="348386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8"/>
          <p:cNvSpPr>
            <a:spLocks noGrp="1"/>
          </p:cNvSpPr>
          <p:nvPr>
            <p:ph type="sldNum" sz="quarter" idx="10"/>
          </p:nvPr>
        </p:nvSpPr>
        <p:spPr>
          <a:xfrm>
            <a:off x="253604" y="1008064"/>
            <a:ext cx="607219" cy="504825"/>
          </a:xfrm>
        </p:spPr>
        <p:txBody>
          <a:bodyPr/>
          <a:lstStyle>
            <a:lvl1pPr>
              <a:defRPr/>
            </a:lvl1pPr>
          </a:lstStyle>
          <a:p>
            <a:pPr>
              <a:defRPr/>
            </a:pPr>
            <a:fld id="{7095D6C6-6B20-431B-B494-9FB67A1DF95F}" type="slidenum">
              <a:rPr lang="en-US"/>
              <a:pPr>
                <a:defRPr/>
              </a:pPr>
              <a:t>‹#›</a:t>
            </a:fld>
            <a:endParaRPr lang="en-US"/>
          </a:p>
        </p:txBody>
      </p:sp>
    </p:spTree>
    <p:extLst>
      <p:ext uri="{BB962C8B-B14F-4D97-AF65-F5344CB8AC3E}">
        <p14:creationId xmlns:p14="http://schemas.microsoft.com/office/powerpoint/2010/main" val="262126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9142" y="1528218"/>
            <a:ext cx="7202456" cy="1049235"/>
          </a:xfrm>
        </p:spPr>
        <p:txBody>
          <a:bodyPr/>
          <a:lstStyle/>
          <a:p>
            <a:r>
              <a:rPr lang="en-US"/>
              <a:t>Click to edit Master title style</a:t>
            </a:r>
            <a:endParaRPr lang="en-US" dirty="0"/>
          </a:p>
        </p:txBody>
      </p:sp>
      <p:sp>
        <p:nvSpPr>
          <p:cNvPr id="4" name="Slide Number Placeholder 4"/>
          <p:cNvSpPr>
            <a:spLocks noGrp="1"/>
          </p:cNvSpPr>
          <p:nvPr>
            <p:ph type="sldNum" sz="quarter" idx="10"/>
          </p:nvPr>
        </p:nvSpPr>
        <p:spPr>
          <a:xfrm>
            <a:off x="239316" y="1017589"/>
            <a:ext cx="607219" cy="503237"/>
          </a:xfrm>
        </p:spPr>
        <p:txBody>
          <a:bodyPr/>
          <a:lstStyle>
            <a:lvl1pPr>
              <a:defRPr/>
            </a:lvl1pPr>
          </a:lstStyle>
          <a:p>
            <a:pPr>
              <a:defRPr/>
            </a:pPr>
            <a:fld id="{463213BE-7E50-4C55-91EA-9CC4A04DCC41}" type="slidenum">
              <a:rPr lang="en-US"/>
              <a:pPr>
                <a:defRPr/>
              </a:pPr>
              <a:t>‹#›</a:t>
            </a:fld>
            <a:endParaRPr lang="en-US"/>
          </a:p>
        </p:txBody>
      </p:sp>
    </p:spTree>
    <p:extLst>
      <p:ext uri="{BB962C8B-B14F-4D97-AF65-F5344CB8AC3E}">
        <p14:creationId xmlns:p14="http://schemas.microsoft.com/office/powerpoint/2010/main" val="312165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359569" y="1008064"/>
            <a:ext cx="608410" cy="504825"/>
          </a:xfrm>
        </p:spPr>
        <p:txBody>
          <a:bodyPr/>
          <a:lstStyle>
            <a:lvl1pPr>
              <a:defRPr/>
            </a:lvl1pPr>
          </a:lstStyle>
          <a:p>
            <a:pPr>
              <a:defRPr/>
            </a:pPr>
            <a:fld id="{95D1487D-1315-4190-ABA2-AA7ED515A983}" type="slidenum">
              <a:rPr lang="en-US"/>
              <a:pPr>
                <a:defRPr/>
              </a:pPr>
              <a:t>‹#›</a:t>
            </a:fld>
            <a:endParaRPr lang="en-US"/>
          </a:p>
        </p:txBody>
      </p:sp>
    </p:spTree>
    <p:extLst>
      <p:ext uri="{BB962C8B-B14F-4D97-AF65-F5344CB8AC3E}">
        <p14:creationId xmlns:p14="http://schemas.microsoft.com/office/powerpoint/2010/main" val="97322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70252" y="1512039"/>
            <a:ext cx="2454824"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669534" y="1512039"/>
            <a:ext cx="4509353"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252" y="3918557"/>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6"/>
          <p:cNvSpPr>
            <a:spLocks noGrp="1"/>
          </p:cNvSpPr>
          <p:nvPr>
            <p:ph type="sldNum" sz="quarter" idx="10"/>
          </p:nvPr>
        </p:nvSpPr>
        <p:spPr>
          <a:xfrm>
            <a:off x="246460" y="1000125"/>
            <a:ext cx="608409" cy="503238"/>
          </a:xfrm>
        </p:spPr>
        <p:txBody>
          <a:bodyPr/>
          <a:lstStyle>
            <a:lvl1pPr>
              <a:defRPr/>
            </a:lvl1pPr>
          </a:lstStyle>
          <a:p>
            <a:pPr>
              <a:defRPr/>
            </a:pPr>
            <a:fld id="{A03BE0CE-7DBC-468D-AFAF-8179DF8BECF6}" type="slidenum">
              <a:rPr lang="en-US"/>
              <a:pPr>
                <a:defRPr/>
              </a:pPr>
              <a:t>‹#›</a:t>
            </a:fld>
            <a:endParaRPr lang="en-US"/>
          </a:p>
        </p:txBody>
      </p:sp>
    </p:spTree>
    <p:extLst>
      <p:ext uri="{BB962C8B-B14F-4D97-AF65-F5344CB8AC3E}">
        <p14:creationId xmlns:p14="http://schemas.microsoft.com/office/powerpoint/2010/main" val="206045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21199" y="1356380"/>
            <a:ext cx="4149246"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4899" y="1371346"/>
            <a:ext cx="2569200" cy="4629734"/>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320542" y="3372859"/>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a:xfrm>
            <a:off x="1318023" y="5681664"/>
            <a:ext cx="4145756" cy="319087"/>
          </a:xfrm>
        </p:spPr>
        <p:txBody>
          <a:bodyPr/>
          <a:lstStyle>
            <a:lvl1pPr algn="l">
              <a:defRPr/>
            </a:lvl1pPr>
          </a:lstStyle>
          <a:p>
            <a:pPr>
              <a:defRPr/>
            </a:pPr>
            <a:fld id="{BB519CC4-939E-4B94-96E6-ECE561FF8754}" type="datetimeFigureOut">
              <a:rPr lang="en-US"/>
              <a:pPr>
                <a:defRPr/>
              </a:pPr>
              <a:t>8/13/2024</a:t>
            </a:fld>
            <a:endParaRPr lang="en-US"/>
          </a:p>
        </p:txBody>
      </p:sp>
      <p:sp>
        <p:nvSpPr>
          <p:cNvPr id="7" name="Slide Number Placeholder 6"/>
          <p:cNvSpPr>
            <a:spLocks noGrp="1"/>
          </p:cNvSpPr>
          <p:nvPr>
            <p:ph type="sldNum" sz="quarter" idx="11"/>
          </p:nvPr>
        </p:nvSpPr>
        <p:spPr>
          <a:xfrm>
            <a:off x="592931" y="1009650"/>
            <a:ext cx="608410" cy="503238"/>
          </a:xfrm>
        </p:spPr>
        <p:txBody>
          <a:bodyPr/>
          <a:lstStyle>
            <a:lvl1pPr>
              <a:defRPr/>
            </a:lvl1pPr>
          </a:lstStyle>
          <a:p>
            <a:pPr>
              <a:defRPr/>
            </a:pPr>
            <a:fld id="{5F0F4BD3-4D83-425A-A89C-D6E0DA5B1ACF}" type="slidenum">
              <a:rPr lang="en-US"/>
              <a:pPr>
                <a:defRPr/>
              </a:pPr>
              <a:t>‹#›</a:t>
            </a:fld>
            <a:endParaRPr lang="en-US"/>
          </a:p>
        </p:txBody>
      </p:sp>
    </p:spTree>
    <p:extLst>
      <p:ext uri="{BB962C8B-B14F-4D97-AF65-F5344CB8AC3E}">
        <p14:creationId xmlns:p14="http://schemas.microsoft.com/office/powerpoint/2010/main" val="146216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232" y="1554163"/>
            <a:ext cx="7203281" cy="10477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1088232" y="2763839"/>
            <a:ext cx="7203281"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4" name="Date Placeholder 3"/>
          <p:cNvSpPr>
            <a:spLocks noGrp="1"/>
          </p:cNvSpPr>
          <p:nvPr>
            <p:ph type="dt" sz="half" idx="2"/>
          </p:nvPr>
        </p:nvSpPr>
        <p:spPr>
          <a:xfrm>
            <a:off x="5666185" y="330200"/>
            <a:ext cx="2625328"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4F31A09F-EFAB-4CAA-B90D-D34043F69D4E}" type="datetimeFigureOut">
              <a:rPr lang="en-US"/>
              <a:pPr>
                <a:defRPr/>
              </a:pPr>
              <a:t>8/13/2024</a:t>
            </a:fld>
            <a:endParaRPr lang="en-US"/>
          </a:p>
        </p:txBody>
      </p:sp>
      <p:sp>
        <p:nvSpPr>
          <p:cNvPr id="5" name="Footer Placeholder 4"/>
          <p:cNvSpPr>
            <a:spLocks noGrp="1"/>
          </p:cNvSpPr>
          <p:nvPr>
            <p:ph type="ftr" sz="quarter" idx="3"/>
          </p:nvPr>
        </p:nvSpPr>
        <p:spPr>
          <a:xfrm>
            <a:off x="1088231" y="328613"/>
            <a:ext cx="4454129"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59569" y="798514"/>
            <a:ext cx="608410"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a:defRPr/>
            </a:pPr>
            <a:fld id="{3D326EC1-7D36-47A3-BAAB-E20838CD8FA2}" type="slidenum">
              <a:rPr lang="en-US"/>
              <a:pPr>
                <a:defRPr/>
              </a:pPr>
              <a:t>‹#›</a:t>
            </a:fld>
            <a:endParaRPr lang="en-US"/>
          </a:p>
        </p:txBody>
      </p:sp>
      <p:cxnSp>
        <p:nvCxnSpPr>
          <p:cNvPr id="10" name="Straight Connector 9"/>
          <p:cNvCxnSpPr/>
          <p:nvPr/>
        </p:nvCxnSpPr>
        <p:spPr>
          <a:xfrm>
            <a:off x="0" y="612775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32" name="Picture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597378" y="331789"/>
            <a:ext cx="12144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1" fontAlgn="base" hangingPunct="1">
        <a:lnSpc>
          <a:spcPct val="90000"/>
        </a:lnSpc>
        <a:spcBef>
          <a:spcPct val="0"/>
        </a:spcBef>
        <a:spcAft>
          <a:spcPct val="0"/>
        </a:spcAft>
        <a:defRPr sz="32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p:titleStyle>
    <p:bodyStyle>
      <a:lvl1pPr marL="228600" indent="-228600" algn="l" rtl="0" eaLnBrk="1" fontAlgn="base" hangingPunct="1">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Calibri" charset="0"/>
          <a:ea typeface="Calibri" charset="0"/>
          <a:cs typeface="Calibri" charset="0"/>
        </a:defRPr>
      </a:lvl1pPr>
      <a:lvl2pPr marL="6858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Calibri" charset="0"/>
          <a:ea typeface="Calibri" charset="0"/>
          <a:cs typeface="Calibri" charset="0"/>
        </a:defRPr>
      </a:lvl2pPr>
      <a:lvl3pPr marL="11430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Calibri" charset="0"/>
          <a:ea typeface="Calibri" charset="0"/>
          <a:cs typeface="Calibri" charset="0"/>
        </a:defRPr>
      </a:lvl3pPr>
      <a:lvl4pPr marL="16002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Calibri" charset="0"/>
          <a:ea typeface="Calibri" charset="0"/>
          <a:cs typeface="Calibri" charset="0"/>
        </a:defRPr>
      </a:lvl4pPr>
      <a:lvl5pPr marL="20574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Calibri" charset="0"/>
          <a:ea typeface="Calibri" charset="0"/>
          <a:cs typeface="Calibri"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eetings.wcpfc.int/node/1254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https://library.sprep.org/sites/default/files/2023-03/Pacific-Cetaceans-Report.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C3621B2-3F77-80DF-2CF5-E6B74342CB40}"/>
              </a:ext>
            </a:extLst>
          </p:cNvPr>
          <p:cNvSpPr>
            <a:spLocks noGrp="1"/>
          </p:cNvSpPr>
          <p:nvPr>
            <p:ph type="subTitle" idx="1"/>
          </p:nvPr>
        </p:nvSpPr>
        <p:spPr>
          <a:xfrm>
            <a:off x="951572" y="1797112"/>
            <a:ext cx="7833166" cy="1631887"/>
          </a:xfrm>
        </p:spPr>
        <p:txBody>
          <a:bodyPr>
            <a:noAutofit/>
          </a:bodyPr>
          <a:lstStyle/>
          <a:p>
            <a:r>
              <a:rPr lang="en-AU" sz="2800" b="1" dirty="0"/>
              <a:t>Summary of bycatch in WCPFC purse seine fisheries at a regional scale, 2003-2022</a:t>
            </a:r>
          </a:p>
          <a:p>
            <a:r>
              <a:rPr lang="en-GB" sz="1800" b="1" i="0" u="none" strike="noStrike" baseline="0" dirty="0">
                <a:latin typeface="Calibri" panose="020F0502020204030204" pitchFamily="34" charset="0"/>
                <a:ea typeface="Calibri" panose="020F0502020204030204" pitchFamily="34" charset="0"/>
                <a:cs typeface="Calibri" panose="020F0502020204030204" pitchFamily="34" charset="0"/>
              </a:rPr>
              <a:t>WCPFC-SC20-2024/ST-WP-07</a:t>
            </a:r>
          </a:p>
        </p:txBody>
      </p:sp>
      <p:sp>
        <p:nvSpPr>
          <p:cNvPr id="12" name="TextBox 11">
            <a:extLst>
              <a:ext uri="{FF2B5EF4-FFF2-40B4-BE49-F238E27FC236}">
                <a16:creationId xmlns:a16="http://schemas.microsoft.com/office/drawing/2014/main" id="{66A36514-45DE-1CDD-4941-87536222205B}"/>
              </a:ext>
            </a:extLst>
          </p:cNvPr>
          <p:cNvSpPr txBox="1"/>
          <p:nvPr/>
        </p:nvSpPr>
        <p:spPr>
          <a:xfrm>
            <a:off x="951572" y="3699851"/>
            <a:ext cx="7335078" cy="984885"/>
          </a:xfrm>
          <a:prstGeom prst="rect">
            <a:avLst/>
          </a:prstGeom>
          <a:noFill/>
        </p:spPr>
        <p:txBody>
          <a:bodyPr wrap="square" rtlCol="0">
            <a:spAutoFit/>
          </a:bodyPr>
          <a:lstStyle/>
          <a:p>
            <a:r>
              <a:rPr lang="en-AU" dirty="0">
                <a:latin typeface="Calibri" panose="020F0502020204030204" pitchFamily="34" charset="0"/>
                <a:ea typeface="Calibri" panose="020F0502020204030204" pitchFamily="34" charset="0"/>
                <a:cs typeface="Calibri" panose="020F0502020204030204" pitchFamily="34" charset="0"/>
              </a:rPr>
              <a:t>Tom Peatman</a:t>
            </a:r>
            <a:r>
              <a:rPr lang="en-AU" i="1" baseline="30000" dirty="0">
                <a:latin typeface="Calibri" panose="020F0502020204030204" pitchFamily="34" charset="0"/>
                <a:ea typeface="Calibri" panose="020F0502020204030204" pitchFamily="34" charset="0"/>
                <a:cs typeface="Calibri" panose="020F0502020204030204" pitchFamily="34" charset="0"/>
              </a:rPr>
              <a:t>1</a:t>
            </a:r>
            <a:r>
              <a:rPr lang="en-AU" i="1" dirty="0">
                <a:latin typeface="Calibri" panose="020F0502020204030204" pitchFamily="34" charset="0"/>
                <a:ea typeface="Calibri" panose="020F0502020204030204" pitchFamily="34" charset="0"/>
                <a:cs typeface="Calibri" panose="020F0502020204030204" pitchFamily="34" charset="0"/>
              </a:rPr>
              <a:t>, </a:t>
            </a:r>
            <a:r>
              <a:rPr lang="en-AU" dirty="0">
                <a:latin typeface="Calibri" panose="020F0502020204030204" pitchFamily="34" charset="0"/>
                <a:ea typeface="Calibri" panose="020F0502020204030204" pitchFamily="34" charset="0"/>
                <a:cs typeface="Calibri" panose="020F0502020204030204" pitchFamily="34" charset="0"/>
              </a:rPr>
              <a:t>Nick Hill</a:t>
            </a:r>
            <a:r>
              <a:rPr lang="en-AU" i="1" baseline="30000" dirty="0">
                <a:latin typeface="Calibri" panose="020F0502020204030204" pitchFamily="34" charset="0"/>
                <a:ea typeface="Calibri" panose="020F0502020204030204" pitchFamily="34" charset="0"/>
                <a:cs typeface="Calibri" panose="020F0502020204030204" pitchFamily="34" charset="0"/>
              </a:rPr>
              <a:t>2</a:t>
            </a:r>
            <a:r>
              <a:rPr lang="en-AU" dirty="0">
                <a:latin typeface="Calibri" panose="020F0502020204030204" pitchFamily="34" charset="0"/>
                <a:ea typeface="Calibri" panose="020F0502020204030204" pitchFamily="34" charset="0"/>
                <a:cs typeface="Calibri" panose="020F0502020204030204" pitchFamily="34" charset="0"/>
              </a:rPr>
              <a:t>, Joanne Potts</a:t>
            </a:r>
            <a:r>
              <a:rPr lang="en-AU" i="1" baseline="30000" dirty="0">
                <a:latin typeface="Calibri" panose="020F0502020204030204" pitchFamily="34" charset="0"/>
                <a:ea typeface="Calibri" panose="020F0502020204030204" pitchFamily="34" charset="0"/>
                <a:cs typeface="Calibri" panose="020F0502020204030204" pitchFamily="34" charset="0"/>
              </a:rPr>
              <a:t>2</a:t>
            </a:r>
            <a:r>
              <a:rPr lang="en-AU" i="1" dirty="0">
                <a:latin typeface="Calibri" panose="020F0502020204030204" pitchFamily="34" charset="0"/>
                <a:ea typeface="Calibri" panose="020F0502020204030204" pitchFamily="34" charset="0"/>
                <a:cs typeface="Calibri" panose="020F0502020204030204" pitchFamily="34" charset="0"/>
              </a:rPr>
              <a:t>,</a:t>
            </a:r>
            <a:r>
              <a:rPr lang="en-AU" dirty="0">
                <a:latin typeface="Calibri" panose="020F0502020204030204" pitchFamily="34" charset="0"/>
                <a:ea typeface="Calibri" panose="020F0502020204030204" pitchFamily="34" charset="0"/>
                <a:cs typeface="Calibri" panose="020F0502020204030204" pitchFamily="34" charset="0"/>
              </a:rPr>
              <a:t> Simon Nicol</a:t>
            </a:r>
            <a:r>
              <a:rPr lang="en-AU" i="1" baseline="30000" dirty="0">
                <a:latin typeface="Calibri" panose="020F0502020204030204" pitchFamily="34" charset="0"/>
                <a:ea typeface="Calibri" panose="020F0502020204030204" pitchFamily="34" charset="0"/>
                <a:cs typeface="Calibri" panose="020F0502020204030204" pitchFamily="34" charset="0"/>
              </a:rPr>
              <a:t>2</a:t>
            </a:r>
            <a:br>
              <a:rPr lang="en-AU" i="1" baseline="30000" dirty="0">
                <a:latin typeface="Calibri" panose="020F0502020204030204" pitchFamily="34" charset="0"/>
                <a:ea typeface="Calibri" panose="020F0502020204030204" pitchFamily="34" charset="0"/>
                <a:cs typeface="Calibri" panose="020F0502020204030204" pitchFamily="34" charset="0"/>
              </a:rPr>
            </a:br>
            <a:endParaRPr lang="en-AU" i="1" baseline="30000" dirty="0">
              <a:latin typeface="Calibri" panose="020F0502020204030204" pitchFamily="34" charset="0"/>
              <a:ea typeface="Calibri" panose="020F0502020204030204" pitchFamily="34" charset="0"/>
              <a:cs typeface="Calibri" panose="020F0502020204030204" pitchFamily="34" charset="0"/>
            </a:endParaRPr>
          </a:p>
          <a:p>
            <a:r>
              <a:rPr lang="en-US" sz="1400" i="1" baseline="30000" dirty="0">
                <a:latin typeface="+mj-lt"/>
              </a:rPr>
              <a:t>1 </a:t>
            </a:r>
            <a:r>
              <a:rPr lang="en-US" sz="1400" i="1" dirty="0">
                <a:latin typeface="+mj-lt"/>
              </a:rPr>
              <a:t>Consultant for the Oceanic Fisheries </a:t>
            </a:r>
            <a:r>
              <a:rPr lang="en-US" sz="1400" i="1" dirty="0" err="1">
                <a:latin typeface="+mj-lt"/>
              </a:rPr>
              <a:t>Programme</a:t>
            </a:r>
            <a:r>
              <a:rPr lang="en-US" sz="1400" i="1" dirty="0">
                <a:latin typeface="+mj-lt"/>
              </a:rPr>
              <a:t>, Pacific Community</a:t>
            </a:r>
            <a:endParaRPr lang="en-AU" sz="1400" i="1" dirty="0">
              <a:latin typeface="+mj-lt"/>
            </a:endParaRPr>
          </a:p>
          <a:p>
            <a:r>
              <a:rPr lang="en-AU" sz="1400" i="1" baseline="30000" dirty="0">
                <a:latin typeface="+mj-lt"/>
              </a:rPr>
              <a:t>2 </a:t>
            </a:r>
            <a:r>
              <a:rPr lang="en-US" sz="1400" i="1" dirty="0">
                <a:latin typeface="+mj-lt"/>
              </a:rPr>
              <a:t>Oceanic Fisheries </a:t>
            </a:r>
            <a:r>
              <a:rPr lang="en-US" sz="1400" i="1" dirty="0" err="1">
                <a:latin typeface="+mj-lt"/>
              </a:rPr>
              <a:t>Programme</a:t>
            </a:r>
            <a:r>
              <a:rPr lang="en-US" sz="1400" i="1" dirty="0">
                <a:latin typeface="+mj-lt"/>
              </a:rPr>
              <a:t>, Pacific Community</a:t>
            </a:r>
            <a:endParaRPr lang="en-AU" sz="1400" i="1" dirty="0">
              <a:latin typeface="+mj-lt"/>
            </a:endParaRPr>
          </a:p>
        </p:txBody>
      </p:sp>
      <p:sp>
        <p:nvSpPr>
          <p:cNvPr id="13" name="TextBox 12">
            <a:extLst>
              <a:ext uri="{FF2B5EF4-FFF2-40B4-BE49-F238E27FC236}">
                <a16:creationId xmlns:a16="http://schemas.microsoft.com/office/drawing/2014/main" id="{E0085A8F-C396-6C16-96CD-7A95E53BE8C2}"/>
              </a:ext>
            </a:extLst>
          </p:cNvPr>
          <p:cNvSpPr txBox="1"/>
          <p:nvPr/>
        </p:nvSpPr>
        <p:spPr>
          <a:xfrm>
            <a:off x="356210" y="305347"/>
            <a:ext cx="4700326" cy="646331"/>
          </a:xfrm>
          <a:prstGeom prst="rect">
            <a:avLst/>
          </a:prstGeom>
          <a:noFill/>
        </p:spPr>
        <p:txBody>
          <a:bodyPr wrap="none" rtlCol="0">
            <a:spAutoFit/>
          </a:bodyPr>
          <a:lstStyle/>
          <a:p>
            <a:r>
              <a:rPr lang="en-AU" dirty="0"/>
              <a:t>20</a:t>
            </a:r>
            <a:r>
              <a:rPr lang="en-AU" baseline="30000" dirty="0"/>
              <a:t>th</a:t>
            </a:r>
            <a:r>
              <a:rPr lang="en-AU" dirty="0"/>
              <a:t> Regular Session of the Scientific Committee</a:t>
            </a:r>
          </a:p>
          <a:p>
            <a:r>
              <a:rPr lang="en-AU" dirty="0"/>
              <a:t>14-21 August 2024, Manila, Philippines</a:t>
            </a:r>
          </a:p>
        </p:txBody>
      </p:sp>
    </p:spTree>
    <p:extLst>
      <p:ext uri="{BB962C8B-B14F-4D97-AF65-F5344CB8AC3E}">
        <p14:creationId xmlns:p14="http://schemas.microsoft.com/office/powerpoint/2010/main" val="337951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9A12-0978-8F2E-EB3D-F6C30305DB8C}"/>
              </a:ext>
            </a:extLst>
          </p:cNvPr>
          <p:cNvSpPr>
            <a:spLocks noGrp="1"/>
          </p:cNvSpPr>
          <p:nvPr>
            <p:ph type="title"/>
          </p:nvPr>
        </p:nvSpPr>
        <p:spPr>
          <a:xfrm>
            <a:off x="305450" y="245966"/>
            <a:ext cx="7323459" cy="997316"/>
          </a:xfrm>
        </p:spPr>
        <p:txBody>
          <a:bodyPr/>
          <a:lstStyle/>
          <a:p>
            <a:pPr algn="ctr"/>
            <a:r>
              <a:rPr lang="en-GB" b="1" cap="none" dirty="0"/>
              <a:t>Summary</a:t>
            </a:r>
          </a:p>
        </p:txBody>
      </p:sp>
      <p:sp>
        <p:nvSpPr>
          <p:cNvPr id="6" name="Content Placeholder 5">
            <a:extLst>
              <a:ext uri="{FF2B5EF4-FFF2-40B4-BE49-F238E27FC236}">
                <a16:creationId xmlns:a16="http://schemas.microsoft.com/office/drawing/2014/main" id="{CDDAF212-CF6C-26E0-6869-83575C45F48F}"/>
              </a:ext>
            </a:extLst>
          </p:cNvPr>
          <p:cNvSpPr>
            <a:spLocks noGrp="1"/>
          </p:cNvSpPr>
          <p:nvPr>
            <p:ph idx="1"/>
          </p:nvPr>
        </p:nvSpPr>
        <p:spPr>
          <a:xfrm>
            <a:off x="565645" y="1338143"/>
            <a:ext cx="8370199" cy="5384157"/>
          </a:xfrm>
        </p:spPr>
        <p:txBody>
          <a:bodyPr/>
          <a:lstStyle/>
          <a:p>
            <a:r>
              <a:rPr lang="en-GB" sz="2400" dirty="0"/>
              <a:t>Focus on improvements to the estimation approach compared with the previous iteration (</a:t>
            </a:r>
            <a:r>
              <a:rPr lang="en-GB" sz="2400" dirty="0">
                <a:hlinkClick r:id="rId3"/>
              </a:rPr>
              <a:t>Peatman &amp; Nicol, 2021</a:t>
            </a:r>
            <a:r>
              <a:rPr lang="en-GB" sz="2400" dirty="0"/>
              <a:t>)</a:t>
            </a:r>
          </a:p>
          <a:p>
            <a:pPr lvl="1"/>
            <a:r>
              <a:rPr lang="en-GB" sz="2000" dirty="0"/>
              <a:t>Catch rate models</a:t>
            </a:r>
          </a:p>
          <a:p>
            <a:pPr lvl="1"/>
            <a:r>
              <a:rPr lang="en-GB" sz="2000" dirty="0"/>
              <a:t>Estimation groups</a:t>
            </a:r>
          </a:p>
          <a:p>
            <a:endParaRPr lang="en-GB" dirty="0"/>
          </a:p>
        </p:txBody>
      </p:sp>
    </p:spTree>
    <p:extLst>
      <p:ext uri="{BB962C8B-B14F-4D97-AF65-F5344CB8AC3E}">
        <p14:creationId xmlns:p14="http://schemas.microsoft.com/office/powerpoint/2010/main" val="81884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9A12-0978-8F2E-EB3D-F6C30305DB8C}"/>
              </a:ext>
            </a:extLst>
          </p:cNvPr>
          <p:cNvSpPr>
            <a:spLocks noGrp="1"/>
          </p:cNvSpPr>
          <p:nvPr>
            <p:ph type="title"/>
          </p:nvPr>
        </p:nvSpPr>
        <p:spPr>
          <a:xfrm>
            <a:off x="1486829" y="239171"/>
            <a:ext cx="4847064" cy="997316"/>
          </a:xfrm>
        </p:spPr>
        <p:txBody>
          <a:bodyPr/>
          <a:lstStyle/>
          <a:p>
            <a:r>
              <a:rPr lang="en-GB" b="1" cap="none" dirty="0"/>
              <a:t>Previous catch rate models</a:t>
            </a:r>
          </a:p>
        </p:txBody>
      </p:sp>
      <p:sp>
        <p:nvSpPr>
          <p:cNvPr id="6" name="Content Placeholder 5">
            <a:extLst>
              <a:ext uri="{FF2B5EF4-FFF2-40B4-BE49-F238E27FC236}">
                <a16:creationId xmlns:a16="http://schemas.microsoft.com/office/drawing/2014/main" id="{CDDAF212-CF6C-26E0-6869-83575C45F48F}"/>
              </a:ext>
            </a:extLst>
          </p:cNvPr>
          <p:cNvSpPr>
            <a:spLocks noGrp="1"/>
          </p:cNvSpPr>
          <p:nvPr>
            <p:ph idx="1"/>
          </p:nvPr>
        </p:nvSpPr>
        <p:spPr>
          <a:xfrm>
            <a:off x="557561" y="921835"/>
            <a:ext cx="8244468" cy="5746595"/>
          </a:xfrm>
        </p:spPr>
        <p:txBody>
          <a:bodyPr/>
          <a:lstStyle/>
          <a:p>
            <a:r>
              <a:rPr lang="en-GB" dirty="0"/>
              <a:t>Presence/absence models (Generalised Estimating Equations):</a:t>
            </a:r>
          </a:p>
          <a:p>
            <a:pPr marL="457200" lvl="1" indent="0">
              <a:buNone/>
            </a:pPr>
            <a:r>
              <a:rPr lang="en-GB" dirty="0"/>
              <a:t>~ s(year) + s(SST) + quarter + set type</a:t>
            </a:r>
          </a:p>
          <a:p>
            <a:endParaRPr lang="en-GB" dirty="0"/>
          </a:p>
          <a:p>
            <a:r>
              <a:rPr lang="en-GB" dirty="0"/>
              <a:t>Catch when present estimated by bootstrapping from observations, stratified by set-type</a:t>
            </a:r>
          </a:p>
          <a:p>
            <a:r>
              <a:rPr lang="en-GB" dirty="0"/>
              <a:t>Spatial variation in catch rates was not (explicitly) accounted for in presence/absence models</a:t>
            </a:r>
          </a:p>
          <a:p>
            <a:r>
              <a:rPr lang="en-GB" dirty="0"/>
              <a:t>Inclusion of spatial effects should:</a:t>
            </a:r>
          </a:p>
          <a:p>
            <a:pPr lvl="1"/>
            <a:r>
              <a:rPr lang="en-GB" dirty="0"/>
              <a:t>Mitigate against bias in estimated catch rates pre-2010 (and post COVID)</a:t>
            </a:r>
          </a:p>
          <a:p>
            <a:pPr lvl="2"/>
            <a:r>
              <a:rPr lang="en-GB" dirty="0"/>
              <a:t>Lower observer coverage rates, and less representative (spatially &amp; by fleet)</a:t>
            </a:r>
          </a:p>
          <a:p>
            <a:pPr lvl="1"/>
            <a:r>
              <a:rPr lang="en-GB" dirty="0"/>
              <a:t>Increase utility of catch rate models in monitoring for species requiring more targeted analyses</a:t>
            </a:r>
          </a:p>
          <a:p>
            <a:pPr lvl="2"/>
            <a:r>
              <a:rPr lang="en-GB" dirty="0"/>
              <a:t>Reduce influence of spatial coverage of observer data on year effects</a:t>
            </a:r>
          </a:p>
          <a:p>
            <a:pPr lvl="1"/>
            <a:r>
              <a:rPr lang="en-GB" dirty="0"/>
              <a:t>Allow exploration of spatial variation of catch rates (and catches)</a:t>
            </a:r>
          </a:p>
          <a:p>
            <a:pPr lvl="1"/>
            <a:endParaRPr lang="en-GB" dirty="0"/>
          </a:p>
        </p:txBody>
      </p:sp>
      <p:sp>
        <p:nvSpPr>
          <p:cNvPr id="17" name="Left Brace 16">
            <a:extLst>
              <a:ext uri="{FF2B5EF4-FFF2-40B4-BE49-F238E27FC236}">
                <a16:creationId xmlns:a16="http://schemas.microsoft.com/office/drawing/2014/main" id="{82ED46FD-0EF5-4F65-D9FD-43B4661563AD}"/>
              </a:ext>
            </a:extLst>
          </p:cNvPr>
          <p:cNvSpPr/>
          <p:nvPr/>
        </p:nvSpPr>
        <p:spPr>
          <a:xfrm rot="16200000">
            <a:off x="1928504" y="1260568"/>
            <a:ext cx="127712" cy="1397603"/>
          </a:xfrm>
          <a:prstGeom prst="lef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D05F6463-95BE-9582-DFC3-7A2F7F4B4667}"/>
              </a:ext>
            </a:extLst>
          </p:cNvPr>
          <p:cNvSpPr txBox="1"/>
          <p:nvPr/>
        </p:nvSpPr>
        <p:spPr>
          <a:xfrm>
            <a:off x="1590923" y="1970973"/>
            <a:ext cx="825190" cy="369332"/>
          </a:xfrm>
          <a:prstGeom prst="rect">
            <a:avLst/>
          </a:prstGeom>
          <a:noFill/>
        </p:spPr>
        <p:txBody>
          <a:bodyPr wrap="square" rtlCol="0">
            <a:spAutoFit/>
          </a:bodyPr>
          <a:lstStyle/>
          <a:p>
            <a:r>
              <a:rPr lang="en-GB" i="1" dirty="0">
                <a:solidFill>
                  <a:schemeClr val="bg1">
                    <a:lumMod val="50000"/>
                  </a:schemeClr>
                </a:solidFill>
              </a:rPr>
              <a:t>splines</a:t>
            </a:r>
          </a:p>
        </p:txBody>
      </p:sp>
      <p:sp>
        <p:nvSpPr>
          <p:cNvPr id="19" name="Left Brace 18">
            <a:extLst>
              <a:ext uri="{FF2B5EF4-FFF2-40B4-BE49-F238E27FC236}">
                <a16:creationId xmlns:a16="http://schemas.microsoft.com/office/drawing/2014/main" id="{909B522C-4EBE-BA7C-7C30-A6D18EFAA54B}"/>
              </a:ext>
            </a:extLst>
          </p:cNvPr>
          <p:cNvSpPr/>
          <p:nvPr/>
        </p:nvSpPr>
        <p:spPr>
          <a:xfrm rot="16200000">
            <a:off x="3661333" y="1122365"/>
            <a:ext cx="126381" cy="1672677"/>
          </a:xfrm>
          <a:prstGeom prst="lef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a:extLst>
              <a:ext uri="{FF2B5EF4-FFF2-40B4-BE49-F238E27FC236}">
                <a16:creationId xmlns:a16="http://schemas.microsoft.com/office/drawing/2014/main" id="{D250B9AE-6BB7-5406-28C0-BB30E271ED48}"/>
              </a:ext>
            </a:extLst>
          </p:cNvPr>
          <p:cNvSpPr txBox="1"/>
          <p:nvPr/>
        </p:nvSpPr>
        <p:spPr>
          <a:xfrm>
            <a:off x="2804491" y="1942158"/>
            <a:ext cx="2062998" cy="369332"/>
          </a:xfrm>
          <a:prstGeom prst="rect">
            <a:avLst/>
          </a:prstGeom>
          <a:noFill/>
        </p:spPr>
        <p:txBody>
          <a:bodyPr wrap="square" rtlCol="0">
            <a:spAutoFit/>
          </a:bodyPr>
          <a:lstStyle/>
          <a:p>
            <a:r>
              <a:rPr lang="en-GB" i="1" dirty="0">
                <a:solidFill>
                  <a:schemeClr val="bg1">
                    <a:lumMod val="50000"/>
                  </a:schemeClr>
                </a:solidFill>
              </a:rPr>
              <a:t>categorical variables</a:t>
            </a:r>
          </a:p>
        </p:txBody>
      </p:sp>
    </p:spTree>
    <p:extLst>
      <p:ext uri="{BB962C8B-B14F-4D97-AF65-F5344CB8AC3E}">
        <p14:creationId xmlns:p14="http://schemas.microsoft.com/office/powerpoint/2010/main" val="2924317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9A12-0978-8F2E-EB3D-F6C30305DB8C}"/>
              </a:ext>
            </a:extLst>
          </p:cNvPr>
          <p:cNvSpPr>
            <a:spLocks noGrp="1"/>
          </p:cNvSpPr>
          <p:nvPr>
            <p:ph type="title"/>
          </p:nvPr>
        </p:nvSpPr>
        <p:spPr>
          <a:xfrm>
            <a:off x="1263803" y="239171"/>
            <a:ext cx="5018050" cy="997316"/>
          </a:xfrm>
        </p:spPr>
        <p:txBody>
          <a:bodyPr/>
          <a:lstStyle/>
          <a:p>
            <a:r>
              <a:rPr lang="en-GB" b="1" cap="none" dirty="0"/>
              <a:t>Updated catch rate models</a:t>
            </a:r>
          </a:p>
        </p:txBody>
      </p:sp>
      <p:sp>
        <p:nvSpPr>
          <p:cNvPr id="6" name="Content Placeholder 5">
            <a:extLst>
              <a:ext uri="{FF2B5EF4-FFF2-40B4-BE49-F238E27FC236}">
                <a16:creationId xmlns:a16="http://schemas.microsoft.com/office/drawing/2014/main" id="{CDDAF212-CF6C-26E0-6869-83575C45F48F}"/>
              </a:ext>
            </a:extLst>
          </p:cNvPr>
          <p:cNvSpPr>
            <a:spLocks noGrp="1"/>
          </p:cNvSpPr>
          <p:nvPr>
            <p:ph idx="1"/>
          </p:nvPr>
        </p:nvSpPr>
        <p:spPr>
          <a:xfrm>
            <a:off x="557561" y="1025911"/>
            <a:ext cx="8244468" cy="5746595"/>
          </a:xfrm>
        </p:spPr>
        <p:txBody>
          <a:bodyPr/>
          <a:lstStyle/>
          <a:p>
            <a:r>
              <a:rPr lang="en-GB" dirty="0"/>
              <a:t>Moved to spatially explicit models, implemented in R package </a:t>
            </a:r>
            <a:r>
              <a:rPr lang="en-GB" i="1" dirty="0" err="1"/>
              <a:t>sdmTMB</a:t>
            </a:r>
            <a:endParaRPr lang="en-GB" dirty="0"/>
          </a:p>
          <a:p>
            <a:pPr lvl="1"/>
            <a:r>
              <a:rPr lang="en-GB" dirty="0"/>
              <a:t>Delta-lognormal models for estimation groups with catch rates of tonnes</a:t>
            </a:r>
          </a:p>
          <a:p>
            <a:pPr lvl="1"/>
            <a:r>
              <a:rPr lang="en-GB" dirty="0"/>
              <a:t>Negative binomial or delta-negative binomial models for estimation groups with catch units of individuals</a:t>
            </a:r>
          </a:p>
          <a:p>
            <a:r>
              <a:rPr lang="en-GB" dirty="0"/>
              <a:t>Base catch rate model specification:</a:t>
            </a:r>
          </a:p>
          <a:p>
            <a:pPr marL="457200" lvl="1" indent="0">
              <a:buNone/>
            </a:pPr>
            <a:r>
              <a:rPr lang="en-GB" dirty="0"/>
              <a:t>~ (1 | year) + (1 | flag) + s(month) + s(depth 20°C) + set type + ONI class + </a:t>
            </a:r>
            <a:r>
              <a:rPr lang="el-GR" dirty="0"/>
              <a:t>ω</a:t>
            </a:r>
            <a:r>
              <a:rPr lang="en-GB" i="1" baseline="-25000" dirty="0"/>
              <a:t>s</a:t>
            </a:r>
          </a:p>
          <a:p>
            <a:pPr marL="457200" lvl="1" indent="0">
              <a:buNone/>
            </a:pPr>
            <a:endParaRPr lang="en-GB" i="1" baseline="-25000" dirty="0"/>
          </a:p>
          <a:p>
            <a:pPr marL="457200" lvl="1" indent="0">
              <a:buNone/>
            </a:pPr>
            <a:endParaRPr lang="en-GB" i="1" baseline="-25000" dirty="0"/>
          </a:p>
          <a:p>
            <a:r>
              <a:rPr lang="en-GB" dirty="0"/>
              <a:t>For selected estimation groups, also included additional spatial random fields specific to quarter, ONI class or set-type (separately)</a:t>
            </a:r>
          </a:p>
          <a:p>
            <a:pPr lvl="1"/>
            <a:r>
              <a:rPr lang="en-GB" dirty="0"/>
              <a:t>Prioritised elasmobranchs, sea-turtles and marine mammals, as well as frequently encountered </a:t>
            </a:r>
            <a:r>
              <a:rPr lang="en-GB" dirty="0" err="1"/>
              <a:t>teleosts</a:t>
            </a:r>
            <a:r>
              <a:rPr lang="en-GB" dirty="0"/>
              <a:t> and billfish</a:t>
            </a:r>
          </a:p>
          <a:p>
            <a:r>
              <a:rPr lang="en-GB" dirty="0"/>
              <a:t>For these estimation groups, used ensemble model predictions</a:t>
            </a:r>
          </a:p>
          <a:p>
            <a:pPr lvl="1"/>
            <a:r>
              <a:rPr lang="en-GB" dirty="0"/>
              <a:t>Model weights maximising log-likelihood across the (4) model specifications</a:t>
            </a:r>
          </a:p>
        </p:txBody>
      </p:sp>
      <p:grpSp>
        <p:nvGrpSpPr>
          <p:cNvPr id="7" name="Group 6">
            <a:extLst>
              <a:ext uri="{FF2B5EF4-FFF2-40B4-BE49-F238E27FC236}">
                <a16:creationId xmlns:a16="http://schemas.microsoft.com/office/drawing/2014/main" id="{1A6B4800-F5B4-FB37-338E-2B378EB702FC}"/>
              </a:ext>
            </a:extLst>
          </p:cNvPr>
          <p:cNvGrpSpPr/>
          <p:nvPr/>
        </p:nvGrpSpPr>
        <p:grpSpPr>
          <a:xfrm>
            <a:off x="1263803" y="3461511"/>
            <a:ext cx="6592232" cy="499434"/>
            <a:chOff x="1241501" y="3327699"/>
            <a:chExt cx="6592232" cy="499434"/>
          </a:xfrm>
        </p:grpSpPr>
        <p:sp>
          <p:nvSpPr>
            <p:cNvPr id="3" name="Left Brace 2">
              <a:extLst>
                <a:ext uri="{FF2B5EF4-FFF2-40B4-BE49-F238E27FC236}">
                  <a16:creationId xmlns:a16="http://schemas.microsoft.com/office/drawing/2014/main" id="{63613335-52B9-04DE-CD57-A45F76093DC7}"/>
                </a:ext>
              </a:extLst>
            </p:cNvPr>
            <p:cNvSpPr/>
            <p:nvPr/>
          </p:nvSpPr>
          <p:spPr>
            <a:xfrm rot="16200000">
              <a:off x="2150325" y="2470915"/>
              <a:ext cx="130101" cy="1843670"/>
            </a:xfrm>
            <a:prstGeom prst="lef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a:extLst>
                <a:ext uri="{FF2B5EF4-FFF2-40B4-BE49-F238E27FC236}">
                  <a16:creationId xmlns:a16="http://schemas.microsoft.com/office/drawing/2014/main" id="{F2C2C427-0A57-80AD-03F3-AB1C45D84EB3}"/>
                </a:ext>
              </a:extLst>
            </p:cNvPr>
            <p:cNvSpPr txBox="1"/>
            <p:nvPr/>
          </p:nvSpPr>
          <p:spPr>
            <a:xfrm>
              <a:off x="1241501" y="3419716"/>
              <a:ext cx="1947746" cy="369332"/>
            </a:xfrm>
            <a:prstGeom prst="rect">
              <a:avLst/>
            </a:prstGeom>
            <a:noFill/>
          </p:spPr>
          <p:txBody>
            <a:bodyPr wrap="square" rtlCol="0">
              <a:spAutoFit/>
            </a:bodyPr>
            <a:lstStyle/>
            <a:p>
              <a:r>
                <a:rPr lang="en-GB" i="1" dirty="0">
                  <a:solidFill>
                    <a:schemeClr val="bg1">
                      <a:lumMod val="50000"/>
                    </a:schemeClr>
                  </a:solidFill>
                </a:rPr>
                <a:t>random intercepts</a:t>
              </a:r>
            </a:p>
          </p:txBody>
        </p:sp>
        <p:sp>
          <p:nvSpPr>
            <p:cNvPr id="5" name="Left Brace 4">
              <a:extLst>
                <a:ext uri="{FF2B5EF4-FFF2-40B4-BE49-F238E27FC236}">
                  <a16:creationId xmlns:a16="http://schemas.microsoft.com/office/drawing/2014/main" id="{1171E48A-9361-FD2C-6185-0C792F4C2974}"/>
                </a:ext>
              </a:extLst>
            </p:cNvPr>
            <p:cNvSpPr/>
            <p:nvPr/>
          </p:nvSpPr>
          <p:spPr>
            <a:xfrm rot="16200000">
              <a:off x="4412169" y="2502511"/>
              <a:ext cx="126381" cy="1784195"/>
            </a:xfrm>
            <a:prstGeom prst="lef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1CC06BC3-DE59-5C84-AEA0-8AFC3E848B62}"/>
                </a:ext>
              </a:extLst>
            </p:cNvPr>
            <p:cNvSpPr txBox="1"/>
            <p:nvPr/>
          </p:nvSpPr>
          <p:spPr>
            <a:xfrm>
              <a:off x="4066477" y="3442933"/>
              <a:ext cx="825190" cy="369332"/>
            </a:xfrm>
            <a:prstGeom prst="rect">
              <a:avLst/>
            </a:prstGeom>
            <a:noFill/>
          </p:spPr>
          <p:txBody>
            <a:bodyPr wrap="square" rtlCol="0">
              <a:spAutoFit/>
            </a:bodyPr>
            <a:lstStyle/>
            <a:p>
              <a:r>
                <a:rPr lang="en-GB" i="1" dirty="0">
                  <a:solidFill>
                    <a:schemeClr val="bg1">
                      <a:lumMod val="50000"/>
                    </a:schemeClr>
                  </a:solidFill>
                </a:rPr>
                <a:t>splines</a:t>
              </a:r>
            </a:p>
          </p:txBody>
        </p:sp>
        <p:sp>
          <p:nvSpPr>
            <p:cNvPr id="9" name="Left Brace 8">
              <a:extLst>
                <a:ext uri="{FF2B5EF4-FFF2-40B4-BE49-F238E27FC236}">
                  <a16:creationId xmlns:a16="http://schemas.microsoft.com/office/drawing/2014/main" id="{A22FC2E9-323F-6963-B57E-CD29647FCA0F}"/>
                </a:ext>
              </a:extLst>
            </p:cNvPr>
            <p:cNvSpPr/>
            <p:nvPr/>
          </p:nvSpPr>
          <p:spPr>
            <a:xfrm rot="16200000">
              <a:off x="6705600" y="2561989"/>
              <a:ext cx="126381" cy="1672677"/>
            </a:xfrm>
            <a:prstGeom prst="lef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A45B4FB4-C2E1-9DC5-6CD2-BBE4653ECD81}"/>
                </a:ext>
              </a:extLst>
            </p:cNvPr>
            <p:cNvSpPr txBox="1"/>
            <p:nvPr/>
          </p:nvSpPr>
          <p:spPr>
            <a:xfrm>
              <a:off x="5770735" y="3457801"/>
              <a:ext cx="2062998" cy="369332"/>
            </a:xfrm>
            <a:prstGeom prst="rect">
              <a:avLst/>
            </a:prstGeom>
            <a:noFill/>
          </p:spPr>
          <p:txBody>
            <a:bodyPr wrap="square" rtlCol="0">
              <a:spAutoFit/>
            </a:bodyPr>
            <a:lstStyle/>
            <a:p>
              <a:r>
                <a:rPr lang="en-GB" i="1" dirty="0">
                  <a:solidFill>
                    <a:schemeClr val="bg1">
                      <a:lumMod val="50000"/>
                    </a:schemeClr>
                  </a:solidFill>
                </a:rPr>
                <a:t>categorical variables</a:t>
              </a:r>
            </a:p>
          </p:txBody>
        </p:sp>
      </p:grpSp>
      <p:grpSp>
        <p:nvGrpSpPr>
          <p:cNvPr id="14" name="Group 13">
            <a:extLst>
              <a:ext uri="{FF2B5EF4-FFF2-40B4-BE49-F238E27FC236}">
                <a16:creationId xmlns:a16="http://schemas.microsoft.com/office/drawing/2014/main" id="{049F5310-346C-3C38-ECF2-106C1274EE5D}"/>
              </a:ext>
            </a:extLst>
          </p:cNvPr>
          <p:cNvGrpSpPr/>
          <p:nvPr/>
        </p:nvGrpSpPr>
        <p:grpSpPr>
          <a:xfrm>
            <a:off x="6939776" y="2752033"/>
            <a:ext cx="2207941" cy="455602"/>
            <a:chOff x="6932342" y="2595919"/>
            <a:chExt cx="2207941" cy="455602"/>
          </a:xfrm>
        </p:grpSpPr>
        <p:sp>
          <p:nvSpPr>
            <p:cNvPr id="11" name="Left Brace 10">
              <a:extLst>
                <a:ext uri="{FF2B5EF4-FFF2-40B4-BE49-F238E27FC236}">
                  <a16:creationId xmlns:a16="http://schemas.microsoft.com/office/drawing/2014/main" id="{19E28C66-34C1-3EF4-6BC8-AC7689BB9309}"/>
                </a:ext>
              </a:extLst>
            </p:cNvPr>
            <p:cNvSpPr/>
            <p:nvPr/>
          </p:nvSpPr>
          <p:spPr>
            <a:xfrm rot="5400000">
              <a:off x="7966802" y="2840762"/>
              <a:ext cx="139022" cy="282496"/>
            </a:xfrm>
            <a:prstGeom prst="leftBrace">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0A5CCD64-DE15-6F4D-29CB-973FAAFBEC67}"/>
                </a:ext>
              </a:extLst>
            </p:cNvPr>
            <p:cNvSpPr txBox="1"/>
            <p:nvPr/>
          </p:nvSpPr>
          <p:spPr>
            <a:xfrm>
              <a:off x="6932342" y="2595919"/>
              <a:ext cx="2207941" cy="369332"/>
            </a:xfrm>
            <a:prstGeom prst="rect">
              <a:avLst/>
            </a:prstGeom>
            <a:noFill/>
          </p:spPr>
          <p:txBody>
            <a:bodyPr wrap="square" rtlCol="0">
              <a:spAutoFit/>
            </a:bodyPr>
            <a:lstStyle/>
            <a:p>
              <a:r>
                <a:rPr lang="en-GB" i="1" dirty="0">
                  <a:solidFill>
                    <a:schemeClr val="bg1">
                      <a:lumMod val="50000"/>
                    </a:schemeClr>
                  </a:solidFill>
                </a:rPr>
                <a:t>spatial random field</a:t>
              </a:r>
            </a:p>
          </p:txBody>
        </p:sp>
      </p:grpSp>
    </p:spTree>
    <p:extLst>
      <p:ext uri="{BB962C8B-B14F-4D97-AF65-F5344CB8AC3E}">
        <p14:creationId xmlns:p14="http://schemas.microsoft.com/office/powerpoint/2010/main" val="202433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9A12-0978-8F2E-EB3D-F6C30305DB8C}"/>
              </a:ext>
            </a:extLst>
          </p:cNvPr>
          <p:cNvSpPr>
            <a:spLocks noGrp="1"/>
          </p:cNvSpPr>
          <p:nvPr>
            <p:ph type="title"/>
          </p:nvPr>
        </p:nvSpPr>
        <p:spPr>
          <a:xfrm>
            <a:off x="2424181" y="239171"/>
            <a:ext cx="3924579" cy="997316"/>
          </a:xfrm>
        </p:spPr>
        <p:txBody>
          <a:bodyPr/>
          <a:lstStyle/>
          <a:p>
            <a:r>
              <a:rPr lang="en-GB" b="1" cap="none" dirty="0"/>
              <a:t>Spatial random fields</a:t>
            </a:r>
          </a:p>
        </p:txBody>
      </p:sp>
      <p:sp>
        <p:nvSpPr>
          <p:cNvPr id="6" name="Content Placeholder 5">
            <a:extLst>
              <a:ext uri="{FF2B5EF4-FFF2-40B4-BE49-F238E27FC236}">
                <a16:creationId xmlns:a16="http://schemas.microsoft.com/office/drawing/2014/main" id="{CDDAF212-CF6C-26E0-6869-83575C45F48F}"/>
              </a:ext>
            </a:extLst>
          </p:cNvPr>
          <p:cNvSpPr>
            <a:spLocks noGrp="1"/>
          </p:cNvSpPr>
          <p:nvPr>
            <p:ph idx="1"/>
          </p:nvPr>
        </p:nvSpPr>
        <p:spPr>
          <a:xfrm>
            <a:off x="520390" y="858644"/>
            <a:ext cx="8244468" cy="1813931"/>
          </a:xfrm>
        </p:spPr>
        <p:txBody>
          <a:bodyPr/>
          <a:lstStyle/>
          <a:p>
            <a:r>
              <a:rPr lang="en-GB" sz="1800" dirty="0"/>
              <a:t>Meshes defined using distribution of observed captures for each estimation group</a:t>
            </a:r>
          </a:p>
          <a:p>
            <a:pPr lvl="1"/>
            <a:r>
              <a:rPr lang="en-GB" sz="1600" dirty="0"/>
              <a:t>Same mesh used for spatial random fields and ‘spatiotemporal’ random fields</a:t>
            </a:r>
          </a:p>
          <a:p>
            <a:r>
              <a:rPr lang="en-GB" sz="1800" dirty="0"/>
              <a:t>Example mesh for false killer whale (</a:t>
            </a:r>
            <a:r>
              <a:rPr lang="en-GB" sz="1800" i="1" dirty="0"/>
              <a:t>Pseudorca crassidens</a:t>
            </a:r>
            <a:r>
              <a:rPr lang="en-GB" sz="1800" dirty="0"/>
              <a:t>):</a:t>
            </a:r>
          </a:p>
        </p:txBody>
      </p:sp>
      <p:pic>
        <p:nvPicPr>
          <p:cNvPr id="17" name="Picture 16" descr="A diagram of a computer mouse&#10;&#10;Description automatically generated">
            <a:extLst>
              <a:ext uri="{FF2B5EF4-FFF2-40B4-BE49-F238E27FC236}">
                <a16:creationId xmlns:a16="http://schemas.microsoft.com/office/drawing/2014/main" id="{F2E3DE4D-2902-6F20-DAE8-441247CB445E}"/>
              </a:ext>
            </a:extLst>
          </p:cNvPr>
          <p:cNvPicPr>
            <a:picLocks noChangeAspect="1"/>
          </p:cNvPicPr>
          <p:nvPr/>
        </p:nvPicPr>
        <p:blipFill>
          <a:blip r:embed="rId3"/>
          <a:stretch>
            <a:fillRect/>
          </a:stretch>
        </p:blipFill>
        <p:spPr>
          <a:xfrm>
            <a:off x="854922" y="2466861"/>
            <a:ext cx="7575403" cy="3787701"/>
          </a:xfrm>
          <a:prstGeom prst="rect">
            <a:avLst/>
          </a:prstGeom>
        </p:spPr>
      </p:pic>
    </p:spTree>
    <p:extLst>
      <p:ext uri="{BB962C8B-B14F-4D97-AF65-F5344CB8AC3E}">
        <p14:creationId xmlns:p14="http://schemas.microsoft.com/office/powerpoint/2010/main" val="374340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9A12-0978-8F2E-EB3D-F6C30305DB8C}"/>
              </a:ext>
            </a:extLst>
          </p:cNvPr>
          <p:cNvSpPr>
            <a:spLocks noGrp="1"/>
          </p:cNvSpPr>
          <p:nvPr>
            <p:ph type="title"/>
          </p:nvPr>
        </p:nvSpPr>
        <p:spPr>
          <a:xfrm>
            <a:off x="565645" y="245966"/>
            <a:ext cx="7323459" cy="997316"/>
          </a:xfrm>
        </p:spPr>
        <p:txBody>
          <a:bodyPr/>
          <a:lstStyle/>
          <a:p>
            <a:r>
              <a:rPr lang="en-GB" b="1" cap="none" dirty="0"/>
              <a:t>Estimation groups – marine mammals</a:t>
            </a:r>
          </a:p>
        </p:txBody>
      </p:sp>
      <p:sp>
        <p:nvSpPr>
          <p:cNvPr id="6" name="Content Placeholder 5">
            <a:extLst>
              <a:ext uri="{FF2B5EF4-FFF2-40B4-BE49-F238E27FC236}">
                <a16:creationId xmlns:a16="http://schemas.microsoft.com/office/drawing/2014/main" id="{CDDAF212-CF6C-26E0-6869-83575C45F48F}"/>
              </a:ext>
            </a:extLst>
          </p:cNvPr>
          <p:cNvSpPr>
            <a:spLocks noGrp="1"/>
          </p:cNvSpPr>
          <p:nvPr>
            <p:ph idx="1"/>
          </p:nvPr>
        </p:nvSpPr>
        <p:spPr>
          <a:xfrm>
            <a:off x="691376" y="1243282"/>
            <a:ext cx="7947102" cy="1949581"/>
          </a:xfrm>
        </p:spPr>
        <p:txBody>
          <a:bodyPr/>
          <a:lstStyle/>
          <a:p>
            <a:r>
              <a:rPr lang="en-GB" dirty="0"/>
              <a:t>Previously a single ‘marine mammals’ estimation group</a:t>
            </a:r>
          </a:p>
          <a:p>
            <a:r>
              <a:rPr lang="en-GB" dirty="0"/>
              <a:t>Increased taxonomic resolution of estimation groups for marine mammals, informed by recommendations by </a:t>
            </a:r>
            <a:r>
              <a:rPr lang="en-GB" dirty="0">
                <a:hlinkClick r:id="rId2"/>
              </a:rPr>
              <a:t>Miller (2023)</a:t>
            </a:r>
            <a:endParaRPr lang="en-GB" dirty="0"/>
          </a:p>
        </p:txBody>
      </p:sp>
      <p:pic>
        <p:nvPicPr>
          <p:cNvPr id="3" name="Picture 2">
            <a:extLst>
              <a:ext uri="{FF2B5EF4-FFF2-40B4-BE49-F238E27FC236}">
                <a16:creationId xmlns:a16="http://schemas.microsoft.com/office/drawing/2014/main" id="{273BB77E-0CE4-D7EB-7D6F-461637FBB443}"/>
              </a:ext>
            </a:extLst>
          </p:cNvPr>
          <p:cNvPicPr>
            <a:picLocks noChangeAspect="1"/>
          </p:cNvPicPr>
          <p:nvPr/>
        </p:nvPicPr>
        <p:blipFill>
          <a:blip r:embed="rId3"/>
          <a:stretch>
            <a:fillRect/>
          </a:stretch>
        </p:blipFill>
        <p:spPr>
          <a:xfrm>
            <a:off x="1607379" y="3094386"/>
            <a:ext cx="5317759" cy="2809164"/>
          </a:xfrm>
          <a:prstGeom prst="rect">
            <a:avLst/>
          </a:prstGeom>
        </p:spPr>
      </p:pic>
    </p:spTree>
    <p:extLst>
      <p:ext uri="{BB962C8B-B14F-4D97-AF65-F5344CB8AC3E}">
        <p14:creationId xmlns:p14="http://schemas.microsoft.com/office/powerpoint/2010/main" val="13226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9A12-0978-8F2E-EB3D-F6C30305DB8C}"/>
              </a:ext>
            </a:extLst>
          </p:cNvPr>
          <p:cNvSpPr>
            <a:spLocks noGrp="1"/>
          </p:cNvSpPr>
          <p:nvPr>
            <p:ph type="title"/>
          </p:nvPr>
        </p:nvSpPr>
        <p:spPr>
          <a:xfrm>
            <a:off x="2000431" y="223664"/>
            <a:ext cx="6348111" cy="997316"/>
          </a:xfrm>
        </p:spPr>
        <p:txBody>
          <a:bodyPr/>
          <a:lstStyle/>
          <a:p>
            <a:r>
              <a:rPr lang="en-GB" b="1" cap="none" dirty="0"/>
              <a:t>Updated catch estimates</a:t>
            </a:r>
          </a:p>
        </p:txBody>
      </p:sp>
      <p:grpSp>
        <p:nvGrpSpPr>
          <p:cNvPr id="11" name="Group 10">
            <a:extLst>
              <a:ext uri="{FF2B5EF4-FFF2-40B4-BE49-F238E27FC236}">
                <a16:creationId xmlns:a16="http://schemas.microsoft.com/office/drawing/2014/main" id="{4DB9E44B-DD8D-E6B7-619D-F965B9486052}"/>
              </a:ext>
            </a:extLst>
          </p:cNvPr>
          <p:cNvGrpSpPr/>
          <p:nvPr/>
        </p:nvGrpSpPr>
        <p:grpSpPr>
          <a:xfrm>
            <a:off x="1838338" y="899531"/>
            <a:ext cx="4556421" cy="5780049"/>
            <a:chOff x="1838338" y="959003"/>
            <a:chExt cx="4556421" cy="5780049"/>
          </a:xfrm>
        </p:grpSpPr>
        <p:pic>
          <p:nvPicPr>
            <p:cNvPr id="7" name="Picture 6" descr="A group of graphs showing different types of lines&#10;&#10;Description automatically generated">
              <a:extLst>
                <a:ext uri="{FF2B5EF4-FFF2-40B4-BE49-F238E27FC236}">
                  <a16:creationId xmlns:a16="http://schemas.microsoft.com/office/drawing/2014/main" id="{18FC4C91-1B20-18A4-F619-13499A13891B}"/>
                </a:ext>
              </a:extLst>
            </p:cNvPr>
            <p:cNvPicPr>
              <a:picLocks noChangeAspect="1"/>
            </p:cNvPicPr>
            <p:nvPr/>
          </p:nvPicPr>
          <p:blipFill rotWithShape="1">
            <a:blip r:embed="rId3"/>
            <a:srcRect l="3933"/>
            <a:stretch/>
          </p:blipFill>
          <p:spPr>
            <a:xfrm>
              <a:off x="2230244" y="959003"/>
              <a:ext cx="4164515" cy="5780049"/>
            </a:xfrm>
            <a:prstGeom prst="rect">
              <a:avLst/>
            </a:prstGeom>
          </p:spPr>
        </p:pic>
        <p:sp>
          <p:nvSpPr>
            <p:cNvPr id="8" name="TextBox 7">
              <a:extLst>
                <a:ext uri="{FF2B5EF4-FFF2-40B4-BE49-F238E27FC236}">
                  <a16:creationId xmlns:a16="http://schemas.microsoft.com/office/drawing/2014/main" id="{18B63B10-75E5-8E1B-C52E-73B9E5E623EE}"/>
                </a:ext>
              </a:extLst>
            </p:cNvPr>
            <p:cNvSpPr txBox="1"/>
            <p:nvPr/>
          </p:nvSpPr>
          <p:spPr>
            <a:xfrm rot="16200000">
              <a:off x="1411866" y="1675191"/>
              <a:ext cx="1140818" cy="276999"/>
            </a:xfrm>
            <a:prstGeom prst="rect">
              <a:avLst/>
            </a:prstGeom>
            <a:noFill/>
          </p:spPr>
          <p:txBody>
            <a:bodyPr wrap="square" rtlCol="0">
              <a:spAutoFit/>
            </a:bodyPr>
            <a:lstStyle/>
            <a:p>
              <a:r>
                <a:rPr lang="en-GB" sz="1200" dirty="0">
                  <a:latin typeface="+mj-lt"/>
                </a:rPr>
                <a:t>‘000 tonnes</a:t>
              </a:r>
            </a:p>
          </p:txBody>
        </p:sp>
        <p:sp>
          <p:nvSpPr>
            <p:cNvPr id="9" name="TextBox 8">
              <a:extLst>
                <a:ext uri="{FF2B5EF4-FFF2-40B4-BE49-F238E27FC236}">
                  <a16:creationId xmlns:a16="http://schemas.microsoft.com/office/drawing/2014/main" id="{0DEBFA7B-D097-B9EA-0E8F-BB9B43EDB622}"/>
                </a:ext>
              </a:extLst>
            </p:cNvPr>
            <p:cNvSpPr txBox="1"/>
            <p:nvPr/>
          </p:nvSpPr>
          <p:spPr>
            <a:xfrm rot="16200000">
              <a:off x="1325622" y="3285653"/>
              <a:ext cx="1302431" cy="276999"/>
            </a:xfrm>
            <a:prstGeom prst="rect">
              <a:avLst/>
            </a:prstGeom>
            <a:noFill/>
          </p:spPr>
          <p:txBody>
            <a:bodyPr wrap="square" rtlCol="0">
              <a:spAutoFit/>
            </a:bodyPr>
            <a:lstStyle/>
            <a:p>
              <a:r>
                <a:rPr lang="en-GB" sz="1200" dirty="0">
                  <a:latin typeface="+mj-lt"/>
                </a:rPr>
                <a:t>‘000 individuals</a:t>
              </a:r>
            </a:p>
          </p:txBody>
        </p:sp>
        <p:sp>
          <p:nvSpPr>
            <p:cNvPr id="10" name="TextBox 9">
              <a:extLst>
                <a:ext uri="{FF2B5EF4-FFF2-40B4-BE49-F238E27FC236}">
                  <a16:creationId xmlns:a16="http://schemas.microsoft.com/office/drawing/2014/main" id="{5C7CAF5B-F58A-BA0B-CECE-F97702D826BE}"/>
                </a:ext>
              </a:extLst>
            </p:cNvPr>
            <p:cNvSpPr txBox="1"/>
            <p:nvPr/>
          </p:nvSpPr>
          <p:spPr>
            <a:xfrm rot="16200000">
              <a:off x="1331059" y="5051262"/>
              <a:ext cx="1302431" cy="276999"/>
            </a:xfrm>
            <a:prstGeom prst="rect">
              <a:avLst/>
            </a:prstGeom>
            <a:noFill/>
          </p:spPr>
          <p:txBody>
            <a:bodyPr wrap="square" rtlCol="0">
              <a:spAutoFit/>
            </a:bodyPr>
            <a:lstStyle/>
            <a:p>
              <a:r>
                <a:rPr lang="en-GB" sz="1200" dirty="0">
                  <a:latin typeface="+mj-lt"/>
                </a:rPr>
                <a:t>‘000 individuals</a:t>
              </a:r>
            </a:p>
          </p:txBody>
        </p:sp>
      </p:grpSp>
    </p:spTree>
    <p:extLst>
      <p:ext uri="{BB962C8B-B14F-4D97-AF65-F5344CB8AC3E}">
        <p14:creationId xmlns:p14="http://schemas.microsoft.com/office/powerpoint/2010/main" val="53485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9A12-0978-8F2E-EB3D-F6C30305DB8C}"/>
              </a:ext>
            </a:extLst>
          </p:cNvPr>
          <p:cNvSpPr>
            <a:spLocks noGrp="1"/>
          </p:cNvSpPr>
          <p:nvPr>
            <p:ph type="title"/>
          </p:nvPr>
        </p:nvSpPr>
        <p:spPr>
          <a:xfrm>
            <a:off x="848139" y="245966"/>
            <a:ext cx="7323459" cy="997316"/>
          </a:xfrm>
        </p:spPr>
        <p:txBody>
          <a:bodyPr/>
          <a:lstStyle/>
          <a:p>
            <a:r>
              <a:rPr lang="en-GB" b="1" cap="none" dirty="0"/>
              <a:t>Recommendations</a:t>
            </a:r>
          </a:p>
        </p:txBody>
      </p:sp>
      <p:sp>
        <p:nvSpPr>
          <p:cNvPr id="3" name="Content Placeholder 2">
            <a:extLst>
              <a:ext uri="{FF2B5EF4-FFF2-40B4-BE49-F238E27FC236}">
                <a16:creationId xmlns:a16="http://schemas.microsoft.com/office/drawing/2014/main" id="{4BC249AE-05E6-D29C-4A7B-B3DBEC3910EF}"/>
              </a:ext>
            </a:extLst>
          </p:cNvPr>
          <p:cNvSpPr>
            <a:spLocks noGrp="1"/>
          </p:cNvSpPr>
          <p:nvPr>
            <p:ph idx="1"/>
          </p:nvPr>
        </p:nvSpPr>
        <p:spPr>
          <a:xfrm>
            <a:off x="564997" y="977715"/>
            <a:ext cx="8177560" cy="5660975"/>
          </a:xfrm>
        </p:spPr>
        <p:txBody>
          <a:bodyPr/>
          <a:lstStyle/>
          <a:p>
            <a:pPr marL="0" indent="0" algn="just">
              <a:spcBef>
                <a:spcPts val="0"/>
              </a:spcBef>
              <a:buNone/>
            </a:pPr>
            <a:r>
              <a:rPr lang="en-GB" sz="1800" dirty="0"/>
              <a:t>The SC is invited to:</a:t>
            </a:r>
          </a:p>
          <a:p>
            <a:pPr marL="342900" indent="-342900" algn="just">
              <a:spcBef>
                <a:spcPts val="0"/>
              </a:spcBef>
              <a:buFont typeface="+mj-lt"/>
              <a:buAutoNum type="arabicPeriod"/>
            </a:pPr>
            <a:r>
              <a:rPr lang="en-US" sz="1800" dirty="0"/>
              <a:t>Note the estimates of bycatch of the large-scale equatorial purse seine fishery in the WCPFC Convention Area.</a:t>
            </a:r>
          </a:p>
          <a:p>
            <a:pPr marL="342900" indent="-342900" algn="just">
              <a:spcBef>
                <a:spcPts val="0"/>
              </a:spcBef>
              <a:buFont typeface="+mj-lt"/>
              <a:buAutoNum type="arabicPeriod"/>
            </a:pPr>
            <a:r>
              <a:rPr lang="en-US" sz="1800" dirty="0"/>
              <a:t>Note that the bycatch estimates should be interpreted as the bycatch that would have been recorded by observers with 100% coverage of fishing events.</a:t>
            </a:r>
          </a:p>
          <a:p>
            <a:pPr marL="342900" indent="-342900" algn="just">
              <a:spcBef>
                <a:spcPts val="0"/>
              </a:spcBef>
              <a:buFont typeface="+mj-lt"/>
              <a:buAutoNum type="arabicPeriod"/>
            </a:pPr>
            <a:r>
              <a:rPr lang="en-US" sz="1800" dirty="0"/>
              <a:t>Note that other studies suggest that shark bycatch estimates are likely to be underestimates, due to underestimation of captures by observers.</a:t>
            </a:r>
          </a:p>
          <a:p>
            <a:pPr marL="342900" indent="-342900" algn="just">
              <a:spcBef>
                <a:spcPts val="0"/>
              </a:spcBef>
              <a:buFont typeface="+mj-lt"/>
              <a:buAutoNum type="arabicPeriod"/>
            </a:pPr>
            <a:r>
              <a:rPr lang="en-US" sz="1800" dirty="0"/>
              <a:t>Note the refinements to the estimation approach, including the implementation of spatially-explicit catch rate models. This should improve the utility of catch rate models for identification of species that may warrant additional targeted analyses.</a:t>
            </a:r>
          </a:p>
          <a:p>
            <a:pPr marL="342900" indent="-342900" algn="just">
              <a:spcBef>
                <a:spcPts val="0"/>
              </a:spcBef>
              <a:buFont typeface="+mj-lt"/>
              <a:buAutoNum type="arabicPeriod"/>
            </a:pPr>
            <a:r>
              <a:rPr lang="en-US" sz="1800" dirty="0"/>
              <a:t>Note the impacts of recent reductions in observer coverage on the precision of catch rate and catch estimates, and the extent to which they can be used to monitor for temporal trends.</a:t>
            </a:r>
          </a:p>
          <a:p>
            <a:pPr marL="342900" indent="-342900" algn="just">
              <a:spcBef>
                <a:spcPts val="0"/>
              </a:spcBef>
              <a:buFont typeface="+mj-lt"/>
              <a:buAutoNum type="arabicPeriod"/>
            </a:pPr>
            <a:r>
              <a:rPr lang="en-US" sz="1800" dirty="0"/>
              <a:t>Note the refinements to the taxonomic resolution of catch estimates for marine mammals.</a:t>
            </a:r>
            <a:endParaRPr lang="en-GB" sz="1800" dirty="0"/>
          </a:p>
        </p:txBody>
      </p:sp>
    </p:spTree>
    <p:extLst>
      <p:ext uri="{BB962C8B-B14F-4D97-AF65-F5344CB8AC3E}">
        <p14:creationId xmlns:p14="http://schemas.microsoft.com/office/powerpoint/2010/main" val="3712262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3.1.2927"/>
  <p:tag name="SLIDO_PRESENTATION_ID" val="00000000-0000-0000-0000-000000000000"/>
  <p:tag name="SLIDO_EVENT_UUID" val="0d973453-9446-4972-8434-9277b567bd98"/>
  <p:tag name="SLIDO_EVENT_SECTION_UUID" val="1e4a65c7-bd37-4bd1-9e47-29802ade1670"/>
</p:tagLst>
</file>

<file path=ppt/theme/theme1.xml><?xml version="1.0" encoding="utf-8"?>
<a:theme xmlns:a="http://schemas.openxmlformats.org/drawingml/2006/main" name="SPC 2018">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cific Community Presentation-2018" id="{C26FFF6D-B7EA-7E46-916E-DF9CCBDB6BF6}" vid="{D80715EB-9921-7740-B974-77B3F22381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6A765002D452E24C8161B399DF4F27FF" ma:contentTypeVersion="1" ma:contentTypeDescription="Upload an image." ma:contentTypeScope="" ma:versionID="6e7009a4ad8991cd36ace639d9bcf2b8">
  <xsd:schema xmlns:xsd="http://www.w3.org/2001/XMLSchema" xmlns:xs="http://www.w3.org/2001/XMLSchema" xmlns:p="http://schemas.microsoft.com/office/2006/metadata/properties" xmlns:ns1="http://schemas.microsoft.com/sharepoint/v3" xmlns:ns2="A1466F99-592D-4FBE-9C5A-71C070495048" xmlns:ns3="http://schemas.microsoft.com/sharepoint/v3/fields" targetNamespace="http://schemas.microsoft.com/office/2006/metadata/properties" ma:root="true" ma:fieldsID="710a743070e8514070b5db36cb601e64" ns1:_="" ns2:_="" ns3:_="">
    <xsd:import namespace="http://schemas.microsoft.com/sharepoint/v3"/>
    <xsd:import namespace="A1466F99-592D-4FBE-9C5A-71C070495048"/>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466F99-592D-4FBE-9C5A-71C07049504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603638-19FA-4B2F-AE24-F3EF444F5FBE}">
  <ds:schemaRefs>
    <ds:schemaRef ds:uri="http://schemas.microsoft.com/office/2006/metadata/longProperties"/>
  </ds:schemaRefs>
</ds:datastoreItem>
</file>

<file path=customXml/itemProps2.xml><?xml version="1.0" encoding="utf-8"?>
<ds:datastoreItem xmlns:ds="http://schemas.openxmlformats.org/officeDocument/2006/customXml" ds:itemID="{FDAC1897-61B3-4621-B0E2-FA327AD0B3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466F99-592D-4FBE-9C5A-71C070495048"/>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Pacific Community Presentation-2018</Template>
  <TotalTime>48515</TotalTime>
  <Words>649</Words>
  <Application>Microsoft Office PowerPoint</Application>
  <PresentationFormat>On-screen Show (4:3)</PresentationFormat>
  <Paragraphs>72</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 MT</vt:lpstr>
      <vt:lpstr>SPC 2018</vt:lpstr>
      <vt:lpstr>PowerPoint Presentation</vt:lpstr>
      <vt:lpstr>Summary</vt:lpstr>
      <vt:lpstr>Previous catch rate models</vt:lpstr>
      <vt:lpstr>Updated catch rate models</vt:lpstr>
      <vt:lpstr>Spatial random fields</vt:lpstr>
      <vt:lpstr>Estimation groups – marine mammals</vt:lpstr>
      <vt:lpstr>Updated catch estimates</vt:lpstr>
      <vt:lpstr>Recommendations</vt:lpstr>
    </vt:vector>
  </TitlesOfParts>
  <Company>SPC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Text</dc:title>
  <dc:creator>Steven Hare</dc:creator>
  <cp:lastModifiedBy>Tom Peatman</cp:lastModifiedBy>
  <cp:revision>770</cp:revision>
  <cp:lastPrinted>2024-03-25T10:00:47Z</cp:lastPrinted>
  <dcterms:created xsi:type="dcterms:W3CDTF">2018-04-04T03:45:58Z</dcterms:created>
  <dcterms:modified xsi:type="dcterms:W3CDTF">2024-08-13T12:36:53Z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c_System_Copyright">
    <vt:lpwstr/>
  </property>
  <property fmtid="{D5CDD505-2E9C-101B-9397-08002B2CF9AE}" pid="3" name="SlidoAppVersion">
    <vt:lpwstr>1.3.1.2927</vt:lpwstr>
  </property>
</Properties>
</file>