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9" r:id="rId5"/>
    <p:sldId id="27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50FBE-4403-F5E3-DAAC-9C11F61092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9573E2E2-DB68-E7DE-B7A7-26A9FD7FFC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B1AAC4A9-22F8-D6EA-7A37-A287D169B740}"/>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97A8D330-AAAE-016F-BEA8-C6DDD34AE5A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0A50984-240A-C6B5-3A1F-142EB0632844}"/>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801270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475FE-6E51-C47B-4DCD-6C458940ECBB}"/>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11B5D88-843B-1DD9-BF85-06B275FE54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8549494-4420-C753-A518-977A4DF4E8EF}"/>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23F1AA5B-7A00-2C0F-0BEE-D896E00FFA4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09DEF1F-F7FE-9CE8-5040-3043C9C96AA2}"/>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3104828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BEAC06-1752-2261-885F-AF8D29EF51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C9EA6CE-FD54-53B5-7B3F-FA57D42272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181EDA0-0E3A-0AFB-58D9-2DDE84292DA6}"/>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81C34BD8-A496-DBF3-524F-F3FBB0C2457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4516E3E-FFB5-311B-F4DD-460ADABC3770}"/>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3852585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01B67-BF16-281A-35A8-15A8D452D6C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59AABC9-4655-FC12-8968-CDAF715F66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A696DBE-7C7F-3FAB-0BDF-A54177886B7E}"/>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3EAD4F6E-6C91-91E1-A23F-502759C0716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66AACBA-4C8C-0538-F961-178D98E1AE79}"/>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415450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2180-ECF9-54CB-E2F0-C49AB41E6F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E4F3387B-E9AA-5F8B-D72B-E7FF13DA70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3E364F-746C-B1D1-2F3F-CCE6FD9B72B0}"/>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7909E3FD-F92B-3B15-5ABD-153619B11D7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BCA8C8A-CD7B-0DC0-DA92-325471AB3F1D}"/>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3854396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80EE0-FD10-B841-A9BA-85991BB2098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938AAC9-6A61-93A3-B178-91ABA34D0F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CB243473-EFA0-ECA3-525D-DD83790A50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15A307AE-30F6-9E87-C8BB-8627A14DB2FC}"/>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6" name="Footer Placeholder 5">
            <a:extLst>
              <a:ext uri="{FF2B5EF4-FFF2-40B4-BE49-F238E27FC236}">
                <a16:creationId xmlns:a16="http://schemas.microsoft.com/office/drawing/2014/main" id="{798B9133-87CC-A902-59DA-F7B2B2238B1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2E39760-F661-898D-959B-DD2336440985}"/>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21241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62CFA-C7AB-1EC3-D47C-C89E065C02DA}"/>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177C095-0409-C6F9-B60E-13A5903716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0E8219-034D-14BA-5184-9660BE91F7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52D5AAE-D890-9DD7-3F8B-910D413990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4C4BDC-7231-6F3F-47B1-F954B61ECD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32457B1-3B27-611A-9043-DA2CB5E45A0A}"/>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8" name="Footer Placeholder 7">
            <a:extLst>
              <a:ext uri="{FF2B5EF4-FFF2-40B4-BE49-F238E27FC236}">
                <a16:creationId xmlns:a16="http://schemas.microsoft.com/office/drawing/2014/main" id="{EFCE3DDD-4C54-34E5-0CB2-7CBE5F309D24}"/>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D2DA912D-65D6-6148-FA72-BB935EC1CFF3}"/>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1486302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3E3A2-9677-F5BA-4B6D-6EB59A1C7496}"/>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F51A152D-C07A-855C-3C14-F43C6D2F801F}"/>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4" name="Footer Placeholder 3">
            <a:extLst>
              <a:ext uri="{FF2B5EF4-FFF2-40B4-BE49-F238E27FC236}">
                <a16:creationId xmlns:a16="http://schemas.microsoft.com/office/drawing/2014/main" id="{201A596C-7D1A-BB45-FD08-6D2E3C825C8B}"/>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CEB1A0CA-93E1-CC56-050D-FFB749A3E2A4}"/>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3118231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34658E-403A-005E-927A-27CF77FE6513}"/>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3" name="Footer Placeholder 2">
            <a:extLst>
              <a:ext uri="{FF2B5EF4-FFF2-40B4-BE49-F238E27FC236}">
                <a16:creationId xmlns:a16="http://schemas.microsoft.com/office/drawing/2014/main" id="{C0F54F69-5CDF-EA6E-E3E2-8F87573D291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9957BEA-0222-6CEB-2668-3B3EFC4C1FFC}"/>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907194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04FC0-64F0-5D1C-9B43-7E9AD9059C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9FBCFDA-ED0F-18F1-2480-CA637CA543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1C8891AE-23CB-C77B-B5F6-F166FBCDF9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62F89C-D2D7-E9BC-9CFC-59CA91442059}"/>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6" name="Footer Placeholder 5">
            <a:extLst>
              <a:ext uri="{FF2B5EF4-FFF2-40B4-BE49-F238E27FC236}">
                <a16:creationId xmlns:a16="http://schemas.microsoft.com/office/drawing/2014/main" id="{D18A6D3B-36AD-9400-E1E7-E00A88592C0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8451D87-D2D4-D62B-186B-8C7335E9664A}"/>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145609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6B317-A454-98EF-B3E7-A42D94988F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10B5B40-6D20-8FA4-B718-938E281432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93FD960-40F8-D1E1-C4BF-E9A494D6A1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7B474E-1B41-37EE-5520-0D6E8703C875}"/>
              </a:ext>
            </a:extLst>
          </p:cNvPr>
          <p:cNvSpPr>
            <a:spLocks noGrp="1"/>
          </p:cNvSpPr>
          <p:nvPr>
            <p:ph type="dt" sz="half" idx="10"/>
          </p:nvPr>
        </p:nvSpPr>
        <p:spPr/>
        <p:txBody>
          <a:bodyPr/>
          <a:lstStyle/>
          <a:p>
            <a:fld id="{B3110B59-9BA8-4D3D-8165-1E356D5AD63E}" type="datetimeFigureOut">
              <a:rPr lang="en-AU" smtClean="0"/>
              <a:t>14/08/2024</a:t>
            </a:fld>
            <a:endParaRPr lang="en-AU"/>
          </a:p>
        </p:txBody>
      </p:sp>
      <p:sp>
        <p:nvSpPr>
          <p:cNvPr id="6" name="Footer Placeholder 5">
            <a:extLst>
              <a:ext uri="{FF2B5EF4-FFF2-40B4-BE49-F238E27FC236}">
                <a16:creationId xmlns:a16="http://schemas.microsoft.com/office/drawing/2014/main" id="{34112AF3-516B-9B05-E708-3A4398AF609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F20EAAF-26CB-ED1C-F9A6-30537D5D23AB}"/>
              </a:ext>
            </a:extLst>
          </p:cNvPr>
          <p:cNvSpPr>
            <a:spLocks noGrp="1"/>
          </p:cNvSpPr>
          <p:nvPr>
            <p:ph type="sldNum" sz="quarter" idx="12"/>
          </p:nvPr>
        </p:nvSpPr>
        <p:spPr/>
        <p:txBody>
          <a:bodyPr/>
          <a:lstStyle/>
          <a:p>
            <a:fld id="{2CD2436F-0AED-42A3-9241-550AC68ADA34}" type="slidenum">
              <a:rPr lang="en-AU" smtClean="0"/>
              <a:t>‹#›</a:t>
            </a:fld>
            <a:endParaRPr lang="en-AU"/>
          </a:p>
        </p:txBody>
      </p:sp>
    </p:spTree>
    <p:extLst>
      <p:ext uri="{BB962C8B-B14F-4D97-AF65-F5344CB8AC3E}">
        <p14:creationId xmlns:p14="http://schemas.microsoft.com/office/powerpoint/2010/main" val="68333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EDACFD-C947-38E7-BFD1-8F301B31AA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EF1BC6B-8762-6520-0CE5-D9734CCEF8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E18ED54-8907-7E8B-94CE-8D83AE310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110B59-9BA8-4D3D-8165-1E356D5AD63E}" type="datetimeFigureOut">
              <a:rPr lang="en-AU" smtClean="0"/>
              <a:t>14/08/2024</a:t>
            </a:fld>
            <a:endParaRPr lang="en-AU"/>
          </a:p>
        </p:txBody>
      </p:sp>
      <p:sp>
        <p:nvSpPr>
          <p:cNvPr id="5" name="Footer Placeholder 4">
            <a:extLst>
              <a:ext uri="{FF2B5EF4-FFF2-40B4-BE49-F238E27FC236}">
                <a16:creationId xmlns:a16="http://schemas.microsoft.com/office/drawing/2014/main" id="{C15D9538-F650-9E45-36AF-688410A40F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1D12775-89CC-C4B5-381A-BCF32C1CFC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2436F-0AED-42A3-9241-550AC68ADA34}" type="slidenum">
              <a:rPr lang="en-AU" smtClean="0"/>
              <a:t>‹#›</a:t>
            </a:fld>
            <a:endParaRPr lang="en-AU"/>
          </a:p>
        </p:txBody>
      </p:sp>
    </p:spTree>
    <p:extLst>
      <p:ext uri="{BB962C8B-B14F-4D97-AF65-F5344CB8AC3E}">
        <p14:creationId xmlns:p14="http://schemas.microsoft.com/office/powerpoint/2010/main" val="2010034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5054F-F1E9-785F-A550-2522694014C0}"/>
              </a:ext>
            </a:extLst>
          </p:cNvPr>
          <p:cNvSpPr>
            <a:spLocks noGrp="1"/>
          </p:cNvSpPr>
          <p:nvPr>
            <p:ph type="ctrTitle"/>
          </p:nvPr>
        </p:nvSpPr>
        <p:spPr>
          <a:xfrm>
            <a:off x="1524000" y="1805844"/>
            <a:ext cx="9144000" cy="1878289"/>
          </a:xfrm>
        </p:spPr>
        <p:txBody>
          <a:bodyPr>
            <a:noAutofit/>
          </a:bodyPr>
          <a:lstStyle/>
          <a:p>
            <a:r>
              <a:rPr lang="en-GB" sz="4400" b="1" dirty="0">
                <a:solidFill>
                  <a:srgbClr val="00B050"/>
                </a:solidFill>
              </a:rPr>
              <a:t>Additional longline data fields for collection within WCPFC.</a:t>
            </a:r>
            <a:br>
              <a:rPr lang="en-GB" sz="4400" b="1" dirty="0">
                <a:solidFill>
                  <a:srgbClr val="00B050"/>
                </a:solidFill>
              </a:rPr>
            </a:br>
            <a:br>
              <a:rPr lang="en-GB" sz="4400" b="1" dirty="0">
                <a:solidFill>
                  <a:srgbClr val="00B050"/>
                </a:solidFill>
              </a:rPr>
            </a:br>
            <a:r>
              <a:rPr lang="en-GB" sz="4400" b="1" dirty="0">
                <a:solidFill>
                  <a:srgbClr val="00B050"/>
                </a:solidFill>
              </a:rPr>
              <a:t>Proposal to </a:t>
            </a:r>
            <a:r>
              <a:rPr lang="en-GB" sz="4400" b="1" u="sng" dirty="0">
                <a:solidFill>
                  <a:srgbClr val="00B050"/>
                </a:solidFill>
              </a:rPr>
              <a:t>reiterate SC19 recommendations to the Commission</a:t>
            </a:r>
            <a:endParaRPr lang="en-AU" sz="4400" b="1" u="sng" dirty="0">
              <a:solidFill>
                <a:srgbClr val="00B050"/>
              </a:solidFill>
            </a:endParaRPr>
          </a:p>
        </p:txBody>
      </p:sp>
      <p:sp>
        <p:nvSpPr>
          <p:cNvPr id="3" name="Subtitle 2">
            <a:extLst>
              <a:ext uri="{FF2B5EF4-FFF2-40B4-BE49-F238E27FC236}">
                <a16:creationId xmlns:a16="http://schemas.microsoft.com/office/drawing/2014/main" id="{5B4D225B-7158-5CFD-3F34-06442E9B8728}"/>
              </a:ext>
            </a:extLst>
          </p:cNvPr>
          <p:cNvSpPr>
            <a:spLocks noGrp="1"/>
          </p:cNvSpPr>
          <p:nvPr>
            <p:ph type="subTitle" idx="1"/>
          </p:nvPr>
        </p:nvSpPr>
        <p:spPr>
          <a:xfrm>
            <a:off x="1524000" y="4387128"/>
            <a:ext cx="9144000" cy="1655762"/>
          </a:xfrm>
        </p:spPr>
        <p:txBody>
          <a:bodyPr>
            <a:normAutofit fontScale="85000" lnSpcReduction="20000"/>
          </a:bodyPr>
          <a:lstStyle/>
          <a:p>
            <a:r>
              <a:rPr lang="en-AU" sz="3500" dirty="0"/>
              <a:t>Australia</a:t>
            </a:r>
          </a:p>
          <a:p>
            <a:r>
              <a:rPr lang="en-AU" sz="3500" b="1" dirty="0"/>
              <a:t>ST-WP-08</a:t>
            </a:r>
          </a:p>
          <a:p>
            <a:endParaRPr lang="en-AU" dirty="0"/>
          </a:p>
          <a:p>
            <a:r>
              <a:rPr lang="en-AU" dirty="0"/>
              <a:t>WCPFC SC20, Manila, Philippines August 2024</a:t>
            </a:r>
          </a:p>
        </p:txBody>
      </p:sp>
    </p:spTree>
    <p:extLst>
      <p:ext uri="{BB962C8B-B14F-4D97-AF65-F5344CB8AC3E}">
        <p14:creationId xmlns:p14="http://schemas.microsoft.com/office/powerpoint/2010/main" val="166836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25BC3-1D8C-EF7A-827F-63119CDEDE96}"/>
              </a:ext>
            </a:extLst>
          </p:cNvPr>
          <p:cNvSpPr>
            <a:spLocks noGrp="1"/>
          </p:cNvSpPr>
          <p:nvPr>
            <p:ph type="title"/>
          </p:nvPr>
        </p:nvSpPr>
        <p:spPr/>
        <p:txBody>
          <a:bodyPr/>
          <a:lstStyle/>
          <a:p>
            <a:r>
              <a:rPr lang="en-AU" b="1" dirty="0">
                <a:solidFill>
                  <a:srgbClr val="00B050"/>
                </a:solidFill>
              </a:rPr>
              <a:t>Background</a:t>
            </a:r>
          </a:p>
        </p:txBody>
      </p:sp>
      <p:sp>
        <p:nvSpPr>
          <p:cNvPr id="3" name="Content Placeholder 2">
            <a:extLst>
              <a:ext uri="{FF2B5EF4-FFF2-40B4-BE49-F238E27FC236}">
                <a16:creationId xmlns:a16="http://schemas.microsoft.com/office/drawing/2014/main" id="{824806C3-B5C1-0143-7A99-91A0D6AA39C1}"/>
              </a:ext>
            </a:extLst>
          </p:cNvPr>
          <p:cNvSpPr>
            <a:spLocks noGrp="1"/>
          </p:cNvSpPr>
          <p:nvPr>
            <p:ph idx="1"/>
          </p:nvPr>
        </p:nvSpPr>
        <p:spPr>
          <a:xfrm>
            <a:off x="838200" y="1825625"/>
            <a:ext cx="10515600" cy="4667250"/>
          </a:xfrm>
        </p:spPr>
        <p:txBody>
          <a:bodyPr>
            <a:normAutofit/>
          </a:bodyPr>
          <a:lstStyle/>
          <a:p>
            <a:pPr>
              <a:lnSpc>
                <a:spcPct val="115000"/>
              </a:lnSpc>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paper was presented at SC19 in 2023 from which the Scientific Committee made a series of recommendations.</a:t>
            </a:r>
          </a:p>
          <a:p>
            <a:pPr>
              <a:lnSpc>
                <a:spcPct val="115000"/>
              </a:lnSpc>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At WCPFC20 in December 2023 these recommendations were briefly discussed but were not formally adopted by the Commission due to time constraints. </a:t>
            </a:r>
          </a:p>
          <a:p>
            <a:pPr>
              <a:lnSpc>
                <a:spcPct val="115000"/>
              </a:lnSpc>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proposed that SC20 briefly reconsider this matter with a view to again providing the recommendations to the TCC20 and WCPFC21 for their consideration.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5048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25BC3-1D8C-EF7A-827F-63119CDEDE96}"/>
              </a:ext>
            </a:extLst>
          </p:cNvPr>
          <p:cNvSpPr>
            <a:spLocks noGrp="1"/>
          </p:cNvSpPr>
          <p:nvPr>
            <p:ph type="title"/>
          </p:nvPr>
        </p:nvSpPr>
        <p:spPr>
          <a:xfrm>
            <a:off x="838200" y="355889"/>
            <a:ext cx="10515600" cy="1325563"/>
          </a:xfrm>
        </p:spPr>
        <p:txBody>
          <a:bodyPr/>
          <a:lstStyle/>
          <a:p>
            <a:pPr algn="ctr"/>
            <a:r>
              <a:rPr lang="en-AU" b="1" dirty="0">
                <a:solidFill>
                  <a:srgbClr val="00B050"/>
                </a:solidFill>
              </a:rPr>
              <a:t>Proposed new operational Longline fields + one additional code</a:t>
            </a:r>
          </a:p>
        </p:txBody>
      </p:sp>
      <p:graphicFrame>
        <p:nvGraphicFramePr>
          <p:cNvPr id="6" name="Table 5">
            <a:extLst>
              <a:ext uri="{FF2B5EF4-FFF2-40B4-BE49-F238E27FC236}">
                <a16:creationId xmlns:a16="http://schemas.microsoft.com/office/drawing/2014/main" id="{E66858B7-D8AB-D55D-532F-D769E6451C42}"/>
              </a:ext>
            </a:extLst>
          </p:cNvPr>
          <p:cNvGraphicFramePr>
            <a:graphicFrameLocks noGrp="1"/>
          </p:cNvGraphicFramePr>
          <p:nvPr>
            <p:extLst>
              <p:ext uri="{D42A27DB-BD31-4B8C-83A1-F6EECF244321}">
                <p14:modId xmlns:p14="http://schemas.microsoft.com/office/powerpoint/2010/main" val="241533236"/>
              </p:ext>
            </p:extLst>
          </p:nvPr>
        </p:nvGraphicFramePr>
        <p:xfrm>
          <a:off x="7520342" y="2289981"/>
          <a:ext cx="4202266" cy="3240000"/>
        </p:xfrm>
        <a:graphic>
          <a:graphicData uri="http://schemas.openxmlformats.org/drawingml/2006/table">
            <a:tbl>
              <a:tblPr firstRow="1" firstCol="1" bandRow="1">
                <a:tableStyleId>{5FD0F851-EC5A-4D38-B0AD-8093EC10F338}</a:tableStyleId>
              </a:tblPr>
              <a:tblGrid>
                <a:gridCol w="2935799">
                  <a:extLst>
                    <a:ext uri="{9D8B030D-6E8A-4147-A177-3AD203B41FA5}">
                      <a16:colId xmlns:a16="http://schemas.microsoft.com/office/drawing/2014/main" val="1898509217"/>
                    </a:ext>
                  </a:extLst>
                </a:gridCol>
                <a:gridCol w="1266467">
                  <a:extLst>
                    <a:ext uri="{9D8B030D-6E8A-4147-A177-3AD203B41FA5}">
                      <a16:colId xmlns:a16="http://schemas.microsoft.com/office/drawing/2014/main" val="276640340"/>
                    </a:ext>
                  </a:extLst>
                </a:gridCol>
              </a:tblGrid>
              <a:tr h="324000">
                <a:tc>
                  <a:txBody>
                    <a:bodyPr/>
                    <a:lstStyle/>
                    <a:p>
                      <a:pPr>
                        <a:lnSpc>
                          <a:spcPct val="115000"/>
                        </a:lnSpc>
                        <a:spcAft>
                          <a:spcPts val="1000"/>
                        </a:spcAft>
                      </a:pPr>
                      <a:r>
                        <a:rPr lang="en-AU" sz="1400" dirty="0">
                          <a:effectLst/>
                        </a:rPr>
                        <a:t>FIELD</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dirty="0">
                          <a:effectLst/>
                          <a:latin typeface="Calibri" panose="020F0502020204030204" pitchFamily="34" charset="0"/>
                          <a:ea typeface="Calibri" panose="020F0502020204030204" pitchFamily="34" charset="0"/>
                          <a:cs typeface="Times New Roman" panose="02020603050405020304" pitchFamily="18" charset="0"/>
                        </a:rPr>
                        <a:t>Level</a:t>
                      </a:r>
                    </a:p>
                  </a:txBody>
                  <a:tcPr marL="68580" marR="68580" marT="0" marB="0"/>
                </a:tc>
                <a:extLst>
                  <a:ext uri="{0D108BD9-81ED-4DB2-BD59-A6C34878D82A}">
                    <a16:rowId xmlns:a16="http://schemas.microsoft.com/office/drawing/2014/main" val="1989858067"/>
                  </a:ext>
                </a:extLst>
              </a:tr>
              <a:tr h="324000">
                <a:tc>
                  <a:txBody>
                    <a:bodyPr/>
                    <a:lstStyle/>
                    <a:p>
                      <a:pPr>
                        <a:lnSpc>
                          <a:spcPct val="115000"/>
                        </a:lnSpc>
                        <a:spcAft>
                          <a:spcPts val="1000"/>
                        </a:spcAft>
                      </a:pPr>
                      <a:r>
                        <a:rPr lang="en-AU" sz="1400" b="0" dirty="0">
                          <a:solidFill>
                            <a:srgbClr val="00B050"/>
                          </a:solidFill>
                          <a:effectLst/>
                        </a:rPr>
                        <a:t>1. Target species for the set</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1699270855"/>
                  </a:ext>
                </a:extLst>
              </a:tr>
              <a:tr h="324000">
                <a:tc>
                  <a:txBody>
                    <a:bodyPr/>
                    <a:lstStyle/>
                    <a:p>
                      <a:pPr>
                        <a:lnSpc>
                          <a:spcPct val="115000"/>
                        </a:lnSpc>
                        <a:spcAft>
                          <a:spcPts val="1000"/>
                        </a:spcAft>
                      </a:pPr>
                      <a:r>
                        <a:rPr lang="en-AU" sz="1400" b="0" dirty="0">
                          <a:solidFill>
                            <a:srgbClr val="00B050"/>
                          </a:solidFill>
                          <a:effectLst/>
                        </a:rPr>
                        <a:t>2. Number of </a:t>
                      </a:r>
                      <a:r>
                        <a:rPr lang="en-AU" sz="1400" b="0" dirty="0" err="1">
                          <a:solidFill>
                            <a:srgbClr val="00B050"/>
                          </a:solidFill>
                          <a:effectLst/>
                        </a:rPr>
                        <a:t>lightsticks</a:t>
                      </a:r>
                      <a:r>
                        <a:rPr lang="en-AU" sz="1400" b="0" dirty="0">
                          <a:solidFill>
                            <a:srgbClr val="00B050"/>
                          </a:solidFill>
                          <a:effectLst/>
                        </a:rPr>
                        <a:t> used in set</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3997992416"/>
                  </a:ext>
                </a:extLst>
              </a:tr>
              <a:tr h="324000">
                <a:tc>
                  <a:txBody>
                    <a:bodyPr/>
                    <a:lstStyle/>
                    <a:p>
                      <a:pPr>
                        <a:lnSpc>
                          <a:spcPct val="115000"/>
                        </a:lnSpc>
                        <a:spcAft>
                          <a:spcPts val="1000"/>
                        </a:spcAft>
                      </a:pPr>
                      <a:r>
                        <a:rPr lang="en-AU" sz="1400" b="0" dirty="0">
                          <a:solidFill>
                            <a:srgbClr val="00B050"/>
                          </a:solidFill>
                          <a:effectLst/>
                        </a:rPr>
                        <a:t>3. Bait type used in set</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4123999209"/>
                  </a:ext>
                </a:extLst>
              </a:tr>
              <a:tr h="324000">
                <a:tc>
                  <a:txBody>
                    <a:bodyPr/>
                    <a:lstStyle/>
                    <a:p>
                      <a:pPr>
                        <a:lnSpc>
                          <a:spcPct val="115000"/>
                        </a:lnSpc>
                        <a:spcAft>
                          <a:spcPts val="1000"/>
                        </a:spcAft>
                      </a:pPr>
                      <a:r>
                        <a:rPr lang="en-AU" sz="1400" b="0" dirty="0">
                          <a:solidFill>
                            <a:srgbClr val="00B050"/>
                          </a:solidFill>
                          <a:effectLst/>
                        </a:rPr>
                        <a:t>4. Mainline length</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 or TRIP</a:t>
                      </a:r>
                    </a:p>
                  </a:txBody>
                  <a:tcPr marL="68580" marR="68580" marT="0" marB="0"/>
                </a:tc>
                <a:extLst>
                  <a:ext uri="{0D108BD9-81ED-4DB2-BD59-A6C34878D82A}">
                    <a16:rowId xmlns:a16="http://schemas.microsoft.com/office/drawing/2014/main" val="1254992265"/>
                  </a:ext>
                </a:extLst>
              </a:tr>
              <a:tr h="324000">
                <a:tc>
                  <a:txBody>
                    <a:bodyPr/>
                    <a:lstStyle/>
                    <a:p>
                      <a:pPr>
                        <a:lnSpc>
                          <a:spcPct val="115000"/>
                        </a:lnSpc>
                        <a:spcAft>
                          <a:spcPts val="1000"/>
                        </a:spcAft>
                      </a:pPr>
                      <a:r>
                        <a:rPr lang="en-AU" sz="1400" b="0" dirty="0">
                          <a:solidFill>
                            <a:srgbClr val="00B050"/>
                          </a:solidFill>
                          <a:effectLst/>
                        </a:rPr>
                        <a:t>5. Length of branch line</a:t>
                      </a:r>
                    </a:p>
                  </a:txBody>
                  <a:tcPr marL="68580" marR="68580" marT="0" marB="0"/>
                </a:tc>
                <a:tc>
                  <a:txBody>
                    <a:bodyPr/>
                    <a:lstStyle/>
                    <a:p>
                      <a:pPr>
                        <a:lnSpc>
                          <a:spcPct val="115000"/>
                        </a:lnSpc>
                        <a:spcAft>
                          <a:spcPts val="1000"/>
                        </a:spcAft>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 or TRIP</a:t>
                      </a:r>
                    </a:p>
                  </a:txBody>
                  <a:tcPr marL="68580" marR="68580" marT="0" marB="0"/>
                </a:tc>
                <a:extLst>
                  <a:ext uri="{0D108BD9-81ED-4DB2-BD59-A6C34878D82A}">
                    <a16:rowId xmlns:a16="http://schemas.microsoft.com/office/drawing/2014/main" val="3043012256"/>
                  </a:ext>
                </a:extLst>
              </a:tr>
              <a:tr h="324000">
                <a:tc>
                  <a:txBody>
                    <a:bodyPr/>
                    <a:lstStyle/>
                    <a:p>
                      <a:pPr>
                        <a:lnSpc>
                          <a:spcPct val="115000"/>
                        </a:lnSpc>
                        <a:spcAft>
                          <a:spcPts val="1000"/>
                        </a:spcAft>
                      </a:pPr>
                      <a:r>
                        <a:rPr lang="en-AU" sz="1400" b="0" dirty="0">
                          <a:solidFill>
                            <a:srgbClr val="00B050"/>
                          </a:solidFill>
                          <a:effectLst/>
                        </a:rPr>
                        <a:t>6. Length of float line</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3223515668"/>
                  </a:ext>
                </a:extLst>
              </a:tr>
              <a:tr h="324000">
                <a:tc>
                  <a:txBody>
                    <a:bodyPr/>
                    <a:lstStyle/>
                    <a:p>
                      <a:pPr>
                        <a:lnSpc>
                          <a:spcPct val="115000"/>
                        </a:lnSpc>
                        <a:spcAft>
                          <a:spcPts val="1000"/>
                        </a:spcAft>
                      </a:pPr>
                      <a:r>
                        <a:rPr lang="en-AU" sz="1400" b="0" dirty="0">
                          <a:solidFill>
                            <a:srgbClr val="00B050"/>
                          </a:solidFill>
                          <a:effectLst/>
                        </a:rPr>
                        <a:t>7. Vessel speed during setting</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3684677205"/>
                  </a:ext>
                </a:extLst>
              </a:tr>
              <a:tr h="324000">
                <a:tc>
                  <a:txBody>
                    <a:bodyPr/>
                    <a:lstStyle/>
                    <a:p>
                      <a:pPr>
                        <a:lnSpc>
                          <a:spcPct val="115000"/>
                        </a:lnSpc>
                        <a:spcAft>
                          <a:spcPts val="1000"/>
                        </a:spcAft>
                      </a:pPr>
                      <a:r>
                        <a:rPr lang="en-AU" sz="1400" b="0" dirty="0">
                          <a:solidFill>
                            <a:srgbClr val="00B050"/>
                          </a:solidFill>
                          <a:effectLst/>
                        </a:rPr>
                        <a:t>8. Speed of the line setter</a:t>
                      </a:r>
                      <a:endPar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AU" sz="1400" b="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SET</a:t>
                      </a:r>
                    </a:p>
                  </a:txBody>
                  <a:tcPr marL="68580" marR="68580" marT="0" marB="0"/>
                </a:tc>
                <a:extLst>
                  <a:ext uri="{0D108BD9-81ED-4DB2-BD59-A6C34878D82A}">
                    <a16:rowId xmlns:a16="http://schemas.microsoft.com/office/drawing/2014/main" val="36239734"/>
                  </a:ext>
                </a:extLst>
              </a:tr>
              <a:tr h="324000">
                <a:tc>
                  <a:txBody>
                    <a:bodyPr/>
                    <a:lstStyle/>
                    <a:p>
                      <a:pPr>
                        <a:lnSpc>
                          <a:spcPct val="115000"/>
                        </a:lnSpc>
                        <a:spcAft>
                          <a:spcPts val="1000"/>
                        </a:spcAft>
                      </a:pPr>
                      <a:r>
                        <a:rPr lang="en-AU" sz="1400" b="0" dirty="0">
                          <a:solidFill>
                            <a:schemeClr val="bg1">
                              <a:lumMod val="50000"/>
                            </a:schemeClr>
                          </a:solidFill>
                          <a:effectLst/>
                        </a:rPr>
                        <a:t>9. New ACTIVITY ‘transhipment’ </a:t>
                      </a:r>
                      <a:r>
                        <a:rPr lang="en-AU" sz="1400" b="0" u="sng" dirty="0">
                          <a:solidFill>
                            <a:schemeClr val="bg1">
                              <a:lumMod val="50000"/>
                            </a:schemeClr>
                          </a:solidFill>
                          <a:effectLst/>
                        </a:rPr>
                        <a:t>code</a:t>
                      </a:r>
                      <a:endParaRPr lang="en-AU" sz="1400" b="0" u="sng"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AU" sz="1400" b="0" u="none"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ACTIVITY</a:t>
                      </a:r>
                    </a:p>
                  </a:txBody>
                  <a:tcPr marL="68580" marR="68580" marT="0" marB="0"/>
                </a:tc>
                <a:extLst>
                  <a:ext uri="{0D108BD9-81ED-4DB2-BD59-A6C34878D82A}">
                    <a16:rowId xmlns:a16="http://schemas.microsoft.com/office/drawing/2014/main" val="4189747875"/>
                  </a:ext>
                </a:extLst>
              </a:tr>
            </a:tbl>
          </a:graphicData>
        </a:graphic>
      </p:graphicFrame>
      <p:grpSp>
        <p:nvGrpSpPr>
          <p:cNvPr id="5" name="Group 4">
            <a:extLst>
              <a:ext uri="{FF2B5EF4-FFF2-40B4-BE49-F238E27FC236}">
                <a16:creationId xmlns:a16="http://schemas.microsoft.com/office/drawing/2014/main" id="{CF9AD52D-7E76-EEBC-65D2-65983DB38811}"/>
              </a:ext>
            </a:extLst>
          </p:cNvPr>
          <p:cNvGrpSpPr/>
          <p:nvPr/>
        </p:nvGrpSpPr>
        <p:grpSpPr>
          <a:xfrm>
            <a:off x="566918" y="1696361"/>
            <a:ext cx="6781776" cy="4772675"/>
            <a:chOff x="566918" y="1539348"/>
            <a:chExt cx="6781776" cy="4772675"/>
          </a:xfrm>
        </p:grpSpPr>
        <p:grpSp>
          <p:nvGrpSpPr>
            <p:cNvPr id="3" name="Group 2">
              <a:extLst>
                <a:ext uri="{FF2B5EF4-FFF2-40B4-BE49-F238E27FC236}">
                  <a16:creationId xmlns:a16="http://schemas.microsoft.com/office/drawing/2014/main" id="{EB24F68C-B7DE-4B43-7441-6B3CE94267D7}"/>
                </a:ext>
              </a:extLst>
            </p:cNvPr>
            <p:cNvGrpSpPr/>
            <p:nvPr/>
          </p:nvGrpSpPr>
          <p:grpSpPr>
            <a:xfrm>
              <a:off x="566918" y="1539348"/>
              <a:ext cx="6781776" cy="4772675"/>
              <a:chOff x="779985" y="1796801"/>
              <a:chExt cx="6018107" cy="4235243"/>
            </a:xfrm>
          </p:grpSpPr>
          <p:pic>
            <p:nvPicPr>
              <p:cNvPr id="1026" name="Picture 2" descr="Pelagic Longline 1066x750">
                <a:extLst>
                  <a:ext uri="{FF2B5EF4-FFF2-40B4-BE49-F238E27FC236}">
                    <a16:creationId xmlns:a16="http://schemas.microsoft.com/office/drawing/2014/main" id="{F0D613B1-C658-00B6-2E59-76C4C3F429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985" y="1796801"/>
                <a:ext cx="6018107" cy="4235243"/>
              </a:xfrm>
              <a:prstGeom prst="rect">
                <a:avLst/>
              </a:prstGeom>
              <a:noFill/>
              <a:extLst>
                <a:ext uri="{909E8E84-426E-40DD-AFC4-6F175D3DCCD1}">
                  <a14:hiddenFill xmlns:a14="http://schemas.microsoft.com/office/drawing/2010/main">
                    <a:solidFill>
                      <a:srgbClr val="FFFFFF"/>
                    </a:solidFill>
                  </a14:hiddenFill>
                </a:ext>
              </a:extLst>
            </p:spPr>
          </p:pic>
          <p:sp>
            <p:nvSpPr>
              <p:cNvPr id="7" name="Oval 6">
                <a:extLst>
                  <a:ext uri="{FF2B5EF4-FFF2-40B4-BE49-F238E27FC236}">
                    <a16:creationId xmlns:a16="http://schemas.microsoft.com/office/drawing/2014/main" id="{773EC4CD-F52A-4847-50C2-E865045E9E28}"/>
                  </a:ext>
                </a:extLst>
              </p:cNvPr>
              <p:cNvSpPr/>
              <p:nvPr/>
            </p:nvSpPr>
            <p:spPr>
              <a:xfrm>
                <a:off x="6397633" y="2558847"/>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1</a:t>
                </a:r>
              </a:p>
            </p:txBody>
          </p:sp>
          <p:sp>
            <p:nvSpPr>
              <p:cNvPr id="8" name="Oval 7">
                <a:extLst>
                  <a:ext uri="{FF2B5EF4-FFF2-40B4-BE49-F238E27FC236}">
                    <a16:creationId xmlns:a16="http://schemas.microsoft.com/office/drawing/2014/main" id="{F430BB4C-B166-DF91-CB58-6726906FBF43}"/>
                  </a:ext>
                </a:extLst>
              </p:cNvPr>
              <p:cNvSpPr/>
              <p:nvPr/>
            </p:nvSpPr>
            <p:spPr>
              <a:xfrm>
                <a:off x="2266833" y="5089189"/>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2</a:t>
                </a:r>
              </a:p>
            </p:txBody>
          </p:sp>
          <p:sp>
            <p:nvSpPr>
              <p:cNvPr id="9" name="Oval 8">
                <a:extLst>
                  <a:ext uri="{FF2B5EF4-FFF2-40B4-BE49-F238E27FC236}">
                    <a16:creationId xmlns:a16="http://schemas.microsoft.com/office/drawing/2014/main" id="{8EE0406B-AF2D-C32F-4019-224D9114714D}"/>
                  </a:ext>
                </a:extLst>
              </p:cNvPr>
              <p:cNvSpPr/>
              <p:nvPr/>
            </p:nvSpPr>
            <p:spPr>
              <a:xfrm>
                <a:off x="2607647" y="5089189"/>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3</a:t>
                </a:r>
              </a:p>
            </p:txBody>
          </p:sp>
          <p:sp>
            <p:nvSpPr>
              <p:cNvPr id="10" name="Oval 9">
                <a:extLst>
                  <a:ext uri="{FF2B5EF4-FFF2-40B4-BE49-F238E27FC236}">
                    <a16:creationId xmlns:a16="http://schemas.microsoft.com/office/drawing/2014/main" id="{3F38E6E8-5F01-BEC2-134B-A7F6D384D2B5}"/>
                  </a:ext>
                </a:extLst>
              </p:cNvPr>
              <p:cNvSpPr/>
              <p:nvPr/>
            </p:nvSpPr>
            <p:spPr>
              <a:xfrm>
                <a:off x="834554" y="4177968"/>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4</a:t>
                </a:r>
              </a:p>
            </p:txBody>
          </p:sp>
          <p:sp>
            <p:nvSpPr>
              <p:cNvPr id="11" name="Oval 10">
                <a:extLst>
                  <a:ext uri="{FF2B5EF4-FFF2-40B4-BE49-F238E27FC236}">
                    <a16:creationId xmlns:a16="http://schemas.microsoft.com/office/drawing/2014/main" id="{652BDE4F-9152-094C-301D-95EDB8D746F0}"/>
                  </a:ext>
                </a:extLst>
              </p:cNvPr>
              <p:cNvSpPr/>
              <p:nvPr/>
            </p:nvSpPr>
            <p:spPr>
              <a:xfrm>
                <a:off x="4825331" y="4050662"/>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5</a:t>
                </a:r>
              </a:p>
            </p:txBody>
          </p:sp>
          <p:sp>
            <p:nvSpPr>
              <p:cNvPr id="12" name="Oval 11">
                <a:extLst>
                  <a:ext uri="{FF2B5EF4-FFF2-40B4-BE49-F238E27FC236}">
                    <a16:creationId xmlns:a16="http://schemas.microsoft.com/office/drawing/2014/main" id="{13B6B16F-8DCA-9BD5-249D-A9DC45DFD5C1}"/>
                  </a:ext>
                </a:extLst>
              </p:cNvPr>
              <p:cNvSpPr/>
              <p:nvPr/>
            </p:nvSpPr>
            <p:spPr>
              <a:xfrm>
                <a:off x="2831128" y="3429000"/>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6</a:t>
                </a:r>
              </a:p>
            </p:txBody>
          </p:sp>
          <p:sp>
            <p:nvSpPr>
              <p:cNvPr id="13" name="Oval 12">
                <a:extLst>
                  <a:ext uri="{FF2B5EF4-FFF2-40B4-BE49-F238E27FC236}">
                    <a16:creationId xmlns:a16="http://schemas.microsoft.com/office/drawing/2014/main" id="{105FA075-7937-29B8-BED4-25226B447D12}"/>
                  </a:ext>
                </a:extLst>
              </p:cNvPr>
              <p:cNvSpPr/>
              <p:nvPr/>
            </p:nvSpPr>
            <p:spPr>
              <a:xfrm>
                <a:off x="6397632" y="2884773"/>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7</a:t>
                </a:r>
              </a:p>
            </p:txBody>
          </p:sp>
          <p:sp>
            <p:nvSpPr>
              <p:cNvPr id="14" name="Oval 13">
                <a:extLst>
                  <a:ext uri="{FF2B5EF4-FFF2-40B4-BE49-F238E27FC236}">
                    <a16:creationId xmlns:a16="http://schemas.microsoft.com/office/drawing/2014/main" id="{4A21BFAF-5903-9BDF-4973-07EA0CF93E4C}"/>
                  </a:ext>
                </a:extLst>
              </p:cNvPr>
              <p:cNvSpPr/>
              <p:nvPr/>
            </p:nvSpPr>
            <p:spPr>
              <a:xfrm>
                <a:off x="6397632" y="3529137"/>
                <a:ext cx="283779" cy="283779"/>
              </a:xfrm>
              <a:prstGeom prst="ellipse">
                <a:avLst/>
              </a:prstGeom>
              <a:solidFill>
                <a:schemeClr val="bg1">
                  <a:lumMod val="65000"/>
                </a:schemeClr>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9</a:t>
                </a:r>
              </a:p>
            </p:txBody>
          </p:sp>
          <p:sp>
            <p:nvSpPr>
              <p:cNvPr id="15" name="Oval 14">
                <a:extLst>
                  <a:ext uri="{FF2B5EF4-FFF2-40B4-BE49-F238E27FC236}">
                    <a16:creationId xmlns:a16="http://schemas.microsoft.com/office/drawing/2014/main" id="{AFD26A56-A936-167A-A635-FCF1D8536210}"/>
                  </a:ext>
                </a:extLst>
              </p:cNvPr>
              <p:cNvSpPr/>
              <p:nvPr/>
            </p:nvSpPr>
            <p:spPr>
              <a:xfrm>
                <a:off x="6397632" y="3210699"/>
                <a:ext cx="283779" cy="283779"/>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AU" dirty="0"/>
                  <a:t>8</a:t>
                </a:r>
              </a:p>
            </p:txBody>
          </p:sp>
        </p:grpSp>
        <p:sp>
          <p:nvSpPr>
            <p:cNvPr id="4" name="TextBox 3">
              <a:extLst>
                <a:ext uri="{FF2B5EF4-FFF2-40B4-BE49-F238E27FC236}">
                  <a16:creationId xmlns:a16="http://schemas.microsoft.com/office/drawing/2014/main" id="{7CF2C920-9E23-5E79-F81D-1C1735664C61}"/>
                </a:ext>
              </a:extLst>
            </p:cNvPr>
            <p:cNvSpPr txBox="1"/>
            <p:nvPr/>
          </p:nvSpPr>
          <p:spPr>
            <a:xfrm>
              <a:off x="6041136" y="4454448"/>
              <a:ext cx="1233030" cy="261610"/>
            </a:xfrm>
            <a:prstGeom prst="rect">
              <a:avLst/>
            </a:prstGeom>
            <a:noFill/>
          </p:spPr>
          <p:txBody>
            <a:bodyPr wrap="none" rtlCol="0">
              <a:spAutoFit/>
            </a:bodyPr>
            <a:lstStyle/>
            <a:p>
              <a:r>
                <a:rPr lang="en-AU" sz="1100" dirty="0">
                  <a:solidFill>
                    <a:schemeClr val="tx1">
                      <a:lumMod val="75000"/>
                      <a:lumOff val="25000"/>
                    </a:schemeClr>
                  </a:solidFill>
                  <a:latin typeface="Aleo" panose="020F0502020204030204" pitchFamily="2" charset="0"/>
                </a:rPr>
                <a:t>/BRANCHLINES</a:t>
              </a:r>
            </a:p>
          </p:txBody>
        </p:sp>
      </p:grpSp>
    </p:spTree>
    <p:extLst>
      <p:ext uri="{BB962C8B-B14F-4D97-AF65-F5344CB8AC3E}">
        <p14:creationId xmlns:p14="http://schemas.microsoft.com/office/powerpoint/2010/main" val="50584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F1247C-262D-85F7-CBB2-C680AB419C6C}"/>
              </a:ext>
            </a:extLst>
          </p:cNvPr>
          <p:cNvSpPr>
            <a:spLocks noGrp="1"/>
          </p:cNvSpPr>
          <p:nvPr>
            <p:ph idx="1"/>
          </p:nvPr>
        </p:nvSpPr>
        <p:spPr>
          <a:xfrm>
            <a:off x="838200" y="471055"/>
            <a:ext cx="10515600" cy="5705908"/>
          </a:xfrm>
        </p:spPr>
        <p:txBody>
          <a:bodyPr/>
          <a:lstStyle/>
          <a:p>
            <a:pPr marL="0" indent="0">
              <a:lnSpc>
                <a:spcPct val="115000"/>
              </a:lnSpc>
              <a:spcAft>
                <a:spcPts val="1000"/>
              </a:spcAft>
              <a:buNone/>
            </a:pPr>
            <a:r>
              <a:rPr lang="en-US" sz="2400" b="1"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WCPFC Scientific Committee 19 Summary Report, Paragraphs 77-81:</a:t>
            </a:r>
            <a:endParaRPr lang="en-AU" sz="2400" b="1"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eaLnBrk="0" hangingPunct="0">
              <a:buFont typeface="+mj-lt"/>
              <a:buAutoNum type="arabicPeriod" startAt="77"/>
            </a:pPr>
            <a:r>
              <a:rPr lang="en-AU" sz="1800" b="1" dirty="0">
                <a:effectLst/>
                <a:latin typeface="Calibri" panose="020F0502020204030204" pitchFamily="34" charset="0"/>
                <a:ea typeface="Times New Roman" panose="02020603050405020304" pitchFamily="18" charset="0"/>
              </a:rPr>
              <a:t>SC19 acknowledged the scientific value of the additional longline operational data fields in Table ST-01 and recommended that these fields be considered for inclusion in the “Scientific Data to be Provided by the Commission (</a:t>
            </a:r>
            <a:r>
              <a:rPr lang="en-AU" sz="1800" b="1" dirty="0" err="1">
                <a:effectLst/>
                <a:latin typeface="Calibri" panose="020F0502020204030204" pitchFamily="34" charset="0"/>
                <a:ea typeface="Times New Roman" panose="02020603050405020304" pitchFamily="18" charset="0"/>
              </a:rPr>
              <a:t>SciData</a:t>
            </a:r>
            <a:r>
              <a:rPr lang="en-AU" sz="1800" b="1" dirty="0">
                <a:effectLst/>
                <a:latin typeface="Calibri" panose="020F0502020204030204" pitchFamily="34" charset="0"/>
                <a:ea typeface="Times New Roman" panose="02020603050405020304" pitchFamily="18" charset="0"/>
              </a:rPr>
              <a:t>)”</a:t>
            </a:r>
            <a:r>
              <a:rPr lang="en-GB" sz="1800" dirty="0">
                <a:effectLst/>
                <a:latin typeface="Calibri" panose="020F0502020204030204" pitchFamily="34" charset="0"/>
                <a:ea typeface="Calibri" panose="020F0502020204030204" pitchFamily="34" charset="0"/>
              </a:rPr>
              <a:t>.</a:t>
            </a:r>
            <a:endParaRPr lang="en-AU" sz="1800" dirty="0">
              <a:effectLst/>
              <a:latin typeface="Calibri" panose="020F0502020204030204" pitchFamily="34" charset="0"/>
              <a:ea typeface="Calibri" panose="020F0502020204030204" pitchFamily="34" charset="0"/>
            </a:endParaRPr>
          </a:p>
          <a:p>
            <a:pPr marL="342900" lvl="0" indent="-342900" eaLnBrk="0" hangingPunct="0">
              <a:buFont typeface="+mj-lt"/>
              <a:buAutoNum type="arabicPeriod" startAt="77"/>
            </a:pPr>
            <a:r>
              <a:rPr lang="en-AU" sz="1800" b="1" dirty="0">
                <a:effectLst/>
                <a:latin typeface="Calibri" panose="020F0502020204030204" pitchFamily="34" charset="0"/>
                <a:ea typeface="Calibri" panose="020F0502020204030204" pitchFamily="34" charset="0"/>
              </a:rPr>
              <a:t>However, SC19 noted broad implementation concerns of CCMs with respect to the collection of these data, recommended that TCC and the Regular Session of the Commission take account of these concerns, and suggested a possible option would be to include them as voluntary reporting items</a:t>
            </a:r>
            <a:r>
              <a:rPr lang="en-GB" sz="1800" b="1" dirty="0">
                <a:effectLst/>
                <a:latin typeface="Calibri" panose="020F0502020204030204" pitchFamily="34" charset="0"/>
                <a:ea typeface="Calibri" panose="020F0502020204030204" pitchFamily="34" charset="0"/>
              </a:rPr>
              <a:t>.</a:t>
            </a:r>
            <a:r>
              <a:rPr lang="en-GB" sz="1800" dirty="0">
                <a:effectLst/>
                <a:latin typeface="Calibri" panose="020F0502020204030204" pitchFamily="34" charset="0"/>
                <a:ea typeface="Calibri" panose="020F0502020204030204" pitchFamily="34" charset="0"/>
              </a:rPr>
              <a:t> </a:t>
            </a:r>
            <a:endParaRPr lang="en-AU" sz="1800" dirty="0">
              <a:effectLst/>
              <a:latin typeface="Calibri" panose="020F0502020204030204" pitchFamily="34" charset="0"/>
              <a:ea typeface="Calibri" panose="020F0502020204030204" pitchFamily="34" charset="0"/>
            </a:endParaRPr>
          </a:p>
          <a:p>
            <a:endParaRPr lang="en-AU" dirty="0"/>
          </a:p>
        </p:txBody>
      </p:sp>
      <p:graphicFrame>
        <p:nvGraphicFramePr>
          <p:cNvPr id="8" name="Table 7">
            <a:extLst>
              <a:ext uri="{FF2B5EF4-FFF2-40B4-BE49-F238E27FC236}">
                <a16:creationId xmlns:a16="http://schemas.microsoft.com/office/drawing/2014/main" id="{2E2B8CEB-1154-6A02-7373-0B5C760D23EF}"/>
              </a:ext>
            </a:extLst>
          </p:cNvPr>
          <p:cNvGraphicFramePr>
            <a:graphicFrameLocks noGrp="1"/>
          </p:cNvGraphicFramePr>
          <p:nvPr>
            <p:extLst>
              <p:ext uri="{D42A27DB-BD31-4B8C-83A1-F6EECF244321}">
                <p14:modId xmlns:p14="http://schemas.microsoft.com/office/powerpoint/2010/main" val="192362372"/>
              </p:ext>
            </p:extLst>
          </p:nvPr>
        </p:nvGraphicFramePr>
        <p:xfrm>
          <a:off x="1859050" y="3085408"/>
          <a:ext cx="7978139" cy="3305440"/>
        </p:xfrm>
        <a:graphic>
          <a:graphicData uri="http://schemas.openxmlformats.org/drawingml/2006/table">
            <a:tbl>
              <a:tblPr firstRow="1" firstCol="1" bandRow="1">
                <a:tableStyleId>{9D7B26C5-4107-4FEC-AEDC-1716B250A1EF}</a:tableStyleId>
              </a:tblPr>
              <a:tblGrid>
                <a:gridCol w="2294216">
                  <a:extLst>
                    <a:ext uri="{9D8B030D-6E8A-4147-A177-3AD203B41FA5}">
                      <a16:colId xmlns:a16="http://schemas.microsoft.com/office/drawing/2014/main" val="2276859911"/>
                    </a:ext>
                  </a:extLst>
                </a:gridCol>
                <a:gridCol w="5683923">
                  <a:extLst>
                    <a:ext uri="{9D8B030D-6E8A-4147-A177-3AD203B41FA5}">
                      <a16:colId xmlns:a16="http://schemas.microsoft.com/office/drawing/2014/main" val="791364353"/>
                    </a:ext>
                  </a:extLst>
                </a:gridCol>
              </a:tblGrid>
              <a:tr h="128508">
                <a:tc>
                  <a:txBody>
                    <a:bodyPr/>
                    <a:lstStyle/>
                    <a:p>
                      <a:pPr>
                        <a:lnSpc>
                          <a:spcPct val="115000"/>
                        </a:lnSpc>
                        <a:spcAft>
                          <a:spcPts val="1000"/>
                        </a:spcAft>
                      </a:pPr>
                      <a:r>
                        <a:rPr lang="en-GB" sz="1200" b="1" dirty="0">
                          <a:effectLst/>
                        </a:rPr>
                        <a:t>DATA FIELD</a:t>
                      </a: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200" b="1" dirty="0">
                          <a:effectLst/>
                        </a:rPr>
                        <a:t>Suggested PROTOCOL for data collection</a:t>
                      </a: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2318119"/>
                  </a:ext>
                </a:extLst>
              </a:tr>
              <a:tr h="128508">
                <a:tc>
                  <a:txBody>
                    <a:bodyPr/>
                    <a:lstStyle/>
                    <a:p>
                      <a:pPr>
                        <a:lnSpc>
                          <a:spcPct val="115000"/>
                        </a:lnSpc>
                        <a:spcAft>
                          <a:spcPts val="1000"/>
                        </a:spcAft>
                      </a:pPr>
                      <a:r>
                        <a:rPr lang="en-GB" sz="1100">
                          <a:effectLst/>
                        </a:rPr>
                        <a:t>Target species for the set</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dirty="0">
                          <a:effectLst/>
                        </a:rPr>
                        <a:t>Record the primary target species, or group of species, for this set.</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6720282"/>
                  </a:ext>
                </a:extLst>
              </a:tr>
              <a:tr h="265020">
                <a:tc>
                  <a:txBody>
                    <a:bodyPr/>
                    <a:lstStyle/>
                    <a:p>
                      <a:pPr>
                        <a:lnSpc>
                          <a:spcPct val="115000"/>
                        </a:lnSpc>
                        <a:spcAft>
                          <a:spcPts val="1000"/>
                        </a:spcAft>
                      </a:pPr>
                      <a:r>
                        <a:rPr lang="en-GB" sz="1100" dirty="0">
                          <a:effectLst/>
                        </a:rPr>
                        <a:t>Number of </a:t>
                      </a:r>
                      <a:r>
                        <a:rPr lang="en-GB" sz="1100" dirty="0" err="1">
                          <a:effectLst/>
                        </a:rPr>
                        <a:t>lightsticks</a:t>
                      </a:r>
                      <a:r>
                        <a:rPr lang="en-GB" sz="1100" dirty="0">
                          <a:effectLst/>
                        </a:rPr>
                        <a:t> used in set</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dirty="0">
                          <a:effectLst/>
                        </a:rPr>
                        <a:t>Record the total number of </a:t>
                      </a:r>
                      <a:r>
                        <a:rPr lang="en-GB" sz="1100" dirty="0" err="1">
                          <a:effectLst/>
                        </a:rPr>
                        <a:t>lightsticks</a:t>
                      </a:r>
                      <a:r>
                        <a:rPr lang="en-GB" sz="1100" dirty="0">
                          <a:effectLst/>
                        </a:rPr>
                        <a:t> used in the set.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390498"/>
                  </a:ext>
                </a:extLst>
              </a:tr>
              <a:tr h="701264">
                <a:tc>
                  <a:txBody>
                    <a:bodyPr/>
                    <a:lstStyle/>
                    <a:p>
                      <a:pPr>
                        <a:lnSpc>
                          <a:spcPct val="115000"/>
                        </a:lnSpc>
                        <a:spcAft>
                          <a:spcPts val="1000"/>
                        </a:spcAft>
                      </a:pPr>
                      <a:r>
                        <a:rPr lang="en-GB" sz="1100" dirty="0">
                          <a:effectLst/>
                        </a:rPr>
                        <a:t>Bait type used in set</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dirty="0">
                          <a:effectLst/>
                        </a:rPr>
                        <a:t>Record the FAO code for type of bait used for the set. Example types:</a:t>
                      </a:r>
                      <a:endParaRPr lang="en-AU" sz="1100" dirty="0">
                        <a:effectLst/>
                      </a:endParaRPr>
                    </a:p>
                    <a:p>
                      <a:pPr marL="342900" lvl="0" indent="-342900" algn="just" eaLnBrk="0" hangingPunct="0">
                        <a:buFont typeface="Symbol" panose="05050102010706020507" pitchFamily="18" charset="2"/>
                        <a:buChar char=""/>
                      </a:pPr>
                      <a:r>
                        <a:rPr lang="en-AU" sz="1100" dirty="0">
                          <a:effectLst/>
                        </a:rPr>
                        <a:t>Squid (class Cephalopoda)</a:t>
                      </a:r>
                    </a:p>
                    <a:p>
                      <a:pPr marL="342900" lvl="0" indent="-342900" algn="just" eaLnBrk="0" hangingPunct="0">
                        <a:buFont typeface="Symbol" panose="05050102010706020507" pitchFamily="18" charset="2"/>
                        <a:buChar char=""/>
                      </a:pPr>
                      <a:r>
                        <a:rPr lang="en-AU" sz="1100" dirty="0">
                          <a:effectLst/>
                        </a:rPr>
                        <a:t>Sardine or Pilchard (family </a:t>
                      </a:r>
                      <a:r>
                        <a:rPr lang="en-AU" sz="1100" dirty="0" err="1">
                          <a:effectLst/>
                        </a:rPr>
                        <a:t>Clupeidae</a:t>
                      </a:r>
                      <a:r>
                        <a:rPr lang="en-AU" sz="1100" dirty="0">
                          <a:effectLst/>
                        </a:rPr>
                        <a:t>)</a:t>
                      </a:r>
                    </a:p>
                    <a:p>
                      <a:pPr marL="342900" lvl="0" indent="-342900" algn="just" eaLnBrk="0" hangingPunct="0">
                        <a:buFont typeface="Symbol" panose="05050102010706020507" pitchFamily="18" charset="2"/>
                        <a:buChar char=""/>
                      </a:pPr>
                      <a:r>
                        <a:rPr lang="en-AU" sz="1100" dirty="0">
                          <a:effectLst/>
                        </a:rPr>
                        <a:t>Mackerel (family Scombridae)</a:t>
                      </a:r>
                    </a:p>
                    <a:p>
                      <a:pPr marL="342900" lvl="0" indent="-342900" algn="just" eaLnBrk="0" hangingPunct="0">
                        <a:buFont typeface="Symbol" panose="05050102010706020507" pitchFamily="18" charset="2"/>
                        <a:buChar char=""/>
                      </a:pPr>
                      <a:r>
                        <a:rPr lang="en-AU" sz="1100" dirty="0">
                          <a:effectLst/>
                        </a:rPr>
                        <a:t>Mixed Mackerel and Sardine …</a:t>
                      </a:r>
                      <a:endParaRPr lang="en-AU"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4064620329"/>
                  </a:ext>
                </a:extLst>
              </a:tr>
              <a:tr h="265020">
                <a:tc>
                  <a:txBody>
                    <a:bodyPr/>
                    <a:lstStyle/>
                    <a:p>
                      <a:pPr>
                        <a:lnSpc>
                          <a:spcPct val="115000"/>
                        </a:lnSpc>
                        <a:spcAft>
                          <a:spcPts val="1000"/>
                        </a:spcAft>
                      </a:pPr>
                      <a:r>
                        <a:rPr lang="en-GB" sz="1100">
                          <a:effectLst/>
                        </a:rPr>
                        <a:t>Mainline length</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a:effectLst/>
                        </a:rPr>
                        <a:t>Record the mainline length (in kilometres) used in the trip or set, as appropriate.</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8866433"/>
                  </a:ext>
                </a:extLst>
              </a:tr>
              <a:tr h="354949">
                <a:tc>
                  <a:txBody>
                    <a:bodyPr/>
                    <a:lstStyle/>
                    <a:p>
                      <a:pPr>
                        <a:lnSpc>
                          <a:spcPct val="115000"/>
                        </a:lnSpc>
                        <a:spcAft>
                          <a:spcPts val="1000"/>
                        </a:spcAft>
                      </a:pPr>
                      <a:r>
                        <a:rPr lang="en-GB" sz="1100">
                          <a:effectLst/>
                        </a:rPr>
                        <a:t>Length of branch line</a:t>
                      </a:r>
                      <a:endParaRPr lang="en-AU" sz="1100">
                        <a:effectLst/>
                      </a:endParaRPr>
                    </a:p>
                    <a:p>
                      <a:pPr>
                        <a:lnSpc>
                          <a:spcPct val="115000"/>
                        </a:lnSpc>
                        <a:spcAft>
                          <a:spcPts val="1000"/>
                        </a:spcAft>
                      </a:pPr>
                      <a:r>
                        <a:rPr lang="en-GB" sz="1100">
                          <a:effectLst/>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dirty="0">
                          <a:effectLst/>
                        </a:rPr>
                        <a:t>Record the average length in metres of the branch lines in the trip or set. (The total length from the mainline to the hook).</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7647675"/>
                  </a:ext>
                </a:extLst>
              </a:tr>
              <a:tr h="265020">
                <a:tc>
                  <a:txBody>
                    <a:bodyPr/>
                    <a:lstStyle/>
                    <a:p>
                      <a:pPr>
                        <a:lnSpc>
                          <a:spcPct val="115000"/>
                        </a:lnSpc>
                        <a:spcAft>
                          <a:spcPts val="1000"/>
                        </a:spcAft>
                      </a:pPr>
                      <a:r>
                        <a:rPr lang="en-GB" sz="1100">
                          <a:effectLst/>
                        </a:rPr>
                        <a:t>Length of float line</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a:effectLst/>
                        </a:rPr>
                        <a:t>Record the average length in metres of the float lines in the set. (The total length from the float to the mainline).</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5075553"/>
                  </a:ext>
                </a:extLst>
              </a:tr>
              <a:tr h="265020">
                <a:tc>
                  <a:txBody>
                    <a:bodyPr/>
                    <a:lstStyle/>
                    <a:p>
                      <a:pPr>
                        <a:lnSpc>
                          <a:spcPct val="115000"/>
                        </a:lnSpc>
                        <a:spcAft>
                          <a:spcPts val="1000"/>
                        </a:spcAft>
                      </a:pPr>
                      <a:r>
                        <a:rPr lang="en-GB" sz="1100">
                          <a:effectLst/>
                        </a:rPr>
                        <a:t>Vessel speed during setting</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a:effectLst/>
                        </a:rPr>
                        <a:t>Record the average speed in knots of vessel during line setting.</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7989563"/>
                  </a:ext>
                </a:extLst>
              </a:tr>
              <a:tr h="265020">
                <a:tc>
                  <a:txBody>
                    <a:bodyPr/>
                    <a:lstStyle/>
                    <a:p>
                      <a:pPr>
                        <a:lnSpc>
                          <a:spcPct val="115000"/>
                        </a:lnSpc>
                        <a:spcAft>
                          <a:spcPts val="1000"/>
                        </a:spcAft>
                      </a:pPr>
                      <a:r>
                        <a:rPr lang="en-GB" sz="1100">
                          <a:effectLst/>
                        </a:rPr>
                        <a:t>Speed of the line setter</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100" dirty="0">
                          <a:effectLst/>
                        </a:rPr>
                        <a:t>Record the speed in knots of the line setter (i.e., the line shooter speed).</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8941990"/>
                  </a:ext>
                </a:extLst>
              </a:tr>
            </a:tbl>
          </a:graphicData>
        </a:graphic>
      </p:graphicFrame>
    </p:spTree>
    <p:extLst>
      <p:ext uri="{BB962C8B-B14F-4D97-AF65-F5344CB8AC3E}">
        <p14:creationId xmlns:p14="http://schemas.microsoft.com/office/powerpoint/2010/main" val="2728016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F1247C-262D-85F7-CBB2-C680AB419C6C}"/>
              </a:ext>
            </a:extLst>
          </p:cNvPr>
          <p:cNvSpPr>
            <a:spLocks noGrp="1"/>
          </p:cNvSpPr>
          <p:nvPr>
            <p:ph idx="1"/>
          </p:nvPr>
        </p:nvSpPr>
        <p:spPr>
          <a:xfrm>
            <a:off x="838200" y="471055"/>
            <a:ext cx="10515600" cy="5705908"/>
          </a:xfrm>
        </p:spPr>
        <p:txBody>
          <a:bodyPr/>
          <a:lstStyle/>
          <a:p>
            <a:pPr marL="0" indent="0">
              <a:lnSpc>
                <a:spcPct val="115000"/>
              </a:lnSpc>
              <a:spcAft>
                <a:spcPts val="1000"/>
              </a:spcAft>
              <a:buNone/>
            </a:pPr>
            <a:r>
              <a:rPr lang="en-US" sz="2400" b="1"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WCPFC Scientific Committee 19 Summary Report, Paragraphs 77-81:</a:t>
            </a:r>
            <a:endParaRPr lang="en-AU" sz="2400" b="1"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n-GB" sz="1800" b="1" i="1" dirty="0">
                <a:effectLst/>
                <a:latin typeface="Times New Roman" panose="02020603050405020304" pitchFamily="18" charset="0"/>
                <a:ea typeface="Calibri" panose="020F0502020204030204" pitchFamily="34" charset="0"/>
                <a:cs typeface="Times New Roman" panose="02020603050405020304" pitchFamily="18" charset="0"/>
              </a:rPr>
              <a:t>Additional code for the ACTIVITY field</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eaLnBrk="0" hangingPunct="0">
              <a:buFont typeface="+mj-lt"/>
              <a:buAutoNum type="arabicPeriod" startAt="79"/>
            </a:pPr>
            <a:r>
              <a:rPr lang="en-AU" sz="1800" b="1" dirty="0">
                <a:effectLst/>
                <a:latin typeface="Calibri" panose="020F0502020204030204" pitchFamily="34" charset="0"/>
                <a:ea typeface="Calibri" panose="020F0502020204030204" pitchFamily="34" charset="0"/>
              </a:rPr>
              <a:t>SC19 acknowledged that the proposal for the addition of a new activity code for any day when a "transhipment at sea occurs” would allow the WCPFC’s Scientific Services Provider (SSP) to define ‘trips’ within the operational data submitted to the Commission.</a:t>
            </a:r>
            <a:br>
              <a:rPr lang="en-AU" sz="1800" b="1" dirty="0">
                <a:effectLst/>
                <a:latin typeface="Calibri" panose="020F0502020204030204" pitchFamily="34" charset="0"/>
                <a:ea typeface="Calibri" panose="020F0502020204030204" pitchFamily="34" charset="0"/>
              </a:rPr>
            </a:br>
            <a:r>
              <a:rPr lang="en-AU" sz="1800" b="1" dirty="0">
                <a:effectLst/>
                <a:latin typeface="Calibri" panose="020F0502020204030204" pitchFamily="34" charset="0"/>
                <a:ea typeface="Calibri" panose="020F0502020204030204" pitchFamily="34" charset="0"/>
              </a:rPr>
              <a:t> </a:t>
            </a:r>
            <a:endParaRPr lang="en-AU" sz="1800" dirty="0">
              <a:effectLst/>
              <a:latin typeface="Calibri" panose="020F0502020204030204" pitchFamily="34" charset="0"/>
              <a:ea typeface="Calibri" panose="020F0502020204030204" pitchFamily="34" charset="0"/>
            </a:endParaRPr>
          </a:p>
          <a:p>
            <a:pPr marL="342900" lvl="0" indent="-342900" eaLnBrk="0" hangingPunct="0">
              <a:buFont typeface="+mj-lt"/>
              <a:buAutoNum type="arabicPeriod" startAt="79"/>
            </a:pPr>
            <a:r>
              <a:rPr lang="en-AU" sz="1800" b="1" dirty="0">
                <a:effectLst/>
                <a:latin typeface="Calibri" panose="020F0502020204030204" pitchFamily="34" charset="0"/>
                <a:ea typeface="Calibri" panose="020F0502020204030204" pitchFamily="34" charset="0"/>
              </a:rPr>
              <a:t>SC19 also noted the explanation from the SSP that aggregating the catch by species in the longline operational data at the trip level (when the trip is terminated by an at-sea transhipment) is fundamental for the validation processes using other independent sources of data (e.g., transhipment observers and carrier declarations) to provide more certainty in the data used in assessments and other work of the Commission</a:t>
            </a:r>
            <a:r>
              <a:rPr lang="en-GB" sz="1800" b="1" dirty="0">
                <a:effectLst/>
                <a:latin typeface="Calibri" panose="020F0502020204030204" pitchFamily="34" charset="0"/>
                <a:ea typeface="Calibri" panose="020F0502020204030204" pitchFamily="34" charset="0"/>
              </a:rPr>
              <a:t>.</a:t>
            </a:r>
            <a:br>
              <a:rPr lang="en-GB" sz="1800" b="1"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endParaRPr lang="en-AU" sz="1800" dirty="0">
              <a:effectLst/>
              <a:latin typeface="Calibri" panose="020F0502020204030204" pitchFamily="34" charset="0"/>
              <a:ea typeface="Calibri" panose="020F0502020204030204" pitchFamily="34" charset="0"/>
            </a:endParaRPr>
          </a:p>
          <a:p>
            <a:pPr marL="342900" lvl="0" indent="-342900" eaLnBrk="0" hangingPunct="0">
              <a:buFont typeface="+mj-lt"/>
              <a:buAutoNum type="arabicPeriod" startAt="79"/>
            </a:pPr>
            <a:r>
              <a:rPr lang="en-AU" sz="1800" b="1" dirty="0">
                <a:effectLst/>
                <a:latin typeface="Calibri" panose="020F0502020204030204" pitchFamily="34" charset="0"/>
                <a:ea typeface="Calibri" panose="020F0502020204030204" pitchFamily="34" charset="0"/>
              </a:rPr>
              <a:t>SC19 recommended that this proposal be considered further by TCC and the Regular Session of the Commission</a:t>
            </a:r>
            <a:r>
              <a:rPr lang="en-GB" sz="1800" dirty="0">
                <a:effectLst/>
                <a:latin typeface="Calibri" panose="020F0502020204030204" pitchFamily="34" charset="0"/>
                <a:ea typeface="Calibri" panose="020F0502020204030204" pitchFamily="34" charset="0"/>
              </a:rPr>
              <a:t>. </a:t>
            </a:r>
            <a:endParaRPr lang="en-AU" sz="1800" dirty="0">
              <a:effectLst/>
              <a:latin typeface="Calibri" panose="020F0502020204030204" pitchFamily="34" charset="0"/>
              <a:ea typeface="Calibri" panose="020F0502020204030204" pitchFamily="34" charset="0"/>
            </a:endParaRPr>
          </a:p>
          <a:p>
            <a:endParaRPr lang="en-AU" dirty="0"/>
          </a:p>
        </p:txBody>
      </p:sp>
    </p:spTree>
    <p:extLst>
      <p:ext uri="{BB962C8B-B14F-4D97-AF65-F5344CB8AC3E}">
        <p14:creationId xmlns:p14="http://schemas.microsoft.com/office/powerpoint/2010/main" val="5381140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2484</TotalTime>
  <Words>658</Words>
  <Application>Microsoft Office PowerPoint</Application>
  <PresentationFormat>Widescreen</PresentationFormat>
  <Paragraphs>71</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Aleo</vt:lpstr>
      <vt:lpstr>Arial</vt:lpstr>
      <vt:lpstr>Calibri</vt:lpstr>
      <vt:lpstr>Calibri Light</vt:lpstr>
      <vt:lpstr>Symbol</vt:lpstr>
      <vt:lpstr>Times New Roman</vt:lpstr>
      <vt:lpstr>Office Theme</vt:lpstr>
      <vt:lpstr>Additional longline data fields for collection within WCPFC.  Proposal to reiterate SC19 recommendations to the Commission</vt:lpstr>
      <vt:lpstr>Background</vt:lpstr>
      <vt:lpstr>Proposed new operational Longline fields + one additional code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for a Revised Target Reference Point for South Pacific Albacore</dc:title>
  <dc:creator>Lars Olsen</dc:creator>
  <cp:lastModifiedBy>James</cp:lastModifiedBy>
  <cp:revision>51</cp:revision>
  <dcterms:created xsi:type="dcterms:W3CDTF">2023-04-28T00:39:08Z</dcterms:created>
  <dcterms:modified xsi:type="dcterms:W3CDTF">2024-08-14T00:46:39Z</dcterms:modified>
</cp:coreProperties>
</file>