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90" r:id="rId18"/>
    <p:sldId id="291" r:id="rId19"/>
    <p:sldId id="292"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AD"/>
    <a:srgbClr val="00B0CA"/>
    <a:srgbClr val="DEF3FE"/>
    <a:srgbClr val="D5FA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620" autoAdjust="0"/>
  </p:normalViewPr>
  <p:slideViewPr>
    <p:cSldViewPr snapToGrid="0">
      <p:cViewPr varScale="1">
        <p:scale>
          <a:sx n="76" d="100"/>
          <a:sy n="76" d="100"/>
        </p:scale>
        <p:origin x="898" y="9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homas.ruaia\Documents\FFA\SC%20Paper\2024\working_SC20_GN1_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45625546806647"/>
          <c:y val="5.0925925925925923E-2"/>
          <c:w val="0.83498818897637783"/>
          <c:h val="0.78004052978435956"/>
        </c:manualLayout>
      </c:layout>
      <c:barChart>
        <c:barDir val="col"/>
        <c:grouping val="stacked"/>
        <c:varyColors val="0"/>
        <c:ser>
          <c:idx val="0"/>
          <c:order val="0"/>
          <c:tx>
            <c:strRef>
              <c:f>'Pole and line catch value '!$B$32</c:f>
              <c:strCache>
                <c:ptCount val="1"/>
                <c:pt idx="0">
                  <c:v> Skipjack </c:v>
                </c:pt>
              </c:strCache>
            </c:strRef>
          </c:tx>
          <c:spPr>
            <a:solidFill>
              <a:srgbClr val="000099"/>
            </a:solidFill>
            <a:ln>
              <a:noFill/>
            </a:ln>
            <a:effectLst/>
          </c:spPr>
          <c:invertIfNegative val="0"/>
          <c:cat>
            <c:numRef>
              <c:f>'Pole and line catch value '!$A$33:$A$59</c:f>
              <c:numCache>
                <c:formatCode>General</c:formatCode>
                <c:ptCount val="2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formatCode="0">
                  <c:v>2015</c:v>
                </c:pt>
                <c:pt idx="19" formatCode="0">
                  <c:v>2016</c:v>
                </c:pt>
                <c:pt idx="20" formatCode="0">
                  <c:v>2017</c:v>
                </c:pt>
                <c:pt idx="21" formatCode="0">
                  <c:v>2018</c:v>
                </c:pt>
                <c:pt idx="22" formatCode="0">
                  <c:v>2019</c:v>
                </c:pt>
                <c:pt idx="23" formatCode="0">
                  <c:v>2020</c:v>
                </c:pt>
                <c:pt idx="24" formatCode="0">
                  <c:v>2021</c:v>
                </c:pt>
                <c:pt idx="25" formatCode="0">
                  <c:v>2022</c:v>
                </c:pt>
                <c:pt idx="26" formatCode="0">
                  <c:v>2023</c:v>
                </c:pt>
              </c:numCache>
            </c:numRef>
          </c:cat>
          <c:val>
            <c:numRef>
              <c:f>'Pole and line catch value '!$B$33:$B$59</c:f>
              <c:numCache>
                <c:formatCode>_(* #,##0.00_);_(* \(#,##0.00\);_(* "-"??_);_(@_)</c:formatCode>
                <c:ptCount val="27"/>
                <c:pt idx="0">
                  <c:v>0.35867931419701005</c:v>
                </c:pt>
                <c:pt idx="1">
                  <c:v>0.38561483682982234</c:v>
                </c:pt>
                <c:pt idx="2">
                  <c:v>0.33992353220107169</c:v>
                </c:pt>
                <c:pt idx="3">
                  <c:v>0.29382827956406637</c:v>
                </c:pt>
                <c:pt idx="4">
                  <c:v>0.23067791780625807</c:v>
                </c:pt>
                <c:pt idx="5">
                  <c:v>0.21883000439198347</c:v>
                </c:pt>
                <c:pt idx="6">
                  <c:v>0.24351191436891284</c:v>
                </c:pt>
                <c:pt idx="7">
                  <c:v>0.28589292053870008</c:v>
                </c:pt>
                <c:pt idx="8">
                  <c:v>0.23957999307081265</c:v>
                </c:pt>
                <c:pt idx="9">
                  <c:v>0.28817276786741952</c:v>
                </c:pt>
                <c:pt idx="10">
                  <c:v>0.32082204993899155</c:v>
                </c:pt>
                <c:pt idx="11">
                  <c:v>0.43523878683700801</c:v>
                </c:pt>
                <c:pt idx="12">
                  <c:v>0.32826052361307562</c:v>
                </c:pt>
                <c:pt idx="13">
                  <c:v>0.36530326378803085</c:v>
                </c:pt>
                <c:pt idx="14">
                  <c:v>0.40441494585483173</c:v>
                </c:pt>
                <c:pt idx="15">
                  <c:v>0.44175830373889458</c:v>
                </c:pt>
                <c:pt idx="16">
                  <c:v>0.37673455065147188</c:v>
                </c:pt>
                <c:pt idx="17">
                  <c:v>0.27602934053709649</c:v>
                </c:pt>
                <c:pt idx="18">
                  <c:v>0.242171733376017</c:v>
                </c:pt>
                <c:pt idx="19">
                  <c:v>0.28779829499556014</c:v>
                </c:pt>
                <c:pt idx="20">
                  <c:v>0.28726238381217473</c:v>
                </c:pt>
                <c:pt idx="21">
                  <c:v>0.33405383879195849</c:v>
                </c:pt>
                <c:pt idx="22">
                  <c:v>0.25340885699117255</c:v>
                </c:pt>
                <c:pt idx="23">
                  <c:v>0.29668910086035322</c:v>
                </c:pt>
                <c:pt idx="24">
                  <c:v>0.27869543951397036</c:v>
                </c:pt>
                <c:pt idx="25">
                  <c:v>0.29447782022047087</c:v>
                </c:pt>
                <c:pt idx="26">
                  <c:v>0.25411793980341413</c:v>
                </c:pt>
              </c:numCache>
            </c:numRef>
          </c:val>
          <c:extLst>
            <c:ext xmlns:c16="http://schemas.microsoft.com/office/drawing/2014/chart" uri="{C3380CC4-5D6E-409C-BE32-E72D297353CC}">
              <c16:uniqueId val="{00000000-F8B9-4635-8C54-1AF94DC6CF61}"/>
            </c:ext>
          </c:extLst>
        </c:ser>
        <c:ser>
          <c:idx val="1"/>
          <c:order val="1"/>
          <c:tx>
            <c:strRef>
              <c:f>'Pole and line catch value '!$C$32</c:f>
              <c:strCache>
                <c:ptCount val="1"/>
                <c:pt idx="0">
                  <c:v>Yellowfin </c:v>
                </c:pt>
              </c:strCache>
            </c:strRef>
          </c:tx>
          <c:spPr>
            <a:solidFill>
              <a:srgbClr val="FFFF00"/>
            </a:solidFill>
            <a:ln>
              <a:noFill/>
            </a:ln>
            <a:effectLst/>
          </c:spPr>
          <c:invertIfNegative val="0"/>
          <c:cat>
            <c:numRef>
              <c:f>'Pole and line catch value '!$A$33:$A$59</c:f>
              <c:numCache>
                <c:formatCode>General</c:formatCode>
                <c:ptCount val="2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formatCode="0">
                  <c:v>2015</c:v>
                </c:pt>
                <c:pt idx="19" formatCode="0">
                  <c:v>2016</c:v>
                </c:pt>
                <c:pt idx="20" formatCode="0">
                  <c:v>2017</c:v>
                </c:pt>
                <c:pt idx="21" formatCode="0">
                  <c:v>2018</c:v>
                </c:pt>
                <c:pt idx="22" formatCode="0">
                  <c:v>2019</c:v>
                </c:pt>
                <c:pt idx="23" formatCode="0">
                  <c:v>2020</c:v>
                </c:pt>
                <c:pt idx="24" formatCode="0">
                  <c:v>2021</c:v>
                </c:pt>
                <c:pt idx="25" formatCode="0">
                  <c:v>2022</c:v>
                </c:pt>
                <c:pt idx="26" formatCode="0">
                  <c:v>2023</c:v>
                </c:pt>
              </c:numCache>
            </c:numRef>
          </c:cat>
          <c:val>
            <c:numRef>
              <c:f>'Pole and line catch value '!$C$33:$C$59</c:f>
              <c:numCache>
                <c:formatCode>_(* #,##0.00_);_(* \(#,##0.00\);_(* "-"??_);_(@_)</c:formatCode>
                <c:ptCount val="27"/>
                <c:pt idx="0">
                  <c:v>3.2790892961711275E-2</c:v>
                </c:pt>
                <c:pt idx="1">
                  <c:v>3.8905298590086242E-2</c:v>
                </c:pt>
                <c:pt idx="2">
                  <c:v>2.7183011843430489E-2</c:v>
                </c:pt>
                <c:pt idx="3">
                  <c:v>2.5825191761876327E-2</c:v>
                </c:pt>
                <c:pt idx="4">
                  <c:v>2.4225059927701357E-2</c:v>
                </c:pt>
                <c:pt idx="5">
                  <c:v>2.6792893345878321E-2</c:v>
                </c:pt>
                <c:pt idx="6">
                  <c:v>2.7512696065342398E-2</c:v>
                </c:pt>
                <c:pt idx="7">
                  <c:v>3.3791103376899383E-2</c:v>
                </c:pt>
                <c:pt idx="8">
                  <c:v>3.5479459258741401E-2</c:v>
                </c:pt>
                <c:pt idx="9">
                  <c:v>3.4404761119289466E-2</c:v>
                </c:pt>
                <c:pt idx="10">
                  <c:v>4.5888510684023276E-2</c:v>
                </c:pt>
                <c:pt idx="11">
                  <c:v>4.5112478500000282E-2</c:v>
                </c:pt>
                <c:pt idx="12">
                  <c:v>3.7414123510539882E-2</c:v>
                </c:pt>
                <c:pt idx="13">
                  <c:v>3.714163910448421E-2</c:v>
                </c:pt>
                <c:pt idx="14">
                  <c:v>8.6661546801438255E-2</c:v>
                </c:pt>
                <c:pt idx="15">
                  <c:v>8.7329048211276572E-2</c:v>
                </c:pt>
                <c:pt idx="16">
                  <c:v>5.1168164404094496E-2</c:v>
                </c:pt>
                <c:pt idx="17">
                  <c:v>4.575646551244799E-2</c:v>
                </c:pt>
                <c:pt idx="18">
                  <c:v>4.9339936972090243E-2</c:v>
                </c:pt>
                <c:pt idx="19">
                  <c:v>3.9851266246513535E-2</c:v>
                </c:pt>
                <c:pt idx="20">
                  <c:v>5.2595820691768692E-2</c:v>
                </c:pt>
                <c:pt idx="21">
                  <c:v>5.3341825915033982E-2</c:v>
                </c:pt>
                <c:pt idx="22">
                  <c:v>3.4928882628306568E-2</c:v>
                </c:pt>
                <c:pt idx="23">
                  <c:v>5.2695997167552425E-2</c:v>
                </c:pt>
                <c:pt idx="24">
                  <c:v>3.9794275399562151E-2</c:v>
                </c:pt>
                <c:pt idx="25">
                  <c:v>3.7412003179022865E-2</c:v>
                </c:pt>
                <c:pt idx="26">
                  <c:v>4.0015241619505301E-2</c:v>
                </c:pt>
              </c:numCache>
            </c:numRef>
          </c:val>
          <c:extLst>
            <c:ext xmlns:c16="http://schemas.microsoft.com/office/drawing/2014/chart" uri="{C3380CC4-5D6E-409C-BE32-E72D297353CC}">
              <c16:uniqueId val="{00000001-F8B9-4635-8C54-1AF94DC6CF61}"/>
            </c:ext>
          </c:extLst>
        </c:ser>
        <c:ser>
          <c:idx val="2"/>
          <c:order val="2"/>
          <c:tx>
            <c:strRef>
              <c:f>'Pole and line catch value '!$D$32</c:f>
              <c:strCache>
                <c:ptCount val="1"/>
                <c:pt idx="0">
                  <c:v>Bigeye</c:v>
                </c:pt>
              </c:strCache>
            </c:strRef>
          </c:tx>
          <c:spPr>
            <a:solidFill>
              <a:srgbClr val="00FF00"/>
            </a:solidFill>
            <a:ln>
              <a:noFill/>
            </a:ln>
            <a:effectLst/>
          </c:spPr>
          <c:invertIfNegative val="0"/>
          <c:cat>
            <c:numRef>
              <c:f>'Pole and line catch value '!$A$33:$A$59</c:f>
              <c:numCache>
                <c:formatCode>General</c:formatCode>
                <c:ptCount val="2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formatCode="0">
                  <c:v>2015</c:v>
                </c:pt>
                <c:pt idx="19" formatCode="0">
                  <c:v>2016</c:v>
                </c:pt>
                <c:pt idx="20" formatCode="0">
                  <c:v>2017</c:v>
                </c:pt>
                <c:pt idx="21" formatCode="0">
                  <c:v>2018</c:v>
                </c:pt>
                <c:pt idx="22" formatCode="0">
                  <c:v>2019</c:v>
                </c:pt>
                <c:pt idx="23" formatCode="0">
                  <c:v>2020</c:v>
                </c:pt>
                <c:pt idx="24" formatCode="0">
                  <c:v>2021</c:v>
                </c:pt>
                <c:pt idx="25" formatCode="0">
                  <c:v>2022</c:v>
                </c:pt>
                <c:pt idx="26" formatCode="0">
                  <c:v>2023</c:v>
                </c:pt>
              </c:numCache>
            </c:numRef>
          </c:cat>
          <c:val>
            <c:numRef>
              <c:f>'Pole and line catch value '!$D$33:$D$59</c:f>
              <c:numCache>
                <c:formatCode>_(* #,##0.00_);_(* \(#,##0.00\);_(* "-"??_);_(@_)</c:formatCode>
                <c:ptCount val="27"/>
                <c:pt idx="0">
                  <c:v>9.4413053944244364E-3</c:v>
                </c:pt>
                <c:pt idx="1">
                  <c:v>7.7725123601347723E-3</c:v>
                </c:pt>
                <c:pt idx="2">
                  <c:v>5.4726860973086508E-3</c:v>
                </c:pt>
                <c:pt idx="3">
                  <c:v>5.638303747086116E-3</c:v>
                </c:pt>
                <c:pt idx="4">
                  <c:v>5.4928821199601817E-3</c:v>
                </c:pt>
                <c:pt idx="5">
                  <c:v>5.7258088149547207E-3</c:v>
                </c:pt>
                <c:pt idx="6">
                  <c:v>4.2330251757902422E-3</c:v>
                </c:pt>
                <c:pt idx="7">
                  <c:v>1.0209743334393074E-2</c:v>
                </c:pt>
                <c:pt idx="8">
                  <c:v>6.4751133165770313E-3</c:v>
                </c:pt>
                <c:pt idx="9">
                  <c:v>1.2663773714158878E-2</c:v>
                </c:pt>
                <c:pt idx="10">
                  <c:v>1.0500796909690698E-2</c:v>
                </c:pt>
                <c:pt idx="11">
                  <c:v>1.6763376151600142E-2</c:v>
                </c:pt>
                <c:pt idx="12">
                  <c:v>1.1417462288650936E-2</c:v>
                </c:pt>
                <c:pt idx="13">
                  <c:v>1.1095048736002771E-2</c:v>
                </c:pt>
                <c:pt idx="14">
                  <c:v>1.1916350161223256E-2</c:v>
                </c:pt>
                <c:pt idx="15">
                  <c:v>1.085257590701608E-2</c:v>
                </c:pt>
                <c:pt idx="16">
                  <c:v>1.115729548535847E-2</c:v>
                </c:pt>
                <c:pt idx="17">
                  <c:v>9.2238188849187268E-3</c:v>
                </c:pt>
                <c:pt idx="18">
                  <c:v>7.4661302360511514E-3</c:v>
                </c:pt>
                <c:pt idx="19">
                  <c:v>6.5203354024553264E-3</c:v>
                </c:pt>
                <c:pt idx="20">
                  <c:v>5.585284164743692E-3</c:v>
                </c:pt>
                <c:pt idx="21">
                  <c:v>7.4138786385303645E-3</c:v>
                </c:pt>
                <c:pt idx="22">
                  <c:v>2.3466004726717662E-3</c:v>
                </c:pt>
                <c:pt idx="23">
                  <c:v>4.1803687191580537E-3</c:v>
                </c:pt>
                <c:pt idx="24">
                  <c:v>3.850340924169159E-3</c:v>
                </c:pt>
                <c:pt idx="25">
                  <c:v>5.2624024754464802E-3</c:v>
                </c:pt>
                <c:pt idx="26">
                  <c:v>4.7648914642977776E-3</c:v>
                </c:pt>
              </c:numCache>
            </c:numRef>
          </c:val>
          <c:extLst>
            <c:ext xmlns:c16="http://schemas.microsoft.com/office/drawing/2014/chart" uri="{C3380CC4-5D6E-409C-BE32-E72D297353CC}">
              <c16:uniqueId val="{00000002-F8B9-4635-8C54-1AF94DC6CF61}"/>
            </c:ext>
          </c:extLst>
        </c:ser>
        <c:ser>
          <c:idx val="3"/>
          <c:order val="3"/>
          <c:tx>
            <c:strRef>
              <c:f>'Pole and line catch value '!$E$32</c:f>
              <c:strCache>
                <c:ptCount val="1"/>
                <c:pt idx="0">
                  <c:v>Albacore</c:v>
                </c:pt>
              </c:strCache>
            </c:strRef>
          </c:tx>
          <c:spPr>
            <a:solidFill>
              <a:srgbClr val="FF0000"/>
            </a:solidFill>
            <a:ln>
              <a:noFill/>
            </a:ln>
            <a:effectLst/>
          </c:spPr>
          <c:invertIfNegative val="0"/>
          <c:cat>
            <c:numRef>
              <c:f>'Pole and line catch value '!$A$33:$A$59</c:f>
              <c:numCache>
                <c:formatCode>General</c:formatCode>
                <c:ptCount val="2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formatCode="0">
                  <c:v>2015</c:v>
                </c:pt>
                <c:pt idx="19" formatCode="0">
                  <c:v>2016</c:v>
                </c:pt>
                <c:pt idx="20" formatCode="0">
                  <c:v>2017</c:v>
                </c:pt>
                <c:pt idx="21" formatCode="0">
                  <c:v>2018</c:v>
                </c:pt>
                <c:pt idx="22" formatCode="0">
                  <c:v>2019</c:v>
                </c:pt>
                <c:pt idx="23" formatCode="0">
                  <c:v>2020</c:v>
                </c:pt>
                <c:pt idx="24" formatCode="0">
                  <c:v>2021</c:v>
                </c:pt>
                <c:pt idx="25" formatCode="0">
                  <c:v>2022</c:v>
                </c:pt>
                <c:pt idx="26" formatCode="0">
                  <c:v>2023</c:v>
                </c:pt>
              </c:numCache>
            </c:numRef>
          </c:cat>
          <c:val>
            <c:numRef>
              <c:f>'Pole and line catch value '!$E$33:$E$59</c:f>
              <c:numCache>
                <c:formatCode>_(* #,##0.00_);_(* \(#,##0.00\);_(* "-"??_);_(@_)</c:formatCode>
                <c:ptCount val="27"/>
                <c:pt idx="0">
                  <c:v>7.0843222661545427E-2</c:v>
                </c:pt>
                <c:pt idx="1">
                  <c:v>4.7045035327335998E-2</c:v>
                </c:pt>
                <c:pt idx="2">
                  <c:v>9.646383821033061E-2</c:v>
                </c:pt>
                <c:pt idx="3">
                  <c:v>5.0164153161191417E-2</c:v>
                </c:pt>
                <c:pt idx="4">
                  <c:v>7.3549936379823863E-2</c:v>
                </c:pt>
                <c:pt idx="5">
                  <c:v>8.6757690108530738E-2</c:v>
                </c:pt>
                <c:pt idx="6">
                  <c:v>6.8065774715217298E-2</c:v>
                </c:pt>
                <c:pt idx="7">
                  <c:v>7.0317835161559636E-2</c:v>
                </c:pt>
                <c:pt idx="8">
                  <c:v>3.927417578954423E-2</c:v>
                </c:pt>
                <c:pt idx="9">
                  <c:v>4.1250563686362207E-2</c:v>
                </c:pt>
                <c:pt idx="10">
                  <c:v>7.3620584250435564E-2</c:v>
                </c:pt>
                <c:pt idx="11">
                  <c:v>4.7451988439281272E-2</c:v>
                </c:pt>
                <c:pt idx="12">
                  <c:v>8.2450181762541236E-2</c:v>
                </c:pt>
                <c:pt idx="13">
                  <c:v>5.2366961847966131E-2</c:v>
                </c:pt>
                <c:pt idx="14">
                  <c:v>7.8329165772532433E-2</c:v>
                </c:pt>
                <c:pt idx="15">
                  <c:v>0.11938994241322973</c:v>
                </c:pt>
                <c:pt idx="16">
                  <c:v>8.440945375637339E-2</c:v>
                </c:pt>
                <c:pt idx="17">
                  <c:v>8.4714315110112792E-2</c:v>
                </c:pt>
                <c:pt idx="18">
                  <c:v>6.4368728405399894E-2</c:v>
                </c:pt>
                <c:pt idx="19">
                  <c:v>4.2477057941099648E-2</c:v>
                </c:pt>
                <c:pt idx="20">
                  <c:v>6.2304955205583587E-2</c:v>
                </c:pt>
                <c:pt idx="21">
                  <c:v>6.023153897948208E-2</c:v>
                </c:pt>
                <c:pt idx="22">
                  <c:v>3.3943375628018309E-2</c:v>
                </c:pt>
                <c:pt idx="23">
                  <c:v>0.12854634595051023</c:v>
                </c:pt>
                <c:pt idx="24">
                  <c:v>3.8007223925058113E-2</c:v>
                </c:pt>
                <c:pt idx="25">
                  <c:v>1.5233408042356296E-2</c:v>
                </c:pt>
                <c:pt idx="26">
                  <c:v>1.3553438611866288E-2</c:v>
                </c:pt>
              </c:numCache>
            </c:numRef>
          </c:val>
          <c:extLst>
            <c:ext xmlns:c16="http://schemas.microsoft.com/office/drawing/2014/chart" uri="{C3380CC4-5D6E-409C-BE32-E72D297353CC}">
              <c16:uniqueId val="{00000003-F8B9-4635-8C54-1AF94DC6CF61}"/>
            </c:ext>
          </c:extLst>
        </c:ser>
        <c:dLbls>
          <c:showLegendKey val="0"/>
          <c:showVal val="0"/>
          <c:showCatName val="0"/>
          <c:showSerName val="0"/>
          <c:showPercent val="0"/>
          <c:showBubbleSize val="0"/>
        </c:dLbls>
        <c:gapWidth val="150"/>
        <c:overlap val="100"/>
        <c:axId val="1618134064"/>
        <c:axId val="1618136976"/>
      </c:barChart>
      <c:catAx>
        <c:axId val="16181340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1618136976"/>
        <c:crosses val="autoZero"/>
        <c:auto val="1"/>
        <c:lblAlgn val="ctr"/>
        <c:lblOffset val="100"/>
        <c:noMultiLvlLbl val="0"/>
      </c:catAx>
      <c:valAx>
        <c:axId val="1618136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sz="1000" b="1">
                    <a:solidFill>
                      <a:sysClr val="windowText" lastClr="000000"/>
                    </a:solidFill>
                  </a:rPr>
                  <a:t>$ billion</a:t>
                </a:r>
              </a:p>
            </c:rich>
          </c:tx>
          <c:layout>
            <c:manualLayout>
              <c:xMode val="edge"/>
              <c:yMode val="edge"/>
              <c:x val="1.6361111111111111E-2"/>
              <c:y val="0.3619827209098862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1618134064"/>
        <c:crosses val="autoZero"/>
        <c:crossBetween val="between"/>
      </c:valAx>
      <c:spPr>
        <a:noFill/>
        <a:ln w="6350">
          <a:solidFill>
            <a:schemeClr val="tx1"/>
          </a:solidFill>
        </a:ln>
        <a:effectLst/>
      </c:spPr>
    </c:plotArea>
    <c:legend>
      <c:legendPos val="b"/>
      <c:layout>
        <c:manualLayout>
          <c:xMode val="edge"/>
          <c:yMode val="edge"/>
          <c:x val="0.1310135608048994"/>
          <c:y val="5.1504082822980461E-2"/>
          <c:w val="0.17174063259667233"/>
          <c:h val="0.19024068156705204"/>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765F1-A8FD-4112-AE74-FB76856E7E14}" type="datetimeFigureOut">
              <a:rPr lang="en-AU" smtClean="0"/>
              <a:t>14/08/2024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28977-06C3-43E6-AD4F-0DE2843B99B6}" type="slidenum">
              <a:rPr lang="en-AU" smtClean="0"/>
              <a:t>‹#›</a:t>
            </a:fld>
            <a:endParaRPr lang="en-AU"/>
          </a:p>
        </p:txBody>
      </p:sp>
    </p:spTree>
    <p:extLst>
      <p:ext uri="{BB962C8B-B14F-4D97-AF65-F5344CB8AC3E}">
        <p14:creationId xmlns:p14="http://schemas.microsoft.com/office/powerpoint/2010/main" val="228393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028977-06C3-43E6-AD4F-0DE2843B99B6}" type="slidenum">
              <a:rPr lang="en-AU" smtClean="0"/>
              <a:t>1</a:t>
            </a:fld>
            <a:endParaRPr lang="en-AU"/>
          </a:p>
        </p:txBody>
      </p:sp>
    </p:spTree>
    <p:extLst>
      <p:ext uri="{BB962C8B-B14F-4D97-AF65-F5344CB8AC3E}">
        <p14:creationId xmlns:p14="http://schemas.microsoft.com/office/powerpoint/2010/main" val="418502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Provisional catches from 2023 are slightly lower than for 2022, but overall catches have been fairly stable for the past 4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PS fishery remains the dominant gear, followed by the combined ‘Other’ category which includes the handline fisheries from the VIP countries.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Pole-and-line fishery continues to contract, while longline catches has been fairly stable over the time series.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Longline catches over the past 2 decades have been some of the highest of the time series, but 2023 catches were below the recent 10-year average</a:t>
            </a:r>
          </a:p>
          <a:p>
            <a:endParaRPr lang="en-AU" dirty="0"/>
          </a:p>
        </p:txBody>
      </p:sp>
      <p:sp>
        <p:nvSpPr>
          <p:cNvPr id="4" name="Slide Number Placeholder 3"/>
          <p:cNvSpPr>
            <a:spLocks noGrp="1"/>
          </p:cNvSpPr>
          <p:nvPr>
            <p:ph type="sldNum" sz="quarter" idx="5"/>
          </p:nvPr>
        </p:nvSpPr>
        <p:spPr/>
        <p:txBody>
          <a:bodyPr/>
          <a:lstStyle/>
          <a:p>
            <a:fld id="{F6028977-06C3-43E6-AD4F-0DE2843B99B6}" type="slidenum">
              <a:rPr lang="en-AU" smtClean="0"/>
              <a:t>2</a:t>
            </a:fld>
            <a:endParaRPr lang="en-AU"/>
          </a:p>
        </p:txBody>
      </p:sp>
    </p:spTree>
    <p:extLst>
      <p:ext uri="{BB962C8B-B14F-4D97-AF65-F5344CB8AC3E}">
        <p14:creationId xmlns:p14="http://schemas.microsoft.com/office/powerpoint/2010/main" val="33199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Skipjack catch declined a bit from the high in 2019, but has been comparable to catches form recent years.</a:t>
            </a:r>
          </a:p>
          <a:p>
            <a:r>
              <a:rPr lang="en-AU" dirty="0"/>
              <a:t>YFT was the 2</a:t>
            </a:r>
            <a:r>
              <a:rPr lang="en-AU" baseline="30000" dirty="0"/>
              <a:t>nd</a:t>
            </a:r>
            <a:r>
              <a:rPr lang="en-AU" dirty="0"/>
              <a:t> highest catch on record, second to catches from 2021</a:t>
            </a:r>
          </a:p>
          <a:p>
            <a:r>
              <a:rPr lang="en-AU" dirty="0"/>
              <a:t>BET catches declined to one of the lowest catches in the past 20 years, but similar to catches from the past 2 years.</a:t>
            </a:r>
          </a:p>
          <a:p>
            <a:r>
              <a:rPr lang="en-AU" dirty="0"/>
              <a:t>ALB catches remain relatively low, about 50K mt lower than the record catch in 2002</a:t>
            </a:r>
          </a:p>
        </p:txBody>
      </p:sp>
      <p:sp>
        <p:nvSpPr>
          <p:cNvPr id="4" name="Slide Number Placeholder 3"/>
          <p:cNvSpPr>
            <a:spLocks noGrp="1"/>
          </p:cNvSpPr>
          <p:nvPr>
            <p:ph type="sldNum" sz="quarter" idx="5"/>
          </p:nvPr>
        </p:nvSpPr>
        <p:spPr/>
        <p:txBody>
          <a:bodyPr/>
          <a:lstStyle/>
          <a:p>
            <a:fld id="{F6028977-06C3-43E6-AD4F-0DE2843B99B6}" type="slidenum">
              <a:rPr lang="en-AU" smtClean="0"/>
              <a:t>3</a:t>
            </a:fld>
            <a:endParaRPr lang="en-AU"/>
          </a:p>
        </p:txBody>
      </p:sp>
    </p:spTree>
    <p:extLst>
      <p:ext uri="{BB962C8B-B14F-4D97-AF65-F5344CB8AC3E}">
        <p14:creationId xmlns:p14="http://schemas.microsoft.com/office/powerpoint/2010/main" val="220940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number of purse seine vessels declined since about 2015, however 2023 the fleet size increased slightly to 239</a:t>
            </a:r>
          </a:p>
          <a:p>
            <a:r>
              <a:rPr lang="en-AU" dirty="0"/>
              <a:t>~60% of the PS fleet were flagged to Pacific Island countries</a:t>
            </a:r>
          </a:p>
        </p:txBody>
      </p:sp>
      <p:sp>
        <p:nvSpPr>
          <p:cNvPr id="4" name="Slide Number Placeholder 3"/>
          <p:cNvSpPr>
            <a:spLocks noGrp="1"/>
          </p:cNvSpPr>
          <p:nvPr>
            <p:ph type="sldNum" sz="quarter" idx="5"/>
          </p:nvPr>
        </p:nvSpPr>
        <p:spPr/>
        <p:txBody>
          <a:bodyPr/>
          <a:lstStyle/>
          <a:p>
            <a:fld id="{F6028977-06C3-43E6-AD4F-0DE2843B99B6}" type="slidenum">
              <a:rPr lang="en-AU" smtClean="0"/>
              <a:t>6</a:t>
            </a:fld>
            <a:endParaRPr lang="en-AU"/>
          </a:p>
        </p:txBody>
      </p:sp>
    </p:spTree>
    <p:extLst>
      <p:ext uri="{BB962C8B-B14F-4D97-AF65-F5344CB8AC3E}">
        <p14:creationId xmlns:p14="http://schemas.microsoft.com/office/powerpoint/2010/main" val="101832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Purse seine catches have fluctuated since 2010, with the last 3-4 years showing relative stability in catch and effort.</a:t>
            </a:r>
          </a:p>
          <a:p>
            <a:r>
              <a:rPr lang="en-AU" dirty="0"/>
              <a:t>SKJ catches were slightly below the 10-year average</a:t>
            </a:r>
          </a:p>
          <a:p>
            <a:r>
              <a:rPr lang="en-AU" dirty="0"/>
              <a:t>YFT catch was 4</a:t>
            </a:r>
            <a:r>
              <a:rPr lang="en-AU" baseline="30000" dirty="0"/>
              <a:t>th</a:t>
            </a:r>
            <a:r>
              <a:rPr lang="en-AU" dirty="0"/>
              <a:t> highest on record</a:t>
            </a:r>
          </a:p>
          <a:p>
            <a:r>
              <a:rPr lang="en-AU" dirty="0"/>
              <a:t>The species composition has remained fairly stable as well, noting that the species composition in purse seine catches is adjusted based on observer data, but could potentially be adjusted using cannery data in the future as cannery receipt data increases.</a:t>
            </a:r>
          </a:p>
        </p:txBody>
      </p:sp>
      <p:sp>
        <p:nvSpPr>
          <p:cNvPr id="4" name="Slide Number Placeholder 3"/>
          <p:cNvSpPr>
            <a:spLocks noGrp="1"/>
          </p:cNvSpPr>
          <p:nvPr>
            <p:ph type="sldNum" sz="quarter" idx="5"/>
          </p:nvPr>
        </p:nvSpPr>
        <p:spPr/>
        <p:txBody>
          <a:bodyPr/>
          <a:lstStyle/>
          <a:p>
            <a:fld id="{F6028977-06C3-43E6-AD4F-0DE2843B99B6}" type="slidenum">
              <a:rPr lang="en-AU" smtClean="0"/>
              <a:t>7</a:t>
            </a:fld>
            <a:endParaRPr lang="en-AU"/>
          </a:p>
        </p:txBody>
      </p:sp>
    </p:spTree>
    <p:extLst>
      <p:ext uri="{BB962C8B-B14F-4D97-AF65-F5344CB8AC3E}">
        <p14:creationId xmlns:p14="http://schemas.microsoft.com/office/powerpoint/2010/main" val="69120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0" i="0" dirty="0">
                <a:solidFill>
                  <a:srgbClr val="000000"/>
                </a:solidFill>
                <a:effectLst/>
                <a:latin typeface="CMR10"/>
              </a:rPr>
              <a:t>Distribution of purse seine effort (days fishing – left; sets by set type – right), 2022–2023 (blue – </a:t>
            </a:r>
            <a:r>
              <a:rPr lang="en-AU" sz="1800" b="0" i="0" dirty="0" err="1">
                <a:solidFill>
                  <a:srgbClr val="000000"/>
                </a:solidFill>
                <a:effectLst/>
                <a:latin typeface="CMR10"/>
              </a:rPr>
              <a:t>unassociated</a:t>
            </a:r>
            <a:r>
              <a:rPr lang="en-AU" sz="1800" b="0" i="0" dirty="0">
                <a:solidFill>
                  <a:srgbClr val="000000"/>
                </a:solidFill>
                <a:effectLst/>
                <a:latin typeface="CMR10"/>
              </a:rPr>
              <a:t>; yellow – log; red – drifting FAD; green – anchored FAD). Pink shading represents the extent of average sea surface temperature </a:t>
            </a:r>
            <a:r>
              <a:rPr lang="en-AU" sz="1800" b="0" i="1" dirty="0">
                <a:solidFill>
                  <a:srgbClr val="000000"/>
                </a:solidFill>
                <a:effectLst/>
                <a:latin typeface="CMMI10"/>
              </a:rPr>
              <a:t>&gt; </a:t>
            </a:r>
            <a:r>
              <a:rPr lang="en-AU" sz="1800" b="0" i="0" dirty="0">
                <a:solidFill>
                  <a:srgbClr val="000000"/>
                </a:solidFill>
                <a:effectLst/>
                <a:latin typeface="CMR10"/>
              </a:rPr>
              <a:t>28.5</a:t>
            </a:r>
            <a:r>
              <a:rPr lang="en-AU" sz="1800" b="0" i="1" dirty="0">
                <a:solidFill>
                  <a:srgbClr val="000000"/>
                </a:solidFill>
                <a:effectLst/>
                <a:latin typeface="CMSY8"/>
              </a:rPr>
              <a:t>◦ </a:t>
            </a:r>
            <a:r>
              <a:rPr lang="en-AU" sz="1800" b="0" i="0" dirty="0">
                <a:solidFill>
                  <a:srgbClr val="000000"/>
                </a:solidFill>
                <a:effectLst/>
                <a:latin typeface="CMR10"/>
              </a:rPr>
              <a:t>ENSO trends are denoted by ‘+’: La </a:t>
            </a:r>
            <a:r>
              <a:rPr lang="en-AU" sz="1800" b="0" i="0" dirty="0" err="1">
                <a:solidFill>
                  <a:srgbClr val="000000"/>
                </a:solidFill>
                <a:effectLst/>
                <a:latin typeface="CMR10"/>
              </a:rPr>
              <a:t>Ni˜na</a:t>
            </a:r>
            <a:r>
              <a:rPr lang="en-AU" sz="1800" b="0" i="0" dirty="0">
                <a:solidFill>
                  <a:srgbClr val="000000"/>
                </a:solidFill>
                <a:effectLst/>
                <a:latin typeface="CMR10"/>
              </a:rPr>
              <a:t>; ‘-’: El </a:t>
            </a:r>
            <a:r>
              <a:rPr lang="en-AU" sz="1800" b="0" i="0" dirty="0" err="1">
                <a:solidFill>
                  <a:srgbClr val="000000"/>
                </a:solidFill>
                <a:effectLst/>
                <a:latin typeface="CMR10"/>
              </a:rPr>
              <a:t>Ni˜no</a:t>
            </a:r>
            <a:r>
              <a:rPr lang="en-AU" sz="1800" b="0" i="0" dirty="0">
                <a:solidFill>
                  <a:srgbClr val="000000"/>
                </a:solidFill>
                <a:effectLst/>
                <a:latin typeface="CMR10"/>
              </a:rPr>
              <a:t>; ‘o’: transitional period</a:t>
            </a:r>
            <a:r>
              <a:rPr lang="en-AU" dirty="0"/>
              <a:t> </a:t>
            </a:r>
            <a:br>
              <a:rPr lang="en-AU" dirty="0"/>
            </a:br>
            <a:endParaRPr lang="en-AU" dirty="0"/>
          </a:p>
        </p:txBody>
      </p:sp>
      <p:sp>
        <p:nvSpPr>
          <p:cNvPr id="4" name="Slide Number Placeholder 3"/>
          <p:cNvSpPr>
            <a:spLocks noGrp="1"/>
          </p:cNvSpPr>
          <p:nvPr>
            <p:ph type="sldNum" sz="quarter" idx="5"/>
          </p:nvPr>
        </p:nvSpPr>
        <p:spPr/>
        <p:txBody>
          <a:bodyPr/>
          <a:lstStyle/>
          <a:p>
            <a:fld id="{F6028977-06C3-43E6-AD4F-0DE2843B99B6}" type="slidenum">
              <a:rPr lang="en-AU" smtClean="0"/>
              <a:t>8</a:t>
            </a:fld>
            <a:endParaRPr lang="en-AU"/>
          </a:p>
        </p:txBody>
      </p:sp>
    </p:spTree>
    <p:extLst>
      <p:ext uri="{BB962C8B-B14F-4D97-AF65-F5344CB8AC3E}">
        <p14:creationId xmlns:p14="http://schemas.microsoft.com/office/powerpoint/2010/main" val="376430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PL catch was about 143K mt, the lowest of the time series with evidence of continued fleet contraction</a:t>
            </a:r>
          </a:p>
          <a:p>
            <a:r>
              <a:rPr lang="en-AU" dirty="0"/>
              <a:t>Currently only 4 pole-and-line fleets active in the WCPO: Japan, Indonesia, French Polynesia, and Solomon Islands</a:t>
            </a:r>
          </a:p>
          <a:p>
            <a:r>
              <a:rPr lang="en-AU" dirty="0"/>
              <a:t>Vast majority (~98%) of the catch is landed by the Japan and Indonesia fleets – 58K mt for Japan in 2023 and 85K for Indonesia</a:t>
            </a:r>
          </a:p>
        </p:txBody>
      </p:sp>
      <p:sp>
        <p:nvSpPr>
          <p:cNvPr id="4" name="Slide Number Placeholder 3"/>
          <p:cNvSpPr>
            <a:spLocks noGrp="1"/>
          </p:cNvSpPr>
          <p:nvPr>
            <p:ph type="sldNum" sz="quarter" idx="5"/>
          </p:nvPr>
        </p:nvSpPr>
        <p:spPr/>
        <p:txBody>
          <a:bodyPr/>
          <a:lstStyle/>
          <a:p>
            <a:fld id="{F6028977-06C3-43E6-AD4F-0DE2843B99B6}" type="slidenum">
              <a:rPr lang="en-AU" smtClean="0"/>
              <a:t>10</a:t>
            </a:fld>
            <a:endParaRPr lang="en-AU"/>
          </a:p>
        </p:txBody>
      </p:sp>
    </p:spTree>
    <p:extLst>
      <p:ext uri="{BB962C8B-B14F-4D97-AF65-F5344CB8AC3E}">
        <p14:creationId xmlns:p14="http://schemas.microsoft.com/office/powerpoint/2010/main" val="219183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Longline accounts for 8-10% of the landed catch, but rivals the purse seine in terms of catch value.</a:t>
            </a:r>
          </a:p>
          <a:p>
            <a:r>
              <a:rPr lang="en-AU" dirty="0"/>
              <a:t>The number of vessels active in the fishery has been fairly stable over the past 5 years – at 2,355 in 2023</a:t>
            </a:r>
          </a:p>
          <a:p>
            <a:r>
              <a:rPr lang="en-AU" dirty="0"/>
              <a:t>The catch composition has shifted to an increase an ALB and reduction in YFT compared to the early part of the time series, but that may be due in part to the recent prevailing La Nina conditions.</a:t>
            </a:r>
          </a:p>
          <a:p>
            <a:r>
              <a:rPr lang="en-AU" dirty="0"/>
              <a:t>Handline gears are separated form longline where possible. Large-fish Handline fisheries in Indonesia, Philippines and Vietnam, largely targeting YFT harvested approximately 45K mt in 2023. </a:t>
            </a:r>
          </a:p>
          <a:p>
            <a:endParaRPr lang="en-AU" dirty="0"/>
          </a:p>
          <a:p>
            <a:endParaRPr lang="en-AU" dirty="0"/>
          </a:p>
        </p:txBody>
      </p:sp>
      <p:sp>
        <p:nvSpPr>
          <p:cNvPr id="4" name="Slide Number Placeholder 3"/>
          <p:cNvSpPr>
            <a:spLocks noGrp="1"/>
          </p:cNvSpPr>
          <p:nvPr>
            <p:ph type="sldNum" sz="quarter" idx="5"/>
          </p:nvPr>
        </p:nvSpPr>
        <p:spPr/>
        <p:txBody>
          <a:bodyPr/>
          <a:lstStyle/>
          <a:p>
            <a:fld id="{F6028977-06C3-43E6-AD4F-0DE2843B99B6}" type="slidenum">
              <a:rPr lang="en-AU" smtClean="0"/>
              <a:t>12</a:t>
            </a:fld>
            <a:endParaRPr lang="en-AU"/>
          </a:p>
        </p:txBody>
      </p:sp>
    </p:spTree>
    <p:extLst>
      <p:ext uri="{BB962C8B-B14F-4D97-AF65-F5344CB8AC3E}">
        <p14:creationId xmlns:p14="http://schemas.microsoft.com/office/powerpoint/2010/main" val="1807832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provisional large-fish handline catch estimates suggest similar catches to 2022 (~45K mt), but with more albacore. </a:t>
            </a:r>
          </a:p>
          <a:p>
            <a:endParaRPr lang="en-AU" dirty="0"/>
          </a:p>
          <a:p>
            <a:r>
              <a:rPr lang="en-AU" dirty="0"/>
              <a:t>In the Banda Sea region of ID there can be seasonal cooling of the sea surface temperatures, as shown for Q3 of 2023. During these periods of cooler water and potential upwelling, catches of albacore have increased.</a:t>
            </a:r>
            <a:br>
              <a:rPr lang="en-AU" dirty="0"/>
            </a:br>
            <a:endParaRPr lang="en-AU" dirty="0"/>
          </a:p>
        </p:txBody>
      </p:sp>
      <p:sp>
        <p:nvSpPr>
          <p:cNvPr id="4" name="Slide Number Placeholder 3"/>
          <p:cNvSpPr>
            <a:spLocks noGrp="1"/>
          </p:cNvSpPr>
          <p:nvPr>
            <p:ph type="sldNum" sz="quarter" idx="5"/>
          </p:nvPr>
        </p:nvSpPr>
        <p:spPr/>
        <p:txBody>
          <a:bodyPr/>
          <a:lstStyle/>
          <a:p>
            <a:fld id="{F6028977-06C3-43E6-AD4F-0DE2843B99B6}" type="slidenum">
              <a:rPr lang="en-AU" smtClean="0"/>
              <a:t>15</a:t>
            </a:fld>
            <a:endParaRPr lang="en-AU"/>
          </a:p>
        </p:txBody>
      </p:sp>
    </p:spTree>
    <p:extLst>
      <p:ext uri="{BB962C8B-B14F-4D97-AF65-F5344CB8AC3E}">
        <p14:creationId xmlns:p14="http://schemas.microsoft.com/office/powerpoint/2010/main" val="2675221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A714-9302-4F78-8284-842B920EF9B4}"/>
              </a:ext>
            </a:extLst>
          </p:cNvPr>
          <p:cNvSpPr>
            <a:spLocks noGrp="1"/>
          </p:cNvSpPr>
          <p:nvPr>
            <p:ph type="ctrTitle"/>
          </p:nvPr>
        </p:nvSpPr>
        <p:spPr>
          <a:xfrm>
            <a:off x="4998720" y="2646363"/>
            <a:ext cx="6736080" cy="2387600"/>
          </a:xfrm>
        </p:spPr>
        <p:txBody>
          <a:bodyPr anchor="b" anchorCtr="0"/>
          <a:lstStyle>
            <a:lvl1pPr algn="l">
              <a:defRPr sz="6000"/>
            </a:lvl1pPr>
          </a:lstStyle>
          <a:p>
            <a:r>
              <a:rPr lang="en-US"/>
              <a:t>Click to edit Master title style</a:t>
            </a:r>
            <a:endParaRPr lang="fr-FR" dirty="0"/>
          </a:p>
        </p:txBody>
      </p:sp>
      <p:sp>
        <p:nvSpPr>
          <p:cNvPr id="3" name="Subtitle 2">
            <a:extLst>
              <a:ext uri="{FF2B5EF4-FFF2-40B4-BE49-F238E27FC236}">
                <a16:creationId xmlns:a16="http://schemas.microsoft.com/office/drawing/2014/main" id="{7B0BE79B-66B3-4535-868E-13C4FF6E637F}"/>
              </a:ext>
            </a:extLst>
          </p:cNvPr>
          <p:cNvSpPr>
            <a:spLocks noGrp="1"/>
          </p:cNvSpPr>
          <p:nvPr>
            <p:ph type="subTitle" idx="1"/>
          </p:nvPr>
        </p:nvSpPr>
        <p:spPr>
          <a:xfrm>
            <a:off x="4998720" y="5126038"/>
            <a:ext cx="6736080" cy="583882"/>
          </a:xfrm>
        </p:spPr>
        <p:txBody>
          <a:bodyPr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4" name="Date Placeholder 3">
            <a:extLst>
              <a:ext uri="{FF2B5EF4-FFF2-40B4-BE49-F238E27FC236}">
                <a16:creationId xmlns:a16="http://schemas.microsoft.com/office/drawing/2014/main" id="{EB6E2576-EA73-40E8-A2F2-A62B73E3CC2A}"/>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5" name="Footer Placeholder 4">
            <a:extLst>
              <a:ext uri="{FF2B5EF4-FFF2-40B4-BE49-F238E27FC236}">
                <a16:creationId xmlns:a16="http://schemas.microsoft.com/office/drawing/2014/main" id="{25C5CCD9-36E9-4809-B113-D53B5EBE804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4FD451D-CA62-47FA-92B4-ED2D8FCD9795}"/>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7" name="Picture 6" descr="Background pattern&#10;&#10;Description automatically generated">
            <a:extLst>
              <a:ext uri="{FF2B5EF4-FFF2-40B4-BE49-F238E27FC236}">
                <a16:creationId xmlns:a16="http://schemas.microsoft.com/office/drawing/2014/main" id="{92767241-17BF-8AFF-B9BE-875195288E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21263" cy="6858000"/>
          </a:xfrm>
          <a:prstGeom prst="rect">
            <a:avLst/>
          </a:prstGeom>
        </p:spPr>
      </p:pic>
      <p:pic>
        <p:nvPicPr>
          <p:cNvPr id="8" name="Picture 4">
            <a:extLst>
              <a:ext uri="{FF2B5EF4-FFF2-40B4-BE49-F238E27FC236}">
                <a16:creationId xmlns:a16="http://schemas.microsoft.com/office/drawing/2014/main" id="{0847052D-DE93-DF88-3AAA-CB2675B707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227072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2EE8B-A420-482C-AA8F-161CF56177BD}"/>
              </a:ext>
            </a:extLst>
          </p:cNvPr>
          <p:cNvSpPr>
            <a:spLocks noGrp="1"/>
          </p:cNvSpPr>
          <p:nvPr>
            <p:ph idx="1"/>
          </p:nvPr>
        </p:nvSpPr>
        <p:spPr>
          <a:xfrm>
            <a:off x="1025624" y="16935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843CB40F-0903-4B7E-8BF4-FABD7BA25384}"/>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5" name="Footer Placeholder 4">
            <a:extLst>
              <a:ext uri="{FF2B5EF4-FFF2-40B4-BE49-F238E27FC236}">
                <a16:creationId xmlns:a16="http://schemas.microsoft.com/office/drawing/2014/main" id="{9D1AB605-A5E2-4DE4-9DDB-979FC3696055}"/>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21C8B41D-0106-4F2E-8CAF-6F6AA937524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2" name="Title 1">
            <a:extLst>
              <a:ext uri="{FF2B5EF4-FFF2-40B4-BE49-F238E27FC236}">
                <a16:creationId xmlns:a16="http://schemas.microsoft.com/office/drawing/2014/main" id="{AB70209C-55AC-7EDB-1AE6-8DA0F85A81B0}"/>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5" name="Picture 4">
            <a:extLst>
              <a:ext uri="{FF2B5EF4-FFF2-40B4-BE49-F238E27FC236}">
                <a16:creationId xmlns:a16="http://schemas.microsoft.com/office/drawing/2014/main" id="{F6086CD8-7569-EBDF-AE07-CE93B56564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94126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ttom bar 1 column tex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873F47F-D34D-44F8-A4C7-085914045DB2}"/>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8" name="Footer Placeholder 7">
            <a:extLst>
              <a:ext uri="{FF2B5EF4-FFF2-40B4-BE49-F238E27FC236}">
                <a16:creationId xmlns:a16="http://schemas.microsoft.com/office/drawing/2014/main" id="{C7580783-FC5E-4A67-8104-4FB7A8D4AB8A}"/>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07B6090D-A3EB-4FDF-A21C-83AB4FDD39B0}"/>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10" name="Picture 9">
            <a:extLst>
              <a:ext uri="{FF2B5EF4-FFF2-40B4-BE49-F238E27FC236}">
                <a16:creationId xmlns:a16="http://schemas.microsoft.com/office/drawing/2014/main" id="{3D0F3356-3FA1-4DEB-8E57-D4E7D5E627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sp>
        <p:nvSpPr>
          <p:cNvPr id="17" name="Content Placeholder 2">
            <a:extLst>
              <a:ext uri="{FF2B5EF4-FFF2-40B4-BE49-F238E27FC236}">
                <a16:creationId xmlns:a16="http://schemas.microsoft.com/office/drawing/2014/main" id="{28AC3570-27DB-4DE2-AF51-4C488E57DFD8}"/>
              </a:ext>
            </a:extLst>
          </p:cNvPr>
          <p:cNvSpPr>
            <a:spLocks noGrp="1"/>
          </p:cNvSpPr>
          <p:nvPr>
            <p:ph idx="1"/>
          </p:nvPr>
        </p:nvSpPr>
        <p:spPr>
          <a:xfrm>
            <a:off x="1025624" y="1789494"/>
            <a:ext cx="10515600" cy="3921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pic>
        <p:nvPicPr>
          <p:cNvPr id="5" name="Picture 4" descr="Graphical user interface, text, application&#10;&#10;Description automatically generated">
            <a:extLst>
              <a:ext uri="{FF2B5EF4-FFF2-40B4-BE49-F238E27FC236}">
                <a16:creationId xmlns:a16="http://schemas.microsoft.com/office/drawing/2014/main" id="{97C967CF-52DD-C426-81E5-5EACF10409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34" t="18038" r="4056" b="80046"/>
          <a:stretch/>
        </p:blipFill>
        <p:spPr>
          <a:xfrm>
            <a:off x="916529" y="1127557"/>
            <a:ext cx="11069826" cy="131411"/>
          </a:xfrm>
          <a:prstGeom prst="rect">
            <a:avLst/>
          </a:prstGeom>
        </p:spPr>
      </p:pic>
      <p:sp>
        <p:nvSpPr>
          <p:cNvPr id="6" name="Title 1">
            <a:extLst>
              <a:ext uri="{FF2B5EF4-FFF2-40B4-BE49-F238E27FC236}">
                <a16:creationId xmlns:a16="http://schemas.microsoft.com/office/drawing/2014/main" id="{591B9295-C753-E501-0DE1-970730B7467C}"/>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2" name="Picture 4">
            <a:extLst>
              <a:ext uri="{FF2B5EF4-FFF2-40B4-BE49-F238E27FC236}">
                <a16:creationId xmlns:a16="http://schemas.microsoft.com/office/drawing/2014/main" id="{79232801-C811-253D-12D9-6846FA47631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279176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02A15-9DC6-4F18-A8CA-822A6ECB321F}"/>
              </a:ext>
            </a:extLst>
          </p:cNvPr>
          <p:cNvSpPr>
            <a:spLocks noGrp="1"/>
          </p:cNvSpPr>
          <p:nvPr>
            <p:ph sz="half" idx="1"/>
          </p:nvPr>
        </p:nvSpPr>
        <p:spPr>
          <a:xfrm>
            <a:off x="1049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a:extLst>
              <a:ext uri="{FF2B5EF4-FFF2-40B4-BE49-F238E27FC236}">
                <a16:creationId xmlns:a16="http://schemas.microsoft.com/office/drawing/2014/main" id="{D1B36924-1628-4793-A109-B217B6E4E9B8}"/>
              </a:ext>
            </a:extLst>
          </p:cNvPr>
          <p:cNvSpPr>
            <a:spLocks noGrp="1"/>
          </p:cNvSpPr>
          <p:nvPr>
            <p:ph sz="half" idx="2"/>
          </p:nvPr>
        </p:nvSpPr>
        <p:spPr>
          <a:xfrm>
            <a:off x="6383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C41B3672-26D8-4D46-B9DE-6B2D27E6AC94}"/>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6" name="Footer Placeholder 5">
            <a:extLst>
              <a:ext uri="{FF2B5EF4-FFF2-40B4-BE49-F238E27FC236}">
                <a16:creationId xmlns:a16="http://schemas.microsoft.com/office/drawing/2014/main" id="{78D59EA9-83A3-477E-9E11-11C501E3270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4F8C123-B7F5-4FD2-9435-71E4F724DFE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5" name="Title 1">
            <a:extLst>
              <a:ext uri="{FF2B5EF4-FFF2-40B4-BE49-F238E27FC236}">
                <a16:creationId xmlns:a16="http://schemas.microsoft.com/office/drawing/2014/main" id="{6008A5D2-D9D8-987B-E3D9-B66316B5AA17}"/>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6" name="Picture 4">
            <a:extLst>
              <a:ext uri="{FF2B5EF4-FFF2-40B4-BE49-F238E27FC236}">
                <a16:creationId xmlns:a16="http://schemas.microsoft.com/office/drawing/2014/main" id="{9F086F6D-1869-06EA-C5D3-A51C336F80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3172729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AC94549-5071-4DBF-B0E3-39806E449DDC}"/>
              </a:ext>
            </a:extLst>
          </p:cNvPr>
          <p:cNvSpPr>
            <a:spLocks noGrp="1"/>
          </p:cNvSpPr>
          <p:nvPr>
            <p:ph sz="half" idx="1"/>
          </p:nvPr>
        </p:nvSpPr>
        <p:spPr>
          <a:xfrm>
            <a:off x="1097738" y="1592510"/>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Content Placeholder 3">
            <a:extLst>
              <a:ext uri="{FF2B5EF4-FFF2-40B4-BE49-F238E27FC236}">
                <a16:creationId xmlns:a16="http://schemas.microsoft.com/office/drawing/2014/main" id="{AB69AF1D-5AE6-496F-9BC9-B625966CEA29}"/>
              </a:ext>
            </a:extLst>
          </p:cNvPr>
          <p:cNvSpPr>
            <a:spLocks noGrp="1"/>
          </p:cNvSpPr>
          <p:nvPr>
            <p:ph sz="half" idx="2"/>
          </p:nvPr>
        </p:nvSpPr>
        <p:spPr>
          <a:xfrm>
            <a:off x="4625569"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Date Placeholder 4">
            <a:extLst>
              <a:ext uri="{FF2B5EF4-FFF2-40B4-BE49-F238E27FC236}">
                <a16:creationId xmlns:a16="http://schemas.microsoft.com/office/drawing/2014/main" id="{80CBA766-0D8C-49E1-A44D-66671B54569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1E880D-16D1-4539-9948-C2240ACC59CA}" type="datetimeFigureOut">
              <a:rPr lang="fr-FR" smtClean="0"/>
              <a:pPr/>
              <a:t>14/08/2024</a:t>
            </a:fld>
            <a:endParaRPr lang="fr-FR"/>
          </a:p>
        </p:txBody>
      </p:sp>
      <p:sp>
        <p:nvSpPr>
          <p:cNvPr id="11" name="Slide Number Placeholder 6">
            <a:extLst>
              <a:ext uri="{FF2B5EF4-FFF2-40B4-BE49-F238E27FC236}">
                <a16:creationId xmlns:a16="http://schemas.microsoft.com/office/drawing/2014/main" id="{5247DC72-BEB6-409B-8BDD-1A113163855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61154-064F-4AC5-84EA-549FDD985C1D}" type="slidenum">
              <a:rPr lang="fr-FR" smtClean="0"/>
              <a:pPr/>
              <a:t>‹#›</a:t>
            </a:fld>
            <a:endParaRPr lang="fr-FR"/>
          </a:p>
        </p:txBody>
      </p:sp>
      <p:sp>
        <p:nvSpPr>
          <p:cNvPr id="3" name="Date Placeholder 2">
            <a:extLst>
              <a:ext uri="{FF2B5EF4-FFF2-40B4-BE49-F238E27FC236}">
                <a16:creationId xmlns:a16="http://schemas.microsoft.com/office/drawing/2014/main" id="{9EFDA17A-0E28-4795-BD73-A8EFAD0C373D}"/>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4" name="Footer Placeholder 3">
            <a:extLst>
              <a:ext uri="{FF2B5EF4-FFF2-40B4-BE49-F238E27FC236}">
                <a16:creationId xmlns:a16="http://schemas.microsoft.com/office/drawing/2014/main" id="{1891DDBC-065E-4D49-8735-94AFFE05481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24239D6-49DF-40DF-A7AC-008B9C5A538B}"/>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3" name="Content Placeholder 3">
            <a:extLst>
              <a:ext uri="{FF2B5EF4-FFF2-40B4-BE49-F238E27FC236}">
                <a16:creationId xmlns:a16="http://schemas.microsoft.com/office/drawing/2014/main" id="{2A83EFD6-87FF-4AB7-8A5B-3BB13A6B5E2A}"/>
              </a:ext>
            </a:extLst>
          </p:cNvPr>
          <p:cNvSpPr>
            <a:spLocks noGrp="1"/>
          </p:cNvSpPr>
          <p:nvPr>
            <p:ph sz="half" idx="13"/>
          </p:nvPr>
        </p:nvSpPr>
        <p:spPr>
          <a:xfrm>
            <a:off x="8153400"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5" name="Title 1">
            <a:extLst>
              <a:ext uri="{FF2B5EF4-FFF2-40B4-BE49-F238E27FC236}">
                <a16:creationId xmlns:a16="http://schemas.microsoft.com/office/drawing/2014/main" id="{85D7CF17-D637-6F4A-F9C5-B868228036ED}"/>
              </a:ext>
            </a:extLst>
          </p:cNvPr>
          <p:cNvSpPr txBox="1">
            <a:spLocks/>
          </p:cNvSpPr>
          <p:nvPr userDrawn="1"/>
        </p:nvSpPr>
        <p:spPr>
          <a:xfrm>
            <a:off x="1025624" y="372856"/>
            <a:ext cx="10515600" cy="10092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a:lstStyle>
          <a:p>
            <a:r>
              <a:rPr lang="en-US"/>
              <a:t>Title</a:t>
            </a:r>
            <a:endParaRPr lang="fr-FR" dirty="0"/>
          </a:p>
        </p:txBody>
      </p:sp>
      <p:pic>
        <p:nvPicPr>
          <p:cNvPr id="16" name="Picture 4">
            <a:extLst>
              <a:ext uri="{FF2B5EF4-FFF2-40B4-BE49-F238E27FC236}">
                <a16:creationId xmlns:a16="http://schemas.microsoft.com/office/drawing/2014/main" id="{ED7F7A6C-FDB7-FF7B-464B-09315DC9CB4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45006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Chap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D3B5-5147-4C75-982C-4343F9374701}"/>
              </a:ext>
            </a:extLst>
          </p:cNvPr>
          <p:cNvSpPr>
            <a:spLocks noGrp="1"/>
          </p:cNvSpPr>
          <p:nvPr>
            <p:ph type="title" hasCustomPrompt="1"/>
          </p:nvPr>
        </p:nvSpPr>
        <p:spPr>
          <a:xfrm>
            <a:off x="831850" y="1709738"/>
            <a:ext cx="10515600" cy="2852737"/>
          </a:xfrm>
        </p:spPr>
        <p:txBody>
          <a:bodyPr anchor="b">
            <a:normAutofit/>
          </a:bodyPr>
          <a:lstStyle>
            <a:lvl1pPr>
              <a:defRPr sz="4400"/>
            </a:lvl1pPr>
          </a:lstStyle>
          <a:p>
            <a:r>
              <a:rPr lang="en-US" dirty="0"/>
              <a:t>Divider Chapter Slide</a:t>
            </a:r>
            <a:endParaRPr lang="fr-FR" dirty="0"/>
          </a:p>
        </p:txBody>
      </p:sp>
      <p:sp>
        <p:nvSpPr>
          <p:cNvPr id="3" name="Text Placeholder 2">
            <a:extLst>
              <a:ext uri="{FF2B5EF4-FFF2-40B4-BE49-F238E27FC236}">
                <a16:creationId xmlns:a16="http://schemas.microsoft.com/office/drawing/2014/main" id="{9F0C5762-9132-4ACE-8BCC-7261A3C05068}"/>
              </a:ext>
            </a:extLst>
          </p:cNvPr>
          <p:cNvSpPr>
            <a:spLocks noGrp="1"/>
          </p:cNvSpPr>
          <p:nvPr>
            <p:ph type="body" idx="1"/>
          </p:nvPr>
        </p:nvSpPr>
        <p:spPr>
          <a:xfrm>
            <a:off x="831850" y="4589463"/>
            <a:ext cx="10515600" cy="1500187"/>
          </a:xfrm>
        </p:spPr>
        <p:txBody>
          <a:bodyPr/>
          <a:lstStyle>
            <a:lvl1pPr marL="0" indent="0">
              <a:buNone/>
              <a:defRPr sz="2400">
                <a:solidFill>
                  <a:srgbClr val="0046A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A38CB-A948-465D-80D8-92EA3137C8D2}"/>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5" name="Footer Placeholder 4">
            <a:extLst>
              <a:ext uri="{FF2B5EF4-FFF2-40B4-BE49-F238E27FC236}">
                <a16:creationId xmlns:a16="http://schemas.microsoft.com/office/drawing/2014/main" id="{B54BAB24-1757-4627-856C-81AC996DCE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9BF7060-A99B-410E-B6C2-BDD91AFBA607}"/>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8" name="Picture 7" descr="Graphical user interface, text, application&#10;&#10;Description automatically generated">
            <a:extLst>
              <a:ext uri="{FF2B5EF4-FFF2-40B4-BE49-F238E27FC236}">
                <a16:creationId xmlns:a16="http://schemas.microsoft.com/office/drawing/2014/main" id="{97254DA3-BF0D-4FCF-BF4A-C8C9621AE8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34" t="18038" r="4056" b="80046"/>
          <a:stretch/>
        </p:blipFill>
        <p:spPr>
          <a:xfrm>
            <a:off x="626875" y="1237014"/>
            <a:ext cx="11069826" cy="131411"/>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90E9DF43-318F-41D9-8DC9-04DEED7ACA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0" name="Picture 4">
            <a:extLst>
              <a:ext uri="{FF2B5EF4-FFF2-40B4-BE49-F238E27FC236}">
                <a16:creationId xmlns:a16="http://schemas.microsoft.com/office/drawing/2014/main" id="{0AE8A7F8-A329-CD60-1160-45B9C9132F5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15482018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certificates etc">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11D53162-33EF-4CED-99DB-E85F0CB5B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9564"/>
            <a:ext cx="12190095" cy="6858000"/>
          </a:xfrm>
          <a:prstGeom prst="rect">
            <a:avLst/>
          </a:prstGeom>
        </p:spPr>
      </p:pic>
      <p:sp>
        <p:nvSpPr>
          <p:cNvPr id="8" name="Content Placeholder 2">
            <a:extLst>
              <a:ext uri="{FF2B5EF4-FFF2-40B4-BE49-F238E27FC236}">
                <a16:creationId xmlns:a16="http://schemas.microsoft.com/office/drawing/2014/main" id="{C4669462-A299-40A0-81EC-EF072D29E893}"/>
              </a:ext>
            </a:extLst>
          </p:cNvPr>
          <p:cNvSpPr>
            <a:spLocks noGrp="1"/>
          </p:cNvSpPr>
          <p:nvPr>
            <p:ph idx="1"/>
          </p:nvPr>
        </p:nvSpPr>
        <p:spPr>
          <a:xfrm>
            <a:off x="1025624" y="186016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3" name="Title 1">
            <a:extLst>
              <a:ext uri="{FF2B5EF4-FFF2-40B4-BE49-F238E27FC236}">
                <a16:creationId xmlns:a16="http://schemas.microsoft.com/office/drawing/2014/main" id="{74D5D13C-BD49-9C79-9B97-1396072B46BC}"/>
              </a:ext>
            </a:extLst>
          </p:cNvPr>
          <p:cNvSpPr>
            <a:spLocks noGrp="1"/>
          </p:cNvSpPr>
          <p:nvPr>
            <p:ph type="title" hasCustomPrompt="1"/>
          </p:nvPr>
        </p:nvSpPr>
        <p:spPr>
          <a:xfrm>
            <a:off x="1025624" y="554600"/>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4" name="Picture 4">
            <a:extLst>
              <a:ext uri="{FF2B5EF4-FFF2-40B4-BE49-F238E27FC236}">
                <a16:creationId xmlns:a16="http://schemas.microsoft.com/office/drawing/2014/main" id="{B0C528C1-3695-4BCB-8100-2CA1278582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313024"/>
            <a:ext cx="1783964" cy="972000"/>
          </a:xfrm>
          <a:prstGeom prst="rect">
            <a:avLst/>
          </a:prstGeom>
        </p:spPr>
      </p:pic>
    </p:spTree>
    <p:extLst>
      <p:ext uri="{BB962C8B-B14F-4D97-AF65-F5344CB8AC3E}">
        <p14:creationId xmlns:p14="http://schemas.microsoft.com/office/powerpoint/2010/main" val="32222817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boxe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00C6B7-69E3-4CA4-A6B4-C868D0CB7DBC}"/>
              </a:ext>
            </a:extLst>
          </p:cNvPr>
          <p:cNvSpPr/>
          <p:nvPr userDrawn="1"/>
        </p:nvSpPr>
        <p:spPr>
          <a:xfrm>
            <a:off x="836611" y="457200"/>
            <a:ext cx="3935413" cy="5403850"/>
          </a:xfrm>
          <a:prstGeom prst="rect">
            <a:avLst/>
          </a:prstGeom>
          <a:solidFill>
            <a:srgbClr val="DE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ackground pattern&#10;&#10;Description automatically generated">
            <a:extLst>
              <a:ext uri="{FF2B5EF4-FFF2-40B4-BE49-F238E27FC236}">
                <a16:creationId xmlns:a16="http://schemas.microsoft.com/office/drawing/2014/main" id="{5845D4C9-5249-4694-9B85-C5361D6CB174}"/>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4436" r="25097" b="17760"/>
          <a:stretch/>
        </p:blipFill>
        <p:spPr>
          <a:xfrm>
            <a:off x="874911" y="1257300"/>
            <a:ext cx="3935413" cy="4603750"/>
          </a:xfrm>
          <a:prstGeom prst="rect">
            <a:avLst/>
          </a:prstGeom>
        </p:spPr>
      </p:pic>
      <p:sp>
        <p:nvSpPr>
          <p:cNvPr id="2" name="Title 1">
            <a:extLst>
              <a:ext uri="{FF2B5EF4-FFF2-40B4-BE49-F238E27FC236}">
                <a16:creationId xmlns:a16="http://schemas.microsoft.com/office/drawing/2014/main" id="{C90AA1D0-8E90-44C4-9562-41C22EE9F3E4}"/>
              </a:ext>
            </a:extLst>
          </p:cNvPr>
          <p:cNvSpPr>
            <a:spLocks noGrp="1"/>
          </p:cNvSpPr>
          <p:nvPr>
            <p:ph type="title"/>
          </p:nvPr>
        </p:nvSpPr>
        <p:spPr>
          <a:xfrm>
            <a:off x="839788" y="457200"/>
            <a:ext cx="3932237" cy="1600200"/>
          </a:xfrm>
        </p:spPr>
        <p:txBody>
          <a:bodyPr anchor="b"/>
          <a:lstStyle>
            <a:lvl1pPr>
              <a:defRPr sz="3200">
                <a:solidFill>
                  <a:srgbClr val="00B0CA"/>
                </a:solidFill>
              </a:defRPr>
            </a:lvl1pPr>
          </a:lstStyle>
          <a:p>
            <a:r>
              <a:rPr lang="en-US"/>
              <a:t>Click to edit Master title style</a:t>
            </a:r>
            <a:endParaRPr lang="fr-FR" dirty="0"/>
          </a:p>
        </p:txBody>
      </p:sp>
      <p:sp>
        <p:nvSpPr>
          <p:cNvPr id="3" name="Content Placeholder 2">
            <a:extLst>
              <a:ext uri="{FF2B5EF4-FFF2-40B4-BE49-F238E27FC236}">
                <a16:creationId xmlns:a16="http://schemas.microsoft.com/office/drawing/2014/main" id="{0281141B-7A45-42CD-9FA0-FA3F57FC21AE}"/>
              </a:ext>
            </a:extLst>
          </p:cNvPr>
          <p:cNvSpPr>
            <a:spLocks noGrp="1"/>
          </p:cNvSpPr>
          <p:nvPr>
            <p:ph idx="1"/>
          </p:nvPr>
        </p:nvSpPr>
        <p:spPr>
          <a:xfrm>
            <a:off x="5183188" y="1296000"/>
            <a:ext cx="6172200" cy="4565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A69E0FD-1890-46F8-8BC3-E9516C5E2B98}"/>
              </a:ext>
            </a:extLst>
          </p:cNvPr>
          <p:cNvSpPr>
            <a:spLocks noGrp="1"/>
          </p:cNvSpPr>
          <p:nvPr>
            <p:ph type="body" sz="half" idx="2"/>
          </p:nvPr>
        </p:nvSpPr>
        <p:spPr>
          <a:xfrm>
            <a:off x="839788" y="2057400"/>
            <a:ext cx="3932237" cy="3811588"/>
          </a:xfrm>
        </p:spPr>
        <p:txBody>
          <a:bodyPr/>
          <a:lstStyle>
            <a:lvl1pPr marL="0" indent="0">
              <a:buNone/>
              <a:defRPr sz="1600">
                <a:solidFill>
                  <a:srgbClr val="0046A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326A-A223-4A66-8461-449419D236EE}"/>
              </a:ext>
            </a:extLst>
          </p:cNvPr>
          <p:cNvSpPr>
            <a:spLocks noGrp="1"/>
          </p:cNvSpPr>
          <p:nvPr>
            <p:ph type="dt" sz="half" idx="10"/>
          </p:nvPr>
        </p:nvSpPr>
        <p:spPr/>
        <p:txBody>
          <a:bodyPr/>
          <a:lstStyle/>
          <a:p>
            <a:fld id="{371E880D-16D1-4539-9948-C2240ACC59CA}" type="datetimeFigureOut">
              <a:rPr lang="fr-FR" smtClean="0"/>
              <a:t>14/08/2024</a:t>
            </a:fld>
            <a:endParaRPr lang="fr-FR" dirty="0"/>
          </a:p>
        </p:txBody>
      </p:sp>
      <p:sp>
        <p:nvSpPr>
          <p:cNvPr id="6" name="Footer Placeholder 5">
            <a:extLst>
              <a:ext uri="{FF2B5EF4-FFF2-40B4-BE49-F238E27FC236}">
                <a16:creationId xmlns:a16="http://schemas.microsoft.com/office/drawing/2014/main" id="{F55282F8-F662-4779-8227-5303B31DC65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053B61E-AAF7-4610-9B1C-353FB2AD5762}"/>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descr="Graphical user interface&#10;&#10;Description automatically generated with low confidence">
            <a:extLst>
              <a:ext uri="{FF2B5EF4-FFF2-40B4-BE49-F238E27FC236}">
                <a16:creationId xmlns:a16="http://schemas.microsoft.com/office/drawing/2014/main" id="{05C6FF66-E984-4E86-BEB9-13DCCC338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0" name="Picture 4">
            <a:extLst>
              <a:ext uri="{FF2B5EF4-FFF2-40B4-BE49-F238E27FC236}">
                <a16:creationId xmlns:a16="http://schemas.microsoft.com/office/drawing/2014/main" id="{D23D1AAF-D0ED-CC64-94F5-6391631E00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716897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r blue bottom text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00C6-B419-416F-AF08-BBBA19493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2CAD13B6-6CFA-43ED-A013-5603EF1DBC2E}"/>
              </a:ext>
            </a:extLst>
          </p:cNvPr>
          <p:cNvSpPr>
            <a:spLocks noGrp="1"/>
          </p:cNvSpPr>
          <p:nvPr>
            <p:ph type="pic" idx="1"/>
          </p:nvPr>
        </p:nvSpPr>
        <p:spPr>
          <a:xfrm>
            <a:off x="5183188" y="1486444"/>
            <a:ext cx="6172200" cy="4374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a:extLst>
              <a:ext uri="{FF2B5EF4-FFF2-40B4-BE49-F238E27FC236}">
                <a16:creationId xmlns:a16="http://schemas.microsoft.com/office/drawing/2014/main" id="{19F95694-4689-49CA-92F4-A8F884B73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5D2E4-52AC-40C7-83DE-BB12D5C90407}"/>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6" name="Footer Placeholder 5">
            <a:extLst>
              <a:ext uri="{FF2B5EF4-FFF2-40B4-BE49-F238E27FC236}">
                <a16:creationId xmlns:a16="http://schemas.microsoft.com/office/drawing/2014/main" id="{1B6A3491-E6B6-4519-8AF0-E260E39E6C8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EA53F7C-FA6A-46C2-A91A-51000F762368}"/>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a:extLst>
              <a:ext uri="{FF2B5EF4-FFF2-40B4-BE49-F238E27FC236}">
                <a16:creationId xmlns:a16="http://schemas.microsoft.com/office/drawing/2014/main" id="{04A4F6D2-CD76-43F5-A681-3F113BDB5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pic>
        <p:nvPicPr>
          <p:cNvPr id="10" name="Picture 4">
            <a:extLst>
              <a:ext uri="{FF2B5EF4-FFF2-40B4-BE49-F238E27FC236}">
                <a16:creationId xmlns:a16="http://schemas.microsoft.com/office/drawing/2014/main" id="{5DF056EE-9E5A-BC7E-9A2F-1B3E227F2B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3494286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19846-29D1-46FA-A4B4-F51045673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FR" dirty="0"/>
          </a:p>
        </p:txBody>
      </p:sp>
      <p:sp>
        <p:nvSpPr>
          <p:cNvPr id="3" name="Text Placeholder 2">
            <a:extLst>
              <a:ext uri="{FF2B5EF4-FFF2-40B4-BE49-F238E27FC236}">
                <a16:creationId xmlns:a16="http://schemas.microsoft.com/office/drawing/2014/main" id="{B9CA294C-9B27-49AE-9128-3696CDEB7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Date Placeholder 3">
            <a:extLst>
              <a:ext uri="{FF2B5EF4-FFF2-40B4-BE49-F238E27FC236}">
                <a16:creationId xmlns:a16="http://schemas.microsoft.com/office/drawing/2014/main" id="{081656F4-F81B-4402-9B07-9F7FD5977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E880D-16D1-4539-9948-C2240ACC59CA}" type="datetimeFigureOut">
              <a:rPr lang="fr-FR" smtClean="0"/>
              <a:t>14/08/2024</a:t>
            </a:fld>
            <a:endParaRPr lang="fr-FR"/>
          </a:p>
        </p:txBody>
      </p:sp>
      <p:sp>
        <p:nvSpPr>
          <p:cNvPr id="5" name="Footer Placeholder 4">
            <a:extLst>
              <a:ext uri="{FF2B5EF4-FFF2-40B4-BE49-F238E27FC236}">
                <a16:creationId xmlns:a16="http://schemas.microsoft.com/office/drawing/2014/main" id="{2E8CCE74-D5F7-4C92-B871-71638BD58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CC09639-0815-4873-A2C3-3182144E7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61154-064F-4AC5-84EA-549FDD985C1D}" type="slidenum">
              <a:rPr lang="fr-FR" smtClean="0"/>
              <a:t>‹#›</a:t>
            </a:fld>
            <a:endParaRPr lang="fr-FR"/>
          </a:p>
        </p:txBody>
      </p:sp>
    </p:spTree>
    <p:extLst>
      <p:ext uri="{BB962C8B-B14F-4D97-AF65-F5344CB8AC3E}">
        <p14:creationId xmlns:p14="http://schemas.microsoft.com/office/powerpoint/2010/main" val="36120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61" r:id="rId5"/>
    <p:sldLayoutId id="2147483651"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8122-EE5A-ABF2-CB13-A8301986A845}"/>
              </a:ext>
            </a:extLst>
          </p:cNvPr>
          <p:cNvSpPr>
            <a:spLocks noGrp="1"/>
          </p:cNvSpPr>
          <p:nvPr>
            <p:ph type="ctrTitle"/>
          </p:nvPr>
        </p:nvSpPr>
        <p:spPr>
          <a:xfrm>
            <a:off x="4690241" y="1213945"/>
            <a:ext cx="7323082" cy="2850439"/>
          </a:xfrm>
        </p:spPr>
        <p:txBody>
          <a:bodyPr>
            <a:normAutofit fontScale="90000"/>
          </a:bodyPr>
          <a:lstStyle/>
          <a:p>
            <a:r>
              <a:rPr lang="en-AU" sz="4000" dirty="0"/>
              <a:t>Overview of tuna fisheries in the Western and Central Pacific Ocean, including economic conditions – 2023</a:t>
            </a:r>
            <a:br>
              <a:rPr lang="en-AU" sz="4000" dirty="0"/>
            </a:br>
            <a:br>
              <a:rPr lang="en-AU" sz="4000" dirty="0"/>
            </a:br>
            <a:r>
              <a:rPr lang="en-AU" sz="2200" dirty="0"/>
              <a:t>SC20-2024 GN-WP-01</a:t>
            </a:r>
            <a:endParaRPr lang="en-US" sz="2200" dirty="0"/>
          </a:p>
        </p:txBody>
      </p:sp>
      <p:sp>
        <p:nvSpPr>
          <p:cNvPr id="3" name="Subtitle 2">
            <a:extLst>
              <a:ext uri="{FF2B5EF4-FFF2-40B4-BE49-F238E27FC236}">
                <a16:creationId xmlns:a16="http://schemas.microsoft.com/office/drawing/2014/main" id="{292B86ED-6453-C4AE-D0E8-475C8BDF3127}"/>
              </a:ext>
            </a:extLst>
          </p:cNvPr>
          <p:cNvSpPr>
            <a:spLocks noGrp="1"/>
          </p:cNvSpPr>
          <p:nvPr>
            <p:ph type="subTitle" idx="1"/>
          </p:nvPr>
        </p:nvSpPr>
        <p:spPr>
          <a:xfrm>
            <a:off x="4690242" y="4432355"/>
            <a:ext cx="7323081" cy="1708313"/>
          </a:xfrm>
        </p:spPr>
        <p:txBody>
          <a:bodyPr>
            <a:normAutofit lnSpcReduction="10000"/>
          </a:bodyPr>
          <a:lstStyle/>
          <a:p>
            <a:r>
              <a:rPr lang="en-US" dirty="0"/>
              <a:t>Tiffany Vidal, Peter Williams, Thomas Ruaia</a:t>
            </a:r>
          </a:p>
          <a:p>
            <a:endParaRPr lang="en-US" dirty="0"/>
          </a:p>
          <a:p>
            <a:r>
              <a:rPr lang="en-US" b="1" dirty="0"/>
              <a:t>20</a:t>
            </a:r>
            <a:r>
              <a:rPr lang="en-US" b="1" baseline="30000" dirty="0"/>
              <a:t>th</a:t>
            </a:r>
            <a:r>
              <a:rPr lang="en-US" b="1" dirty="0"/>
              <a:t> Regular Session of the Scientific Committee (SC 20)</a:t>
            </a:r>
          </a:p>
          <a:p>
            <a:r>
              <a:rPr lang="en-US" b="1" dirty="0"/>
              <a:t>Manila, Philippines</a:t>
            </a:r>
          </a:p>
        </p:txBody>
      </p:sp>
      <p:pic>
        <p:nvPicPr>
          <p:cNvPr id="4" name="Picture 3" descr="A blue and black logo&#10;&#10;Description automatically generated">
            <a:extLst>
              <a:ext uri="{FF2B5EF4-FFF2-40B4-BE49-F238E27FC236}">
                <a16:creationId xmlns:a16="http://schemas.microsoft.com/office/drawing/2014/main" id="{29BD946D-0D5F-9826-2DCD-A800D801E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938" y="193452"/>
            <a:ext cx="2252809" cy="782464"/>
          </a:xfrm>
          <a:prstGeom prst="rect">
            <a:avLst/>
          </a:prstGeom>
        </p:spPr>
      </p:pic>
      <p:pic>
        <p:nvPicPr>
          <p:cNvPr id="5" name="Picture 4">
            <a:extLst>
              <a:ext uri="{FF2B5EF4-FFF2-40B4-BE49-F238E27FC236}">
                <a16:creationId xmlns:a16="http://schemas.microsoft.com/office/drawing/2014/main" id="{28F0805F-7C50-DDB5-C36E-A722EED54485}"/>
              </a:ext>
            </a:extLst>
          </p:cNvPr>
          <p:cNvPicPr>
            <a:picLocks noChangeAspect="1"/>
          </p:cNvPicPr>
          <p:nvPr/>
        </p:nvPicPr>
        <p:blipFill>
          <a:blip r:embed="rId4"/>
          <a:stretch>
            <a:fillRect/>
          </a:stretch>
        </p:blipFill>
        <p:spPr>
          <a:xfrm>
            <a:off x="7861441" y="109142"/>
            <a:ext cx="920818" cy="920818"/>
          </a:xfrm>
          <a:prstGeom prst="rect">
            <a:avLst/>
          </a:prstGeom>
        </p:spPr>
      </p:pic>
    </p:spTree>
    <p:extLst>
      <p:ext uri="{BB962C8B-B14F-4D97-AF65-F5344CB8AC3E}">
        <p14:creationId xmlns:p14="http://schemas.microsoft.com/office/powerpoint/2010/main" val="380359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graph&#10;&#10;Description automatically generated with medium confidence">
            <a:extLst>
              <a:ext uri="{FF2B5EF4-FFF2-40B4-BE49-F238E27FC236}">
                <a16:creationId xmlns:a16="http://schemas.microsoft.com/office/drawing/2014/main" id="{B846C560-B0EC-36D3-17B7-0CF88282DA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4760" y="1789386"/>
            <a:ext cx="8388295" cy="4895193"/>
          </a:xfrm>
        </p:spPr>
      </p:pic>
      <p:sp>
        <p:nvSpPr>
          <p:cNvPr id="3" name="Title 2">
            <a:extLst>
              <a:ext uri="{FF2B5EF4-FFF2-40B4-BE49-F238E27FC236}">
                <a16:creationId xmlns:a16="http://schemas.microsoft.com/office/drawing/2014/main" id="{4C271A36-CEB5-53FC-6BCF-44E38294400B}"/>
              </a:ext>
            </a:extLst>
          </p:cNvPr>
          <p:cNvSpPr>
            <a:spLocks noGrp="1"/>
          </p:cNvSpPr>
          <p:nvPr>
            <p:ph type="title"/>
          </p:nvPr>
        </p:nvSpPr>
        <p:spPr/>
        <p:txBody>
          <a:bodyPr/>
          <a:lstStyle/>
          <a:p>
            <a:r>
              <a:rPr lang="en-AU" dirty="0"/>
              <a:t>Pole-and-Line Catch</a:t>
            </a:r>
          </a:p>
        </p:txBody>
      </p:sp>
      <p:grpSp>
        <p:nvGrpSpPr>
          <p:cNvPr id="6" name="Group 5">
            <a:extLst>
              <a:ext uri="{FF2B5EF4-FFF2-40B4-BE49-F238E27FC236}">
                <a16:creationId xmlns:a16="http://schemas.microsoft.com/office/drawing/2014/main" id="{6FC054C2-D094-55F7-2C49-EF11B5202272}"/>
              </a:ext>
            </a:extLst>
          </p:cNvPr>
          <p:cNvGrpSpPr/>
          <p:nvPr/>
        </p:nvGrpSpPr>
        <p:grpSpPr>
          <a:xfrm>
            <a:off x="7249173" y="187041"/>
            <a:ext cx="2437439" cy="622443"/>
            <a:chOff x="7249173" y="187041"/>
            <a:chExt cx="2437439" cy="622443"/>
          </a:xfrm>
        </p:grpSpPr>
        <p:pic>
          <p:nvPicPr>
            <p:cNvPr id="7" name="Picture 6" descr="A blue and black logo&#10;&#10;Description automatically generated">
              <a:extLst>
                <a:ext uri="{FF2B5EF4-FFF2-40B4-BE49-F238E27FC236}">
                  <a16:creationId xmlns:a16="http://schemas.microsoft.com/office/drawing/2014/main" id="{2B1703B2-F86F-E981-DDC6-EAB7F4C5B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173" y="221238"/>
              <a:ext cx="1579569" cy="548628"/>
            </a:xfrm>
            <a:prstGeom prst="rect">
              <a:avLst/>
            </a:prstGeom>
          </p:spPr>
        </p:pic>
        <p:pic>
          <p:nvPicPr>
            <p:cNvPr id="8" name="Picture 7">
              <a:extLst>
                <a:ext uri="{FF2B5EF4-FFF2-40B4-BE49-F238E27FC236}">
                  <a16:creationId xmlns:a16="http://schemas.microsoft.com/office/drawing/2014/main" id="{B08833AE-9386-1ABD-CA62-33099FEF2FCB}"/>
                </a:ext>
              </a:extLst>
            </p:cNvPr>
            <p:cNvPicPr>
              <a:picLocks noChangeAspect="1"/>
            </p:cNvPicPr>
            <p:nvPr/>
          </p:nvPicPr>
          <p:blipFill>
            <a:blip r:embed="rId5"/>
            <a:stretch>
              <a:fillRect/>
            </a:stretch>
          </p:blipFill>
          <p:spPr>
            <a:xfrm>
              <a:off x="9064169" y="187041"/>
              <a:ext cx="622443" cy="622443"/>
            </a:xfrm>
            <a:prstGeom prst="rect">
              <a:avLst/>
            </a:prstGeom>
          </p:spPr>
        </p:pic>
      </p:grpSp>
    </p:spTree>
    <p:extLst>
      <p:ext uri="{BB962C8B-B14F-4D97-AF65-F5344CB8AC3E}">
        <p14:creationId xmlns:p14="http://schemas.microsoft.com/office/powerpoint/2010/main" val="2196707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73F089-7DB1-8FAA-2CDB-8A90C6B042E5}"/>
              </a:ext>
            </a:extLst>
          </p:cNvPr>
          <p:cNvSpPr>
            <a:spLocks noGrp="1"/>
          </p:cNvSpPr>
          <p:nvPr>
            <p:ph type="title"/>
          </p:nvPr>
        </p:nvSpPr>
        <p:spPr/>
        <p:txBody>
          <a:bodyPr/>
          <a:lstStyle/>
          <a:p>
            <a:r>
              <a:rPr lang="en-AU" dirty="0"/>
              <a:t>Pole-and-Line Catch Value</a:t>
            </a:r>
          </a:p>
        </p:txBody>
      </p:sp>
      <p:sp>
        <p:nvSpPr>
          <p:cNvPr id="9" name="TextBox 8">
            <a:extLst>
              <a:ext uri="{FF2B5EF4-FFF2-40B4-BE49-F238E27FC236}">
                <a16:creationId xmlns:a16="http://schemas.microsoft.com/office/drawing/2014/main" id="{E636313D-AA7C-A102-B6B6-C66C0E0E8662}"/>
              </a:ext>
            </a:extLst>
          </p:cNvPr>
          <p:cNvSpPr txBox="1"/>
          <p:nvPr/>
        </p:nvSpPr>
        <p:spPr>
          <a:xfrm>
            <a:off x="8828742" y="1685330"/>
            <a:ext cx="3219232" cy="3108543"/>
          </a:xfrm>
          <a:prstGeom prst="rect">
            <a:avLst/>
          </a:prstGeom>
          <a:noFill/>
        </p:spPr>
        <p:txBody>
          <a:bodyPr wrap="square" rtlCol="0">
            <a:spAutoFit/>
          </a:bodyPr>
          <a:lstStyle/>
          <a:p>
            <a:r>
              <a:rPr lang="en-AU" sz="2000" b="1" u="sng" dirty="0">
                <a:solidFill>
                  <a:srgbClr val="0046AD"/>
                </a:solidFill>
              </a:rPr>
              <a:t>2023 </a:t>
            </a:r>
          </a:p>
          <a:p>
            <a:r>
              <a:rPr lang="en-AU" sz="2000" dirty="0">
                <a:solidFill>
                  <a:srgbClr val="0046AD"/>
                </a:solidFill>
              </a:rPr>
              <a:t>Total value $312m</a:t>
            </a:r>
          </a:p>
          <a:p>
            <a:pPr marL="285750" indent="-285750">
              <a:buFont typeface="Arial" panose="020B0604020202020204" pitchFamily="34" charset="0"/>
              <a:buChar char="•"/>
            </a:pPr>
            <a:r>
              <a:rPr lang="en-AU" sz="2000" dirty="0">
                <a:solidFill>
                  <a:srgbClr val="0046AD"/>
                </a:solidFill>
              </a:rPr>
              <a:t>down 11% primarily due to a 7% decline in catch and 13% decline in prices  </a:t>
            </a:r>
          </a:p>
          <a:p>
            <a:pPr marL="285750" indent="-285750">
              <a:buFont typeface="Arial" panose="020B0604020202020204" pitchFamily="34" charset="0"/>
              <a:buChar char="•"/>
            </a:pPr>
            <a:r>
              <a:rPr lang="en-AU" sz="2000" dirty="0">
                <a:solidFill>
                  <a:srgbClr val="0046AD"/>
                </a:solidFill>
              </a:rPr>
              <a:t>Value of skipjack down 14% ($40 million) to $254 million </a:t>
            </a:r>
          </a:p>
          <a:p>
            <a:pPr marL="285750" indent="-285750">
              <a:buFont typeface="Arial" panose="020B0604020202020204" pitchFamily="34" charset="0"/>
              <a:buChar char="•"/>
            </a:pPr>
            <a:endParaRPr lang="en-AU" dirty="0"/>
          </a:p>
          <a:p>
            <a:pPr marL="274638"/>
            <a:endParaRPr lang="en-AU" dirty="0"/>
          </a:p>
        </p:txBody>
      </p:sp>
      <p:graphicFrame>
        <p:nvGraphicFramePr>
          <p:cNvPr id="10" name="Chart 9">
            <a:extLst>
              <a:ext uri="{FF2B5EF4-FFF2-40B4-BE49-F238E27FC236}">
                <a16:creationId xmlns:a16="http://schemas.microsoft.com/office/drawing/2014/main" id="{94EC1153-536C-160B-F4A7-82324DADF06E}"/>
              </a:ext>
            </a:extLst>
          </p:cNvPr>
          <p:cNvGraphicFramePr>
            <a:graphicFrameLocks/>
          </p:cNvGraphicFramePr>
          <p:nvPr>
            <p:extLst>
              <p:ext uri="{D42A27DB-BD31-4B8C-83A1-F6EECF244321}">
                <p14:modId xmlns:p14="http://schemas.microsoft.com/office/powerpoint/2010/main" val="3658217546"/>
              </p:ext>
            </p:extLst>
          </p:nvPr>
        </p:nvGraphicFramePr>
        <p:xfrm>
          <a:off x="763676" y="1382148"/>
          <a:ext cx="7606602" cy="5254614"/>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a:extLst>
              <a:ext uri="{FF2B5EF4-FFF2-40B4-BE49-F238E27FC236}">
                <a16:creationId xmlns:a16="http://schemas.microsoft.com/office/drawing/2014/main" id="{B6546245-9F77-C359-B2C5-BDC5224422EE}"/>
              </a:ext>
            </a:extLst>
          </p:cNvPr>
          <p:cNvGrpSpPr/>
          <p:nvPr/>
        </p:nvGrpSpPr>
        <p:grpSpPr>
          <a:xfrm>
            <a:off x="7249173" y="187041"/>
            <a:ext cx="2437439" cy="622443"/>
            <a:chOff x="7249173" y="187041"/>
            <a:chExt cx="2437439" cy="622443"/>
          </a:xfrm>
        </p:grpSpPr>
        <p:pic>
          <p:nvPicPr>
            <p:cNvPr id="12" name="Picture 11" descr="A blue and black logo&#10;&#10;Description automatically generated">
              <a:extLst>
                <a:ext uri="{FF2B5EF4-FFF2-40B4-BE49-F238E27FC236}">
                  <a16:creationId xmlns:a16="http://schemas.microsoft.com/office/drawing/2014/main" id="{0E0CFB3F-DC7F-1597-AE38-3077EC2F4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173" y="221238"/>
              <a:ext cx="1579569" cy="548628"/>
            </a:xfrm>
            <a:prstGeom prst="rect">
              <a:avLst/>
            </a:prstGeom>
          </p:spPr>
        </p:pic>
        <p:pic>
          <p:nvPicPr>
            <p:cNvPr id="13" name="Picture 12">
              <a:extLst>
                <a:ext uri="{FF2B5EF4-FFF2-40B4-BE49-F238E27FC236}">
                  <a16:creationId xmlns:a16="http://schemas.microsoft.com/office/drawing/2014/main" id="{C05E07E4-19BA-87DB-BD51-032FAF2F37AF}"/>
                </a:ext>
              </a:extLst>
            </p:cNvPr>
            <p:cNvPicPr>
              <a:picLocks noChangeAspect="1"/>
            </p:cNvPicPr>
            <p:nvPr/>
          </p:nvPicPr>
          <p:blipFill>
            <a:blip r:embed="rId4"/>
            <a:stretch>
              <a:fillRect/>
            </a:stretch>
          </p:blipFill>
          <p:spPr>
            <a:xfrm>
              <a:off x="9064169" y="187041"/>
              <a:ext cx="622443" cy="622443"/>
            </a:xfrm>
            <a:prstGeom prst="rect">
              <a:avLst/>
            </a:prstGeom>
          </p:spPr>
        </p:pic>
      </p:grpSp>
    </p:spTree>
    <p:extLst>
      <p:ext uri="{BB962C8B-B14F-4D97-AF65-F5344CB8AC3E}">
        <p14:creationId xmlns:p14="http://schemas.microsoft.com/office/powerpoint/2010/main" val="242774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graph&#10;&#10;Description automatically generated with medium confidence">
            <a:extLst>
              <a:ext uri="{FF2B5EF4-FFF2-40B4-BE49-F238E27FC236}">
                <a16:creationId xmlns:a16="http://schemas.microsoft.com/office/drawing/2014/main" id="{3FF0E934-681A-8DA6-4493-81BD46B188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099" y="2104698"/>
            <a:ext cx="8418073" cy="4642068"/>
          </a:xfrm>
        </p:spPr>
      </p:pic>
      <p:sp>
        <p:nvSpPr>
          <p:cNvPr id="3" name="Title 2">
            <a:extLst>
              <a:ext uri="{FF2B5EF4-FFF2-40B4-BE49-F238E27FC236}">
                <a16:creationId xmlns:a16="http://schemas.microsoft.com/office/drawing/2014/main" id="{CB17B8B5-478B-5C2B-894B-5A417E8A01EE}"/>
              </a:ext>
            </a:extLst>
          </p:cNvPr>
          <p:cNvSpPr>
            <a:spLocks noGrp="1"/>
          </p:cNvSpPr>
          <p:nvPr>
            <p:ph type="title"/>
          </p:nvPr>
        </p:nvSpPr>
        <p:spPr/>
        <p:txBody>
          <a:bodyPr/>
          <a:lstStyle/>
          <a:p>
            <a:r>
              <a:rPr lang="en-AU" dirty="0"/>
              <a:t>Longline Catch</a:t>
            </a:r>
          </a:p>
        </p:txBody>
      </p:sp>
      <p:grpSp>
        <p:nvGrpSpPr>
          <p:cNvPr id="6" name="Group 5">
            <a:extLst>
              <a:ext uri="{FF2B5EF4-FFF2-40B4-BE49-F238E27FC236}">
                <a16:creationId xmlns:a16="http://schemas.microsoft.com/office/drawing/2014/main" id="{97F24487-FB96-1840-3054-F79DECE328B2}"/>
              </a:ext>
            </a:extLst>
          </p:cNvPr>
          <p:cNvGrpSpPr/>
          <p:nvPr/>
        </p:nvGrpSpPr>
        <p:grpSpPr>
          <a:xfrm>
            <a:off x="7249173" y="187041"/>
            <a:ext cx="2437439" cy="622443"/>
            <a:chOff x="7249173" y="187041"/>
            <a:chExt cx="2437439" cy="622443"/>
          </a:xfrm>
        </p:grpSpPr>
        <p:pic>
          <p:nvPicPr>
            <p:cNvPr id="7" name="Picture 6" descr="A blue and black logo&#10;&#10;Description automatically generated">
              <a:extLst>
                <a:ext uri="{FF2B5EF4-FFF2-40B4-BE49-F238E27FC236}">
                  <a16:creationId xmlns:a16="http://schemas.microsoft.com/office/drawing/2014/main" id="{951B743A-63B8-5FDD-7707-04441C584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173" y="221238"/>
              <a:ext cx="1579569" cy="548628"/>
            </a:xfrm>
            <a:prstGeom prst="rect">
              <a:avLst/>
            </a:prstGeom>
          </p:spPr>
        </p:pic>
        <p:pic>
          <p:nvPicPr>
            <p:cNvPr id="8" name="Picture 7">
              <a:extLst>
                <a:ext uri="{FF2B5EF4-FFF2-40B4-BE49-F238E27FC236}">
                  <a16:creationId xmlns:a16="http://schemas.microsoft.com/office/drawing/2014/main" id="{8C801DCC-0C29-635B-514A-5396D4305484}"/>
                </a:ext>
              </a:extLst>
            </p:cNvPr>
            <p:cNvPicPr>
              <a:picLocks noChangeAspect="1"/>
            </p:cNvPicPr>
            <p:nvPr/>
          </p:nvPicPr>
          <p:blipFill>
            <a:blip r:embed="rId5"/>
            <a:stretch>
              <a:fillRect/>
            </a:stretch>
          </p:blipFill>
          <p:spPr>
            <a:xfrm>
              <a:off x="9064169" y="187041"/>
              <a:ext cx="622443" cy="622443"/>
            </a:xfrm>
            <a:prstGeom prst="rect">
              <a:avLst/>
            </a:prstGeom>
          </p:spPr>
        </p:pic>
      </p:grpSp>
    </p:spTree>
    <p:extLst>
      <p:ext uri="{BB962C8B-B14F-4D97-AF65-F5344CB8AC3E}">
        <p14:creationId xmlns:p14="http://schemas.microsoft.com/office/powerpoint/2010/main" val="154078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DA84A-E9CE-9378-F94D-C8B6854E1F4D}"/>
              </a:ext>
            </a:extLst>
          </p:cNvPr>
          <p:cNvSpPr>
            <a:spLocks noGrp="1"/>
          </p:cNvSpPr>
          <p:nvPr>
            <p:ph type="title"/>
          </p:nvPr>
        </p:nvSpPr>
        <p:spPr/>
        <p:txBody>
          <a:bodyPr/>
          <a:lstStyle/>
          <a:p>
            <a:r>
              <a:rPr lang="en-AU" sz="4000" dirty="0"/>
              <a:t>Southern Longline – Economic Conditions</a:t>
            </a:r>
          </a:p>
        </p:txBody>
      </p:sp>
      <p:grpSp>
        <p:nvGrpSpPr>
          <p:cNvPr id="8" name="Group 7">
            <a:extLst>
              <a:ext uri="{FF2B5EF4-FFF2-40B4-BE49-F238E27FC236}">
                <a16:creationId xmlns:a16="http://schemas.microsoft.com/office/drawing/2014/main" id="{195AB63D-DE11-AA52-8786-2DCB8F4D7D93}"/>
              </a:ext>
            </a:extLst>
          </p:cNvPr>
          <p:cNvGrpSpPr/>
          <p:nvPr/>
        </p:nvGrpSpPr>
        <p:grpSpPr>
          <a:xfrm>
            <a:off x="1025624" y="1382148"/>
            <a:ext cx="9093066" cy="5207693"/>
            <a:chOff x="797863" y="1642462"/>
            <a:chExt cx="8166749" cy="4816750"/>
          </a:xfrm>
        </p:grpSpPr>
        <p:sp>
          <p:nvSpPr>
            <p:cNvPr id="9" name="TextBox 8">
              <a:extLst>
                <a:ext uri="{FF2B5EF4-FFF2-40B4-BE49-F238E27FC236}">
                  <a16:creationId xmlns:a16="http://schemas.microsoft.com/office/drawing/2014/main" id="{1439C2B8-F3F7-F064-BF98-8DBA2E6FD2A4}"/>
                </a:ext>
              </a:extLst>
            </p:cNvPr>
            <p:cNvSpPr txBox="1"/>
            <p:nvPr/>
          </p:nvSpPr>
          <p:spPr>
            <a:xfrm>
              <a:off x="1145324" y="5294957"/>
              <a:ext cx="4322640" cy="307777"/>
            </a:xfrm>
            <a:prstGeom prst="rect">
              <a:avLst/>
            </a:prstGeom>
            <a:noFill/>
          </p:spPr>
          <p:txBody>
            <a:bodyPr wrap="square" rtlCol="0">
              <a:spAutoFit/>
            </a:bodyPr>
            <a:lstStyle/>
            <a:p>
              <a:r>
                <a:rPr lang="en-AU" sz="1400" b="1" dirty="0"/>
                <a:t>SOUTHERN LONGLINE ECONOMIC CONDITIONS INDEX</a:t>
              </a:r>
            </a:p>
          </p:txBody>
        </p:sp>
        <p:sp>
          <p:nvSpPr>
            <p:cNvPr id="10" name="Rectangle 9">
              <a:extLst>
                <a:ext uri="{FF2B5EF4-FFF2-40B4-BE49-F238E27FC236}">
                  <a16:creationId xmlns:a16="http://schemas.microsoft.com/office/drawing/2014/main" id="{BE83D334-891C-DBA3-62B8-2EC6EA189F0F}"/>
                </a:ext>
              </a:extLst>
            </p:cNvPr>
            <p:cNvSpPr/>
            <p:nvPr/>
          </p:nvSpPr>
          <p:spPr>
            <a:xfrm>
              <a:off x="6184819" y="1642462"/>
              <a:ext cx="2779793" cy="1477328"/>
            </a:xfrm>
            <a:prstGeom prst="rect">
              <a:avLst/>
            </a:prstGeom>
          </p:spPr>
          <p:txBody>
            <a:bodyPr wrap="square">
              <a:spAutoFit/>
            </a:bodyPr>
            <a:lstStyle/>
            <a:p>
              <a:r>
                <a:rPr lang="en-US" dirty="0"/>
                <a:t>In 2023, economic conditions approaching its 20-year average, primarily due to an increase in catch rates and lower fuel costs</a:t>
              </a:r>
              <a:endParaRPr lang="en-GB" dirty="0"/>
            </a:p>
          </p:txBody>
        </p:sp>
        <p:sp>
          <p:nvSpPr>
            <p:cNvPr id="11" name="Rectangle 10">
              <a:extLst>
                <a:ext uri="{FF2B5EF4-FFF2-40B4-BE49-F238E27FC236}">
                  <a16:creationId xmlns:a16="http://schemas.microsoft.com/office/drawing/2014/main" id="{E92B0500-069B-1094-873E-2E436982DB2C}"/>
                </a:ext>
              </a:extLst>
            </p:cNvPr>
            <p:cNvSpPr/>
            <p:nvPr/>
          </p:nvSpPr>
          <p:spPr>
            <a:xfrm>
              <a:off x="6184818" y="3244137"/>
              <a:ext cx="2779793" cy="2585323"/>
            </a:xfrm>
            <a:prstGeom prst="rect">
              <a:avLst/>
            </a:prstGeom>
          </p:spPr>
          <p:txBody>
            <a:bodyPr wrap="square">
              <a:spAutoFit/>
            </a:bodyPr>
            <a:lstStyle/>
            <a:p>
              <a:r>
                <a:rPr lang="en-AU" dirty="0">
                  <a:latin typeface="Times New Roman" panose="02020603050405020304" pitchFamily="18" charset="0"/>
                  <a:ea typeface="Times New Roman" panose="02020603050405020304" pitchFamily="18" charset="0"/>
                </a:rPr>
                <a:t>Recent years</a:t>
              </a:r>
            </a:p>
            <a:p>
              <a:pPr marL="285750" indent="-285750">
                <a:buFont typeface="Arial" panose="020B0604020202020204" pitchFamily="34" charset="0"/>
                <a:buChar char="•"/>
              </a:pPr>
              <a:r>
                <a:rPr lang="en-AU" dirty="0">
                  <a:latin typeface="Times New Roman" panose="02020603050405020304" pitchFamily="18" charset="0"/>
                </a:rPr>
                <a:t>2018-2019, conditions driven by high prices</a:t>
              </a:r>
            </a:p>
            <a:p>
              <a:pPr marL="285750" indent="-285750">
                <a:buFont typeface="Arial" panose="020B0604020202020204" pitchFamily="34" charset="0"/>
                <a:buChar char="•"/>
              </a:pPr>
              <a:r>
                <a:rPr lang="en-AU" dirty="0">
                  <a:latin typeface="Times New Roman" panose="02020603050405020304" pitchFamily="18" charset="0"/>
                </a:rPr>
                <a:t>2020-2021 conditions worsened due to low CPUE. </a:t>
              </a:r>
            </a:p>
            <a:p>
              <a:pPr marL="285750" indent="-285750">
                <a:buFont typeface="Arial" panose="020B0604020202020204" pitchFamily="34" charset="0"/>
                <a:buChar char="•"/>
              </a:pPr>
              <a:r>
                <a:rPr lang="en-AU" dirty="0">
                  <a:latin typeface="Times New Roman" panose="02020603050405020304" pitchFamily="18" charset="0"/>
                </a:rPr>
                <a:t>2022, conditions improved due to increase in CPUE. </a:t>
              </a:r>
              <a:endParaRPr lang="en-GB" dirty="0"/>
            </a:p>
          </p:txBody>
        </p:sp>
        <p:sp>
          <p:nvSpPr>
            <p:cNvPr id="12" name="TextBox 11">
              <a:extLst>
                <a:ext uri="{FF2B5EF4-FFF2-40B4-BE49-F238E27FC236}">
                  <a16:creationId xmlns:a16="http://schemas.microsoft.com/office/drawing/2014/main" id="{E1BE69F0-F745-E04B-5A07-AD51C7EC522F}"/>
                </a:ext>
              </a:extLst>
            </p:cNvPr>
            <p:cNvSpPr txBox="1"/>
            <p:nvPr/>
          </p:nvSpPr>
          <p:spPr>
            <a:xfrm>
              <a:off x="1145324" y="5720548"/>
              <a:ext cx="4322640" cy="738664"/>
            </a:xfrm>
            <a:prstGeom prst="rect">
              <a:avLst/>
            </a:prstGeom>
            <a:noFill/>
          </p:spPr>
          <p:txBody>
            <a:bodyPr wrap="square" rtlCol="0">
              <a:spAutoFit/>
            </a:bodyPr>
            <a:lstStyle/>
            <a:p>
              <a:r>
                <a:rPr lang="en-AU" sz="1400" b="1" i="1" dirty="0"/>
                <a:t>Note: Caveat: 2020-21, the impact of COVID-19 pandemic on the cost structure may have been underestimated. </a:t>
              </a:r>
              <a:endParaRPr lang="en-AU" sz="1200" b="1" i="1" dirty="0"/>
            </a:p>
          </p:txBody>
        </p:sp>
        <p:pic>
          <p:nvPicPr>
            <p:cNvPr id="13" name="Picture 12">
              <a:extLst>
                <a:ext uri="{FF2B5EF4-FFF2-40B4-BE49-F238E27FC236}">
                  <a16:creationId xmlns:a16="http://schemas.microsoft.com/office/drawing/2014/main" id="{7851F8D4-F84C-CD63-D9E8-74ADB2F2FC76}"/>
                </a:ext>
              </a:extLst>
            </p:cNvPr>
            <p:cNvPicPr>
              <a:picLocks noChangeAspect="1"/>
            </p:cNvPicPr>
            <p:nvPr/>
          </p:nvPicPr>
          <p:blipFill>
            <a:blip r:embed="rId2"/>
            <a:stretch>
              <a:fillRect/>
            </a:stretch>
          </p:blipFill>
          <p:spPr>
            <a:xfrm>
              <a:off x="797863" y="1744061"/>
              <a:ext cx="5423534" cy="3273212"/>
            </a:xfrm>
            <a:prstGeom prst="rect">
              <a:avLst/>
            </a:prstGeom>
          </p:spPr>
        </p:pic>
      </p:grpSp>
    </p:spTree>
    <p:extLst>
      <p:ext uri="{BB962C8B-B14F-4D97-AF65-F5344CB8AC3E}">
        <p14:creationId xmlns:p14="http://schemas.microsoft.com/office/powerpoint/2010/main" val="390316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80DAC-0BBA-FA6A-836B-A4524102B755}"/>
              </a:ext>
            </a:extLst>
          </p:cNvPr>
          <p:cNvSpPr>
            <a:spLocks noGrp="1"/>
          </p:cNvSpPr>
          <p:nvPr>
            <p:ph type="title"/>
          </p:nvPr>
        </p:nvSpPr>
        <p:spPr/>
        <p:txBody>
          <a:bodyPr/>
          <a:lstStyle/>
          <a:p>
            <a:r>
              <a:rPr lang="en-AU" sz="4000" dirty="0"/>
              <a:t>Tropical Longline – Economic Conditions</a:t>
            </a:r>
          </a:p>
        </p:txBody>
      </p:sp>
      <p:grpSp>
        <p:nvGrpSpPr>
          <p:cNvPr id="8" name="Group 7">
            <a:extLst>
              <a:ext uri="{FF2B5EF4-FFF2-40B4-BE49-F238E27FC236}">
                <a16:creationId xmlns:a16="http://schemas.microsoft.com/office/drawing/2014/main" id="{8A1387FD-67C0-9690-A77B-CA8C45E51F9A}"/>
              </a:ext>
            </a:extLst>
          </p:cNvPr>
          <p:cNvGrpSpPr/>
          <p:nvPr/>
        </p:nvGrpSpPr>
        <p:grpSpPr>
          <a:xfrm>
            <a:off x="1025624" y="1527349"/>
            <a:ext cx="8946382" cy="5161879"/>
            <a:chOff x="609600" y="1642462"/>
            <a:chExt cx="8355012" cy="4906089"/>
          </a:xfrm>
        </p:grpSpPr>
        <p:sp>
          <p:nvSpPr>
            <p:cNvPr id="9" name="TextBox 8">
              <a:extLst>
                <a:ext uri="{FF2B5EF4-FFF2-40B4-BE49-F238E27FC236}">
                  <a16:creationId xmlns:a16="http://schemas.microsoft.com/office/drawing/2014/main" id="{22FCF841-7517-5BD8-B916-CF1437CF1FBD}"/>
                </a:ext>
              </a:extLst>
            </p:cNvPr>
            <p:cNvSpPr txBox="1"/>
            <p:nvPr/>
          </p:nvSpPr>
          <p:spPr>
            <a:xfrm>
              <a:off x="1065811" y="5234588"/>
              <a:ext cx="4322640" cy="307777"/>
            </a:xfrm>
            <a:prstGeom prst="rect">
              <a:avLst/>
            </a:prstGeom>
            <a:noFill/>
          </p:spPr>
          <p:txBody>
            <a:bodyPr wrap="square" rtlCol="0">
              <a:spAutoFit/>
            </a:bodyPr>
            <a:lstStyle/>
            <a:p>
              <a:r>
                <a:rPr lang="en-AU" sz="1400" b="1" dirty="0"/>
                <a:t>TROPICAL LONGLINE ECONOMIC CONDITIONS INDEX</a:t>
              </a:r>
            </a:p>
          </p:txBody>
        </p:sp>
        <p:sp>
          <p:nvSpPr>
            <p:cNvPr id="10" name="Rectangle 9">
              <a:extLst>
                <a:ext uri="{FF2B5EF4-FFF2-40B4-BE49-F238E27FC236}">
                  <a16:creationId xmlns:a16="http://schemas.microsoft.com/office/drawing/2014/main" id="{D4350D8B-0353-18E4-19C7-5114369B30FA}"/>
                </a:ext>
              </a:extLst>
            </p:cNvPr>
            <p:cNvSpPr/>
            <p:nvPr/>
          </p:nvSpPr>
          <p:spPr>
            <a:xfrm>
              <a:off x="6184819" y="1642462"/>
              <a:ext cx="2779793" cy="1477328"/>
            </a:xfrm>
            <a:prstGeom prst="rect">
              <a:avLst/>
            </a:prstGeom>
          </p:spPr>
          <p:txBody>
            <a:bodyPr wrap="square">
              <a:spAutoFit/>
            </a:bodyPr>
            <a:lstStyle/>
            <a:p>
              <a:r>
                <a:rPr lang="en-US" dirty="0"/>
                <a:t>Economic conditions in 2023 improved approaching the 20 year average due to high CPUE and decrease in fuel prices</a:t>
              </a:r>
              <a:endParaRPr lang="en-GB" dirty="0"/>
            </a:p>
          </p:txBody>
        </p:sp>
        <p:sp>
          <p:nvSpPr>
            <p:cNvPr id="11" name="Rectangle 10">
              <a:extLst>
                <a:ext uri="{FF2B5EF4-FFF2-40B4-BE49-F238E27FC236}">
                  <a16:creationId xmlns:a16="http://schemas.microsoft.com/office/drawing/2014/main" id="{498EB1A7-9E00-8B17-7903-FC7C0EA398E8}"/>
                </a:ext>
              </a:extLst>
            </p:cNvPr>
            <p:cNvSpPr/>
            <p:nvPr/>
          </p:nvSpPr>
          <p:spPr>
            <a:xfrm>
              <a:off x="6184818" y="3132231"/>
              <a:ext cx="2779793" cy="3416320"/>
            </a:xfrm>
            <a:prstGeom prst="rect">
              <a:avLst/>
            </a:prstGeom>
          </p:spPr>
          <p:txBody>
            <a:bodyPr wrap="square">
              <a:spAutoFit/>
            </a:bodyPr>
            <a:lstStyle/>
            <a:p>
              <a:r>
                <a:rPr lang="en-AU" dirty="0">
                  <a:latin typeface="Times New Roman" panose="02020603050405020304" pitchFamily="18" charset="0"/>
                  <a:ea typeface="Times New Roman" panose="02020603050405020304" pitchFamily="18" charset="0"/>
                </a:rPr>
                <a:t>Recent years</a:t>
              </a:r>
            </a:p>
            <a:p>
              <a:pPr marL="285750" indent="-285750">
                <a:buFont typeface="Arial" panose="020B0604020202020204" pitchFamily="34" charset="0"/>
                <a:buChar char="•"/>
              </a:pPr>
              <a:r>
                <a:rPr lang="en-AU" dirty="0">
                  <a:latin typeface="Times New Roman" panose="02020603050405020304" pitchFamily="18" charset="0"/>
                </a:rPr>
                <a:t>2019-2020, conditions hovering around 20 year long term average. </a:t>
              </a:r>
            </a:p>
            <a:p>
              <a:pPr marL="285750" indent="-285750">
                <a:buFont typeface="Arial" panose="020B0604020202020204" pitchFamily="34" charset="0"/>
                <a:buChar char="•"/>
              </a:pPr>
              <a:r>
                <a:rPr lang="en-AU" dirty="0">
                  <a:latin typeface="Times New Roman" panose="02020603050405020304" pitchFamily="18" charset="0"/>
                </a:rPr>
                <a:t>2021 conditions worsened due to low CPUE. </a:t>
              </a:r>
            </a:p>
            <a:p>
              <a:pPr marL="285750" indent="-285750">
                <a:buFont typeface="Arial" panose="020B0604020202020204" pitchFamily="34" charset="0"/>
                <a:buChar char="•"/>
              </a:pPr>
              <a:r>
                <a:rPr lang="en-AU" dirty="0">
                  <a:latin typeface="Times New Roman" panose="02020603050405020304" pitchFamily="18" charset="0"/>
                </a:rPr>
                <a:t>2022, condition worsened due to escalating fuel prices from the Russia/Ukraine conflict. </a:t>
              </a:r>
              <a:endParaRPr lang="en-GB" dirty="0"/>
            </a:p>
          </p:txBody>
        </p:sp>
        <p:sp>
          <p:nvSpPr>
            <p:cNvPr id="12" name="TextBox 11">
              <a:extLst>
                <a:ext uri="{FF2B5EF4-FFF2-40B4-BE49-F238E27FC236}">
                  <a16:creationId xmlns:a16="http://schemas.microsoft.com/office/drawing/2014/main" id="{F8016156-7C33-146E-0A07-2679988093BC}"/>
                </a:ext>
              </a:extLst>
            </p:cNvPr>
            <p:cNvSpPr txBox="1"/>
            <p:nvPr/>
          </p:nvSpPr>
          <p:spPr>
            <a:xfrm>
              <a:off x="1064712" y="5727568"/>
              <a:ext cx="4322640" cy="738664"/>
            </a:xfrm>
            <a:prstGeom prst="rect">
              <a:avLst/>
            </a:prstGeom>
            <a:noFill/>
          </p:spPr>
          <p:txBody>
            <a:bodyPr wrap="square" rtlCol="0">
              <a:spAutoFit/>
            </a:bodyPr>
            <a:lstStyle/>
            <a:p>
              <a:r>
                <a:rPr lang="en-AU" sz="1400" b="1" i="1" dirty="0"/>
                <a:t>Note: Caveat: 2020-21, the impact of COVID-19 pandemic on the cost structure may have been underestimated. </a:t>
              </a:r>
              <a:endParaRPr lang="en-AU" sz="1200" b="1" i="1" dirty="0"/>
            </a:p>
          </p:txBody>
        </p:sp>
        <p:pic>
          <p:nvPicPr>
            <p:cNvPr id="13" name="Picture 12">
              <a:extLst>
                <a:ext uri="{FF2B5EF4-FFF2-40B4-BE49-F238E27FC236}">
                  <a16:creationId xmlns:a16="http://schemas.microsoft.com/office/drawing/2014/main" id="{DB9EF47F-8E29-D290-D4F3-C6C1983F4F06}"/>
                </a:ext>
              </a:extLst>
            </p:cNvPr>
            <p:cNvPicPr>
              <a:picLocks noChangeAspect="1"/>
            </p:cNvPicPr>
            <p:nvPr/>
          </p:nvPicPr>
          <p:blipFill>
            <a:blip r:embed="rId2"/>
            <a:stretch>
              <a:fillRect/>
            </a:stretch>
          </p:blipFill>
          <p:spPr>
            <a:xfrm>
              <a:off x="609600" y="1642463"/>
              <a:ext cx="5487818" cy="3422518"/>
            </a:xfrm>
            <a:prstGeom prst="rect">
              <a:avLst/>
            </a:prstGeom>
          </p:spPr>
        </p:pic>
      </p:grpSp>
    </p:spTree>
    <p:extLst>
      <p:ext uri="{BB962C8B-B14F-4D97-AF65-F5344CB8AC3E}">
        <p14:creationId xmlns:p14="http://schemas.microsoft.com/office/powerpoint/2010/main" val="3248431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726663-64B9-68E7-AA46-034BFB52D9DD}"/>
              </a:ext>
            </a:extLst>
          </p:cNvPr>
          <p:cNvSpPr>
            <a:spLocks noGrp="1"/>
          </p:cNvSpPr>
          <p:nvPr>
            <p:ph type="title"/>
          </p:nvPr>
        </p:nvSpPr>
        <p:spPr>
          <a:xfrm>
            <a:off x="640929" y="70338"/>
            <a:ext cx="10515600" cy="1009292"/>
          </a:xfrm>
        </p:spPr>
        <p:txBody>
          <a:bodyPr/>
          <a:lstStyle/>
          <a:p>
            <a:r>
              <a:rPr lang="en-AU" dirty="0"/>
              <a:t>Large-fish Handline Fisheries</a:t>
            </a:r>
          </a:p>
        </p:txBody>
      </p:sp>
      <p:pic>
        <p:nvPicPr>
          <p:cNvPr id="9" name="Content Placeholder 8">
            <a:extLst>
              <a:ext uri="{FF2B5EF4-FFF2-40B4-BE49-F238E27FC236}">
                <a16:creationId xmlns:a16="http://schemas.microsoft.com/office/drawing/2014/main" id="{2AD228D4-2FB8-0575-0FE6-3E4894F01530}"/>
              </a:ext>
            </a:extLst>
          </p:cNvPr>
          <p:cNvPicPr>
            <a:picLocks noGrp="1" noChangeAspect="1"/>
          </p:cNvPicPr>
          <p:nvPr>
            <p:ph idx="1"/>
          </p:nvPr>
        </p:nvPicPr>
        <p:blipFill rotWithShape="1">
          <a:blip r:embed="rId3"/>
          <a:srcRect l="-1426" t="75583" r="1426" b="9567"/>
          <a:stretch/>
        </p:blipFill>
        <p:spPr>
          <a:xfrm>
            <a:off x="866700" y="5527974"/>
            <a:ext cx="10458599" cy="1330026"/>
          </a:xfrm>
          <a:prstGeom prst="rect">
            <a:avLst/>
          </a:prstGeom>
        </p:spPr>
      </p:pic>
      <p:pic>
        <p:nvPicPr>
          <p:cNvPr id="11" name="Picture 10">
            <a:extLst>
              <a:ext uri="{FF2B5EF4-FFF2-40B4-BE49-F238E27FC236}">
                <a16:creationId xmlns:a16="http://schemas.microsoft.com/office/drawing/2014/main" id="{FB6BCD16-845D-AB09-114D-67DA9FAC499B}"/>
              </a:ext>
            </a:extLst>
          </p:cNvPr>
          <p:cNvPicPr>
            <a:picLocks noChangeAspect="1"/>
          </p:cNvPicPr>
          <p:nvPr/>
        </p:nvPicPr>
        <p:blipFill>
          <a:blip r:embed="rId4"/>
          <a:stretch>
            <a:fillRect/>
          </a:stretch>
        </p:blipFill>
        <p:spPr>
          <a:xfrm>
            <a:off x="1296930" y="1191878"/>
            <a:ext cx="9203598" cy="4474244"/>
          </a:xfrm>
          <a:prstGeom prst="rect">
            <a:avLst/>
          </a:prstGeom>
        </p:spPr>
      </p:pic>
      <p:grpSp>
        <p:nvGrpSpPr>
          <p:cNvPr id="12" name="Group 11">
            <a:extLst>
              <a:ext uri="{FF2B5EF4-FFF2-40B4-BE49-F238E27FC236}">
                <a16:creationId xmlns:a16="http://schemas.microsoft.com/office/drawing/2014/main" id="{395DCD0C-9E70-B312-E4A5-0E2935802CE7}"/>
              </a:ext>
            </a:extLst>
          </p:cNvPr>
          <p:cNvGrpSpPr/>
          <p:nvPr/>
        </p:nvGrpSpPr>
        <p:grpSpPr>
          <a:xfrm>
            <a:off x="7249173" y="187041"/>
            <a:ext cx="2437439" cy="622443"/>
            <a:chOff x="7249173" y="187041"/>
            <a:chExt cx="2437439" cy="622443"/>
          </a:xfrm>
        </p:grpSpPr>
        <p:pic>
          <p:nvPicPr>
            <p:cNvPr id="13" name="Picture 12" descr="A blue and black logo&#10;&#10;Description automatically generated">
              <a:extLst>
                <a:ext uri="{FF2B5EF4-FFF2-40B4-BE49-F238E27FC236}">
                  <a16:creationId xmlns:a16="http://schemas.microsoft.com/office/drawing/2014/main" id="{114A77BA-6B31-6AF8-CD29-E120A37EC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9173" y="221238"/>
              <a:ext cx="1579569" cy="548628"/>
            </a:xfrm>
            <a:prstGeom prst="rect">
              <a:avLst/>
            </a:prstGeom>
          </p:spPr>
        </p:pic>
        <p:pic>
          <p:nvPicPr>
            <p:cNvPr id="14" name="Picture 13">
              <a:extLst>
                <a:ext uri="{FF2B5EF4-FFF2-40B4-BE49-F238E27FC236}">
                  <a16:creationId xmlns:a16="http://schemas.microsoft.com/office/drawing/2014/main" id="{4A17254F-3705-39E5-A4EC-037E1853E833}"/>
                </a:ext>
              </a:extLst>
            </p:cNvPr>
            <p:cNvPicPr>
              <a:picLocks noChangeAspect="1"/>
            </p:cNvPicPr>
            <p:nvPr/>
          </p:nvPicPr>
          <p:blipFill>
            <a:blip r:embed="rId6"/>
            <a:stretch>
              <a:fillRect/>
            </a:stretch>
          </p:blipFill>
          <p:spPr>
            <a:xfrm>
              <a:off x="9064169" y="187041"/>
              <a:ext cx="622443" cy="622443"/>
            </a:xfrm>
            <a:prstGeom prst="rect">
              <a:avLst/>
            </a:prstGeom>
          </p:spPr>
        </p:pic>
      </p:grpSp>
    </p:spTree>
    <p:extLst>
      <p:ext uri="{BB962C8B-B14F-4D97-AF65-F5344CB8AC3E}">
        <p14:creationId xmlns:p14="http://schemas.microsoft.com/office/powerpoint/2010/main" val="80451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D78975-CEC1-9E0A-71AF-045362D1B49D}"/>
              </a:ext>
            </a:extLst>
          </p:cNvPr>
          <p:cNvSpPr>
            <a:spLocks noGrp="1"/>
          </p:cNvSpPr>
          <p:nvPr>
            <p:ph idx="1"/>
          </p:nvPr>
        </p:nvSpPr>
        <p:spPr>
          <a:xfrm>
            <a:off x="1025624" y="1382147"/>
            <a:ext cx="10515600" cy="5340199"/>
          </a:xfrm>
        </p:spPr>
        <p:txBody>
          <a:bodyPr>
            <a:normAutofit fontScale="70000" lnSpcReduction="20000"/>
          </a:bodyPr>
          <a:lstStyle/>
          <a:p>
            <a:pPr marL="0" indent="0">
              <a:buNone/>
            </a:pPr>
            <a:r>
              <a:rPr lang="en-AU" sz="3200" b="1" dirty="0"/>
              <a:t>Catch</a:t>
            </a:r>
          </a:p>
          <a:p>
            <a:r>
              <a:rPr lang="en-AU" dirty="0"/>
              <a:t>Most fisheries have been </a:t>
            </a:r>
            <a:r>
              <a:rPr lang="en-AU" u="sng" dirty="0"/>
              <a:t>relatively stable </a:t>
            </a:r>
            <a:r>
              <a:rPr lang="en-AU" dirty="0"/>
              <a:t>over the past few years</a:t>
            </a:r>
          </a:p>
          <a:p>
            <a:r>
              <a:rPr lang="en-AU" dirty="0"/>
              <a:t>YFT catch was 2</a:t>
            </a:r>
            <a:r>
              <a:rPr lang="en-AU" baseline="30000" dirty="0"/>
              <a:t>nd</a:t>
            </a:r>
            <a:r>
              <a:rPr lang="en-AU" dirty="0"/>
              <a:t> highest on records, while SKJ dipped below the 10-year average</a:t>
            </a:r>
          </a:p>
          <a:p>
            <a:r>
              <a:rPr lang="en-AU" dirty="0"/>
              <a:t>BET catches stable, largely due to management</a:t>
            </a:r>
          </a:p>
          <a:p>
            <a:r>
              <a:rPr lang="en-AU" dirty="0"/>
              <a:t>Provisional SP ALB catches are down for 2022, but do not yet include EPO catches</a:t>
            </a:r>
          </a:p>
          <a:p>
            <a:endParaRPr lang="en-AU" dirty="0"/>
          </a:p>
          <a:p>
            <a:pPr marL="0" indent="0">
              <a:buNone/>
            </a:pPr>
            <a:r>
              <a:rPr lang="en-AU" sz="3200" b="1" dirty="0"/>
              <a:t>Catch values</a:t>
            </a:r>
          </a:p>
          <a:p>
            <a:r>
              <a:rPr lang="en-AU" sz="3200" dirty="0"/>
              <a:t>LONGLINE 	- US$ 1.6 billion (1% decrease on 2022)</a:t>
            </a:r>
          </a:p>
          <a:p>
            <a:r>
              <a:rPr lang="en-AU" sz="3200" dirty="0"/>
              <a:t>PURSE SEINE	- US$ 3.5 billion (7% increase on 2022)</a:t>
            </a:r>
          </a:p>
          <a:p>
            <a:r>
              <a:rPr lang="en-AU" sz="3200" dirty="0"/>
              <a:t>POLE &amp; LINE    -  US$ 312 million (11% decrease on 2022)</a:t>
            </a:r>
          </a:p>
          <a:p>
            <a:pPr marL="0" indent="0">
              <a:buNone/>
            </a:pPr>
            <a:endParaRPr lang="en-AU" sz="3200" b="1" dirty="0"/>
          </a:p>
          <a:p>
            <a:pPr marL="0" indent="0">
              <a:buNone/>
            </a:pPr>
            <a:r>
              <a:rPr lang="en-AU" sz="3200" b="1" dirty="0"/>
              <a:t>Economics conditions</a:t>
            </a:r>
          </a:p>
          <a:p>
            <a:r>
              <a:rPr lang="en-AU" dirty="0"/>
              <a:t>PURSE SEINE - Index remain above the 20-year average at 109</a:t>
            </a:r>
          </a:p>
          <a:p>
            <a:r>
              <a:rPr lang="en-AU" dirty="0"/>
              <a:t>SOUTHERN LONGLINE -  Index approaching the 20-year average at 98</a:t>
            </a:r>
          </a:p>
          <a:p>
            <a:r>
              <a:rPr lang="en-AU" dirty="0"/>
              <a:t>TROPICAL LONGLINE -  Index approaching the 20-year average at 97</a:t>
            </a:r>
          </a:p>
          <a:p>
            <a:endParaRPr lang="en-AU" dirty="0"/>
          </a:p>
        </p:txBody>
      </p:sp>
      <p:sp>
        <p:nvSpPr>
          <p:cNvPr id="3" name="Title 2">
            <a:extLst>
              <a:ext uri="{FF2B5EF4-FFF2-40B4-BE49-F238E27FC236}">
                <a16:creationId xmlns:a16="http://schemas.microsoft.com/office/drawing/2014/main" id="{A5ECAE1E-54FB-CFA2-879F-6B3594E2F7A9}"/>
              </a:ext>
            </a:extLst>
          </p:cNvPr>
          <p:cNvSpPr>
            <a:spLocks noGrp="1"/>
          </p:cNvSpPr>
          <p:nvPr>
            <p:ph type="title"/>
          </p:nvPr>
        </p:nvSpPr>
        <p:spPr/>
        <p:txBody>
          <a:bodyPr/>
          <a:lstStyle/>
          <a:p>
            <a:r>
              <a:rPr lang="en-AU" dirty="0"/>
              <a:t>Key highlights from 2023</a:t>
            </a:r>
          </a:p>
        </p:txBody>
      </p:sp>
      <p:grpSp>
        <p:nvGrpSpPr>
          <p:cNvPr id="6" name="Group 5">
            <a:extLst>
              <a:ext uri="{FF2B5EF4-FFF2-40B4-BE49-F238E27FC236}">
                <a16:creationId xmlns:a16="http://schemas.microsoft.com/office/drawing/2014/main" id="{C2B6B2A5-BAA2-8525-E203-78312BD6304A}"/>
              </a:ext>
            </a:extLst>
          </p:cNvPr>
          <p:cNvGrpSpPr/>
          <p:nvPr/>
        </p:nvGrpSpPr>
        <p:grpSpPr>
          <a:xfrm>
            <a:off x="7249173" y="217186"/>
            <a:ext cx="2437439" cy="622443"/>
            <a:chOff x="7249173" y="187041"/>
            <a:chExt cx="2437439" cy="622443"/>
          </a:xfrm>
        </p:grpSpPr>
        <p:pic>
          <p:nvPicPr>
            <p:cNvPr id="7" name="Picture 6" descr="A blue and black logo&#10;&#10;Description automatically generated">
              <a:extLst>
                <a:ext uri="{FF2B5EF4-FFF2-40B4-BE49-F238E27FC236}">
                  <a16:creationId xmlns:a16="http://schemas.microsoft.com/office/drawing/2014/main" id="{C53B23B6-939C-87BC-AAD7-F1A859221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173" y="221238"/>
              <a:ext cx="1579569" cy="548628"/>
            </a:xfrm>
            <a:prstGeom prst="rect">
              <a:avLst/>
            </a:prstGeom>
          </p:spPr>
        </p:pic>
        <p:pic>
          <p:nvPicPr>
            <p:cNvPr id="8" name="Picture 7">
              <a:extLst>
                <a:ext uri="{FF2B5EF4-FFF2-40B4-BE49-F238E27FC236}">
                  <a16:creationId xmlns:a16="http://schemas.microsoft.com/office/drawing/2014/main" id="{5A806BA0-990C-789B-1571-D2E44A6C212D}"/>
                </a:ext>
              </a:extLst>
            </p:cNvPr>
            <p:cNvPicPr>
              <a:picLocks noChangeAspect="1"/>
            </p:cNvPicPr>
            <p:nvPr/>
          </p:nvPicPr>
          <p:blipFill>
            <a:blip r:embed="rId3"/>
            <a:stretch>
              <a:fillRect/>
            </a:stretch>
          </p:blipFill>
          <p:spPr>
            <a:xfrm>
              <a:off x="9064169" y="187041"/>
              <a:ext cx="622443" cy="622443"/>
            </a:xfrm>
            <a:prstGeom prst="rect">
              <a:avLst/>
            </a:prstGeom>
          </p:spPr>
        </p:pic>
      </p:grpSp>
    </p:spTree>
    <p:extLst>
      <p:ext uri="{BB962C8B-B14F-4D97-AF65-F5344CB8AC3E}">
        <p14:creationId xmlns:p14="http://schemas.microsoft.com/office/powerpoint/2010/main" val="384460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different colored bars&#10;&#10;Description automatically generated">
            <a:extLst>
              <a:ext uri="{FF2B5EF4-FFF2-40B4-BE49-F238E27FC236}">
                <a16:creationId xmlns:a16="http://schemas.microsoft.com/office/drawing/2014/main" id="{975425C6-8E09-98FA-78C0-F48DDB60F7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9015" y="1734207"/>
            <a:ext cx="7916877" cy="4769070"/>
          </a:xfrm>
        </p:spPr>
      </p:pic>
      <p:sp>
        <p:nvSpPr>
          <p:cNvPr id="3" name="Title 2">
            <a:extLst>
              <a:ext uri="{FF2B5EF4-FFF2-40B4-BE49-F238E27FC236}">
                <a16:creationId xmlns:a16="http://schemas.microsoft.com/office/drawing/2014/main" id="{477A1F0F-4F99-16AF-7DCD-B66E9FCEC0CA}"/>
              </a:ext>
            </a:extLst>
          </p:cNvPr>
          <p:cNvSpPr>
            <a:spLocks noGrp="1"/>
          </p:cNvSpPr>
          <p:nvPr>
            <p:ph type="title"/>
          </p:nvPr>
        </p:nvSpPr>
        <p:spPr/>
        <p:txBody>
          <a:bodyPr/>
          <a:lstStyle/>
          <a:p>
            <a:r>
              <a:rPr lang="en-US" dirty="0"/>
              <a:t>WCPFC Catch by Gear</a:t>
            </a:r>
          </a:p>
        </p:txBody>
      </p:sp>
      <p:sp>
        <p:nvSpPr>
          <p:cNvPr id="6" name="TextBox 5">
            <a:extLst>
              <a:ext uri="{FF2B5EF4-FFF2-40B4-BE49-F238E27FC236}">
                <a16:creationId xmlns:a16="http://schemas.microsoft.com/office/drawing/2014/main" id="{DA02E36A-CA59-02A0-CFFF-C4A53AA2C1F1}"/>
              </a:ext>
            </a:extLst>
          </p:cNvPr>
          <p:cNvSpPr txBox="1"/>
          <p:nvPr/>
        </p:nvSpPr>
        <p:spPr>
          <a:xfrm>
            <a:off x="8585892" y="1734207"/>
            <a:ext cx="3606108" cy="2554545"/>
          </a:xfrm>
          <a:prstGeom prst="rect">
            <a:avLst/>
          </a:prstGeom>
          <a:noFill/>
        </p:spPr>
        <p:txBody>
          <a:bodyPr wrap="square" rtlCol="0">
            <a:spAutoFit/>
          </a:bodyPr>
          <a:lstStyle/>
          <a:p>
            <a:r>
              <a:rPr lang="en-AU" sz="2000" dirty="0">
                <a:solidFill>
                  <a:srgbClr val="0046AD"/>
                </a:solidFill>
              </a:rPr>
              <a:t>2023 Provisional Estimates</a:t>
            </a:r>
          </a:p>
          <a:p>
            <a:pPr marL="285750" indent="-285750">
              <a:buFont typeface="Arial" panose="020B0604020202020204" pitchFamily="34" charset="0"/>
              <a:buChar char="•"/>
            </a:pPr>
            <a:r>
              <a:rPr lang="en-AU" sz="2000" dirty="0">
                <a:solidFill>
                  <a:srgbClr val="0046AD"/>
                </a:solidFill>
              </a:rPr>
              <a:t>Total Catch: 2.6 mill mt</a:t>
            </a:r>
          </a:p>
          <a:p>
            <a:pPr marL="285750" indent="-285750">
              <a:buFont typeface="Arial" panose="020B0604020202020204" pitchFamily="34" charset="0"/>
              <a:buChar char="•"/>
            </a:pPr>
            <a:r>
              <a:rPr lang="en-AU" sz="2000" dirty="0">
                <a:solidFill>
                  <a:srgbClr val="0046AD"/>
                </a:solidFill>
              </a:rPr>
              <a:t>Purse seine: 1.8 mill mt (70%)</a:t>
            </a:r>
          </a:p>
          <a:p>
            <a:pPr marL="285750" indent="-285750">
              <a:buFont typeface="Arial" panose="020B0604020202020204" pitchFamily="34" charset="0"/>
              <a:buChar char="•"/>
            </a:pPr>
            <a:r>
              <a:rPr lang="en-AU" sz="2000" dirty="0">
                <a:solidFill>
                  <a:srgbClr val="0046AD"/>
                </a:solidFill>
              </a:rPr>
              <a:t>Longline: 234K mt (9%)</a:t>
            </a:r>
          </a:p>
          <a:p>
            <a:pPr marL="285750" indent="-285750">
              <a:buFont typeface="Arial" panose="020B0604020202020204" pitchFamily="34" charset="0"/>
              <a:buChar char="•"/>
            </a:pPr>
            <a:r>
              <a:rPr lang="en-AU" sz="2000" dirty="0">
                <a:solidFill>
                  <a:srgbClr val="0046AD"/>
                </a:solidFill>
              </a:rPr>
              <a:t>Pole-and-line: 143K mt (5%)</a:t>
            </a:r>
          </a:p>
          <a:p>
            <a:pPr marL="285750" indent="-285750">
              <a:buFont typeface="Arial" panose="020B0604020202020204" pitchFamily="34" charset="0"/>
              <a:buChar char="•"/>
            </a:pPr>
            <a:r>
              <a:rPr lang="en-AU" sz="2000" dirty="0">
                <a:solidFill>
                  <a:srgbClr val="0046AD"/>
                </a:solidFill>
              </a:rPr>
              <a:t>Other: mostly artisanal gears from Indonesia, Vietnam, and Philippines (16%)</a:t>
            </a:r>
          </a:p>
        </p:txBody>
      </p:sp>
      <p:sp>
        <p:nvSpPr>
          <p:cNvPr id="7" name="TextBox 6">
            <a:extLst>
              <a:ext uri="{FF2B5EF4-FFF2-40B4-BE49-F238E27FC236}">
                <a16:creationId xmlns:a16="http://schemas.microsoft.com/office/drawing/2014/main" id="{3D6DFA9B-2F52-00A7-0FF3-E13BC901B9D9}"/>
              </a:ext>
            </a:extLst>
          </p:cNvPr>
          <p:cNvSpPr txBox="1"/>
          <p:nvPr/>
        </p:nvSpPr>
        <p:spPr>
          <a:xfrm>
            <a:off x="8529329" y="4581427"/>
            <a:ext cx="3716087" cy="1200329"/>
          </a:xfrm>
          <a:prstGeom prst="rect">
            <a:avLst/>
          </a:prstGeom>
          <a:noFill/>
        </p:spPr>
        <p:txBody>
          <a:bodyPr wrap="square" rtlCol="0">
            <a:spAutoFit/>
          </a:bodyPr>
          <a:lstStyle/>
          <a:p>
            <a:r>
              <a:rPr lang="en-AU" b="1" dirty="0"/>
              <a:t>~52% of the global tuna catch </a:t>
            </a:r>
          </a:p>
          <a:p>
            <a:r>
              <a:rPr lang="en-AU" b="1" dirty="0"/>
              <a:t>~79% of the Pacific Ocean tuna catch</a:t>
            </a:r>
          </a:p>
          <a:p>
            <a:r>
              <a:rPr lang="en-AU" b="1" dirty="0"/>
              <a:t>~80% of WCPFC catch comes from coastal state waters</a:t>
            </a:r>
          </a:p>
        </p:txBody>
      </p:sp>
      <p:grpSp>
        <p:nvGrpSpPr>
          <p:cNvPr id="10" name="Group 9">
            <a:extLst>
              <a:ext uri="{FF2B5EF4-FFF2-40B4-BE49-F238E27FC236}">
                <a16:creationId xmlns:a16="http://schemas.microsoft.com/office/drawing/2014/main" id="{336FC4AE-3451-243C-E21C-6EAE9A6493C5}"/>
              </a:ext>
            </a:extLst>
          </p:cNvPr>
          <p:cNvGrpSpPr/>
          <p:nvPr/>
        </p:nvGrpSpPr>
        <p:grpSpPr>
          <a:xfrm>
            <a:off x="7249173" y="187041"/>
            <a:ext cx="2437439" cy="622443"/>
            <a:chOff x="7249173" y="187041"/>
            <a:chExt cx="2437439" cy="622443"/>
          </a:xfrm>
        </p:grpSpPr>
        <p:pic>
          <p:nvPicPr>
            <p:cNvPr id="8" name="Picture 7" descr="A blue and black logo&#10;&#10;Description automatically generated">
              <a:extLst>
                <a:ext uri="{FF2B5EF4-FFF2-40B4-BE49-F238E27FC236}">
                  <a16:creationId xmlns:a16="http://schemas.microsoft.com/office/drawing/2014/main" id="{ECCB0D7E-B306-EC5D-D052-079F4FA3D9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173" y="221238"/>
              <a:ext cx="1579569" cy="548628"/>
            </a:xfrm>
            <a:prstGeom prst="rect">
              <a:avLst/>
            </a:prstGeom>
          </p:spPr>
        </p:pic>
        <p:pic>
          <p:nvPicPr>
            <p:cNvPr id="9" name="Picture 8">
              <a:extLst>
                <a:ext uri="{FF2B5EF4-FFF2-40B4-BE49-F238E27FC236}">
                  <a16:creationId xmlns:a16="http://schemas.microsoft.com/office/drawing/2014/main" id="{16227C24-20C3-2FDA-1C71-3131B8C63CBA}"/>
                </a:ext>
              </a:extLst>
            </p:cNvPr>
            <p:cNvPicPr>
              <a:picLocks noChangeAspect="1"/>
            </p:cNvPicPr>
            <p:nvPr/>
          </p:nvPicPr>
          <p:blipFill>
            <a:blip r:embed="rId5"/>
            <a:stretch>
              <a:fillRect/>
            </a:stretch>
          </p:blipFill>
          <p:spPr>
            <a:xfrm>
              <a:off x="9064169" y="187041"/>
              <a:ext cx="622443" cy="622443"/>
            </a:xfrm>
            <a:prstGeom prst="rect">
              <a:avLst/>
            </a:prstGeom>
          </p:spPr>
        </p:pic>
      </p:grpSp>
    </p:spTree>
    <p:extLst>
      <p:ext uri="{BB962C8B-B14F-4D97-AF65-F5344CB8AC3E}">
        <p14:creationId xmlns:p14="http://schemas.microsoft.com/office/powerpoint/2010/main" val="350171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different colored bars&#10;&#10;Description automatically generated">
            <a:extLst>
              <a:ext uri="{FF2B5EF4-FFF2-40B4-BE49-F238E27FC236}">
                <a16:creationId xmlns:a16="http://schemas.microsoft.com/office/drawing/2014/main" id="{23B81033-1EBA-C546-6FA6-812E657043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4262" y="1572667"/>
            <a:ext cx="8186013" cy="5040967"/>
          </a:xfrm>
        </p:spPr>
      </p:pic>
      <p:sp>
        <p:nvSpPr>
          <p:cNvPr id="3" name="Title 2">
            <a:extLst>
              <a:ext uri="{FF2B5EF4-FFF2-40B4-BE49-F238E27FC236}">
                <a16:creationId xmlns:a16="http://schemas.microsoft.com/office/drawing/2014/main" id="{3D5A568A-A723-1C9C-7590-932109490C99}"/>
              </a:ext>
            </a:extLst>
          </p:cNvPr>
          <p:cNvSpPr>
            <a:spLocks noGrp="1"/>
          </p:cNvSpPr>
          <p:nvPr>
            <p:ph type="title"/>
          </p:nvPr>
        </p:nvSpPr>
        <p:spPr/>
        <p:txBody>
          <a:bodyPr/>
          <a:lstStyle/>
          <a:p>
            <a:r>
              <a:rPr lang="en-AU" dirty="0"/>
              <a:t>WCPFC Catch by Species</a:t>
            </a:r>
          </a:p>
        </p:txBody>
      </p:sp>
      <p:sp>
        <p:nvSpPr>
          <p:cNvPr id="6" name="TextBox 5">
            <a:extLst>
              <a:ext uri="{FF2B5EF4-FFF2-40B4-BE49-F238E27FC236}">
                <a16:creationId xmlns:a16="http://schemas.microsoft.com/office/drawing/2014/main" id="{D331B52D-31BB-A06D-061A-564C0634BFFF}"/>
              </a:ext>
            </a:extLst>
          </p:cNvPr>
          <p:cNvSpPr txBox="1"/>
          <p:nvPr/>
        </p:nvSpPr>
        <p:spPr>
          <a:xfrm>
            <a:off x="8860220" y="1734207"/>
            <a:ext cx="3331779" cy="2308324"/>
          </a:xfrm>
          <a:prstGeom prst="rect">
            <a:avLst/>
          </a:prstGeom>
          <a:noFill/>
        </p:spPr>
        <p:txBody>
          <a:bodyPr wrap="square" rtlCol="0">
            <a:spAutoFit/>
          </a:bodyPr>
          <a:lstStyle/>
          <a:p>
            <a:r>
              <a:rPr lang="en-AU" sz="2400" dirty="0">
                <a:solidFill>
                  <a:srgbClr val="0046AD"/>
                </a:solidFill>
              </a:rPr>
              <a:t>2023 Provisional Estimates</a:t>
            </a:r>
          </a:p>
          <a:p>
            <a:pPr marL="285750" indent="-285750">
              <a:buFont typeface="Arial" panose="020B0604020202020204" pitchFamily="34" charset="0"/>
              <a:buChar char="•"/>
            </a:pPr>
            <a:r>
              <a:rPr lang="en-AU" sz="2400" dirty="0">
                <a:solidFill>
                  <a:srgbClr val="0046AD"/>
                </a:solidFill>
              </a:rPr>
              <a:t>SKJ: 1.65 mill mt (63%)</a:t>
            </a:r>
          </a:p>
          <a:p>
            <a:pPr marL="285750" indent="-285750">
              <a:buFont typeface="Arial" panose="020B0604020202020204" pitchFamily="34" charset="0"/>
              <a:buChar char="•"/>
            </a:pPr>
            <a:r>
              <a:rPr lang="en-AU" sz="2400" dirty="0">
                <a:solidFill>
                  <a:srgbClr val="0046AD"/>
                </a:solidFill>
              </a:rPr>
              <a:t>YFT: 747K mt (28%)</a:t>
            </a:r>
          </a:p>
          <a:p>
            <a:pPr marL="285750" indent="-285750">
              <a:buFont typeface="Arial" panose="020B0604020202020204" pitchFamily="34" charset="0"/>
              <a:buChar char="•"/>
            </a:pPr>
            <a:r>
              <a:rPr lang="en-AU" sz="2400" dirty="0">
                <a:solidFill>
                  <a:srgbClr val="0046AD"/>
                </a:solidFill>
              </a:rPr>
              <a:t>BET: 140K mt (5%)</a:t>
            </a:r>
          </a:p>
          <a:p>
            <a:pPr marL="285750" indent="-285750">
              <a:buFont typeface="Arial" panose="020B0604020202020204" pitchFamily="34" charset="0"/>
              <a:buChar char="•"/>
            </a:pPr>
            <a:r>
              <a:rPr lang="en-AU" sz="2400" dirty="0">
                <a:solidFill>
                  <a:srgbClr val="0046AD"/>
                </a:solidFill>
              </a:rPr>
              <a:t>ALB: 94K mt (4%)</a:t>
            </a:r>
          </a:p>
        </p:txBody>
      </p:sp>
      <p:grpSp>
        <p:nvGrpSpPr>
          <p:cNvPr id="7" name="Group 6">
            <a:extLst>
              <a:ext uri="{FF2B5EF4-FFF2-40B4-BE49-F238E27FC236}">
                <a16:creationId xmlns:a16="http://schemas.microsoft.com/office/drawing/2014/main" id="{8559181F-C26A-133A-4456-CB1D971C58D5}"/>
              </a:ext>
            </a:extLst>
          </p:cNvPr>
          <p:cNvGrpSpPr/>
          <p:nvPr/>
        </p:nvGrpSpPr>
        <p:grpSpPr>
          <a:xfrm>
            <a:off x="7249173" y="187041"/>
            <a:ext cx="2437439" cy="622443"/>
            <a:chOff x="7249173" y="187041"/>
            <a:chExt cx="2437439" cy="622443"/>
          </a:xfrm>
        </p:grpSpPr>
        <p:pic>
          <p:nvPicPr>
            <p:cNvPr id="8" name="Picture 7" descr="A blue and black logo&#10;&#10;Description automatically generated">
              <a:extLst>
                <a:ext uri="{FF2B5EF4-FFF2-40B4-BE49-F238E27FC236}">
                  <a16:creationId xmlns:a16="http://schemas.microsoft.com/office/drawing/2014/main" id="{79F0676A-DD68-C820-CE4B-32A5E537C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173" y="221238"/>
              <a:ext cx="1579569" cy="548628"/>
            </a:xfrm>
            <a:prstGeom prst="rect">
              <a:avLst/>
            </a:prstGeom>
          </p:spPr>
        </p:pic>
        <p:pic>
          <p:nvPicPr>
            <p:cNvPr id="9" name="Picture 8">
              <a:extLst>
                <a:ext uri="{FF2B5EF4-FFF2-40B4-BE49-F238E27FC236}">
                  <a16:creationId xmlns:a16="http://schemas.microsoft.com/office/drawing/2014/main" id="{6E216561-198C-9554-4172-A15E9ED4A02A}"/>
                </a:ext>
              </a:extLst>
            </p:cNvPr>
            <p:cNvPicPr>
              <a:picLocks noChangeAspect="1"/>
            </p:cNvPicPr>
            <p:nvPr/>
          </p:nvPicPr>
          <p:blipFill>
            <a:blip r:embed="rId5"/>
            <a:stretch>
              <a:fillRect/>
            </a:stretch>
          </p:blipFill>
          <p:spPr>
            <a:xfrm>
              <a:off x="9064169" y="187041"/>
              <a:ext cx="622443" cy="622443"/>
            </a:xfrm>
            <a:prstGeom prst="rect">
              <a:avLst/>
            </a:prstGeom>
          </p:spPr>
        </p:pic>
      </p:grpSp>
    </p:spTree>
    <p:extLst>
      <p:ext uri="{BB962C8B-B14F-4D97-AF65-F5344CB8AC3E}">
        <p14:creationId xmlns:p14="http://schemas.microsoft.com/office/powerpoint/2010/main" val="363027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different colored squares&#10;&#10;Description automatically generated">
            <a:extLst>
              <a:ext uri="{FF2B5EF4-FFF2-40B4-BE49-F238E27FC236}">
                <a16:creationId xmlns:a16="http://schemas.microsoft.com/office/drawing/2014/main" id="{1CB3EFB4-8FCE-3BD3-20DC-6B1DA05DEC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326" y="1527349"/>
            <a:ext cx="8138644" cy="5330652"/>
          </a:xfrm>
        </p:spPr>
      </p:pic>
      <p:sp>
        <p:nvSpPr>
          <p:cNvPr id="3" name="Title 2">
            <a:extLst>
              <a:ext uri="{FF2B5EF4-FFF2-40B4-BE49-F238E27FC236}">
                <a16:creationId xmlns:a16="http://schemas.microsoft.com/office/drawing/2014/main" id="{42E6D30F-3EF5-17AB-19E5-22B3E2A3A76F}"/>
              </a:ext>
            </a:extLst>
          </p:cNvPr>
          <p:cNvSpPr>
            <a:spLocks noGrp="1"/>
          </p:cNvSpPr>
          <p:nvPr>
            <p:ph type="title"/>
          </p:nvPr>
        </p:nvSpPr>
        <p:spPr>
          <a:xfrm>
            <a:off x="704076" y="0"/>
            <a:ext cx="10515600" cy="1009292"/>
          </a:xfrm>
        </p:spPr>
        <p:txBody>
          <a:bodyPr/>
          <a:lstStyle/>
          <a:p>
            <a:r>
              <a:rPr lang="en-AU" dirty="0"/>
              <a:t>WCPFC Tuna Catch Value </a:t>
            </a:r>
            <a:br>
              <a:rPr lang="en-AU" dirty="0"/>
            </a:br>
            <a:r>
              <a:rPr lang="en-AU" dirty="0"/>
              <a:t>by Gear</a:t>
            </a:r>
          </a:p>
        </p:txBody>
      </p:sp>
      <p:sp>
        <p:nvSpPr>
          <p:cNvPr id="7" name="TextBox 6">
            <a:extLst>
              <a:ext uri="{FF2B5EF4-FFF2-40B4-BE49-F238E27FC236}">
                <a16:creationId xmlns:a16="http://schemas.microsoft.com/office/drawing/2014/main" id="{437889C8-424A-44C7-8C04-D0A6D2AAFF88}"/>
              </a:ext>
            </a:extLst>
          </p:cNvPr>
          <p:cNvSpPr txBox="1"/>
          <p:nvPr/>
        </p:nvSpPr>
        <p:spPr>
          <a:xfrm>
            <a:off x="8721970" y="1844567"/>
            <a:ext cx="3470030" cy="2862322"/>
          </a:xfrm>
          <a:prstGeom prst="rect">
            <a:avLst/>
          </a:prstGeom>
          <a:noFill/>
        </p:spPr>
        <p:txBody>
          <a:bodyPr wrap="square" rtlCol="0">
            <a:spAutoFit/>
          </a:bodyPr>
          <a:lstStyle/>
          <a:p>
            <a:r>
              <a:rPr lang="en-AU" dirty="0">
                <a:solidFill>
                  <a:srgbClr val="0046AD"/>
                </a:solidFill>
              </a:rPr>
              <a:t>2023 Estimates (billions)</a:t>
            </a:r>
          </a:p>
          <a:p>
            <a:pPr marL="285750" indent="-285750">
              <a:buFont typeface="Arial" panose="020B0604020202020204" pitchFamily="34" charset="0"/>
              <a:buChar char="•"/>
            </a:pPr>
            <a:r>
              <a:rPr lang="en-AU" dirty="0">
                <a:solidFill>
                  <a:srgbClr val="0046AD"/>
                </a:solidFill>
              </a:rPr>
              <a:t>Total Catch: $6.15 (+4%) </a:t>
            </a:r>
          </a:p>
          <a:p>
            <a:pPr marL="285750" indent="-285750">
              <a:buFont typeface="Arial" panose="020B0604020202020204" pitchFamily="34" charset="0"/>
              <a:buChar char="•"/>
            </a:pPr>
            <a:r>
              <a:rPr lang="en-AU" dirty="0">
                <a:solidFill>
                  <a:srgbClr val="0046AD"/>
                </a:solidFill>
              </a:rPr>
              <a:t>Purse seine: $3.46 (+7%) – 56% value</a:t>
            </a:r>
          </a:p>
          <a:p>
            <a:pPr marL="285750" indent="-285750">
              <a:buFont typeface="Arial" panose="020B0604020202020204" pitchFamily="34" charset="0"/>
              <a:buChar char="•"/>
            </a:pPr>
            <a:r>
              <a:rPr lang="en-AU" dirty="0">
                <a:solidFill>
                  <a:srgbClr val="0046AD"/>
                </a:solidFill>
              </a:rPr>
              <a:t>Longline: $1.55 (-1%) – 25% value</a:t>
            </a:r>
          </a:p>
          <a:p>
            <a:pPr marL="285750" indent="-285750">
              <a:buFont typeface="Arial" panose="020B0604020202020204" pitchFamily="34" charset="0"/>
              <a:buChar char="•"/>
            </a:pPr>
            <a:r>
              <a:rPr lang="en-AU" dirty="0">
                <a:solidFill>
                  <a:srgbClr val="0046AD"/>
                </a:solidFill>
              </a:rPr>
              <a:t>Pole-and-line: $0.31 (-11%) – 5% value</a:t>
            </a:r>
          </a:p>
          <a:p>
            <a:pPr marL="285750" indent="-285750">
              <a:buFont typeface="Arial" panose="020B0604020202020204" pitchFamily="34" charset="0"/>
              <a:buChar char="•"/>
            </a:pPr>
            <a:r>
              <a:rPr lang="en-AU" dirty="0">
                <a:solidFill>
                  <a:srgbClr val="0046AD"/>
                </a:solidFill>
              </a:rPr>
              <a:t>Other: $0.82 (+11%) – 13% value</a:t>
            </a:r>
          </a:p>
        </p:txBody>
      </p:sp>
      <p:grpSp>
        <p:nvGrpSpPr>
          <p:cNvPr id="8" name="Group 7">
            <a:extLst>
              <a:ext uri="{FF2B5EF4-FFF2-40B4-BE49-F238E27FC236}">
                <a16:creationId xmlns:a16="http://schemas.microsoft.com/office/drawing/2014/main" id="{BD875EE5-4388-813A-53F4-2525D5FC793B}"/>
              </a:ext>
            </a:extLst>
          </p:cNvPr>
          <p:cNvGrpSpPr/>
          <p:nvPr/>
        </p:nvGrpSpPr>
        <p:grpSpPr>
          <a:xfrm>
            <a:off x="7249173" y="187041"/>
            <a:ext cx="2437439" cy="622443"/>
            <a:chOff x="7249173" y="187041"/>
            <a:chExt cx="2437439" cy="622443"/>
          </a:xfrm>
        </p:grpSpPr>
        <p:pic>
          <p:nvPicPr>
            <p:cNvPr id="9" name="Picture 8" descr="A blue and black logo&#10;&#10;Description automatically generated">
              <a:extLst>
                <a:ext uri="{FF2B5EF4-FFF2-40B4-BE49-F238E27FC236}">
                  <a16:creationId xmlns:a16="http://schemas.microsoft.com/office/drawing/2014/main" id="{36F29FFA-5FEA-759C-86B3-45167D1BE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173" y="221238"/>
              <a:ext cx="1579569" cy="548628"/>
            </a:xfrm>
            <a:prstGeom prst="rect">
              <a:avLst/>
            </a:prstGeom>
          </p:spPr>
        </p:pic>
        <p:pic>
          <p:nvPicPr>
            <p:cNvPr id="10" name="Picture 9">
              <a:extLst>
                <a:ext uri="{FF2B5EF4-FFF2-40B4-BE49-F238E27FC236}">
                  <a16:creationId xmlns:a16="http://schemas.microsoft.com/office/drawing/2014/main" id="{FD7698B0-BF52-009D-174D-358B19F258A9}"/>
                </a:ext>
              </a:extLst>
            </p:cNvPr>
            <p:cNvPicPr>
              <a:picLocks noChangeAspect="1"/>
            </p:cNvPicPr>
            <p:nvPr/>
          </p:nvPicPr>
          <p:blipFill>
            <a:blip r:embed="rId4"/>
            <a:stretch>
              <a:fillRect/>
            </a:stretch>
          </p:blipFill>
          <p:spPr>
            <a:xfrm>
              <a:off x="9064169" y="187041"/>
              <a:ext cx="622443" cy="622443"/>
            </a:xfrm>
            <a:prstGeom prst="rect">
              <a:avLst/>
            </a:prstGeom>
          </p:spPr>
        </p:pic>
      </p:grpSp>
    </p:spTree>
    <p:extLst>
      <p:ext uri="{BB962C8B-B14F-4D97-AF65-F5344CB8AC3E}">
        <p14:creationId xmlns:p14="http://schemas.microsoft.com/office/powerpoint/2010/main" val="291654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50B8B5-E5FC-A74B-825B-B2B60EA8E1BF}"/>
              </a:ext>
            </a:extLst>
          </p:cNvPr>
          <p:cNvSpPr>
            <a:spLocks noGrp="1"/>
          </p:cNvSpPr>
          <p:nvPr>
            <p:ph type="title"/>
          </p:nvPr>
        </p:nvSpPr>
        <p:spPr>
          <a:xfrm>
            <a:off x="563400" y="0"/>
            <a:ext cx="10515600" cy="1009292"/>
          </a:xfrm>
        </p:spPr>
        <p:txBody>
          <a:bodyPr/>
          <a:lstStyle/>
          <a:p>
            <a:r>
              <a:rPr lang="en-AU" dirty="0"/>
              <a:t>WCPFC Tuna Catch Value </a:t>
            </a:r>
            <a:br>
              <a:rPr lang="en-AU" dirty="0"/>
            </a:br>
            <a:r>
              <a:rPr lang="en-AU" dirty="0"/>
              <a:t>by Species</a:t>
            </a:r>
          </a:p>
        </p:txBody>
      </p:sp>
      <p:sp>
        <p:nvSpPr>
          <p:cNvPr id="11" name="TextBox 10">
            <a:extLst>
              <a:ext uri="{FF2B5EF4-FFF2-40B4-BE49-F238E27FC236}">
                <a16:creationId xmlns:a16="http://schemas.microsoft.com/office/drawing/2014/main" id="{AF773A56-8500-80FB-9061-E2A79220B742}"/>
              </a:ext>
            </a:extLst>
          </p:cNvPr>
          <p:cNvSpPr txBox="1"/>
          <p:nvPr/>
        </p:nvSpPr>
        <p:spPr>
          <a:xfrm>
            <a:off x="8832500" y="1834518"/>
            <a:ext cx="3359499" cy="1477328"/>
          </a:xfrm>
          <a:prstGeom prst="rect">
            <a:avLst/>
          </a:prstGeom>
          <a:noFill/>
        </p:spPr>
        <p:txBody>
          <a:bodyPr wrap="square" rtlCol="0">
            <a:spAutoFit/>
          </a:bodyPr>
          <a:lstStyle/>
          <a:p>
            <a:r>
              <a:rPr lang="en-AU" dirty="0">
                <a:solidFill>
                  <a:srgbClr val="0046AD"/>
                </a:solidFill>
              </a:rPr>
              <a:t>2023 Estimates (billions)</a:t>
            </a:r>
          </a:p>
          <a:p>
            <a:pPr marL="285750" indent="-285750">
              <a:buFont typeface="Arial" panose="020B0604020202020204" pitchFamily="34" charset="0"/>
              <a:buChar char="•"/>
            </a:pPr>
            <a:r>
              <a:rPr lang="en-AU" dirty="0">
                <a:solidFill>
                  <a:srgbClr val="0046AD"/>
                </a:solidFill>
              </a:rPr>
              <a:t>SKJ: $2.98 (+2%) – 49% value</a:t>
            </a:r>
          </a:p>
          <a:p>
            <a:pPr marL="285750" indent="-285750">
              <a:buFont typeface="Arial" panose="020B0604020202020204" pitchFamily="34" charset="0"/>
              <a:buChar char="•"/>
            </a:pPr>
            <a:r>
              <a:rPr lang="en-AU" dirty="0">
                <a:solidFill>
                  <a:srgbClr val="0046AD"/>
                </a:solidFill>
              </a:rPr>
              <a:t>YFT: $2.07 (+10%) – 34% value</a:t>
            </a:r>
          </a:p>
          <a:p>
            <a:pPr marL="285750" indent="-285750">
              <a:buFont typeface="Arial" panose="020B0604020202020204" pitchFamily="34" charset="0"/>
              <a:buChar char="•"/>
            </a:pPr>
            <a:r>
              <a:rPr lang="en-AU" dirty="0">
                <a:solidFill>
                  <a:srgbClr val="0046AD"/>
                </a:solidFill>
              </a:rPr>
              <a:t>BET: $0.78 (+4%) – 13% value</a:t>
            </a:r>
          </a:p>
          <a:p>
            <a:pPr marL="285750" indent="-285750">
              <a:buFont typeface="Arial" panose="020B0604020202020204" pitchFamily="34" charset="0"/>
              <a:buChar char="•"/>
            </a:pPr>
            <a:r>
              <a:rPr lang="en-AU" dirty="0">
                <a:solidFill>
                  <a:srgbClr val="0046AD"/>
                </a:solidFill>
              </a:rPr>
              <a:t>ALB: $0.30 (-9%) – 5% value</a:t>
            </a:r>
          </a:p>
        </p:txBody>
      </p:sp>
      <p:pic>
        <p:nvPicPr>
          <p:cNvPr id="13" name="Picture 12">
            <a:extLst>
              <a:ext uri="{FF2B5EF4-FFF2-40B4-BE49-F238E27FC236}">
                <a16:creationId xmlns:a16="http://schemas.microsoft.com/office/drawing/2014/main" id="{1B882197-80E5-4673-B936-309DD691E8AA}"/>
              </a:ext>
            </a:extLst>
          </p:cNvPr>
          <p:cNvPicPr>
            <a:picLocks noChangeAspect="1"/>
          </p:cNvPicPr>
          <p:nvPr/>
        </p:nvPicPr>
        <p:blipFill>
          <a:blip r:embed="rId2"/>
          <a:stretch>
            <a:fillRect/>
          </a:stretch>
        </p:blipFill>
        <p:spPr>
          <a:xfrm>
            <a:off x="694802" y="1382148"/>
            <a:ext cx="8137699" cy="5102996"/>
          </a:xfrm>
          <a:prstGeom prst="rect">
            <a:avLst/>
          </a:prstGeom>
        </p:spPr>
      </p:pic>
      <p:grpSp>
        <p:nvGrpSpPr>
          <p:cNvPr id="14" name="Group 13">
            <a:extLst>
              <a:ext uri="{FF2B5EF4-FFF2-40B4-BE49-F238E27FC236}">
                <a16:creationId xmlns:a16="http://schemas.microsoft.com/office/drawing/2014/main" id="{71EE5EA4-887D-C5E1-4FBE-1EB05B8FCFD5}"/>
              </a:ext>
            </a:extLst>
          </p:cNvPr>
          <p:cNvGrpSpPr/>
          <p:nvPr/>
        </p:nvGrpSpPr>
        <p:grpSpPr>
          <a:xfrm>
            <a:off x="7249173" y="187041"/>
            <a:ext cx="2437439" cy="622443"/>
            <a:chOff x="7249173" y="187041"/>
            <a:chExt cx="2437439" cy="622443"/>
          </a:xfrm>
        </p:grpSpPr>
        <p:pic>
          <p:nvPicPr>
            <p:cNvPr id="15" name="Picture 14" descr="A blue and black logo&#10;&#10;Description automatically generated">
              <a:extLst>
                <a:ext uri="{FF2B5EF4-FFF2-40B4-BE49-F238E27FC236}">
                  <a16:creationId xmlns:a16="http://schemas.microsoft.com/office/drawing/2014/main" id="{5355C526-68F0-A68C-D191-5A34AEA2E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173" y="221238"/>
              <a:ext cx="1579569" cy="548628"/>
            </a:xfrm>
            <a:prstGeom prst="rect">
              <a:avLst/>
            </a:prstGeom>
          </p:spPr>
        </p:pic>
        <p:pic>
          <p:nvPicPr>
            <p:cNvPr id="16" name="Picture 15">
              <a:extLst>
                <a:ext uri="{FF2B5EF4-FFF2-40B4-BE49-F238E27FC236}">
                  <a16:creationId xmlns:a16="http://schemas.microsoft.com/office/drawing/2014/main" id="{04E7ECD8-E48C-FF8B-7E38-4327AFB1116A}"/>
                </a:ext>
              </a:extLst>
            </p:cNvPr>
            <p:cNvPicPr>
              <a:picLocks noChangeAspect="1"/>
            </p:cNvPicPr>
            <p:nvPr/>
          </p:nvPicPr>
          <p:blipFill>
            <a:blip r:embed="rId4"/>
            <a:stretch>
              <a:fillRect/>
            </a:stretch>
          </p:blipFill>
          <p:spPr>
            <a:xfrm>
              <a:off x="9064169" y="187041"/>
              <a:ext cx="622443" cy="622443"/>
            </a:xfrm>
            <a:prstGeom prst="rect">
              <a:avLst/>
            </a:prstGeom>
          </p:spPr>
        </p:pic>
      </p:grpSp>
    </p:spTree>
    <p:extLst>
      <p:ext uri="{BB962C8B-B14F-4D97-AF65-F5344CB8AC3E}">
        <p14:creationId xmlns:p14="http://schemas.microsoft.com/office/powerpoint/2010/main" val="207562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graph showing the value of a stock market&#10;&#10;Description automatically generated with medium confidence">
            <a:extLst>
              <a:ext uri="{FF2B5EF4-FFF2-40B4-BE49-F238E27FC236}">
                <a16:creationId xmlns:a16="http://schemas.microsoft.com/office/drawing/2014/main" id="{1A07A6FA-55E1-08B3-34D6-9866FB7572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8444" y="1693863"/>
            <a:ext cx="9697654" cy="4848827"/>
          </a:xfrm>
        </p:spPr>
      </p:pic>
      <p:sp>
        <p:nvSpPr>
          <p:cNvPr id="3" name="Title 2">
            <a:extLst>
              <a:ext uri="{FF2B5EF4-FFF2-40B4-BE49-F238E27FC236}">
                <a16:creationId xmlns:a16="http://schemas.microsoft.com/office/drawing/2014/main" id="{5E39FC94-0550-30F4-0843-8684A086BC9A}"/>
              </a:ext>
            </a:extLst>
          </p:cNvPr>
          <p:cNvSpPr>
            <a:spLocks noGrp="1"/>
          </p:cNvSpPr>
          <p:nvPr>
            <p:ph type="title"/>
          </p:nvPr>
        </p:nvSpPr>
        <p:spPr>
          <a:xfrm>
            <a:off x="714125" y="161841"/>
            <a:ext cx="10515600" cy="1009292"/>
          </a:xfrm>
        </p:spPr>
        <p:txBody>
          <a:bodyPr/>
          <a:lstStyle/>
          <a:p>
            <a:r>
              <a:rPr lang="en-AU" dirty="0"/>
              <a:t>WCPFC Purse Seine Fishery</a:t>
            </a:r>
          </a:p>
        </p:txBody>
      </p:sp>
      <p:grpSp>
        <p:nvGrpSpPr>
          <p:cNvPr id="6" name="Group 5">
            <a:extLst>
              <a:ext uri="{FF2B5EF4-FFF2-40B4-BE49-F238E27FC236}">
                <a16:creationId xmlns:a16="http://schemas.microsoft.com/office/drawing/2014/main" id="{7BE5CB19-2CA4-18A7-77F1-82D5CF3E13C7}"/>
              </a:ext>
            </a:extLst>
          </p:cNvPr>
          <p:cNvGrpSpPr/>
          <p:nvPr/>
        </p:nvGrpSpPr>
        <p:grpSpPr>
          <a:xfrm>
            <a:off x="7349656" y="255059"/>
            <a:ext cx="2437439" cy="622443"/>
            <a:chOff x="7249173" y="187041"/>
            <a:chExt cx="2437439" cy="622443"/>
          </a:xfrm>
        </p:grpSpPr>
        <p:pic>
          <p:nvPicPr>
            <p:cNvPr id="7" name="Picture 6" descr="A blue and black logo&#10;&#10;Description automatically generated">
              <a:extLst>
                <a:ext uri="{FF2B5EF4-FFF2-40B4-BE49-F238E27FC236}">
                  <a16:creationId xmlns:a16="http://schemas.microsoft.com/office/drawing/2014/main" id="{137C41B9-FD3F-1351-C91E-AC2E98309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173" y="221238"/>
              <a:ext cx="1579569" cy="548628"/>
            </a:xfrm>
            <a:prstGeom prst="rect">
              <a:avLst/>
            </a:prstGeom>
          </p:spPr>
        </p:pic>
        <p:pic>
          <p:nvPicPr>
            <p:cNvPr id="8" name="Picture 7">
              <a:extLst>
                <a:ext uri="{FF2B5EF4-FFF2-40B4-BE49-F238E27FC236}">
                  <a16:creationId xmlns:a16="http://schemas.microsoft.com/office/drawing/2014/main" id="{F1EDEA2A-ADCA-649F-C6CB-D546C1B32878}"/>
                </a:ext>
              </a:extLst>
            </p:cNvPr>
            <p:cNvPicPr>
              <a:picLocks noChangeAspect="1"/>
            </p:cNvPicPr>
            <p:nvPr/>
          </p:nvPicPr>
          <p:blipFill>
            <a:blip r:embed="rId5"/>
            <a:stretch>
              <a:fillRect/>
            </a:stretch>
          </p:blipFill>
          <p:spPr>
            <a:xfrm>
              <a:off x="9064169" y="187041"/>
              <a:ext cx="622443" cy="622443"/>
            </a:xfrm>
            <a:prstGeom prst="rect">
              <a:avLst/>
            </a:prstGeom>
          </p:spPr>
        </p:pic>
      </p:grpSp>
    </p:spTree>
    <p:extLst>
      <p:ext uri="{BB962C8B-B14F-4D97-AF65-F5344CB8AC3E}">
        <p14:creationId xmlns:p14="http://schemas.microsoft.com/office/powerpoint/2010/main" val="179412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graph&#10;&#10;Description automatically generated with medium confidence">
            <a:extLst>
              <a:ext uri="{FF2B5EF4-FFF2-40B4-BE49-F238E27FC236}">
                <a16:creationId xmlns:a16="http://schemas.microsoft.com/office/drawing/2014/main" id="{6858F112-7BE7-415B-F134-5A69287214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863" y="1923394"/>
            <a:ext cx="8323482" cy="4791841"/>
          </a:xfrm>
        </p:spPr>
      </p:pic>
      <p:sp>
        <p:nvSpPr>
          <p:cNvPr id="3" name="Title 2">
            <a:extLst>
              <a:ext uri="{FF2B5EF4-FFF2-40B4-BE49-F238E27FC236}">
                <a16:creationId xmlns:a16="http://schemas.microsoft.com/office/drawing/2014/main" id="{072BC468-9C7C-9713-D24E-FCCA99E18596}"/>
              </a:ext>
            </a:extLst>
          </p:cNvPr>
          <p:cNvSpPr>
            <a:spLocks noGrp="1"/>
          </p:cNvSpPr>
          <p:nvPr>
            <p:ph type="title"/>
          </p:nvPr>
        </p:nvSpPr>
        <p:spPr>
          <a:xfrm>
            <a:off x="662863" y="142765"/>
            <a:ext cx="10515600" cy="1009292"/>
          </a:xfrm>
        </p:spPr>
        <p:txBody>
          <a:bodyPr/>
          <a:lstStyle/>
          <a:p>
            <a:r>
              <a:rPr lang="en-AU" dirty="0"/>
              <a:t>WCPFC Purse Seine Fishery</a:t>
            </a:r>
          </a:p>
        </p:txBody>
      </p:sp>
      <p:sp>
        <p:nvSpPr>
          <p:cNvPr id="6" name="TextBox 5">
            <a:extLst>
              <a:ext uri="{FF2B5EF4-FFF2-40B4-BE49-F238E27FC236}">
                <a16:creationId xmlns:a16="http://schemas.microsoft.com/office/drawing/2014/main" id="{B40F2BB3-4D94-6963-BE80-E6537B9A5B22}"/>
              </a:ext>
            </a:extLst>
          </p:cNvPr>
          <p:cNvSpPr txBox="1"/>
          <p:nvPr/>
        </p:nvSpPr>
        <p:spPr>
          <a:xfrm>
            <a:off x="8986344" y="1797269"/>
            <a:ext cx="3205655" cy="1938992"/>
          </a:xfrm>
          <a:prstGeom prst="rect">
            <a:avLst/>
          </a:prstGeom>
          <a:noFill/>
        </p:spPr>
        <p:txBody>
          <a:bodyPr wrap="square" rtlCol="0">
            <a:spAutoFit/>
          </a:bodyPr>
          <a:lstStyle/>
          <a:p>
            <a:r>
              <a:rPr lang="en-AU" sz="2400" dirty="0">
                <a:solidFill>
                  <a:srgbClr val="0046AD"/>
                </a:solidFill>
              </a:rPr>
              <a:t>2023 Provisional Estimates</a:t>
            </a:r>
          </a:p>
          <a:p>
            <a:pPr marL="285750" indent="-285750">
              <a:buFont typeface="Arial" panose="020B0604020202020204" pitchFamily="34" charset="0"/>
              <a:buChar char="•"/>
            </a:pPr>
            <a:r>
              <a:rPr lang="en-AU" sz="2400" dirty="0">
                <a:solidFill>
                  <a:srgbClr val="0046AD"/>
                </a:solidFill>
              </a:rPr>
              <a:t>SKJ: 1.4 mill mt (75%)</a:t>
            </a:r>
          </a:p>
          <a:p>
            <a:pPr marL="285750" indent="-285750">
              <a:buFont typeface="Arial" panose="020B0604020202020204" pitchFamily="34" charset="0"/>
              <a:buChar char="•"/>
            </a:pPr>
            <a:r>
              <a:rPr lang="en-AU" sz="2400" dirty="0">
                <a:solidFill>
                  <a:srgbClr val="0046AD"/>
                </a:solidFill>
              </a:rPr>
              <a:t>YFT: 408K mt (22%)</a:t>
            </a:r>
          </a:p>
          <a:p>
            <a:pPr marL="285750" indent="-285750">
              <a:buFont typeface="Arial" panose="020B0604020202020204" pitchFamily="34" charset="0"/>
              <a:buChar char="•"/>
            </a:pPr>
            <a:r>
              <a:rPr lang="en-AU" sz="2400" dirty="0">
                <a:solidFill>
                  <a:srgbClr val="0046AD"/>
                </a:solidFill>
              </a:rPr>
              <a:t>BET: 56K mt (3%)</a:t>
            </a:r>
          </a:p>
        </p:txBody>
      </p:sp>
      <p:grpSp>
        <p:nvGrpSpPr>
          <p:cNvPr id="7" name="Group 6">
            <a:extLst>
              <a:ext uri="{FF2B5EF4-FFF2-40B4-BE49-F238E27FC236}">
                <a16:creationId xmlns:a16="http://schemas.microsoft.com/office/drawing/2014/main" id="{6F55DD8A-DA5D-E483-92B4-28CF8E6E8463}"/>
              </a:ext>
            </a:extLst>
          </p:cNvPr>
          <p:cNvGrpSpPr/>
          <p:nvPr/>
        </p:nvGrpSpPr>
        <p:grpSpPr>
          <a:xfrm>
            <a:off x="7319511" y="255059"/>
            <a:ext cx="2437439" cy="622443"/>
            <a:chOff x="7249173" y="187041"/>
            <a:chExt cx="2437439" cy="622443"/>
          </a:xfrm>
        </p:grpSpPr>
        <p:pic>
          <p:nvPicPr>
            <p:cNvPr id="8" name="Picture 7" descr="A blue and black logo&#10;&#10;Description automatically generated">
              <a:extLst>
                <a:ext uri="{FF2B5EF4-FFF2-40B4-BE49-F238E27FC236}">
                  <a16:creationId xmlns:a16="http://schemas.microsoft.com/office/drawing/2014/main" id="{73768CB8-A1D8-8694-746A-A9692D27B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173" y="221238"/>
              <a:ext cx="1579569" cy="548628"/>
            </a:xfrm>
            <a:prstGeom prst="rect">
              <a:avLst/>
            </a:prstGeom>
          </p:spPr>
        </p:pic>
        <p:pic>
          <p:nvPicPr>
            <p:cNvPr id="9" name="Picture 8">
              <a:extLst>
                <a:ext uri="{FF2B5EF4-FFF2-40B4-BE49-F238E27FC236}">
                  <a16:creationId xmlns:a16="http://schemas.microsoft.com/office/drawing/2014/main" id="{A42ECD93-8D11-34DE-56E7-6DBE7FCF00C9}"/>
                </a:ext>
              </a:extLst>
            </p:cNvPr>
            <p:cNvPicPr>
              <a:picLocks noChangeAspect="1"/>
            </p:cNvPicPr>
            <p:nvPr/>
          </p:nvPicPr>
          <p:blipFill>
            <a:blip r:embed="rId5"/>
            <a:stretch>
              <a:fillRect/>
            </a:stretch>
          </p:blipFill>
          <p:spPr>
            <a:xfrm>
              <a:off x="9064169" y="187041"/>
              <a:ext cx="622443" cy="622443"/>
            </a:xfrm>
            <a:prstGeom prst="rect">
              <a:avLst/>
            </a:prstGeom>
          </p:spPr>
        </p:pic>
      </p:grpSp>
    </p:spTree>
    <p:extLst>
      <p:ext uri="{BB962C8B-B14F-4D97-AF65-F5344CB8AC3E}">
        <p14:creationId xmlns:p14="http://schemas.microsoft.com/office/powerpoint/2010/main" val="371732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dots with different colors&#10;&#10;Description automatically generated with medium confidence">
            <a:extLst>
              <a:ext uri="{FF2B5EF4-FFF2-40B4-BE49-F238E27FC236}">
                <a16:creationId xmlns:a16="http://schemas.microsoft.com/office/drawing/2014/main" id="{0F3F4046-6570-1B99-D71A-124D4A2023B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2377" b="10866"/>
          <a:stretch/>
        </p:blipFill>
        <p:spPr>
          <a:xfrm>
            <a:off x="1075450" y="2790335"/>
            <a:ext cx="10415948" cy="3483725"/>
          </a:xfrm>
        </p:spPr>
      </p:pic>
      <p:sp>
        <p:nvSpPr>
          <p:cNvPr id="3" name="Title 2">
            <a:extLst>
              <a:ext uri="{FF2B5EF4-FFF2-40B4-BE49-F238E27FC236}">
                <a16:creationId xmlns:a16="http://schemas.microsoft.com/office/drawing/2014/main" id="{D640AEA6-1BAF-A9C6-E598-390895A6E528}"/>
              </a:ext>
            </a:extLst>
          </p:cNvPr>
          <p:cNvSpPr>
            <a:spLocks noGrp="1"/>
          </p:cNvSpPr>
          <p:nvPr>
            <p:ph type="title"/>
          </p:nvPr>
        </p:nvSpPr>
        <p:spPr>
          <a:xfrm>
            <a:off x="613641" y="0"/>
            <a:ext cx="10515600" cy="1009292"/>
          </a:xfrm>
        </p:spPr>
        <p:txBody>
          <a:bodyPr/>
          <a:lstStyle/>
          <a:p>
            <a:r>
              <a:rPr lang="en-AU" dirty="0"/>
              <a:t>WCPFC Purse Seine Fishery</a:t>
            </a:r>
          </a:p>
        </p:txBody>
      </p:sp>
      <p:sp>
        <p:nvSpPr>
          <p:cNvPr id="6" name="TextBox 5">
            <a:extLst>
              <a:ext uri="{FF2B5EF4-FFF2-40B4-BE49-F238E27FC236}">
                <a16:creationId xmlns:a16="http://schemas.microsoft.com/office/drawing/2014/main" id="{A1DA182A-E01E-98E1-BDAF-FDB738813BB3}"/>
              </a:ext>
            </a:extLst>
          </p:cNvPr>
          <p:cNvSpPr txBox="1"/>
          <p:nvPr/>
        </p:nvSpPr>
        <p:spPr>
          <a:xfrm>
            <a:off x="1234911" y="2036190"/>
            <a:ext cx="8804635" cy="584775"/>
          </a:xfrm>
          <a:prstGeom prst="rect">
            <a:avLst/>
          </a:prstGeom>
          <a:noFill/>
        </p:spPr>
        <p:txBody>
          <a:bodyPr wrap="square" rtlCol="0">
            <a:spAutoFit/>
          </a:bodyPr>
          <a:lstStyle/>
          <a:p>
            <a:r>
              <a:rPr lang="en-AU" sz="3200" dirty="0"/>
              <a:t>Days					   	Sets</a:t>
            </a:r>
          </a:p>
        </p:txBody>
      </p:sp>
      <p:grpSp>
        <p:nvGrpSpPr>
          <p:cNvPr id="7" name="Group 6">
            <a:extLst>
              <a:ext uri="{FF2B5EF4-FFF2-40B4-BE49-F238E27FC236}">
                <a16:creationId xmlns:a16="http://schemas.microsoft.com/office/drawing/2014/main" id="{13266E01-888F-BC55-8650-BC31AF1E2DF0}"/>
              </a:ext>
            </a:extLst>
          </p:cNvPr>
          <p:cNvGrpSpPr/>
          <p:nvPr/>
        </p:nvGrpSpPr>
        <p:grpSpPr>
          <a:xfrm>
            <a:off x="7259222" y="223188"/>
            <a:ext cx="2437439" cy="622443"/>
            <a:chOff x="7249173" y="187041"/>
            <a:chExt cx="2437439" cy="622443"/>
          </a:xfrm>
        </p:grpSpPr>
        <p:pic>
          <p:nvPicPr>
            <p:cNvPr id="8" name="Picture 7" descr="A blue and black logo&#10;&#10;Description automatically generated">
              <a:extLst>
                <a:ext uri="{FF2B5EF4-FFF2-40B4-BE49-F238E27FC236}">
                  <a16:creationId xmlns:a16="http://schemas.microsoft.com/office/drawing/2014/main" id="{FB8B7DD3-9466-5850-A99D-11DA39B1B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173" y="221238"/>
              <a:ext cx="1579569" cy="548628"/>
            </a:xfrm>
            <a:prstGeom prst="rect">
              <a:avLst/>
            </a:prstGeom>
          </p:spPr>
        </p:pic>
        <p:pic>
          <p:nvPicPr>
            <p:cNvPr id="9" name="Picture 8">
              <a:extLst>
                <a:ext uri="{FF2B5EF4-FFF2-40B4-BE49-F238E27FC236}">
                  <a16:creationId xmlns:a16="http://schemas.microsoft.com/office/drawing/2014/main" id="{16C487F8-F6A0-F203-E003-2373CB27FECF}"/>
                </a:ext>
              </a:extLst>
            </p:cNvPr>
            <p:cNvPicPr>
              <a:picLocks noChangeAspect="1"/>
            </p:cNvPicPr>
            <p:nvPr/>
          </p:nvPicPr>
          <p:blipFill>
            <a:blip r:embed="rId5"/>
            <a:stretch>
              <a:fillRect/>
            </a:stretch>
          </p:blipFill>
          <p:spPr>
            <a:xfrm>
              <a:off x="9064169" y="187041"/>
              <a:ext cx="622443" cy="622443"/>
            </a:xfrm>
            <a:prstGeom prst="rect">
              <a:avLst/>
            </a:prstGeom>
          </p:spPr>
        </p:pic>
      </p:grpSp>
    </p:spTree>
    <p:extLst>
      <p:ext uri="{BB962C8B-B14F-4D97-AF65-F5344CB8AC3E}">
        <p14:creationId xmlns:p14="http://schemas.microsoft.com/office/powerpoint/2010/main" val="2186164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D009C1-8387-7684-3FB3-5F3D5C0119A9}"/>
              </a:ext>
            </a:extLst>
          </p:cNvPr>
          <p:cNvSpPr>
            <a:spLocks noGrp="1"/>
          </p:cNvSpPr>
          <p:nvPr>
            <p:ph type="title"/>
          </p:nvPr>
        </p:nvSpPr>
        <p:spPr>
          <a:xfrm>
            <a:off x="663883" y="123633"/>
            <a:ext cx="10515600" cy="1009292"/>
          </a:xfrm>
        </p:spPr>
        <p:txBody>
          <a:bodyPr/>
          <a:lstStyle/>
          <a:p>
            <a:r>
              <a:rPr lang="en-AU" dirty="0"/>
              <a:t>Purse Seine – Economic Conditions</a:t>
            </a:r>
          </a:p>
        </p:txBody>
      </p:sp>
      <p:grpSp>
        <p:nvGrpSpPr>
          <p:cNvPr id="8" name="Group 7">
            <a:extLst>
              <a:ext uri="{FF2B5EF4-FFF2-40B4-BE49-F238E27FC236}">
                <a16:creationId xmlns:a16="http://schemas.microsoft.com/office/drawing/2014/main" id="{21D560F1-AFA3-EF27-4E7A-F9C60AFB0DCE}"/>
              </a:ext>
            </a:extLst>
          </p:cNvPr>
          <p:cNvGrpSpPr/>
          <p:nvPr/>
        </p:nvGrpSpPr>
        <p:grpSpPr>
          <a:xfrm>
            <a:off x="1557495" y="1382148"/>
            <a:ext cx="8894274" cy="5202917"/>
            <a:chOff x="456556" y="1642462"/>
            <a:chExt cx="8508056" cy="4982797"/>
          </a:xfrm>
        </p:grpSpPr>
        <p:sp>
          <p:nvSpPr>
            <p:cNvPr id="9" name="TextBox 8">
              <a:extLst>
                <a:ext uri="{FF2B5EF4-FFF2-40B4-BE49-F238E27FC236}">
                  <a16:creationId xmlns:a16="http://schemas.microsoft.com/office/drawing/2014/main" id="{A03747FA-A37E-55FF-BCC3-B6A7BA020E86}"/>
                </a:ext>
              </a:extLst>
            </p:cNvPr>
            <p:cNvSpPr txBox="1"/>
            <p:nvPr/>
          </p:nvSpPr>
          <p:spPr>
            <a:xfrm>
              <a:off x="1101739" y="5344820"/>
              <a:ext cx="4498848" cy="369332"/>
            </a:xfrm>
            <a:prstGeom prst="rect">
              <a:avLst/>
            </a:prstGeom>
            <a:noFill/>
          </p:spPr>
          <p:txBody>
            <a:bodyPr wrap="square" rtlCol="0">
              <a:spAutoFit/>
            </a:bodyPr>
            <a:lstStyle/>
            <a:p>
              <a:r>
                <a:rPr lang="en-AU" b="1" dirty="0"/>
                <a:t>PURSE SEINE ECONOMIC CONDITIONS INDEX</a:t>
              </a:r>
            </a:p>
          </p:txBody>
        </p:sp>
        <p:sp>
          <p:nvSpPr>
            <p:cNvPr id="10" name="Rectangle 9">
              <a:extLst>
                <a:ext uri="{FF2B5EF4-FFF2-40B4-BE49-F238E27FC236}">
                  <a16:creationId xmlns:a16="http://schemas.microsoft.com/office/drawing/2014/main" id="{FB355407-B3A8-8E8A-FF94-84118FB886CA}"/>
                </a:ext>
              </a:extLst>
            </p:cNvPr>
            <p:cNvSpPr/>
            <p:nvPr/>
          </p:nvSpPr>
          <p:spPr>
            <a:xfrm>
              <a:off x="6184819" y="1642462"/>
              <a:ext cx="2779793" cy="1477328"/>
            </a:xfrm>
            <a:prstGeom prst="rect">
              <a:avLst/>
            </a:prstGeom>
          </p:spPr>
          <p:txBody>
            <a:bodyPr wrap="square">
              <a:spAutoFit/>
            </a:bodyPr>
            <a:lstStyle/>
            <a:p>
              <a:r>
                <a:rPr lang="en-AU" dirty="0">
                  <a:latin typeface="Times New Roman" panose="02020603050405020304" pitchFamily="18" charset="0"/>
                  <a:ea typeface="Times New Roman" panose="02020603050405020304" pitchFamily="18" charset="0"/>
                </a:rPr>
                <a:t>In 2023, economic conditions is above average  driven by an increase in fish prices, declining fuel costs and high CPUE. </a:t>
              </a:r>
              <a:endParaRPr lang="en-GB" dirty="0"/>
            </a:p>
          </p:txBody>
        </p:sp>
        <p:sp>
          <p:nvSpPr>
            <p:cNvPr id="11" name="Rectangle 10">
              <a:extLst>
                <a:ext uri="{FF2B5EF4-FFF2-40B4-BE49-F238E27FC236}">
                  <a16:creationId xmlns:a16="http://schemas.microsoft.com/office/drawing/2014/main" id="{F46F5525-AAC9-5DC5-F865-427FE67E4186}"/>
                </a:ext>
              </a:extLst>
            </p:cNvPr>
            <p:cNvSpPr/>
            <p:nvPr/>
          </p:nvSpPr>
          <p:spPr>
            <a:xfrm>
              <a:off x="6092602" y="3597148"/>
              <a:ext cx="2779793" cy="1477328"/>
            </a:xfrm>
            <a:prstGeom prst="rect">
              <a:avLst/>
            </a:prstGeom>
          </p:spPr>
          <p:txBody>
            <a:bodyPr wrap="square">
              <a:spAutoFit/>
            </a:bodyPr>
            <a:lstStyle/>
            <a:p>
              <a:r>
                <a:rPr lang="en-AU" dirty="0">
                  <a:latin typeface="Times New Roman" panose="02020603050405020304" pitchFamily="18" charset="0"/>
                  <a:ea typeface="Times New Roman" panose="02020603050405020304" pitchFamily="18" charset="0"/>
                </a:rPr>
                <a:t>Recent years</a:t>
              </a:r>
            </a:p>
            <a:p>
              <a:pPr marL="285750" indent="-285750">
                <a:buFont typeface="Arial" panose="020B0604020202020204" pitchFamily="34" charset="0"/>
                <a:buChar char="•"/>
              </a:pPr>
              <a:r>
                <a:rPr lang="en-AU" dirty="0">
                  <a:latin typeface="Times New Roman" panose="02020603050405020304" pitchFamily="18" charset="0"/>
                  <a:ea typeface="Times New Roman" panose="02020603050405020304" pitchFamily="18" charset="0"/>
                </a:rPr>
                <a:t>2017,  conditions driven by high prices.</a:t>
              </a:r>
            </a:p>
            <a:p>
              <a:pPr marL="285750" indent="-285750">
                <a:buFont typeface="Arial" panose="020B0604020202020204" pitchFamily="34" charset="0"/>
                <a:buChar char="•"/>
              </a:pPr>
              <a:r>
                <a:rPr lang="en-AU" dirty="0">
                  <a:latin typeface="Times New Roman" panose="02020603050405020304" pitchFamily="18" charset="0"/>
                </a:rPr>
                <a:t>2018-2022, conditions driven by high CPUE</a:t>
              </a:r>
              <a:endParaRPr lang="en-GB" dirty="0"/>
            </a:p>
          </p:txBody>
        </p:sp>
        <p:pic>
          <p:nvPicPr>
            <p:cNvPr id="12" name="Picture 11">
              <a:extLst>
                <a:ext uri="{FF2B5EF4-FFF2-40B4-BE49-F238E27FC236}">
                  <a16:creationId xmlns:a16="http://schemas.microsoft.com/office/drawing/2014/main" id="{CBFE0759-173A-829B-B00C-4E74BBAC4FCC}"/>
                </a:ext>
              </a:extLst>
            </p:cNvPr>
            <p:cNvPicPr>
              <a:picLocks noChangeAspect="1"/>
            </p:cNvPicPr>
            <p:nvPr/>
          </p:nvPicPr>
          <p:blipFill>
            <a:blip r:embed="rId2"/>
            <a:stretch>
              <a:fillRect/>
            </a:stretch>
          </p:blipFill>
          <p:spPr>
            <a:xfrm>
              <a:off x="456556" y="1642462"/>
              <a:ext cx="5698543" cy="3581545"/>
            </a:xfrm>
            <a:prstGeom prst="rect">
              <a:avLst/>
            </a:prstGeom>
          </p:spPr>
        </p:pic>
        <p:sp>
          <p:nvSpPr>
            <p:cNvPr id="13" name="TextBox 12">
              <a:extLst>
                <a:ext uri="{FF2B5EF4-FFF2-40B4-BE49-F238E27FC236}">
                  <a16:creationId xmlns:a16="http://schemas.microsoft.com/office/drawing/2014/main" id="{7D861DBE-A610-6DEF-B27E-B4A0D28762B3}"/>
                </a:ext>
              </a:extLst>
            </p:cNvPr>
            <p:cNvSpPr txBox="1"/>
            <p:nvPr/>
          </p:nvSpPr>
          <p:spPr>
            <a:xfrm>
              <a:off x="1101739" y="5886595"/>
              <a:ext cx="4322640" cy="738664"/>
            </a:xfrm>
            <a:prstGeom prst="rect">
              <a:avLst/>
            </a:prstGeom>
            <a:noFill/>
          </p:spPr>
          <p:txBody>
            <a:bodyPr wrap="square" rtlCol="0">
              <a:spAutoFit/>
            </a:bodyPr>
            <a:lstStyle/>
            <a:p>
              <a:r>
                <a:rPr lang="en-AU" sz="1400" b="1" i="1" dirty="0"/>
                <a:t>Note: Caveat: 2020-21, the impact of COVID-19 pandemic on the cost structure may have been underestimated. </a:t>
              </a:r>
              <a:endParaRPr lang="en-AU" sz="1200" b="1" i="1" dirty="0"/>
            </a:p>
          </p:txBody>
        </p:sp>
      </p:grpSp>
    </p:spTree>
    <p:extLst>
      <p:ext uri="{BB962C8B-B14F-4D97-AF65-F5344CB8AC3E}">
        <p14:creationId xmlns:p14="http://schemas.microsoft.com/office/powerpoint/2010/main" val="22715894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D6266FE2-2F15-2D4C-9C69-08CD112CF84C}" vid="{2C19B3E1-288E-0B47-B6F6-9F73CBD08D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644aaaf-76d5-4a97-8df4-1ac44f24cfd9" xsi:nil="true"/>
    <lcf76f155ced4ddcb4097134ff3c332f xmlns="8429cdef-8c4a-4b4f-a5bd-9a657e45f834">
      <Terms xmlns="http://schemas.microsoft.com/office/infopath/2007/PartnerControls"/>
    </lcf76f155ced4ddcb4097134ff3c332f>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5AAC2F25D61348B8922E59BDF82BAD" ma:contentTypeVersion="17" ma:contentTypeDescription="Create a new document." ma:contentTypeScope="" ma:versionID="da18437d7cbc5ec36c37f56cd09aa117">
  <xsd:schema xmlns:xsd="http://www.w3.org/2001/XMLSchema" xmlns:xs="http://www.w3.org/2001/XMLSchema" xmlns:p="http://schemas.microsoft.com/office/2006/metadata/properties" xmlns:ns1="http://schemas.microsoft.com/sharepoint/v3" xmlns:ns2="8429cdef-8c4a-4b4f-a5bd-9a657e45f834" xmlns:ns3="fe0e20ed-f52e-4993-be80-54db2a133aca" xmlns:ns4="1644aaaf-76d5-4a97-8df4-1ac44f24cfd9" targetNamespace="http://schemas.microsoft.com/office/2006/metadata/properties" ma:root="true" ma:fieldsID="c1324d10db105a016d400576e624d597" ns1:_="" ns2:_="" ns3:_="" ns4:_="">
    <xsd:import namespace="http://schemas.microsoft.com/sharepoint/v3"/>
    <xsd:import namespace="8429cdef-8c4a-4b4f-a5bd-9a657e45f834"/>
    <xsd:import namespace="fe0e20ed-f52e-4993-be80-54db2a133aca"/>
    <xsd:import namespace="1644aaaf-76d5-4a97-8df4-1ac44f24cfd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29cdef-8c4a-4b4f-a5bd-9a657e45f83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e002d73-fcbf-44f2-bb02-7941846832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0e20ed-f52e-4993-be80-54db2a133a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44aaaf-76d5-4a97-8df4-1ac44f24cfd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e2f09f5-5f26-4fce-975f-9860d26050a3}" ma:internalName="TaxCatchAll" ma:showField="CatchAllData" ma:web="1644aaaf-76d5-4a97-8df4-1ac44f24c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D86592-F64F-4784-9AC1-23AEE8436EED}">
  <ds:schemaRefs>
    <ds:schemaRef ds:uri="http://schemas.microsoft.com/sharepoint/v3/contenttype/forms"/>
  </ds:schemaRefs>
</ds:datastoreItem>
</file>

<file path=customXml/itemProps2.xml><?xml version="1.0" encoding="utf-8"?>
<ds:datastoreItem xmlns:ds="http://schemas.openxmlformats.org/officeDocument/2006/customXml" ds:itemID="{B3A39C41-8802-4B40-BC66-25A6D9B1EFAE}">
  <ds:schemaRef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286ae341-454f-41ed-96c8-9fa7238e7bf6"/>
    <ds:schemaRef ds:uri="http://schemas.openxmlformats.org/package/2006/metadata/core-properties"/>
    <ds:schemaRef ds:uri="514aaa0c-ce47-45ed-9aa6-2a303c2a9fad"/>
    <ds:schemaRef ds:uri="http://purl.org/dc/terms/"/>
    <ds:schemaRef ds:uri="1644aaaf-76d5-4a97-8df4-1ac44f24cfd9"/>
    <ds:schemaRef ds:uri="8429cdef-8c4a-4b4f-a5bd-9a657e45f834"/>
    <ds:schemaRef ds:uri="http://schemas.microsoft.com/sharepoint/v3"/>
  </ds:schemaRefs>
</ds:datastoreItem>
</file>

<file path=customXml/itemProps3.xml><?xml version="1.0" encoding="utf-8"?>
<ds:datastoreItem xmlns:ds="http://schemas.openxmlformats.org/officeDocument/2006/customXml" ds:itemID="{1CE597F1-FEE2-44FB-BF54-A0D8AB03E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29cdef-8c4a-4b4f-a5bd-9a657e45f834"/>
    <ds:schemaRef ds:uri="fe0e20ed-f52e-4993-be80-54db2a133aca"/>
    <ds:schemaRef ds:uri="1644aaaf-76d5-4a97-8df4-1ac44f24c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SPC Presentation 2024-template</Template>
  <TotalTime>3188</TotalTime>
  <Words>1347</Words>
  <Application>Microsoft Office PowerPoint</Application>
  <PresentationFormat>Widescreen</PresentationFormat>
  <Paragraphs>124</Paragraphs>
  <Slides>16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Calibri</vt:lpstr>
      <vt:lpstr>Calibri Light</vt:lpstr>
      <vt:lpstr>CMMI10</vt:lpstr>
      <vt:lpstr>CMR10</vt:lpstr>
      <vt:lpstr>CMSY8</vt:lpstr>
      <vt:lpstr>Times New Roman</vt:lpstr>
      <vt:lpstr>Thème Office</vt:lpstr>
      <vt:lpstr>Overview of tuna fisheries in the Western and Central Pacific Ocean, including economic conditions – 2023  SC20-2024 GN-WP-01</vt:lpstr>
      <vt:lpstr>WCPFC Catch by Gear</vt:lpstr>
      <vt:lpstr>WCPFC Catch by Species</vt:lpstr>
      <vt:lpstr>WCPFC Tuna Catch Value  by Gear</vt:lpstr>
      <vt:lpstr>WCPFC Tuna Catch Value  by Species</vt:lpstr>
      <vt:lpstr>WCPFC Purse Seine Fishery</vt:lpstr>
      <vt:lpstr>WCPFC Purse Seine Fishery</vt:lpstr>
      <vt:lpstr>WCPFC Purse Seine Fishery</vt:lpstr>
      <vt:lpstr>Purse Seine – Economic Conditions</vt:lpstr>
      <vt:lpstr>Pole-and-Line Catch</vt:lpstr>
      <vt:lpstr>Pole-and-Line Catch Value</vt:lpstr>
      <vt:lpstr>Longline Catch</vt:lpstr>
      <vt:lpstr>Southern Longline – Economic Conditions</vt:lpstr>
      <vt:lpstr>Tropical Longline – Economic Conditions</vt:lpstr>
      <vt:lpstr>Large-fish Handline Fisheries</vt:lpstr>
      <vt:lpstr>Key highlights from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Tiffany Vidal</dc:creator>
  <cp:lastModifiedBy>Tiffany Vidal</cp:lastModifiedBy>
  <cp:revision>14</cp:revision>
  <dcterms:created xsi:type="dcterms:W3CDTF">2024-01-18T04:15:18Z</dcterms:created>
  <dcterms:modified xsi:type="dcterms:W3CDTF">2024-08-13T23:15:06Z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0x010100C85AAC2F25D61348B8922E59BDF82BAD</vt:lpwstr>
  </property>
  <property fmtid="{D5CDD505-2E9C-101B-9397-08002B2CF9AE}" pid="3" name="MediaServiceImageTags">
    <vt:lpwstr/>
  </property>
</Properties>
</file>