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6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A"/>
    <a:srgbClr val="0046AD"/>
    <a:srgbClr val="DEF3FE"/>
    <a:srgbClr val="D5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52" autoAdjust="0"/>
  </p:normalViewPr>
  <p:slideViewPr>
    <p:cSldViewPr snapToGrid="0">
      <p:cViewPr varScale="1">
        <p:scale>
          <a:sx n="78" d="100"/>
          <a:sy n="78" d="100"/>
        </p:scale>
        <p:origin x="83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1DC3-E049-435A-8BB2-69F0A8AB57F8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A8FD3-906F-4E3F-8731-5B853C8356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86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4 scenarios evaluated: baseline unraised fishing days reported by logbook data</a:t>
            </a:r>
          </a:p>
          <a:p>
            <a:r>
              <a:rPr lang="en-AU" dirty="0"/>
              <a:t>1 – Days at sea</a:t>
            </a:r>
          </a:p>
          <a:p>
            <a:r>
              <a:rPr lang="en-AU" dirty="0"/>
              <a:t>2 – fishing activity to fishing activity – must have searching</a:t>
            </a:r>
          </a:p>
          <a:p>
            <a:r>
              <a:rPr lang="en-AU" dirty="0"/>
              <a:t>3 – Transit to fish, again assuming searching should precede fishing</a:t>
            </a:r>
          </a:p>
          <a:p>
            <a:r>
              <a:rPr lang="en-AU" dirty="0"/>
              <a:t>4 – if a boundary activity changes the activity from searching to transit or vice versa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A8FD3-906F-4E3F-8731-5B853C8356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14/08/2024</a:t>
            </a:fld>
            <a:endParaRPr 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8122-EE5A-ABF2-CB13-A8301986A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8938" y="1708313"/>
            <a:ext cx="7021645" cy="2174790"/>
          </a:xfrm>
        </p:spPr>
        <p:txBody>
          <a:bodyPr>
            <a:normAutofit fontScale="90000"/>
          </a:bodyPr>
          <a:lstStyle/>
          <a:p>
            <a:r>
              <a:rPr lang="en-AU" sz="4400" dirty="0"/>
              <a:t>Evaluation of activities within the purse seine fishery through time</a:t>
            </a:r>
            <a:br>
              <a:rPr lang="en-AU" sz="4400" dirty="0"/>
            </a:br>
            <a:br>
              <a:rPr lang="en-AU" sz="4400" dirty="0"/>
            </a:br>
            <a:r>
              <a:rPr lang="en-AU" sz="2700" b="1" dirty="0"/>
              <a:t>SC20 ST-WP-03_rev1</a:t>
            </a:r>
            <a:br>
              <a:rPr lang="en-AU" sz="4400" dirty="0"/>
            </a:br>
            <a:endParaRPr lang="en-US" sz="4400" dirty="0"/>
          </a:p>
        </p:txBody>
      </p:sp>
      <p:pic>
        <p:nvPicPr>
          <p:cNvPr id="11" name="Picture 10" descr="A boat with many fish in it&#10;&#10;Description automatically generated with medium confidence">
            <a:extLst>
              <a:ext uri="{FF2B5EF4-FFF2-40B4-BE49-F238E27FC236}">
                <a16:creationId xmlns:a16="http://schemas.microsoft.com/office/drawing/2014/main" id="{D2C3C7C7-A572-6B1C-F374-81B0239E7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78" y="2294425"/>
            <a:ext cx="1971462" cy="2855262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D6CCE89-2179-B635-4070-CF2C06C88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38" y="193452"/>
            <a:ext cx="2252809" cy="78246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6F844F-55B4-55FE-7D99-6CC6435BAE43}"/>
              </a:ext>
            </a:extLst>
          </p:cNvPr>
          <p:cNvSpPr txBox="1">
            <a:spLocks/>
          </p:cNvSpPr>
          <p:nvPr/>
        </p:nvSpPr>
        <p:spPr>
          <a:xfrm>
            <a:off x="4688938" y="5149687"/>
            <a:ext cx="7323081" cy="17083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46A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Tiffany Vidal, Peter Williams, Paul Hamer and Steven Hare </a:t>
            </a:r>
            <a:endParaRPr lang="en-US" dirty="0"/>
          </a:p>
          <a:p>
            <a:r>
              <a:rPr lang="en-US" sz="2000" dirty="0"/>
              <a:t>SPC-OFP</a:t>
            </a:r>
          </a:p>
          <a:p>
            <a:endParaRPr lang="en-US" sz="2000" dirty="0"/>
          </a:p>
          <a:p>
            <a:r>
              <a:rPr lang="en-US" b="1" dirty="0"/>
              <a:t>20</a:t>
            </a:r>
            <a:r>
              <a:rPr lang="en-US" b="1" baseline="30000" dirty="0"/>
              <a:t>th</a:t>
            </a:r>
            <a:r>
              <a:rPr lang="en-US" b="1" dirty="0"/>
              <a:t> Regular Session of the Scientific Committee (SC 20)</a:t>
            </a:r>
          </a:p>
          <a:p>
            <a:r>
              <a:rPr lang="en-US" b="1" dirty="0"/>
              <a:t>Manila, Philippines</a:t>
            </a:r>
          </a:p>
        </p:txBody>
      </p:sp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90B04E-FA39-D030-1729-43885EFE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35" y="1506839"/>
            <a:ext cx="10515600" cy="4686144"/>
          </a:xfrm>
        </p:spPr>
        <p:txBody>
          <a:bodyPr>
            <a:normAutofit/>
          </a:bodyPr>
          <a:lstStyle/>
          <a:p>
            <a:r>
              <a:rPr lang="en-AU" dirty="0"/>
              <a:t>This evaluation was at a relatively coarse level, aggregating across fleets</a:t>
            </a:r>
          </a:p>
          <a:p>
            <a:r>
              <a:rPr lang="en-AU" dirty="0"/>
              <a:t>However, several changes in fishing strategies/reporting behaviours were identified</a:t>
            </a:r>
          </a:p>
          <a:p>
            <a:r>
              <a:rPr lang="en-AU" dirty="0"/>
              <a:t>Understanding effort is key for the scientific work of the Commission, including for CPUE analyses to inform assessments</a:t>
            </a:r>
          </a:p>
          <a:p>
            <a:r>
              <a:rPr lang="en-AU" dirty="0"/>
              <a:t>Potential future work: review logsheet reporting requirements, further develop VMS algorithm, explore FAD closure impact on behaviour/reporting, evaluate HS vs EEZ differences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76DA4BD-4ECB-1241-06C5-DB75D5AE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205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335165-97BC-08D5-3C06-0FDEBFB8C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1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paper is an initial investigation into potential changes in reporting behavior by the purse seine fleet </a:t>
            </a:r>
          </a:p>
          <a:p>
            <a:r>
              <a:rPr lang="en-US" dirty="0"/>
              <a:t>The observed pattern in question is increasing divergence between days at sea and fishing days</a:t>
            </a:r>
          </a:p>
          <a:p>
            <a:r>
              <a:rPr lang="en-US" dirty="0"/>
              <a:t>Logsheet, observer and VMS data examined to compare fishing vs. non-fishing reporting days</a:t>
            </a:r>
          </a:p>
          <a:p>
            <a:r>
              <a:rPr lang="en-US" dirty="0"/>
              <a:t>Scenarios developed to reclassify some daily activities reported on logsheets</a:t>
            </a:r>
          </a:p>
          <a:p>
            <a:r>
              <a:rPr lang="en-US" dirty="0"/>
              <a:t>Reclassification resulted in potential increases of 2-32% in fishing days, on average, in recent years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8090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437" y="1909890"/>
            <a:ext cx="3861787" cy="38009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Fishing has declined from 65% to 50% of logsheet activities over past decade</a:t>
            </a:r>
          </a:p>
          <a:p>
            <a:r>
              <a:rPr lang="en-US" dirty="0"/>
              <a:t>Searching has declined from 30% to &lt; 20% while transiting has increased from 10 to 20%</a:t>
            </a:r>
          </a:p>
          <a:p>
            <a:r>
              <a:rPr lang="en-US" dirty="0"/>
              <a:t>Note these are the three main activities, not all of them so the sum here is not 100%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Logsheet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D6117-75A7-187A-C5FD-665EBA7E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2" y="1584663"/>
            <a:ext cx="6619043" cy="44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169" y="2062458"/>
            <a:ext cx="3409026" cy="3038219"/>
          </a:xfrm>
        </p:spPr>
        <p:txBody>
          <a:bodyPr>
            <a:normAutofit/>
          </a:bodyPr>
          <a:lstStyle/>
          <a:p>
            <a:r>
              <a:rPr lang="en-US" dirty="0"/>
              <a:t>Since 2010 FAD sets more often follow transiting (now 20-30%)</a:t>
            </a:r>
          </a:p>
          <a:p>
            <a:r>
              <a:rPr lang="en-US" dirty="0"/>
              <a:t>Free school (FS) sets about the same</a:t>
            </a:r>
          </a:p>
          <a:p>
            <a:r>
              <a:rPr lang="en-US" dirty="0"/>
              <a:t>Log sets now rare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types after “Transiting”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DE695F-CA66-1EBE-2735-24F87A10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5" y="2162381"/>
            <a:ext cx="7429434" cy="37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A31029-F14D-EF82-0601-DBBFBC1B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17" y="1349053"/>
            <a:ext cx="7081421" cy="44258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197" y="1909890"/>
            <a:ext cx="3697337" cy="3038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Since 2010, searching activity prior to a FAD set has decreased by 50% (transiting has doubled)</a:t>
            </a:r>
          </a:p>
          <a:p>
            <a:r>
              <a:rPr lang="en-US" dirty="0"/>
              <a:t>Search time also decreased prior to FS sets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before a set</a:t>
            </a:r>
          </a:p>
        </p:txBody>
      </p:sp>
    </p:spTree>
    <p:extLst>
      <p:ext uri="{BB962C8B-B14F-4D97-AF65-F5344CB8AC3E}">
        <p14:creationId xmlns:p14="http://schemas.microsoft.com/office/powerpoint/2010/main" val="102419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833" y="1584663"/>
            <a:ext cx="4110362" cy="3038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2010, a big jump in FS sets, but level afterwards</a:t>
            </a:r>
          </a:p>
          <a:p>
            <a:r>
              <a:rPr lang="en-US" dirty="0"/>
              <a:t>Big increase in FS “skunk” sets</a:t>
            </a:r>
          </a:p>
          <a:p>
            <a:r>
              <a:rPr lang="en-US" dirty="0"/>
              <a:t>Couple of hypotheses for this – shift to FS during FAD-closure and/or opportunistic FS sets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before a 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4F6AD-8DB6-DB8F-B5E4-2B02A341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87" y="1382148"/>
            <a:ext cx="5273337" cy="52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41A2-B232-E88E-60FF-2A017EE7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833" y="1584663"/>
            <a:ext cx="4110362" cy="3038219"/>
          </a:xfrm>
        </p:spPr>
        <p:txBody>
          <a:bodyPr>
            <a:normAutofit/>
          </a:bodyPr>
          <a:lstStyle/>
          <a:p>
            <a:r>
              <a:rPr lang="en-US" dirty="0"/>
              <a:t>83-91% of activities matched between logsheets and observers</a:t>
            </a:r>
          </a:p>
          <a:p>
            <a:r>
              <a:rPr lang="en-US" dirty="0"/>
              <a:t>7-15% of observer fishing days were logsheet non-fishing (see plot at left)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95" y="372856"/>
            <a:ext cx="10515600" cy="1009292"/>
          </a:xfrm>
        </p:spPr>
        <p:txBody>
          <a:bodyPr/>
          <a:lstStyle/>
          <a:p>
            <a:r>
              <a:rPr lang="en-US" dirty="0"/>
              <a:t>Observer match with logsheet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FB34B-26D3-683D-DABA-5511717C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73" y="1555268"/>
            <a:ext cx="6075655" cy="48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95" y="372856"/>
            <a:ext cx="10515600" cy="1009292"/>
          </a:xfrm>
        </p:spPr>
        <p:txBody>
          <a:bodyPr/>
          <a:lstStyle/>
          <a:p>
            <a:r>
              <a:rPr lang="en-US" dirty="0"/>
              <a:t>VMS match with logsheet reporting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13FE47-FF73-4DDC-B725-32CBCA81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227" y="1665896"/>
            <a:ext cx="5641931" cy="352620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B2EC8-CE4D-7CA3-B9F3-8C4126C7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083" y="1707418"/>
            <a:ext cx="5641933" cy="3526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D22E0-0917-306A-80BD-86DA60F068A8}"/>
              </a:ext>
            </a:extLst>
          </p:cNvPr>
          <p:cNvSpPr txBox="1"/>
          <p:nvPr/>
        </p:nvSpPr>
        <p:spPr>
          <a:xfrm>
            <a:off x="936595" y="5539666"/>
            <a:ext cx="439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0" i="0" dirty="0">
                <a:solidFill>
                  <a:srgbClr val="000000"/>
                </a:solidFill>
                <a:effectLst/>
                <a:latin typeface="CMR10"/>
              </a:rPr>
              <a:t>Days estimated from VMS using the purse seine effort algorithm</a:t>
            </a:r>
            <a:r>
              <a:rPr lang="en-A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C3C8D-CA9B-2F10-4C53-DCD6F89D5892}"/>
              </a:ext>
            </a:extLst>
          </p:cNvPr>
          <p:cNvSpPr txBox="1"/>
          <p:nvPr/>
        </p:nvSpPr>
        <p:spPr>
          <a:xfrm>
            <a:off x="6735208" y="5558896"/>
            <a:ext cx="439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0" i="0" dirty="0">
                <a:solidFill>
                  <a:srgbClr val="000000"/>
                </a:solidFill>
                <a:effectLst/>
                <a:latin typeface="CMR10"/>
              </a:rPr>
              <a:t>Days calculated from purse seine logsheet data based on reported activities</a:t>
            </a:r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793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A1F0F-4F99-16AF-7DCD-B66E9FCE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95" y="372856"/>
            <a:ext cx="10515600" cy="1009292"/>
          </a:xfrm>
        </p:spPr>
        <p:txBody>
          <a:bodyPr/>
          <a:lstStyle/>
          <a:p>
            <a:r>
              <a:rPr lang="en-US" dirty="0"/>
              <a:t>Scenarios investigated for reclassifying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A2C32C-F5E0-B996-E458-C1BA54826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15818"/>
              </p:ext>
            </p:extLst>
          </p:nvPr>
        </p:nvGraphicFramePr>
        <p:xfrm>
          <a:off x="1038890" y="1704345"/>
          <a:ext cx="5581650" cy="390144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477789775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259437039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968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Activity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Explanation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Scenario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896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Baseline reporting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Sum of effort as reported as a set or searching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947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All days at sea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Consider all days minus the day of departure and day of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return to port, as days fishing, unless the sum of reported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fishing days is higher, in which case the higher value is used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74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Fish - Fish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Assume that if a vessel goes from one fishing set to another</a:t>
                      </a:r>
                    </a:p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with only transiting activity in between, this activity is in</a:t>
                      </a:r>
                    </a:p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fact searching, as it may be unrealistic to make a set without any searching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2,3,4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33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Transit - Fish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Similar to the logic for Fish - Fish, the assumption here is</a:t>
                      </a:r>
                    </a:p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that it may be unrealistic to make a set without searching,</a:t>
                      </a:r>
                    </a:p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direct from transiting behaviour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3,4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155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000" b="1" i="0">
                          <a:solidFill>
                            <a:srgbClr val="000000"/>
                          </a:solidFill>
                          <a:effectLst/>
                          <a:latin typeface="CMBX10"/>
                        </a:rPr>
                        <a:t>Boundary - Fish </a:t>
                      </a:r>
                      <a:endParaRPr lang="en-A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For these records, it appears that fishing or searching activity has been declared just prior to or just after crossing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a boundary. This may be a case of licensing. For example,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if a vessel is not authorised to fish in a given area, they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do not search nor fish there as a result. Even so, for this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exercise (and in some scenarios), we will assume if a vessel was searching prior to crossing a boundary it is likely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searching after crossing the boundary. Similarly, if a fishing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set is made after crossing a boundary, the transiting prior</a:t>
                      </a:r>
                    </a:p>
                    <a:p>
                      <a:r>
                        <a:rPr lang="en-AU" sz="1000" b="0" i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to the boundary crossing is assumed ot be searching.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0" i="0" dirty="0">
                          <a:solidFill>
                            <a:srgbClr val="000000"/>
                          </a:solidFill>
                          <a:effectLst/>
                          <a:latin typeface="CMR10"/>
                        </a:rPr>
                        <a:t>4</a:t>
                      </a:r>
                      <a:endParaRPr lang="en-A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1298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76DA4BD-4ECB-1241-06C5-DB75D5AE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205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335165-97BC-08D5-3C06-0FDEBFB8C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6B5C1-7591-2B7F-7389-2A8B8B01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04" y="1704345"/>
            <a:ext cx="5003992" cy="39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2023-template" id="{7ED0BD88-44DF-4281-AA73-B878B4097276}" vid="{E8BCBFB3-CD6A-4C05-959D-898D6F5798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44aaaf-76d5-4a97-8df4-1ac44f24cfd9" xsi:nil="true"/>
    <lcf76f155ced4ddcb4097134ff3c332f xmlns="8429cdef-8c4a-4b4f-a5bd-9a657e45f834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AAC2F25D61348B8922E59BDF82BAD" ma:contentTypeVersion="16" ma:contentTypeDescription="Create a new document." ma:contentTypeScope="" ma:versionID="fc497a70cc3de4b4baad45e0ef3fdc3b">
  <xsd:schema xmlns:xsd="http://www.w3.org/2001/XMLSchema" xmlns:xs="http://www.w3.org/2001/XMLSchema" xmlns:p="http://schemas.microsoft.com/office/2006/metadata/properties" xmlns:ns1="http://schemas.microsoft.com/sharepoint/v3" xmlns:ns2="8429cdef-8c4a-4b4f-a5bd-9a657e45f834" xmlns:ns3="fe0e20ed-f52e-4993-be80-54db2a133aca" xmlns:ns4="1644aaaf-76d5-4a97-8df4-1ac44f24cfd9" targetNamespace="http://schemas.microsoft.com/office/2006/metadata/properties" ma:root="true" ma:fieldsID="54d1022210cd15832b1e3515874fd266" ns1:_="" ns2:_="" ns3:_="" ns4:_="">
    <xsd:import namespace="http://schemas.microsoft.com/sharepoint/v3"/>
    <xsd:import namespace="8429cdef-8c4a-4b4f-a5bd-9a657e45f834"/>
    <xsd:import namespace="fe0e20ed-f52e-4993-be80-54db2a133aca"/>
    <xsd:import namespace="1644aaaf-76d5-4a97-8df4-1ac44f24cfd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9cdef-8c4a-4b4f-a5bd-9a657e45f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20ed-f52e-4993-be80-54db2a133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4aaaf-76d5-4a97-8df4-1ac44f24cfd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e2f09f5-5f26-4fce-975f-9860d26050a3}" ma:internalName="TaxCatchAll" ma:showField="CatchAllData" ma:web="1644aaaf-76d5-4a97-8df4-1ac44f24c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A39C41-8802-4B40-BC66-25A6D9B1EFAE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6ae341-454f-41ed-96c8-9fa7238e7bf6"/>
    <ds:schemaRef ds:uri="http://schemas.openxmlformats.org/package/2006/metadata/core-properties"/>
    <ds:schemaRef ds:uri="514aaa0c-ce47-45ed-9aa6-2a303c2a9fad"/>
    <ds:schemaRef ds:uri="http://purl.org/dc/terms/"/>
    <ds:schemaRef ds:uri="1644aaaf-76d5-4a97-8df4-1ac44f24cfd9"/>
    <ds:schemaRef ds:uri="8429cdef-8c4a-4b4f-a5bd-9a657e45f83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5508E41-647C-4FB4-9A86-C768FA85A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29cdef-8c4a-4b4f-a5bd-9a657e45f834"/>
    <ds:schemaRef ds:uri="fe0e20ed-f52e-4993-be80-54db2a133aca"/>
    <ds:schemaRef ds:uri="1644aaaf-76d5-4a97-8df4-1ac44f24c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2023-template</Template>
  <TotalTime>17370</TotalTime>
  <Words>728</Words>
  <Application>Microsoft Office PowerPoint</Application>
  <PresentationFormat>Widescreen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CMBX10</vt:lpstr>
      <vt:lpstr>CMR10</vt:lpstr>
      <vt:lpstr>Office Theme</vt:lpstr>
      <vt:lpstr>Evaluation of activities within the purse seine fishery through time  SC20 ST-WP-03_rev1 </vt:lpstr>
      <vt:lpstr>Introduction</vt:lpstr>
      <vt:lpstr>Logsheet activities</vt:lpstr>
      <vt:lpstr>Set types after “Transiting”</vt:lpstr>
      <vt:lpstr>Activities before a set</vt:lpstr>
      <vt:lpstr>Activities before a set</vt:lpstr>
      <vt:lpstr>Observer match with logsheet reporting</vt:lpstr>
      <vt:lpstr>VMS match with logsheet reporting</vt:lpstr>
      <vt:lpstr>Scenarios investigated for reclassifying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compendium of indicators for target tuna stocks SPC-OFP  WCPFC/SC19-2023/SA-WP-06</dc:title>
  <dc:creator>Steven Hare</dc:creator>
  <cp:lastModifiedBy>WCPFC Sec</cp:lastModifiedBy>
  <cp:revision>25</cp:revision>
  <dcterms:created xsi:type="dcterms:W3CDTF">2023-07-19T00:25:08Z</dcterms:created>
  <dcterms:modified xsi:type="dcterms:W3CDTF">2024-08-13T14:27:23Z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0x010100C85AAC2F25D61348B8922E59BDF82BAD</vt:lpwstr>
  </property>
  <property fmtid="{D5CDD505-2E9C-101B-9397-08002B2CF9AE}" pid="3" name="MediaServiceImageTags">
    <vt:lpwstr/>
  </property>
</Properties>
</file>