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90" r:id="rId6"/>
    <p:sldId id="271" r:id="rId7"/>
    <p:sldId id="281" r:id="rId8"/>
    <p:sldId id="285" r:id="rId9"/>
    <p:sldId id="283" r:id="rId10"/>
    <p:sldId id="284" r:id="rId11"/>
    <p:sldId id="286" r:id="rId12"/>
    <p:sldId id="289" r:id="rId13"/>
    <p:sldId id="27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556" autoAdjust="0"/>
  </p:normalViewPr>
  <p:slideViewPr>
    <p:cSldViewPr snapToGrid="0">
      <p:cViewPr varScale="1">
        <p:scale>
          <a:sx n="62" d="100"/>
          <a:sy n="62" d="100"/>
        </p:scale>
        <p:origin x="1488" y="58"/>
      </p:cViewPr>
      <p:guideLst/>
    </p:cSldViewPr>
  </p:slideViewPr>
  <p:outlineViewPr>
    <p:cViewPr>
      <p:scale>
        <a:sx n="33" d="100"/>
        <a:sy n="33" d="100"/>
      </p:scale>
      <p:origin x="0" y="-53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CB3A01-2F9F-4EB4-9D4C-4A703396E6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A91BC0-2E69-4980-AB72-D74BD846A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2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8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None/>
              <a:tabLst>
                <a:tab pos="914400" algn="l"/>
              </a:tabLst>
            </a:pP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5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1BC0-2E69-4980-AB72-D74BD846A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9A30-B9A1-35CE-0374-E3FC39EFD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B0314-7769-2BD4-4DB0-59C3E633F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B9D42-E1A7-4E10-0C77-EB1D2CFE50AC}"/>
              </a:ext>
            </a:extLst>
          </p:cNvPr>
          <p:cNvSpPr/>
          <p:nvPr userDrawn="1"/>
        </p:nvSpPr>
        <p:spPr>
          <a:xfrm>
            <a:off x="0" y="5815583"/>
            <a:ext cx="12192000" cy="1042417"/>
          </a:xfrm>
          <a:prstGeom prst="rect">
            <a:avLst/>
          </a:prstGeom>
          <a:blipFill dpi="0" rotWithShape="1">
            <a:blip r:embed="rId2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/>
            <a:tile tx="-184150" ty="-108585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2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9B52-5F94-D636-BF9A-DCCBD757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2D75-9249-E925-3D92-1024FCCE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24F3B-AC27-1C71-56C2-7DC709F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384"/>
            <a:ext cx="12010161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209-3A37-0B56-FFE7-FB09A6CC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5602-C9C1-E1EA-9FA1-043C13FC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1692B-7D06-F1B2-D321-461B7F7F6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57686-0AEC-C472-DEE1-23CA51161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" y="5745384"/>
            <a:ext cx="12010161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7768D3-988C-97A9-AF46-8E7E26BD2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384"/>
            <a:ext cx="12010161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6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0829A95-27A3-CFFB-FC30-90B1E2F92A33}"/>
              </a:ext>
            </a:extLst>
          </p:cNvPr>
          <p:cNvSpPr/>
          <p:nvPr userDrawn="1"/>
        </p:nvSpPr>
        <p:spPr>
          <a:xfrm>
            <a:off x="0" y="1500808"/>
            <a:ext cx="12192000" cy="5359348"/>
          </a:xfrm>
          <a:custGeom>
            <a:avLst/>
            <a:gdLst>
              <a:gd name="connsiteX0" fmla="*/ 0 w 12192000"/>
              <a:gd name="connsiteY0" fmla="*/ 0 h 2156791"/>
              <a:gd name="connsiteX1" fmla="*/ 6096000 w 12192000"/>
              <a:gd name="connsiteY1" fmla="*/ 0 h 2156791"/>
              <a:gd name="connsiteX2" fmla="*/ 12192000 w 12192000"/>
              <a:gd name="connsiteY2" fmla="*/ 0 h 2156791"/>
              <a:gd name="connsiteX3" fmla="*/ 12192000 w 12192000"/>
              <a:gd name="connsiteY3" fmla="*/ 2156791 h 2156791"/>
              <a:gd name="connsiteX4" fmla="*/ 6096000 w 12192000"/>
              <a:gd name="connsiteY4" fmla="*/ 2156791 h 2156791"/>
              <a:gd name="connsiteX5" fmla="*/ 0 w 12192000"/>
              <a:gd name="connsiteY5" fmla="*/ 2156791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6791"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2156791"/>
                </a:lnTo>
                <a:lnTo>
                  <a:pt x="6096000" y="2156791"/>
                </a:lnTo>
                <a:lnTo>
                  <a:pt x="0" y="2156791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1332575-367C-7A61-ACDC-8B32E8A62F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thank you…</a:t>
            </a:r>
          </a:p>
        </p:txBody>
      </p:sp>
    </p:spTree>
    <p:extLst>
      <p:ext uri="{BB962C8B-B14F-4D97-AF65-F5344CB8AC3E}">
        <p14:creationId xmlns:p14="http://schemas.microsoft.com/office/powerpoint/2010/main" val="88657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DDEE2-E050-D065-9B6C-A539BB42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1724B-14BA-D9A7-38D1-FD2DEF962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B63E1E-8472-4D00-0FFF-9794604F4CDA}"/>
              </a:ext>
            </a:extLst>
          </p:cNvPr>
          <p:cNvGrpSpPr/>
          <p:nvPr userDrawn="1"/>
        </p:nvGrpSpPr>
        <p:grpSpPr>
          <a:xfrm>
            <a:off x="9176238" y="157179"/>
            <a:ext cx="2928210" cy="1106210"/>
            <a:chOff x="9288533" y="128589"/>
            <a:chExt cx="2928210" cy="1106210"/>
          </a:xfrm>
        </p:grpSpPr>
        <p:pic>
          <p:nvPicPr>
            <p:cNvPr id="8" name="Picture 7" descr="A blue sailboat with fish and sail&#10;&#10;Description automatically generated">
              <a:extLst>
                <a:ext uri="{FF2B5EF4-FFF2-40B4-BE49-F238E27FC236}">
                  <a16:creationId xmlns:a16="http://schemas.microsoft.com/office/drawing/2014/main" id="{C81266DC-5BF0-4B18-56B7-7E0A69915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22" b="89831" l="3383" r="97992">
                          <a14:foregroundMark x1="50211" y1="67585" x2="50211" y2="67585"/>
                          <a14:foregroundMark x1="7082" y1="72987" x2="7082" y2="72987"/>
                          <a14:foregroundMark x1="6237" y1="87288" x2="6237" y2="87288"/>
                          <a14:foregroundMark x1="55497" y1="74788" x2="55497" y2="74788"/>
                          <a14:foregroundMark x1="72622" y1="72987" x2="72622" y2="72987"/>
                          <a14:foregroundMark x1="84249" y1="68432" x2="84249" y2="68432"/>
                          <a14:foregroundMark x1="69027" y1="81038" x2="69027" y2="81038"/>
                          <a14:foregroundMark x1="94080" y1="30720" x2="94080" y2="30720"/>
                          <a14:foregroundMark x1="3488" y1="68432" x2="3488" y2="68432"/>
                          <a14:foregroundMark x1="76004" y1="77542" x2="76004" y2="77542"/>
                          <a14:foregroundMark x1="71670" y1="77119" x2="71670" y2="77119"/>
                          <a14:foregroundMark x1="71247" y1="77542" x2="71247" y2="77542"/>
                          <a14:foregroundMark x1="48626" y1="79979" x2="48626" y2="79979"/>
                          <a14:foregroundMark x1="51586" y1="79979" x2="51586" y2="79979"/>
                          <a14:foregroundMark x1="51586" y1="79979" x2="51586" y2="79979"/>
                          <a14:foregroundMark x1="98097" y1="29555" x2="98097" y2="29555"/>
                          <a14:foregroundMark x1="76004" y1="9322" x2="76004" y2="9322"/>
                          <a14:foregroundMark x1="36575" y1="71292" x2="36575" y2="71292"/>
                          <a14:foregroundMark x1="60888" y1="75847" x2="60888" y2="75847"/>
                          <a14:foregroundMark x1="71459" y1="78496" x2="71459" y2="78496"/>
                          <a14:foregroundMark x1="78858" y1="89301" x2="78858" y2="89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533" y="128589"/>
              <a:ext cx="1108554" cy="11062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D251CB-1F2C-EA8B-0683-3A3B68377B57}"/>
                </a:ext>
              </a:extLst>
            </p:cNvPr>
            <p:cNvSpPr txBox="1"/>
            <p:nvPr/>
          </p:nvSpPr>
          <p:spPr>
            <a:xfrm>
              <a:off x="10397087" y="128589"/>
              <a:ext cx="1819656" cy="10772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25686"/>
                  </a:solidFill>
                  <a:latin typeface="Century Gothic" panose="020B0502020202020204" pitchFamily="34" charset="0"/>
                </a:rPr>
                <a:t>Western and Central Pacific Fisheries Commission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67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wcpfc.int/node/2307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pfc.i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wcpfc.int/node/2302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wcpfc.int/node/2302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7BF6-6C90-7B9A-9873-6E2C7BC0D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4545"/>
            <a:ext cx="9144000" cy="36023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A Review of the Scope and Feasibility of an Assessment of WCPFC Conservation and Management Measures (CMMs) Susceptibility to Climate Change Impacts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(</a:t>
            </a:r>
            <a:r>
              <a:rPr lang="en-US" sz="31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Calibri" panose="020F0502020204030204" pitchFamily="34" charset="0"/>
                <a:hlinkClick r:id="rId3"/>
              </a:rPr>
              <a:t>SC20-EB-WP-07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)</a:t>
            </a:r>
            <a:br>
              <a:rPr lang="en-US" sz="3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</a:br>
            <a:br>
              <a:rPr lang="en-US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SPC-OFP and WCPFC Secretariat</a:t>
            </a:r>
          </a:p>
        </p:txBody>
      </p:sp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E330D208-E9BA-728B-A812-35AC33CD6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5854"/>
            <a:ext cx="9144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AEABAB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20</a:t>
            </a:r>
            <a:r>
              <a:rPr lang="en-US" sz="1800" baseline="30000" dirty="0">
                <a:solidFill>
                  <a:srgbClr val="AEABAB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th</a:t>
            </a:r>
            <a:r>
              <a:rPr lang="en-US" sz="1800" dirty="0">
                <a:solidFill>
                  <a:srgbClr val="AEABAB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Regular Session of the Scientific Committee (SC20)</a:t>
            </a:r>
            <a:endParaRPr lang="en-US" sz="800" dirty="0">
              <a:solidFill>
                <a:srgbClr val="AEABAB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AEABAB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AEABAB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Luxent</a:t>
            </a:r>
            <a:r>
              <a:rPr lang="en-US" sz="1800" dirty="0">
                <a:solidFill>
                  <a:srgbClr val="AEABAB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Hotel, Quezon City, Philippines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AEABAB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14 – 21 August 2024</a:t>
            </a:r>
          </a:p>
        </p:txBody>
      </p:sp>
    </p:spTree>
    <p:extLst>
      <p:ext uri="{BB962C8B-B14F-4D97-AF65-F5344CB8AC3E}">
        <p14:creationId xmlns:p14="http://schemas.microsoft.com/office/powerpoint/2010/main" val="238641789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DDC9D6F-9E90-D994-BB55-900F569E0D7B}"/>
              </a:ext>
            </a:extLst>
          </p:cNvPr>
          <p:cNvSpPr txBox="1">
            <a:spLocks/>
          </p:cNvSpPr>
          <p:nvPr/>
        </p:nvSpPr>
        <p:spPr>
          <a:xfrm>
            <a:off x="7387678" y="1080850"/>
            <a:ext cx="4380675" cy="3727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F7730-298F-B03E-7362-48F8ACB36FA3}"/>
              </a:ext>
            </a:extLst>
          </p:cNvPr>
          <p:cNvSpPr txBox="1"/>
          <p:nvPr/>
        </p:nvSpPr>
        <p:spPr>
          <a:xfrm>
            <a:off x="7554685" y="4576025"/>
            <a:ext cx="4213668" cy="434468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WCPFC Website: </a:t>
            </a:r>
            <a:r>
              <a:rPr lang="en-US" sz="20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https://www.wcpfc.int/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EDC7A-738C-EDDC-34C0-16AB2AD2BAFB}"/>
              </a:ext>
            </a:extLst>
          </p:cNvPr>
          <p:cNvGrpSpPr/>
          <p:nvPr/>
        </p:nvGrpSpPr>
        <p:grpSpPr>
          <a:xfrm>
            <a:off x="359228" y="264322"/>
            <a:ext cx="7086599" cy="4746171"/>
            <a:chOff x="484089" y="806036"/>
            <a:chExt cx="6309637" cy="4571474"/>
          </a:xfrm>
        </p:grpSpPr>
        <p:pic>
          <p:nvPicPr>
            <p:cNvPr id="5" name="Content Placeholder 4" descr="A picture containing mountain, sky, tree, nature&#10;&#10;Description automatically generated">
              <a:extLst>
                <a:ext uri="{FF2B5EF4-FFF2-40B4-BE49-F238E27FC236}">
                  <a16:creationId xmlns:a16="http://schemas.microsoft.com/office/drawing/2014/main" id="{27476572-CAE7-35A7-EE29-31BAE8772A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43" b="17270"/>
            <a:stretch/>
          </p:blipFill>
          <p:spPr>
            <a:xfrm>
              <a:off x="559891" y="806036"/>
              <a:ext cx="6233835" cy="4118824"/>
            </a:xfrm>
            <a:prstGeom prst="rect">
              <a:avLst/>
            </a:prstGeom>
            <a:noFill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813C6E-6FFC-6B2C-D810-3A32DBA114E5}"/>
                </a:ext>
              </a:extLst>
            </p:cNvPr>
            <p:cNvSpPr txBox="1"/>
            <p:nvPr/>
          </p:nvSpPr>
          <p:spPr>
            <a:xfrm>
              <a:off x="484089" y="4924860"/>
              <a:ext cx="6309637" cy="45265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80" tIns="34290" rIns="68580" bIns="34290"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r>
                <a:rPr lang="en-US" sz="2000" i="1" dirty="0">
                  <a:solidFill>
                    <a:schemeClr val="accent1">
                      <a:lumMod val="75000"/>
                    </a:schemeClr>
                  </a:solidFill>
                </a:rPr>
                <a:t>WCPFC Headquarters, Pohnpei, Federated States of Micronesia</a:t>
              </a:r>
              <a:endParaRPr lang="en-US" sz="20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5196C9-B301-18F0-B5AD-86E6597B432D}"/>
              </a:ext>
            </a:extLst>
          </p:cNvPr>
          <p:cNvSpPr/>
          <p:nvPr/>
        </p:nvSpPr>
        <p:spPr>
          <a:xfrm>
            <a:off x="0" y="5707178"/>
            <a:ext cx="12192000" cy="1207135"/>
          </a:xfrm>
          <a:prstGeom prst="rect">
            <a:avLst/>
          </a:prstGeom>
          <a:blipFill dpi="0"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/>
            <a:tile tx="-184150" ty="-108585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01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692F-FCAB-C7AA-0F9A-718C2964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28" y="1901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Tuna Fisheries in the WCPO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4B9C-8519-DA03-2F50-218971630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24" y="1357625"/>
            <a:ext cx="5960962" cy="44945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WCPO tuna catches is estimated at 2.7 million MT</a:t>
            </a:r>
            <a:endParaRPr lang="en-US" sz="13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55% of the total global tuna catch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80% of the total Pacific Ocean catch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over 85% of the WCP–CA tuna catch occurs in the waters of the coastal states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Climate change is causing significant shifts in stock distribution and altering the marine ecosystems globally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rising sea surface temperatures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ocean acidification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changing ocean currents,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16A5B3A-3573-B708-D88E-5162AAAE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233" y="1357625"/>
            <a:ext cx="4013023" cy="2318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E96BB6-E22F-223C-A58F-32E8027EB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234" y="3731287"/>
            <a:ext cx="3911798" cy="2936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4719FB-65E0-BF16-0F5E-6669E945279B}"/>
              </a:ext>
            </a:extLst>
          </p:cNvPr>
          <p:cNvSpPr txBox="1"/>
          <p:nvPr/>
        </p:nvSpPr>
        <p:spPr>
          <a:xfrm>
            <a:off x="2998789" y="6364225"/>
            <a:ext cx="49138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Source: </a:t>
            </a:r>
            <a:r>
              <a:rPr lang="en-US" sz="1500" i="1" dirty="0">
                <a:solidFill>
                  <a:schemeClr val="accent1">
                    <a:lumMod val="75000"/>
                  </a:schemeClr>
                </a:solidFill>
              </a:rPr>
              <a:t>SC19-GN-WP-01; WCPFC Tuna Fishery Yearbook 2022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29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692F-FCAB-C7AA-0F9A-718C2964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4B9C-8519-DA03-2F50-218971630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246"/>
            <a:ext cx="7126706" cy="4351338"/>
          </a:xfrm>
        </p:spPr>
        <p:txBody>
          <a:bodyPr>
            <a:normAutofit lnSpcReduction="10000"/>
          </a:bodyPr>
          <a:lstStyle/>
          <a:p>
            <a:r>
              <a:rPr lang="en-US" sz="30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Explore the scope and feasibility of assessing active CMMs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to determine specific CMM provisions that may be susceptible to the impacts of climate change</a:t>
            </a:r>
          </a:p>
          <a:p>
            <a:pPr marL="457200" lvl="1" indent="0">
              <a:buNone/>
            </a:pPr>
            <a:endParaRPr lang="en-US" sz="13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Findings from the CMM assessment can provide additional data and information needed to supplement: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NTADs species CMMs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MCS-related CMMs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incorporation of climate change impacts into the WCPFC harvest strategy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D01A6-8C2B-B4EA-CC14-AC87150CE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04" y="1741401"/>
            <a:ext cx="3714916" cy="37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440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E44-B0A5-1EF0-A2D5-480DD4A1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2848-A599-89F6-80C3-5480F889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8886" cy="25246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Climate-related discussions in WCPFC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Development of SEAPODYM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Directive from WCPFC20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94C6BE-2138-590B-FB2F-09E348A93742}"/>
              </a:ext>
            </a:extLst>
          </p:cNvPr>
          <p:cNvGrpSpPr/>
          <p:nvPr/>
        </p:nvGrpSpPr>
        <p:grpSpPr>
          <a:xfrm>
            <a:off x="8098971" y="1344362"/>
            <a:ext cx="3511668" cy="4925846"/>
            <a:chOff x="8117306" y="1257723"/>
            <a:chExt cx="3661776" cy="5453643"/>
          </a:xfrm>
        </p:grpSpPr>
        <p:pic>
          <p:nvPicPr>
            <p:cNvPr id="9" name="Picture 8" descr="A map of the world&#10;&#10;Description automatically generated">
              <a:extLst>
                <a:ext uri="{FF2B5EF4-FFF2-40B4-BE49-F238E27FC236}">
                  <a16:creationId xmlns:a16="http://schemas.microsoft.com/office/drawing/2014/main" id="{9930717D-337E-007E-CF2F-70E6A91A9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0" t="4125" r="7110" b="6903"/>
            <a:stretch/>
          </p:blipFill>
          <p:spPr>
            <a:xfrm>
              <a:off x="8117306" y="1257723"/>
              <a:ext cx="3661776" cy="2892701"/>
            </a:xfrm>
            <a:prstGeom prst="rect">
              <a:avLst/>
            </a:prstGeom>
          </p:spPr>
        </p:pic>
        <p:pic>
          <p:nvPicPr>
            <p:cNvPr id="10" name="Picture 9" descr="A map of the world&#10;&#10;Description automatically generated">
              <a:extLst>
                <a:ext uri="{FF2B5EF4-FFF2-40B4-BE49-F238E27FC236}">
                  <a16:creationId xmlns:a16="http://schemas.microsoft.com/office/drawing/2014/main" id="{70BFCEEC-9B94-C699-BFB8-2A5D81A3E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1" t="5181" r="7036" b="8560"/>
            <a:stretch/>
          </p:blipFill>
          <p:spPr>
            <a:xfrm>
              <a:off x="8117306" y="3916188"/>
              <a:ext cx="3661776" cy="2795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51289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E44-B0A5-1EF0-A2D5-480DD4A1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for Assessing CMMs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2848-A599-89F6-80C3-5480F889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2" y="1688515"/>
            <a:ext cx="6833937" cy="44884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through a consultancy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approved Terms of Reference (TOR) by WCPFC21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conduct a full assessment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Comprehensive review of CMMs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include possible actions in response to an obligation’s level of vulnerability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inform a subsequent work program of the Commission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multi-year schedule (2-3 years)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review the level of data and information</a:t>
            </a:r>
          </a:p>
        </p:txBody>
      </p:sp>
      <p:pic>
        <p:nvPicPr>
          <p:cNvPr id="12" name="Picture 11" descr="A screenshot of a map&#10;&#10;Description automatically generated">
            <a:extLst>
              <a:ext uri="{FF2B5EF4-FFF2-40B4-BE49-F238E27FC236}">
                <a16:creationId xmlns:a16="http://schemas.microsoft.com/office/drawing/2014/main" id="{CB37BDAC-96CC-10ED-7911-76D921750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16" y="1688515"/>
            <a:ext cx="3958838" cy="41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777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E44-B0A5-1EF0-A2D5-480DD4A1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 for Assessing CMMs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2848-A599-89F6-80C3-5480F889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4832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Consider criteria for the selection of CMMs that are explicitly susceptible to the impacts of climate change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Preliminary Findings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Examples in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Attachment 1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CMM 2023-01 (Tropical tunas)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CMM 2018-03 (Seabirds)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49015-6619-1257-4253-C642CB4EC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49" y="1937586"/>
            <a:ext cx="3421390" cy="42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72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E44-B0A5-1EF0-A2D5-480DD4A1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6186" cy="132556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and Recommendations from CMM Assessment 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2848-A599-89F6-80C3-5480F889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7143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Key findings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Provide recommended actions that could help mitigate the potential impacts of climate change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Potential recommendations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amendment to the CMM provisions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modifying the fishing seasons, fishing operations, or catch/effort limits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increase collaboration with scientific bodies to improve understanding of climate impacts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enhanced data collection and monitoring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04A44-ED9C-083A-BDC5-8F5DDDE2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611" y="1690688"/>
            <a:ext cx="4235116" cy="32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82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E44-B0A5-1EF0-A2D5-480DD4A1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125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CMM Assessment and  Supplementary Initiatives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2848-A599-89F6-80C3-5480F889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052"/>
            <a:ext cx="6428874" cy="25867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Harvest Strategy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NTADs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MCS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DAE5D-1E1C-C731-CA94-2442F808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74" y="1435195"/>
            <a:ext cx="4621403" cy="2586790"/>
          </a:xfrm>
          <a:prstGeom prst="rect">
            <a:avLst/>
          </a:prstGeom>
        </p:spPr>
      </p:pic>
      <p:pic>
        <p:nvPicPr>
          <p:cNvPr id="4" name="Picture 2" descr="Animals 11 02161 g003 550">
            <a:extLst>
              <a:ext uri="{FF2B5EF4-FFF2-40B4-BE49-F238E27FC236}">
                <a16:creationId xmlns:a16="http://schemas.microsoft.com/office/drawing/2014/main" id="{96F50AD7-2651-7215-4862-74372350E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29" y="4021985"/>
            <a:ext cx="2949098" cy="23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ssel monitoring system">
            <a:extLst>
              <a:ext uri="{FF2B5EF4-FFF2-40B4-BE49-F238E27FC236}">
                <a16:creationId xmlns:a16="http://schemas.microsoft.com/office/drawing/2014/main" id="{2C0A3A03-CB3C-4F7E-2C4A-781F73526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/>
          <a:stretch/>
        </p:blipFill>
        <p:spPr bwMode="auto">
          <a:xfrm>
            <a:off x="5382699" y="4119956"/>
            <a:ext cx="3336758" cy="21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133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E44-B0A5-1EF0-A2D5-480DD4A1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2848-A599-89F6-80C3-5480F889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25625"/>
            <a:ext cx="10329672" cy="4351338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ote this paper and </a:t>
            </a:r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consider the general approaches to implement the assessment of CMMs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susceptible to climate change impacts, including </a:t>
            </a:r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consideration of an appropriate timeframe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for completing the assessment and the </a:t>
            </a:r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required resources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to support it.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Review the Terms of Reference (TOR)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for CMM assessment in Attachment B in </a:t>
            </a:r>
            <a:r>
              <a:rPr lang="en-US" sz="32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Malgun Gothic" panose="020B0503020000020004" pitchFamily="34" charset="-127"/>
                <a:cs typeface="Calibri" panose="020F0502020204030204" pitchFamily="34" charset="0"/>
                <a:hlinkClick r:id="rId3"/>
              </a:rPr>
              <a:t>SC20-EB-WP-02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and </a:t>
            </a:r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provide advice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on refining it.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27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PFC PPT template v1.0.pptx" id="{8CB6BB68-5286-4E1A-9FDB-1AD25269D680}" vid="{3D2251E4-5136-4141-A408-FB643E4C33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nsferredintoCMR2021_x003f_ xmlns="dddf5120-75b7-4db2-a210-5717a87e30e5" xsi:nil="true"/>
    <Comment xmlns="dddf5120-75b7-4db2-a210-5717a87e30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026C47AA22C48A9652FC5E1C62A38" ma:contentTypeVersion="7" ma:contentTypeDescription="Create a new document." ma:contentTypeScope="" ma:versionID="8480d9b44d14cbc321f25c08f36a139e">
  <xsd:schema xmlns:xsd="http://www.w3.org/2001/XMLSchema" xmlns:xs="http://www.w3.org/2001/XMLSchema" xmlns:p="http://schemas.microsoft.com/office/2006/metadata/properties" xmlns:ns2="dddf5120-75b7-4db2-a210-5717a87e30e5" xmlns:ns3="249c7833-3410-4c2d-9479-a14af4c8bea5" targetNamespace="http://schemas.microsoft.com/office/2006/metadata/properties" ma:root="true" ma:fieldsID="4ead57210730828802c9194c999b0a37" ns2:_="" ns3:_="">
    <xsd:import namespace="dddf5120-75b7-4db2-a210-5717a87e30e5"/>
    <xsd:import namespace="249c7833-3410-4c2d-9479-a14af4c8be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Comment" minOccurs="0"/>
                <xsd:element ref="ns2:TransferredintoCMR2021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f5120-75b7-4db2-a210-5717a87e30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" ma:index="13" nillable="true" ma:displayName="Comment" ma:description="Likely already included in CMR" ma:format="Dropdown" ma:internalName="Comment">
      <xsd:simpleType>
        <xsd:restriction base="dms:Note">
          <xsd:maxLength value="255"/>
        </xsd:restriction>
      </xsd:simpleType>
    </xsd:element>
    <xsd:element name="TransferredintoCMR2021_x003f_" ma:index="14" nillable="true" ma:displayName="Doc workflow" ma:format="Dropdown" ma:internalName="TransferredintoCMR2021_x003f_">
      <xsd:simpleType>
        <xsd:restriction base="dms:Choice">
          <xsd:enumeration value="Received"/>
          <xsd:enumeration value="Ready to post"/>
          <xsd:enumeration value="Posting completed and copy saved to Master fold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c7833-3410-4c2d-9479-a14af4c8bea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43B03B-4BED-4B53-8BE2-93D561DA01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EF485B-0900-453F-A1B3-2FD458E33DE6}">
  <ds:schemaRefs>
    <ds:schemaRef ds:uri="dddf5120-75b7-4db2-a210-5717a87e30e5"/>
    <ds:schemaRef ds:uri="249c7833-3410-4c2d-9479-a14af4c8bea5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A0E34D-E6B9-4AA6-B4B2-360199C7F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f5120-75b7-4db2-a210-5717a87e30e5"/>
    <ds:schemaRef ds:uri="249c7833-3410-4c2d-9479-a14af4c8b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WCPFC PPT template v1.0</Template>
  <TotalTime>7983</TotalTime>
  <Words>466</Words>
  <Application>Microsoft Office PowerPoint</Application>
  <PresentationFormat>Widescreen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Century Gothic</vt:lpstr>
      <vt:lpstr>Courier New</vt:lpstr>
      <vt:lpstr>Lato</vt:lpstr>
      <vt:lpstr>Times New Roman</vt:lpstr>
      <vt:lpstr>Wingdings</vt:lpstr>
      <vt:lpstr>Office Theme</vt:lpstr>
      <vt:lpstr>A Review of the Scope and Feasibility of an Assessment of WCPFC Conservation and Management Measures (CMMs) Susceptibility to Climate Change Impacts (SC20-EB-WP-07)  SPC-OFP and WCPFC Secretariat</vt:lpstr>
      <vt:lpstr>Tuna Fisheries in the WCPO and Climate Change</vt:lpstr>
      <vt:lpstr>Purpose</vt:lpstr>
      <vt:lpstr>Background</vt:lpstr>
      <vt:lpstr>Approach for Assessing CMMs</vt:lpstr>
      <vt:lpstr>Framework  for Assessing CMMs</vt:lpstr>
      <vt:lpstr>Results and Recommendations from CMM Assessment </vt:lpstr>
      <vt:lpstr>CMM Assessment and  Supplementary Initiatives</vt:lpstr>
      <vt:lpstr>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WCPFC Activities, Strategies and Initiatives in Response to Climate Change</dc:title>
  <dc:creator>WCPFC</dc:creator>
  <cp:lastModifiedBy>WCPFC Sec</cp:lastModifiedBy>
  <cp:revision>127</cp:revision>
  <cp:lastPrinted>2024-04-19T04:59:00Z</cp:lastPrinted>
  <dcterms:created xsi:type="dcterms:W3CDTF">2023-09-27T21:13:39Z</dcterms:created>
  <dcterms:modified xsi:type="dcterms:W3CDTF">2024-08-12T22:53:01Z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0x010100960026C47AA22C48A9652FC5E1C62A38</vt:lpwstr>
  </property>
</Properties>
</file>