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1"/>
  </p:notesMasterIdLst>
  <p:sldIdLst>
    <p:sldId id="256" r:id="rId2"/>
    <p:sldId id="257" r:id="rId3"/>
    <p:sldId id="263" r:id="rId4"/>
    <p:sldId id="264" r:id="rId5"/>
    <p:sldId id="265" r:id="rId6"/>
    <p:sldId id="266" r:id="rId7"/>
    <p:sldId id="268" r:id="rId8"/>
    <p:sldId id="27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74" autoAdjust="0"/>
  </p:normalViewPr>
  <p:slideViewPr>
    <p:cSldViewPr snapToGrid="0">
      <p:cViewPr varScale="1">
        <p:scale>
          <a:sx n="61" d="100"/>
          <a:sy n="61" d="100"/>
        </p:scale>
        <p:origin x="1493"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D406CC-A479-49BC-A3E1-4B8A9EE71B9B}"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EFD889-3F31-432D-A2FD-4060EA9E8522}" type="slidenum">
              <a:rPr lang="en-US" smtClean="0"/>
              <a:t>‹#›</a:t>
            </a:fld>
            <a:endParaRPr lang="en-US"/>
          </a:p>
        </p:txBody>
      </p:sp>
    </p:spTree>
    <p:extLst>
      <p:ext uri="{BB962C8B-B14F-4D97-AF65-F5344CB8AC3E}">
        <p14:creationId xmlns:p14="http://schemas.microsoft.com/office/powerpoint/2010/main" val="128204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FADMO-IWG discussion suggested/proposed some minimum elements to be considered for these items but further consideration is needed. Ranging from having </a:t>
            </a:r>
            <a:r>
              <a:rPr lang="en-US" sz="1800" dirty="0">
                <a:effectLst/>
                <a:latin typeface="Calibri Light" panose="020F0302020204030204" pitchFamily="34" charset="0"/>
                <a:ea typeface="Times New Roman" panose="02020603050405020304" pitchFamily="18" charset="0"/>
              </a:rPr>
              <a:t>FAD Buoy Register or CCMs nominated/recognized FAD Buoy Register (e.g. PNA FAD Register); to </a:t>
            </a:r>
            <a:r>
              <a:rPr lang="en-US" dirty="0"/>
              <a:t>the minimum fields required for each transmission sent; and even the deadline for data submission of historical data.</a:t>
            </a:r>
          </a:p>
        </p:txBody>
      </p:sp>
      <p:sp>
        <p:nvSpPr>
          <p:cNvPr id="4" name="Slide Number Placeholder 3"/>
          <p:cNvSpPr>
            <a:spLocks noGrp="1"/>
          </p:cNvSpPr>
          <p:nvPr>
            <p:ph type="sldNum" sz="quarter" idx="5"/>
          </p:nvPr>
        </p:nvSpPr>
        <p:spPr/>
        <p:txBody>
          <a:bodyPr/>
          <a:lstStyle/>
          <a:p>
            <a:fld id="{1FEFD889-3F31-432D-A2FD-4060EA9E8522}" type="slidenum">
              <a:rPr lang="en-US" smtClean="0"/>
              <a:t>3</a:t>
            </a:fld>
            <a:endParaRPr lang="en-US"/>
          </a:p>
        </p:txBody>
      </p:sp>
    </p:spTree>
    <p:extLst>
      <p:ext uri="{BB962C8B-B14F-4D97-AF65-F5344CB8AC3E}">
        <p14:creationId xmlns:p14="http://schemas.microsoft.com/office/powerpoint/2010/main" val="264972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63500" lvl="0" indent="0" algn="just">
              <a:lnSpc>
                <a:spcPct val="107000"/>
              </a:lnSpc>
              <a:spcBef>
                <a:spcPts val="0"/>
              </a:spcBef>
              <a:spcAft>
                <a:spcPts val="800"/>
              </a:spcAft>
              <a:buSzPts val="1100"/>
              <a:buFont typeface="Times New Roman" panose="02020603050405020304" pitchFamily="18" charset="0"/>
              <a:buNone/>
            </a:pPr>
            <a:r>
              <a:rPr lang="en-GB" sz="1800" dirty="0">
                <a:effectLst/>
                <a:latin typeface="Calibri Light" panose="020F0302020204030204" pitchFamily="34" charset="0"/>
                <a:ea typeface="Batang" panose="02030600000101010101" pitchFamily="18" charset="-127"/>
                <a:cs typeface="Calibri" panose="020F0502020204030204" pitchFamily="34" charset="0"/>
              </a:rPr>
              <a:t>Some of these would include:</a:t>
            </a:r>
            <a:endParaRPr lang="en-US" sz="1800" dirty="0">
              <a:effectLst/>
              <a:latin typeface="Calibri" panose="020F0502020204030204" pitchFamily="34" charset="0"/>
              <a:ea typeface="Batang" panose="02030600000101010101" pitchFamily="18" charset="-127"/>
              <a:cs typeface="Calibri" panose="020F0502020204030204" pitchFamily="34" charset="0"/>
            </a:endParaRPr>
          </a:p>
          <a:p>
            <a:pPr marL="342900" marR="63500" lvl="0" indent="-342900" algn="just">
              <a:lnSpc>
                <a:spcPct val="107000"/>
              </a:lnSpc>
              <a:spcBef>
                <a:spcPts val="0"/>
              </a:spcBef>
              <a:spcAft>
                <a:spcPts val="0"/>
              </a:spcAft>
              <a:buFont typeface="+mj-lt"/>
              <a:buAutoNum type="alphaLcPeriod"/>
            </a:pPr>
            <a:r>
              <a:rPr lang="en-GB" sz="1800" dirty="0">
                <a:effectLst/>
                <a:latin typeface="Calibri Light" panose="020F0302020204030204" pitchFamily="34" charset="0"/>
                <a:ea typeface="Batang" panose="02030600000101010101" pitchFamily="18" charset="-127"/>
                <a:cs typeface="Times New Roman" panose="02020603050405020304" pitchFamily="18" charset="0"/>
              </a:rPr>
              <a:t>CCMs should consider having a stranded FAD data reporting and collection system to better quantify FAD stranding events and the impacts of FADs on marine and coastal environments, noting that </a:t>
            </a:r>
            <a:r>
              <a:rPr lang="en-GB" sz="1800" dirty="0">
                <a:effectLst/>
                <a:latin typeface="Calibri Light" panose="020F0302020204030204" pitchFamily="34" charset="0"/>
                <a:ea typeface="Batang" panose="02030600000101010101" pitchFamily="18" charset="-127"/>
                <a:cs typeface="Segoe UI" panose="020B0502040204020203" pitchFamily="34" charset="0"/>
              </a:rPr>
              <a:t>data on entangling events is very sparse/limited</a:t>
            </a:r>
            <a:r>
              <a:rPr lang="en-GB" sz="1800" dirty="0">
                <a:effectLst/>
                <a:latin typeface="Calibri Light" panose="020F0302020204030204" pitchFamily="34" charset="0"/>
                <a:ea typeface="Batang" panose="02030600000101010101" pitchFamily="18" charset="-127"/>
                <a:cs typeface="Times New Roman" panose="02020603050405020304" pitchFamily="18" charset="0"/>
              </a:rPr>
              <a:t>.</a:t>
            </a:r>
            <a:endParaRPr lang="en-US" sz="1800" dirty="0">
              <a:effectLst/>
              <a:latin typeface="Calibri" panose="020F0502020204030204" pitchFamily="34" charset="0"/>
              <a:ea typeface="Batang" panose="02030600000101010101" pitchFamily="18" charset="-127"/>
              <a:cs typeface="Times New Roman" panose="02020603050405020304" pitchFamily="18" charset="0"/>
            </a:endParaRPr>
          </a:p>
          <a:p>
            <a:pPr marL="342900" marR="63500" lvl="0" indent="-342900" algn="just">
              <a:lnSpc>
                <a:spcPct val="107000"/>
              </a:lnSpc>
              <a:spcBef>
                <a:spcPts val="0"/>
              </a:spcBef>
              <a:spcAft>
                <a:spcPts val="0"/>
              </a:spcAft>
              <a:buFont typeface="+mj-lt"/>
              <a:buAutoNum type="alphaLcPeriod"/>
            </a:pPr>
            <a:r>
              <a:rPr lang="en-GB" sz="1800" dirty="0">
                <a:effectLst/>
                <a:latin typeface="Calibri Light" panose="020F0302020204030204" pitchFamily="34" charset="0"/>
                <a:ea typeface="Batang" panose="02030600000101010101" pitchFamily="18" charset="-127"/>
                <a:cs typeface="Times New Roman" panose="02020603050405020304" pitchFamily="18" charset="0"/>
              </a:rPr>
              <a:t>CCMs should require the FAD/and or buoy owner to have the capacity to retrieve both the FAD and the buoy.</a:t>
            </a:r>
            <a:endParaRPr lang="en-US" sz="1800" dirty="0">
              <a:effectLst/>
              <a:latin typeface="Calibri" panose="020F0502020204030204" pitchFamily="34" charset="0"/>
              <a:ea typeface="Batang" panose="02030600000101010101" pitchFamily="18" charset="-127"/>
              <a:cs typeface="Times New Roman" panose="02020603050405020304" pitchFamily="18" charset="0"/>
            </a:endParaRPr>
          </a:p>
          <a:p>
            <a:pPr marL="342900" marR="63500" lvl="0" indent="-342900" algn="just">
              <a:lnSpc>
                <a:spcPct val="107000"/>
              </a:lnSpc>
              <a:spcBef>
                <a:spcPts val="0"/>
              </a:spcBef>
              <a:spcAft>
                <a:spcPts val="800"/>
              </a:spcAft>
              <a:buFont typeface="+mj-lt"/>
              <a:buAutoNum type="alphaLcPeriod"/>
            </a:pPr>
            <a:r>
              <a:rPr lang="en-GB" sz="1800" dirty="0">
                <a:effectLst/>
                <a:latin typeface="Calibri Light" panose="020F0302020204030204" pitchFamily="34" charset="0"/>
                <a:ea typeface="Batang" panose="02030600000101010101" pitchFamily="18" charset="-127"/>
                <a:cs typeface="Times New Roman" panose="02020603050405020304" pitchFamily="18" charset="0"/>
              </a:rPr>
              <a:t>CCMs should encourage the FAD and/or buoy owner to retrieve both the FAD and the buoy in the open ocean or fishing ground (if possible) before these are abandoned or lost and eventually reach coastal areas or break-up.</a:t>
            </a:r>
          </a:p>
          <a:p>
            <a:pPr marL="342900" marR="63500" lvl="0" indent="-342900" algn="just">
              <a:lnSpc>
                <a:spcPct val="107000"/>
              </a:lnSpc>
              <a:spcBef>
                <a:spcPts val="0"/>
              </a:spcBef>
              <a:spcAft>
                <a:spcPts val="800"/>
              </a:spcAft>
              <a:buFont typeface="+mj-lt"/>
              <a:buAutoNum type="alphaLcPeriod"/>
            </a:pPr>
            <a:r>
              <a:rPr lang="en-US" sz="1800" dirty="0">
                <a:effectLst/>
                <a:latin typeface="Calibri Light" panose="020F0302020204030204" pitchFamily="34" charset="0"/>
                <a:ea typeface="Times New Roman" panose="02020603050405020304" pitchFamily="18" charset="0"/>
              </a:rPr>
              <a:t>Consider banning deactivation of FAD buoys while they are drifting in open water or fishing ground.</a:t>
            </a:r>
            <a:endParaRPr lang="en-US" sz="1800" dirty="0">
              <a:effectLst/>
              <a:latin typeface="Calibri" panose="020F0502020204030204" pitchFamily="34" charset="0"/>
              <a:ea typeface="Batang" panose="02030600000101010101" pitchFamily="18" charset="-127"/>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FEFD889-3F31-432D-A2FD-4060EA9E8522}" type="slidenum">
              <a:rPr lang="en-US" smtClean="0"/>
              <a:t>4</a:t>
            </a:fld>
            <a:endParaRPr lang="en-US"/>
          </a:p>
        </p:txBody>
      </p:sp>
    </p:spTree>
    <p:extLst>
      <p:ext uri="{BB962C8B-B14F-4D97-AF65-F5344CB8AC3E}">
        <p14:creationId xmlns:p14="http://schemas.microsoft.com/office/powerpoint/2010/main" val="2717807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FADMO-IWG will be focusing on the FAD data fields considering these documents</a:t>
            </a:r>
          </a:p>
        </p:txBody>
      </p:sp>
      <p:sp>
        <p:nvSpPr>
          <p:cNvPr id="4" name="Slide Number Placeholder 3"/>
          <p:cNvSpPr>
            <a:spLocks noGrp="1"/>
          </p:cNvSpPr>
          <p:nvPr>
            <p:ph type="sldNum" sz="quarter" idx="5"/>
          </p:nvPr>
        </p:nvSpPr>
        <p:spPr/>
        <p:txBody>
          <a:bodyPr/>
          <a:lstStyle/>
          <a:p>
            <a:fld id="{1FEFD889-3F31-432D-A2FD-4060EA9E8522}" type="slidenum">
              <a:rPr lang="en-US" smtClean="0"/>
              <a:t>5</a:t>
            </a:fld>
            <a:endParaRPr lang="en-US"/>
          </a:p>
        </p:txBody>
      </p:sp>
    </p:spTree>
    <p:extLst>
      <p:ext uri="{BB962C8B-B14F-4D97-AF65-F5344CB8AC3E}">
        <p14:creationId xmlns:p14="http://schemas.microsoft.com/office/powerpoint/2010/main" val="84855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889-3F31-432D-A2FD-4060EA9E8522}" type="slidenum">
              <a:rPr lang="en-US" smtClean="0"/>
              <a:t>8</a:t>
            </a:fld>
            <a:endParaRPr lang="en-US"/>
          </a:p>
        </p:txBody>
      </p:sp>
    </p:spTree>
    <p:extLst>
      <p:ext uri="{BB962C8B-B14F-4D97-AF65-F5344CB8AC3E}">
        <p14:creationId xmlns:p14="http://schemas.microsoft.com/office/powerpoint/2010/main" val="290755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D889-3F31-432D-A2FD-4060EA9E8522}" type="slidenum">
              <a:rPr lang="en-US" smtClean="0"/>
              <a:t>9</a:t>
            </a:fld>
            <a:endParaRPr lang="en-US"/>
          </a:p>
        </p:txBody>
      </p:sp>
    </p:spTree>
    <p:extLst>
      <p:ext uri="{BB962C8B-B14F-4D97-AF65-F5344CB8AC3E}">
        <p14:creationId xmlns:p14="http://schemas.microsoft.com/office/powerpoint/2010/main" val="3088721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A3D1-D606-43BF-82D0-22ABEB9C86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DB8965-EA68-4E3F-9D40-70BC5E014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1E8E70-8C52-40CF-AD26-5E32ABA77374}"/>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5" name="Footer Placeholder 4">
            <a:extLst>
              <a:ext uri="{FF2B5EF4-FFF2-40B4-BE49-F238E27FC236}">
                <a16:creationId xmlns:a16="http://schemas.microsoft.com/office/drawing/2014/main" id="{214AEA70-C34B-4E14-9C81-910C40CB01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97C6C-6CC8-4E70-8D4D-E7E6DFBBCF31}"/>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99429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EE6D-074D-4F93-AD38-AC6CB58BD2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64FB84-5BAD-4BF8-8980-E0796B22C5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19C3E-2372-4618-95A0-B25CABA23FB1}"/>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5" name="Footer Placeholder 4">
            <a:extLst>
              <a:ext uri="{FF2B5EF4-FFF2-40B4-BE49-F238E27FC236}">
                <a16:creationId xmlns:a16="http://schemas.microsoft.com/office/drawing/2014/main" id="{1D95F3A2-1127-4178-81AD-C87D403AF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96EDF-BB06-451F-A987-8504F2231F8F}"/>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3432311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B6D26C-7F8D-419C-852C-ED30683D36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FDCFFA-E80A-4193-83C3-1CCB5051C1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1790B-89D0-4885-9E3A-3D8C5048AC27}"/>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5" name="Footer Placeholder 4">
            <a:extLst>
              <a:ext uri="{FF2B5EF4-FFF2-40B4-BE49-F238E27FC236}">
                <a16:creationId xmlns:a16="http://schemas.microsoft.com/office/drawing/2014/main" id="{1B8B0AD4-6B3A-4D5E-B322-960D09A03B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AE9149-D212-47DA-AC6D-862DDDB37265}"/>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38708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8D34-A542-4F41-B26D-D5010F920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8DA4C2-89F5-4E6E-A747-B3693D4422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25810-E0D0-4D53-B0B0-CB135E5F33DC}"/>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5" name="Footer Placeholder 4">
            <a:extLst>
              <a:ext uri="{FF2B5EF4-FFF2-40B4-BE49-F238E27FC236}">
                <a16:creationId xmlns:a16="http://schemas.microsoft.com/office/drawing/2014/main" id="{E2D9E893-1069-4022-8A47-FFA4F0192A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F663A0-B6C8-4F3D-B179-85471C44F249}"/>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521113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B455-8983-4D11-9AFB-D15DC4534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358041-2C8D-4B26-A8CF-35FF36982F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B9277-1C4E-4490-8F46-40573EE34F3D}"/>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5" name="Footer Placeholder 4">
            <a:extLst>
              <a:ext uri="{FF2B5EF4-FFF2-40B4-BE49-F238E27FC236}">
                <a16:creationId xmlns:a16="http://schemas.microsoft.com/office/drawing/2014/main" id="{7E5B11F9-817B-4477-A474-B2E5F01D38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0973FA-FE4E-47B0-BEB4-8D79FAD196B9}"/>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396651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A80-4A28-4AF9-9030-BFF3DE1BFF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B19C10-FEDD-404E-91C4-23AAA4399B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CCB96E-16AC-4F50-BAE0-DB4E9FF30F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862828-46E2-40A4-B85C-D19E6DFC0CC9}"/>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6" name="Footer Placeholder 5">
            <a:extLst>
              <a:ext uri="{FF2B5EF4-FFF2-40B4-BE49-F238E27FC236}">
                <a16:creationId xmlns:a16="http://schemas.microsoft.com/office/drawing/2014/main" id="{5EDF0579-D288-4106-95F8-1FAAFE0F10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BEC6A7-0391-4E75-9FEC-DBD416E64D48}"/>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3755618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42DD4-6BC2-4065-9F94-E302BC224F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4322EA-FA65-4A5B-89B5-BBF6573E5D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7E389D-EA78-4284-8232-FE547A8A100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21E004-93D1-4575-8C97-5E38EA1A7A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5C79BB-734C-4CE1-8C88-84F658383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12BEB7-DCD7-4E7E-830B-E060468522A5}"/>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8" name="Footer Placeholder 7">
            <a:extLst>
              <a:ext uri="{FF2B5EF4-FFF2-40B4-BE49-F238E27FC236}">
                <a16:creationId xmlns:a16="http://schemas.microsoft.com/office/drawing/2014/main" id="{272108A2-8F79-47EC-8690-3B134C3D3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7B544-CB7F-4DEF-83AB-BD7561455D35}"/>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4137494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1EC87-F4AB-42C0-A02D-AD10D55EA8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8E9FD0-7BEA-407F-B517-00F14D4FE071}"/>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4" name="Footer Placeholder 3">
            <a:extLst>
              <a:ext uri="{FF2B5EF4-FFF2-40B4-BE49-F238E27FC236}">
                <a16:creationId xmlns:a16="http://schemas.microsoft.com/office/drawing/2014/main" id="{1E99600F-C672-4BFE-8CB7-C13CCA09CC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0DAA82-6747-4A85-8F47-B1EB1B522695}"/>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1784978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6F75A3-E350-43A7-A91E-856506EDEB6D}"/>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3" name="Footer Placeholder 2">
            <a:extLst>
              <a:ext uri="{FF2B5EF4-FFF2-40B4-BE49-F238E27FC236}">
                <a16:creationId xmlns:a16="http://schemas.microsoft.com/office/drawing/2014/main" id="{A9EE391D-A8D4-40DC-870D-87ACFBFEAE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851F11-68EF-4107-8013-FDD481A5490B}"/>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1085492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DDC84-E49E-46F4-B1D0-B948AF1F2A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DEC808-F2BF-4061-B272-BDE8FCC45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48BA83-3F01-4848-ABFB-98EBF5BA2F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419196-C1D5-43BB-B2F8-FBC98CA4F68C}"/>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6" name="Footer Placeholder 5">
            <a:extLst>
              <a:ext uri="{FF2B5EF4-FFF2-40B4-BE49-F238E27FC236}">
                <a16:creationId xmlns:a16="http://schemas.microsoft.com/office/drawing/2014/main" id="{9606B86D-4953-4EFB-B08C-7FC195AAF2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F24D9-2684-4B3B-8F37-03EA1554C360}"/>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315619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44D0F-179D-474F-8DF5-1CA7192053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00ACEA-CE53-49D8-9C34-21428EA7E9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E4F2DF-BB9C-4FEC-BBA6-F9D24600C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A3FC6A-C141-4478-A2CA-04171B1EB7C8}"/>
              </a:ext>
            </a:extLst>
          </p:cNvPr>
          <p:cNvSpPr>
            <a:spLocks noGrp="1"/>
          </p:cNvSpPr>
          <p:nvPr>
            <p:ph type="dt" sz="half" idx="10"/>
          </p:nvPr>
        </p:nvSpPr>
        <p:spPr/>
        <p:txBody>
          <a:bodyPr/>
          <a:lstStyle/>
          <a:p>
            <a:fld id="{7370751E-BB58-4578-BF77-896AE49EFE72}" type="datetimeFigureOut">
              <a:rPr lang="en-US" smtClean="0"/>
              <a:t>8/1/2024</a:t>
            </a:fld>
            <a:endParaRPr lang="en-US"/>
          </a:p>
        </p:txBody>
      </p:sp>
      <p:sp>
        <p:nvSpPr>
          <p:cNvPr id="6" name="Footer Placeholder 5">
            <a:extLst>
              <a:ext uri="{FF2B5EF4-FFF2-40B4-BE49-F238E27FC236}">
                <a16:creationId xmlns:a16="http://schemas.microsoft.com/office/drawing/2014/main" id="{C0BDC0BF-E2E6-47A1-8A91-20A35F5482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2BC31-957F-48C1-82A7-965F423DF2D6}"/>
              </a:ext>
            </a:extLst>
          </p:cNvPr>
          <p:cNvSpPr>
            <a:spLocks noGrp="1"/>
          </p:cNvSpPr>
          <p:nvPr>
            <p:ph type="sldNum" sz="quarter" idx="12"/>
          </p:nvPr>
        </p:nvSpPr>
        <p:spPr/>
        <p:txBody>
          <a:bodyPr/>
          <a:lstStyle/>
          <a:p>
            <a:fld id="{FAD105F6-9205-42EF-80ED-A769B797CE2A}" type="slidenum">
              <a:rPr lang="en-US" smtClean="0"/>
              <a:t>‹#›</a:t>
            </a:fld>
            <a:endParaRPr lang="en-US"/>
          </a:p>
        </p:txBody>
      </p:sp>
    </p:spTree>
    <p:extLst>
      <p:ext uri="{BB962C8B-B14F-4D97-AF65-F5344CB8AC3E}">
        <p14:creationId xmlns:p14="http://schemas.microsoft.com/office/powerpoint/2010/main" val="38303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DDD573-6724-4414-B3C4-9935427B21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CCD8DA-74F6-4278-873A-F809F27236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E0A1D-D1D5-4A69-A925-4EF38ABC26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0751E-BB58-4578-BF77-896AE49EFE72}" type="datetimeFigureOut">
              <a:rPr lang="en-US" smtClean="0"/>
              <a:t>8/1/2024</a:t>
            </a:fld>
            <a:endParaRPr lang="en-US"/>
          </a:p>
        </p:txBody>
      </p:sp>
      <p:sp>
        <p:nvSpPr>
          <p:cNvPr id="5" name="Footer Placeholder 4">
            <a:extLst>
              <a:ext uri="{FF2B5EF4-FFF2-40B4-BE49-F238E27FC236}">
                <a16:creationId xmlns:a16="http://schemas.microsoft.com/office/drawing/2014/main" id="{94B04471-1157-4E50-B706-E1154FF683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72DB69-BAB4-4B88-A387-37973942A5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105F6-9205-42EF-80ED-A769B797CE2A}" type="slidenum">
              <a:rPr lang="en-US" smtClean="0"/>
              <a:t>‹#›</a:t>
            </a:fld>
            <a:endParaRPr lang="en-US"/>
          </a:p>
        </p:txBody>
      </p:sp>
    </p:spTree>
    <p:extLst>
      <p:ext uri="{BB962C8B-B14F-4D97-AF65-F5344CB8AC3E}">
        <p14:creationId xmlns:p14="http://schemas.microsoft.com/office/powerpoint/2010/main" val="816080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etings.wcpfc.int/node/23002"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hyperlink" Target="https://circs.wcpfc.int/circ/2024/0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eetings.wcpfc.int/node/2300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eetings.wcpfc.int/node/2300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attc.org/GetAttachment/5cf03e70-c29d-4ec0-a891-8da28780233d/C-19-01-Active_Amends-and-replaces-C-18-05-FAD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eetings.wcpfc.int/node/22963" TargetMode="External"/><Relationship Id="rId5" Type="http://schemas.openxmlformats.org/officeDocument/2006/relationships/hyperlink" Target="https://meetings.wcpfc.int/node/22962" TargetMode="External"/><Relationship Id="rId4" Type="http://schemas.openxmlformats.org/officeDocument/2006/relationships/hyperlink" Target="https://meetings.wcpfc.int/node/1988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etings.wcpfc.int/node/2300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25BD-13B1-4129-8FB4-C0A36C934C05}"/>
              </a:ext>
            </a:extLst>
          </p:cNvPr>
          <p:cNvSpPr>
            <a:spLocks noGrp="1"/>
          </p:cNvSpPr>
          <p:nvPr>
            <p:ph type="ctrTitle"/>
          </p:nvPr>
        </p:nvSpPr>
        <p:spPr>
          <a:xfrm>
            <a:off x="7636810" y="1201331"/>
            <a:ext cx="3776770" cy="2469974"/>
          </a:xfrm>
        </p:spPr>
        <p:txBody>
          <a:bodyPr anchor="b">
            <a:normAutofit/>
          </a:bodyPr>
          <a:lstStyle/>
          <a:p>
            <a:r>
              <a:rPr lang="en-US" sz="3600"/>
              <a:t>FADMO-IWG 09</a:t>
            </a:r>
          </a:p>
        </p:txBody>
      </p:sp>
      <p:sp>
        <p:nvSpPr>
          <p:cNvPr id="3" name="Subtitle 2">
            <a:extLst>
              <a:ext uri="{FF2B5EF4-FFF2-40B4-BE49-F238E27FC236}">
                <a16:creationId xmlns:a16="http://schemas.microsoft.com/office/drawing/2014/main" id="{C9FF5804-5A1A-4366-88A8-929A52719A62}"/>
              </a:ext>
            </a:extLst>
          </p:cNvPr>
          <p:cNvSpPr>
            <a:spLocks noGrp="1"/>
          </p:cNvSpPr>
          <p:nvPr>
            <p:ph type="subTitle" idx="1"/>
          </p:nvPr>
        </p:nvSpPr>
        <p:spPr>
          <a:xfrm>
            <a:off x="7636810" y="3930449"/>
            <a:ext cx="3776770" cy="1886541"/>
          </a:xfrm>
        </p:spPr>
        <p:txBody>
          <a:bodyPr anchor="t">
            <a:normAutofit/>
          </a:bodyPr>
          <a:lstStyle/>
          <a:p>
            <a:r>
              <a:rPr lang="en-US" sz="2000"/>
              <a:t>Progress Report</a:t>
            </a:r>
          </a:p>
          <a:p>
            <a:r>
              <a:rPr lang="en-US" sz="2000" b="0" i="0">
                <a:effectLst/>
                <a:highlight>
                  <a:srgbClr val="FFFFFF"/>
                </a:highlight>
                <a:latin typeface="Nunito Sans" pitchFamily="2" charset="0"/>
                <a:hlinkClick r:id="rId2"/>
              </a:rPr>
              <a:t>SC20-EB-WP-04</a:t>
            </a:r>
            <a:endParaRPr lang="en-US" sz="2000"/>
          </a:p>
        </p:txBody>
      </p:sp>
      <p:pic>
        <p:nvPicPr>
          <p:cNvPr id="8" name="Picture 7">
            <a:extLst>
              <a:ext uri="{FF2B5EF4-FFF2-40B4-BE49-F238E27FC236}">
                <a16:creationId xmlns:a16="http://schemas.microsoft.com/office/drawing/2014/main" id="{BBA80F97-1EE1-4ECF-9742-DBDA38CE1A5B}"/>
              </a:ext>
            </a:extLst>
          </p:cNvPr>
          <p:cNvPicPr/>
          <p:nvPr/>
        </p:nvPicPr>
        <p:blipFill rotWithShape="1">
          <a:blip r:embed="rId3">
            <a:extLst>
              <a:ext uri="{28A0092B-C50C-407E-A947-70E740481C1C}">
                <a14:useLocalDpi xmlns:a14="http://schemas.microsoft.com/office/drawing/2010/main" val="0"/>
              </a:ext>
            </a:extLst>
          </a:blip>
          <a:srcRect t="4808" r="1" b="1"/>
          <a:stretch/>
        </p:blipFill>
        <p:spPr bwMode="auto">
          <a:xfrm>
            <a:off x="1" y="-6220"/>
            <a:ext cx="6834704" cy="3435220"/>
          </a:xfrm>
          <a:prstGeom prst="rect">
            <a:avLst/>
          </a:prstGeom>
          <a:noFill/>
        </p:spPr>
      </p:pic>
      <p:pic>
        <p:nvPicPr>
          <p:cNvPr id="5" name="Picture 4">
            <a:extLst>
              <a:ext uri="{FF2B5EF4-FFF2-40B4-BE49-F238E27FC236}">
                <a16:creationId xmlns:a16="http://schemas.microsoft.com/office/drawing/2014/main" id="{00A6243A-E430-40B0-B2B1-164D30A5AF1F}"/>
              </a:ext>
            </a:extLst>
          </p:cNvPr>
          <p:cNvPicPr>
            <a:picLocks noChangeAspect="1"/>
          </p:cNvPicPr>
          <p:nvPr/>
        </p:nvPicPr>
        <p:blipFill rotWithShape="1">
          <a:blip r:embed="rId4">
            <a:extLst>
              <a:ext uri="{28A0092B-C50C-407E-A947-70E740481C1C}">
                <a14:useLocalDpi xmlns:a14="http://schemas.microsoft.com/office/drawing/2010/main" val="0"/>
              </a:ext>
            </a:extLst>
          </a:blip>
          <a:srcRect t="8805" r="2" b="24031"/>
          <a:stretch/>
        </p:blipFill>
        <p:spPr>
          <a:xfrm>
            <a:off x="20" y="3421316"/>
            <a:ext cx="6834685" cy="3442904"/>
          </a:xfrm>
          <a:prstGeom prst="rect">
            <a:avLst/>
          </a:prstGeom>
        </p:spPr>
      </p:pic>
      <p:grpSp>
        <p:nvGrpSpPr>
          <p:cNvPr id="32" name="Group 31">
            <a:extLst>
              <a:ext uri="{FF2B5EF4-FFF2-40B4-BE49-F238E27FC236}">
                <a16:creationId xmlns:a16="http://schemas.microsoft.com/office/drawing/2014/main" id="{56A77200-9B15-84B5-E871-73F17539A4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21587" y="0"/>
            <a:ext cx="123362" cy="6858000"/>
            <a:chOff x="12068638" y="0"/>
            <a:chExt cx="123362" cy="6858000"/>
          </a:xfrm>
        </p:grpSpPr>
        <p:sp>
          <p:nvSpPr>
            <p:cNvPr id="33" name="Rectangle 32">
              <a:extLst>
                <a:ext uri="{FF2B5EF4-FFF2-40B4-BE49-F238E27FC236}">
                  <a16:creationId xmlns:a16="http://schemas.microsoft.com/office/drawing/2014/main" id="{5B540573-733D-FA67-D382-3799975FDB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EB61ECF-3E3B-DC04-6A1B-7AE8BF3C5A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568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497FBE-E69D-4D2C-974E-B7168F30F670}"/>
              </a:ext>
            </a:extLst>
          </p:cNvPr>
          <p:cNvSpPr>
            <a:spLocks noGrp="1"/>
          </p:cNvSpPr>
          <p:nvPr>
            <p:ph type="title"/>
          </p:nvPr>
        </p:nvSpPr>
        <p:spPr>
          <a:xfrm>
            <a:off x="826396" y="586855"/>
            <a:ext cx="4230100" cy="3387497"/>
          </a:xfrm>
        </p:spPr>
        <p:txBody>
          <a:bodyPr anchor="b">
            <a:normAutofit/>
          </a:bodyPr>
          <a:lstStyle/>
          <a:p>
            <a:pPr algn="r"/>
            <a:r>
              <a:rPr lang="en-US" sz="4000" b="1">
                <a:solidFill>
                  <a:srgbClr val="FFFFFF"/>
                </a:solidFill>
                <a:latin typeface="Times New Roman" panose="02020603050405020304" pitchFamily="18" charset="0"/>
                <a:cs typeface="Times New Roman" panose="02020603050405020304" pitchFamily="18" charset="0"/>
              </a:rPr>
              <a:t>BACKGROUND</a:t>
            </a:r>
          </a:p>
        </p:txBody>
      </p:sp>
      <p:sp>
        <p:nvSpPr>
          <p:cNvPr id="3" name="Content Placeholder 2">
            <a:extLst>
              <a:ext uri="{FF2B5EF4-FFF2-40B4-BE49-F238E27FC236}">
                <a16:creationId xmlns:a16="http://schemas.microsoft.com/office/drawing/2014/main" id="{4B30648C-11E2-4E74-BDF1-B062ED4A4B96}"/>
              </a:ext>
            </a:extLst>
          </p:cNvPr>
          <p:cNvSpPr>
            <a:spLocks noGrp="1"/>
          </p:cNvSpPr>
          <p:nvPr>
            <p:ph idx="1"/>
          </p:nvPr>
        </p:nvSpPr>
        <p:spPr>
          <a:xfrm>
            <a:off x="6503158" y="649480"/>
            <a:ext cx="4862447" cy="5546047"/>
          </a:xfrm>
        </p:spPr>
        <p:txBody>
          <a:bodyPr anchor="ctr">
            <a:normAutofit/>
          </a:bodyPr>
          <a:lstStyle/>
          <a:p>
            <a:pPr marL="0" marR="0" lvl="0" indent="0">
              <a:spcBef>
                <a:spcPts val="0"/>
              </a:spcBef>
              <a:spcAft>
                <a:spcPts val="600"/>
              </a:spcAft>
              <a:buNone/>
            </a:pP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600"/>
              </a:spcAft>
              <a:buFont typeface="Wingdings" panose="05000000000000000000" pitchFamily="2" charset="2"/>
              <a:buChar char="v"/>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Following the </a:t>
            </a:r>
            <a:r>
              <a:rPr lang="en-US" sz="20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WCPFC Circular 2024/09</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the FADMO-IWG started to discuss its priority tasks for 2024</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a:p>
            <a:pPr marR="0" lvl="0">
              <a:spcBef>
                <a:spcPts val="0"/>
              </a:spcBef>
              <a:spcAft>
                <a:spcPts val="600"/>
              </a:spcAf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 The following slides will highlight some key points that the FADMO-IWG discussed for SC to consider.</a:t>
            </a:r>
          </a:p>
        </p:txBody>
      </p:sp>
    </p:spTree>
    <p:extLst>
      <p:ext uri="{BB962C8B-B14F-4D97-AF65-F5344CB8AC3E}">
        <p14:creationId xmlns:p14="http://schemas.microsoft.com/office/powerpoint/2010/main" val="139559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97FBE-E69D-4D2C-974E-B7168F30F670}"/>
              </a:ext>
            </a:extLst>
          </p:cNvPr>
          <p:cNvSpPr>
            <a:spLocks noGrp="1"/>
          </p:cNvSpPr>
          <p:nvPr>
            <p:ph type="title"/>
          </p:nvPr>
        </p:nvSpPr>
        <p:spPr>
          <a:xfrm>
            <a:off x="466722" y="586855"/>
            <a:ext cx="3201366" cy="3387497"/>
          </a:xfrm>
        </p:spPr>
        <p:txBody>
          <a:bodyPr anchor="b">
            <a:normAutofit/>
          </a:bodyPr>
          <a:lstStyle/>
          <a:p>
            <a:pPr algn="r"/>
            <a:r>
              <a:rPr lang="en-US" sz="28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800" b="1" cap="all">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Satellite Buoy Data Transmission Requirements </a:t>
            </a:r>
            <a:endParaRPr lang="en-US" sz="280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B30648C-11E2-4E74-BDF1-B062ED4A4B96}"/>
              </a:ext>
            </a:extLst>
          </p:cNvPr>
          <p:cNvSpPr>
            <a:spLocks noGrp="1"/>
          </p:cNvSpPr>
          <p:nvPr>
            <p:ph idx="1"/>
          </p:nvPr>
        </p:nvSpPr>
        <p:spPr>
          <a:xfrm>
            <a:off x="4810259" y="649480"/>
            <a:ext cx="6555347" cy="5546047"/>
          </a:xfrm>
        </p:spPr>
        <p:txBody>
          <a:bodyPr anchor="ctr">
            <a:normAutofit/>
          </a:bodyPr>
          <a:lstStyle/>
          <a:p>
            <a:pPr marL="0" marR="63500" indent="0">
              <a:spcBef>
                <a:spcPts val="0"/>
              </a:spcBef>
              <a:spcAft>
                <a:spcPts val="600"/>
              </a:spcAft>
              <a:buNone/>
            </a:pPr>
            <a:r>
              <a:rPr lang="en-GB" sz="2000" i="1" dirty="0">
                <a:effectLst/>
                <a:latin typeface="Times New Roman" panose="02020603050405020304" pitchFamily="18" charset="0"/>
                <a:ea typeface="Times New Roman" panose="02020603050405020304" pitchFamily="18" charset="0"/>
                <a:cs typeface="Times New Roman" panose="02020603050405020304" pitchFamily="18" charset="0"/>
              </a:rPr>
              <a:t>Consider requirements for the transmission of satellite buoy data from drifting FADs in 2024 to promote effective and sustainable FAD management in the WCPFC (paragraph 56, WCPFC20 Outcomes Document)</a:t>
            </a:r>
            <a:r>
              <a:rPr lang="en-US" sz="2000" i="1" dirty="0">
                <a:latin typeface="Times New Roman" panose="02020603050405020304" pitchFamily="18" charset="0"/>
                <a:ea typeface="Calibri" panose="020F0502020204030204" pitchFamily="34" charset="0"/>
                <a:cs typeface="Times New Roman" panose="02020603050405020304" pitchFamily="18" charset="0"/>
              </a:rPr>
              <a:t> </a:t>
            </a:r>
          </a:p>
          <a:p>
            <a:pPr marL="0" marR="63500" indent="0">
              <a:spcBef>
                <a:spcPts val="0"/>
              </a:spcBef>
              <a:spcAft>
                <a:spcPts val="600"/>
              </a:spcAft>
              <a:buNone/>
            </a:pPr>
            <a:endParaRPr lang="en-US" sz="2000" b="1" i="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63500" indent="0">
              <a:spcBef>
                <a:spcPts val="0"/>
              </a:spcBef>
              <a:spcAft>
                <a:spcPts val="6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Key Point/s:</a:t>
            </a:r>
          </a:p>
          <a:p>
            <a:pPr marL="342900" marR="63500" indent="-342900">
              <a:spcBef>
                <a:spcPts val="0"/>
              </a:spcBef>
              <a:spcAft>
                <a:spcPts val="600"/>
              </a:spcAft>
              <a:buAutoNum type="alphaL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FAD Buoy Registration</a:t>
            </a: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63500" indent="-342900">
              <a:spcBef>
                <a:spcPts val="0"/>
              </a:spcBef>
              <a:spcAft>
                <a:spcPts val="600"/>
              </a:spcAft>
              <a:buAutoNum type="alphaL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FAD Buoy Communication/Transmission</a:t>
            </a:r>
          </a:p>
          <a:p>
            <a:pPr marL="342900" marR="63500" indent="-342900">
              <a:spcBef>
                <a:spcPts val="0"/>
              </a:spcBef>
              <a:spcAft>
                <a:spcPts val="600"/>
              </a:spcAft>
              <a:buAutoNum type="alphaLcPeriod"/>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Timing of Data Submission</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Please refer to paragraph 10, </a:t>
            </a:r>
            <a:r>
              <a:rPr lang="en-US" sz="2000" i="1" dirty="0">
                <a:effectLst/>
                <a:highlight>
                  <a:srgbClr val="FFFFFF"/>
                </a:highlight>
                <a:latin typeface="Times New Roman" panose="02020603050405020304" pitchFamily="18" charset="0"/>
                <a:cs typeface="Times New Roman" panose="02020603050405020304" pitchFamily="18" charset="0"/>
                <a:hlinkClick r:id="rId3"/>
              </a:rPr>
              <a:t>SC20-EB-WP-04</a:t>
            </a:r>
            <a:endParaRPr lang="en-US" sz="2000" i="1" dirty="0">
              <a:latin typeface="Times New Roman" panose="02020603050405020304" pitchFamily="18" charset="0"/>
              <a:cs typeface="Times New Roman" panose="02020603050405020304" pitchFamily="18" charset="0"/>
            </a:endParaRPr>
          </a:p>
          <a:p>
            <a:pPr marL="0" marR="63500" indent="0">
              <a:spcBef>
                <a:spcPts val="0"/>
              </a:spcBef>
              <a:spcAft>
                <a:spcPts val="600"/>
              </a:spcAf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64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8D979C9-F8E5-D67A-5B4D-24A44C971D0C}"/>
              </a:ext>
            </a:extLst>
          </p:cNvPr>
          <p:cNvSpPr>
            <a:spLocks noGrp="1"/>
          </p:cNvSpPr>
          <p:nvPr>
            <p:ph type="title"/>
          </p:nvPr>
        </p:nvSpPr>
        <p:spPr>
          <a:xfrm>
            <a:off x="826396" y="586855"/>
            <a:ext cx="4230100" cy="3387497"/>
          </a:xfrm>
        </p:spPr>
        <p:txBody>
          <a:bodyPr anchor="b">
            <a:normAutofit/>
          </a:bodyPr>
          <a:lstStyle/>
          <a:p>
            <a:pPr algn="r"/>
            <a:r>
              <a:rPr lang="en-GB" sz="2500" b="1" cap="all">
                <a:solidFill>
                  <a:srgbClr val="FFFFFF"/>
                </a:solidFill>
                <a:effectLst/>
                <a:latin typeface="Times New Roman" panose="02020603050405020304" pitchFamily="18" charset="0"/>
                <a:ea typeface="Batang" panose="02030600000101010101" pitchFamily="18" charset="-127"/>
                <a:cs typeface="Times New Roman" panose="02020603050405020304" pitchFamily="18" charset="0"/>
              </a:rPr>
              <a:t>2. </a:t>
            </a:r>
            <a:r>
              <a:rPr lang="en-US" sz="2500" b="1" cap="all">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FAD Recovery Programs/Strategies </a:t>
            </a:r>
            <a:endParaRPr lang="en-US" sz="250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6CFD1D-5148-DFFC-EF48-29FD2A6094D1}"/>
              </a:ext>
            </a:extLst>
          </p:cNvPr>
          <p:cNvSpPr>
            <a:spLocks noGrp="1"/>
          </p:cNvSpPr>
          <p:nvPr>
            <p:ph idx="1"/>
          </p:nvPr>
        </p:nvSpPr>
        <p:spPr>
          <a:xfrm>
            <a:off x="6503158" y="649480"/>
            <a:ext cx="4862447" cy="5546047"/>
          </a:xfrm>
        </p:spPr>
        <p:txBody>
          <a:bodyPr anchor="ctr">
            <a:normAutofit/>
          </a:bodyPr>
          <a:lstStyle/>
          <a:p>
            <a:pPr marL="0" marR="63500" indent="0">
              <a:spcBef>
                <a:spcPts val="0"/>
              </a:spcBef>
              <a:spcAft>
                <a:spcPts val="600"/>
              </a:spcAft>
              <a:buNone/>
            </a:pPr>
            <a:r>
              <a:rPr lang="en-GB" sz="2000" i="1" dirty="0">
                <a:effectLst/>
                <a:latin typeface="Times New Roman" panose="02020603050405020304" pitchFamily="18" charset="0"/>
                <a:ea typeface="Times New Roman" panose="02020603050405020304" pitchFamily="18" charset="0"/>
                <a:cs typeface="Times New Roman" panose="02020603050405020304" pitchFamily="18" charset="0"/>
              </a:rPr>
              <a:t>Consider ways to implement FAD recovery programs/strategies, including economic aspects and standards required for programs to be effective (paragraph 52, WCPFC20 Outcomes Document)</a:t>
            </a:r>
            <a:endParaRPr lang="en-US" sz="2000"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Key Point/s:</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63500" indent="0">
              <a:spcBef>
                <a:spcPts val="0"/>
              </a:spcBef>
              <a:spcAft>
                <a:spcPts val="600"/>
              </a:spcAft>
              <a:buNone/>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FADMO-IWG suggested/shared some best practices/guidelines based on CCM's experience having encountered these challenges and how they were able to address or how they think this could be addressed this issue.</a:t>
            </a:r>
          </a:p>
          <a:p>
            <a:pPr marL="0" marR="63500" indent="0">
              <a:spcBef>
                <a:spcPts val="0"/>
              </a:spcBef>
              <a:spcAft>
                <a:spcPts val="600"/>
              </a:spcAft>
              <a:buNone/>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r>
              <a:rPr lang="en-US" sz="2000" i="1" dirty="0">
                <a:effectLst/>
                <a:latin typeface="Times New Roman" panose="02020603050405020304" pitchFamily="18" charset="0"/>
                <a:ea typeface="Times New Roman" panose="02020603050405020304" pitchFamily="18" charset="0"/>
                <a:cs typeface="Times New Roman" panose="02020603050405020304" pitchFamily="18" charset="0"/>
              </a:rPr>
              <a:t>Please refer to paragraph 13, </a:t>
            </a:r>
            <a:r>
              <a:rPr lang="en-US" sz="2000" b="0" i="1" dirty="0">
                <a:effectLst/>
                <a:highlight>
                  <a:srgbClr val="FFFFFF"/>
                </a:highlight>
                <a:latin typeface="Times New Roman" panose="02020603050405020304" pitchFamily="18" charset="0"/>
                <a:cs typeface="Times New Roman" panose="02020603050405020304" pitchFamily="18" charset="0"/>
                <a:hlinkClick r:id="rId3"/>
              </a:rPr>
              <a:t>SC20-EB-WP-04</a:t>
            </a:r>
            <a:endParaRPr lang="en-US" sz="2000" i="1" dirty="0">
              <a:latin typeface="Times New Roman" panose="02020603050405020304" pitchFamily="18" charset="0"/>
              <a:cs typeface="Times New Roman" panose="02020603050405020304" pitchFamily="18" charset="0"/>
            </a:endParaRPr>
          </a:p>
          <a:p>
            <a:pPr marL="0" marR="63500" indent="0">
              <a:spcBef>
                <a:spcPts val="0"/>
              </a:spcBef>
              <a:spcAft>
                <a:spcPts val="60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13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C93DA-B202-F486-2603-16A17E8BDD3E}"/>
              </a:ext>
            </a:extLst>
          </p:cNvPr>
          <p:cNvSpPr>
            <a:spLocks noGrp="1"/>
          </p:cNvSpPr>
          <p:nvPr>
            <p:ph type="title"/>
          </p:nvPr>
        </p:nvSpPr>
        <p:spPr>
          <a:xfrm>
            <a:off x="466722" y="586855"/>
            <a:ext cx="3201366" cy="3387497"/>
          </a:xfrm>
        </p:spPr>
        <p:txBody>
          <a:bodyPr anchor="b">
            <a:normAutofit/>
          </a:bodyPr>
          <a:lstStyle/>
          <a:p>
            <a:pPr algn="r"/>
            <a:r>
              <a:rPr lang="en-GB" sz="4000" b="1">
                <a:solidFill>
                  <a:srgbClr val="FFFFFF"/>
                </a:solidFill>
                <a:effectLst/>
                <a:latin typeface="Times New Roman" panose="02020603050405020304" pitchFamily="18" charset="0"/>
                <a:ea typeface="Batang" panose="02030600000101010101" pitchFamily="18" charset="-127"/>
                <a:cs typeface="Times New Roman" panose="02020603050405020304" pitchFamily="18" charset="0"/>
              </a:rPr>
              <a:t>3. </a:t>
            </a:r>
            <a:r>
              <a:rPr lang="en-US" sz="4000" b="1" cap="all">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FAD logbook</a:t>
            </a:r>
            <a:endParaRPr lang="en-US" sz="400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3394505-1332-1180-EBE7-18BA40C87EC0}"/>
              </a:ext>
            </a:extLst>
          </p:cNvPr>
          <p:cNvSpPr>
            <a:spLocks noGrp="1"/>
          </p:cNvSpPr>
          <p:nvPr>
            <p:ph idx="1"/>
          </p:nvPr>
        </p:nvSpPr>
        <p:spPr>
          <a:xfrm>
            <a:off x="4810259" y="649480"/>
            <a:ext cx="6555347" cy="5546047"/>
          </a:xfrm>
        </p:spPr>
        <p:txBody>
          <a:bodyPr anchor="ctr">
            <a:normAutofit/>
          </a:bodyPr>
          <a:lstStyle/>
          <a:p>
            <a:pPr marL="0" marR="63500" indent="0">
              <a:spcBef>
                <a:spcPts val="0"/>
              </a:spcBef>
              <a:spcAft>
                <a:spcPts val="0"/>
              </a:spcAft>
              <a:buNone/>
            </a:pPr>
            <a:r>
              <a:rPr lang="en-US" sz="1700" i="1" dirty="0">
                <a:effectLst/>
                <a:latin typeface="Times New Roman" panose="02020603050405020304" pitchFamily="18" charset="0"/>
                <a:ea typeface="Times New Roman" panose="02020603050405020304" pitchFamily="18" charset="0"/>
                <a:cs typeface="Times New Roman" panose="02020603050405020304" pitchFamily="18" charset="0"/>
              </a:rPr>
              <a:t>Consider relevant information/materials to develop the WCPFC FAD logbook for vessel operators </a:t>
            </a:r>
            <a:r>
              <a:rPr lang="en-GB" sz="1700" i="1" dirty="0">
                <a:effectLst/>
                <a:latin typeface="Times New Roman" panose="02020603050405020304" pitchFamily="18" charset="0"/>
                <a:ea typeface="Times New Roman" panose="02020603050405020304" pitchFamily="18" charset="0"/>
                <a:cs typeface="Times New Roman" panose="02020603050405020304" pitchFamily="18" charset="0"/>
              </a:rPr>
              <a:t>(paragraph 53c, WCPFC20 Outcomes Document)</a:t>
            </a:r>
          </a:p>
          <a:p>
            <a:pPr marL="0" marR="63500" indent="0">
              <a:spcBef>
                <a:spcPts val="0"/>
              </a:spcBef>
              <a:spcAft>
                <a:spcPts val="0"/>
              </a:spcAft>
              <a:buNone/>
            </a:pPr>
            <a:endPar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0"/>
              </a:spcAft>
              <a:buNone/>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Key Point/s:</a:t>
            </a:r>
          </a:p>
          <a:p>
            <a:pPr marL="0" marR="63500" indent="0">
              <a:spcBef>
                <a:spcPts val="0"/>
              </a:spcBef>
              <a:spcAft>
                <a:spcPts val="0"/>
              </a:spcAft>
              <a:buNone/>
            </a:pP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63500">
              <a:spcBef>
                <a:spcPts val="0"/>
              </a:spcBef>
              <a:spcAft>
                <a:spcPts val="0"/>
              </a:spcAft>
            </a:pP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IATTC Resolution C-19-01</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the Collection and Analysis of Data on FADs and Table 1 of </a:t>
            </a:r>
            <a:r>
              <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4"/>
              </a:rPr>
              <a:t>SC19-ST-WP-05</a:t>
            </a:r>
            <a:endPar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63500">
              <a:spcBef>
                <a:spcPts val="0"/>
              </a:spcBef>
              <a:spcAft>
                <a:spcPts val="0"/>
              </a:spcAft>
            </a:pPr>
            <a:endParaRPr lang="en-US" sz="18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63500">
              <a:spcBef>
                <a:spcPts val="0"/>
              </a:spcBef>
            </a:pPr>
            <a:r>
              <a:rPr lang="en-US" sz="1800" u="sng" dirty="0">
                <a:latin typeface="Times New Roman" panose="02020603050405020304" pitchFamily="18" charset="0"/>
                <a:ea typeface="Times New Roman" panose="02020603050405020304" pitchFamily="18" charset="0"/>
                <a:cs typeface="Times New Roman" panose="02020603050405020304" pitchFamily="18" charset="0"/>
                <a:hlinkClick r:id="rId5"/>
              </a:rPr>
              <a:t>SC20-ST-WP-06:</a:t>
            </a:r>
            <a:r>
              <a:rPr lang="en-US" sz="1800" u="sng" dirty="0">
                <a:latin typeface="Times New Roman" panose="02020603050405020304" pitchFamily="18" charset="0"/>
                <a:ea typeface="Times New Roman" panose="02020603050405020304" pitchFamily="18" charset="0"/>
                <a:cs typeface="Times New Roman" panose="02020603050405020304" pitchFamily="18" charset="0"/>
              </a:rPr>
              <a:t> </a:t>
            </a:r>
            <a:r>
              <a:rPr lang="en-US" sz="1800" b="0" i="0" dirty="0">
                <a:effectLst/>
                <a:highlight>
                  <a:srgbClr val="FFFFFF"/>
                </a:highlight>
                <a:latin typeface="Times New Roman" panose="02020603050405020304" pitchFamily="18" charset="0"/>
                <a:cs typeface="Times New Roman" panose="02020603050405020304" pitchFamily="18" charset="0"/>
              </a:rPr>
              <a:t>FAD Minimum Data Fields to be Recorded by WCPFC Vessel Operators</a:t>
            </a:r>
          </a:p>
          <a:p>
            <a:pPr marR="63500">
              <a:spcBef>
                <a:spcPts val="0"/>
              </a:spcBef>
            </a:pPr>
            <a:r>
              <a:rPr lang="en-US" sz="1800" b="0" i="0" dirty="0">
                <a:effectLst/>
                <a:latin typeface="Times New Roman" panose="02020603050405020304" pitchFamily="18" charset="0"/>
                <a:cs typeface="Times New Roman" panose="02020603050405020304" pitchFamily="18" charset="0"/>
                <a:hlinkClick r:id="rId6"/>
              </a:rPr>
              <a:t>SC20-ST-IP-09</a:t>
            </a:r>
            <a:r>
              <a:rPr lang="en-US" sz="1800" dirty="0">
                <a:highlight>
                  <a:srgbClr val="FFFFFF"/>
                </a:highlight>
                <a:latin typeface="Times New Roman" panose="02020603050405020304" pitchFamily="18" charset="0"/>
                <a:cs typeface="Times New Roman" panose="02020603050405020304" pitchFamily="18" charset="0"/>
              </a:rPr>
              <a:t>: </a:t>
            </a:r>
            <a:r>
              <a:rPr lang="en-US" sz="1800" b="0" i="0" dirty="0">
                <a:effectLst/>
                <a:highlight>
                  <a:srgbClr val="FFFFFF"/>
                </a:highlight>
                <a:latin typeface="Times New Roman" panose="02020603050405020304" pitchFamily="18" charset="0"/>
                <a:cs typeface="Times New Roman" panose="02020603050405020304" pitchFamily="18" charset="0"/>
              </a:rPr>
              <a:t>Modifications to the Scientific Data to be Provided by the Commission to support the submission of FAD Minimum Data Fields to be Recorded by WCPFC Vessel Operators</a:t>
            </a:r>
          </a:p>
          <a:p>
            <a:pPr marL="0" marR="63500" indent="0">
              <a:spcBef>
                <a:spcPts val="0"/>
              </a:spcBef>
              <a:buNone/>
            </a:pPr>
            <a:endParaRPr lang="en-US" sz="1800" b="0" i="0" dirty="0">
              <a:effectLst/>
              <a:highlight>
                <a:srgbClr val="FFFFFF"/>
              </a:highlight>
              <a:latin typeface="Times New Roman" panose="02020603050405020304" pitchFamily="18" charset="0"/>
              <a:cs typeface="Times New Roman" panose="02020603050405020304" pitchFamily="18" charset="0"/>
            </a:endParaRPr>
          </a:p>
          <a:p>
            <a:pPr marL="0" marR="63500" indent="0">
              <a:spcBef>
                <a:spcPts val="0"/>
              </a:spcBef>
              <a:buNone/>
            </a:pPr>
            <a:r>
              <a:rPr lang="en-US" sz="1800" i="1" dirty="0">
                <a:latin typeface="Times New Roman" panose="02020603050405020304" pitchFamily="18" charset="0"/>
                <a:cs typeface="Times New Roman" panose="02020603050405020304" pitchFamily="18" charset="0"/>
              </a:rPr>
              <a:t>The FADMO-IWG will be focusing on the FAD data fields considering these documents</a:t>
            </a:r>
          </a:p>
          <a:p>
            <a:pPr marL="0" marR="63500" indent="0">
              <a:spcBef>
                <a:spcPts val="0"/>
              </a:spcBef>
              <a:spcAft>
                <a:spcPts val="0"/>
              </a:spcAft>
              <a:buNone/>
            </a:pPr>
            <a:endParaRPr lang="en-US" sz="1700" u="sng"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0"/>
              </a:spcAft>
              <a:buNone/>
            </a:pPr>
            <a:endParaRPr lang="en-US" sz="17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0"/>
              </a:spcAft>
              <a:buNone/>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indent="0">
              <a:buNone/>
            </a:pPr>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327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4CCB65-B2D1-466A-E8FF-28A4A3D99DD9}"/>
              </a:ext>
            </a:extLst>
          </p:cNvPr>
          <p:cNvSpPr>
            <a:spLocks noGrp="1"/>
          </p:cNvSpPr>
          <p:nvPr>
            <p:ph type="title"/>
          </p:nvPr>
        </p:nvSpPr>
        <p:spPr>
          <a:xfrm>
            <a:off x="826396" y="586855"/>
            <a:ext cx="4230100" cy="3387497"/>
          </a:xfrm>
        </p:spPr>
        <p:txBody>
          <a:bodyPr anchor="b">
            <a:normAutofit/>
          </a:bodyPr>
          <a:lstStyle/>
          <a:p>
            <a:pPr algn="r"/>
            <a:r>
              <a:rPr lang="en-US" sz="34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3400" b="1" cap="all">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Biodegradable FADs</a:t>
            </a:r>
            <a:endParaRPr lang="en-US" sz="340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B04968-2F0A-3CEF-0536-0FE0AE67F115}"/>
              </a:ext>
            </a:extLst>
          </p:cNvPr>
          <p:cNvSpPr>
            <a:spLocks noGrp="1"/>
          </p:cNvSpPr>
          <p:nvPr>
            <p:ph idx="1"/>
          </p:nvPr>
        </p:nvSpPr>
        <p:spPr>
          <a:xfrm>
            <a:off x="6503158" y="649480"/>
            <a:ext cx="4862447" cy="5546047"/>
          </a:xfrm>
        </p:spPr>
        <p:txBody>
          <a:bodyPr anchor="ctr">
            <a:normAutofit/>
          </a:bodyPr>
          <a:lstStyle/>
          <a:p>
            <a:pPr marR="0" indent="0">
              <a:spcBef>
                <a:spcPts val="0"/>
              </a:spcBef>
              <a:spcAft>
                <a:spcPts val="600"/>
              </a:spcAft>
              <a:buNone/>
            </a:pPr>
            <a:r>
              <a:rPr lang="en-GB" sz="2000" i="1" dirty="0">
                <a:effectLst/>
                <a:latin typeface="Times New Roman" panose="02020603050405020304" pitchFamily="18" charset="0"/>
                <a:ea typeface="Times New Roman" panose="02020603050405020304" pitchFamily="18" charset="0"/>
                <a:cs typeface="Times New Roman" panose="02020603050405020304" pitchFamily="18" charset="0"/>
              </a:rPr>
              <a:t>Consider ways for the implementation of the stepwise introduction of biodegradable </a:t>
            </a:r>
            <a:r>
              <a:rPr lang="en-GB" sz="2000" i="1" dirty="0" err="1">
                <a:effectLst/>
                <a:latin typeface="Times New Roman" panose="02020603050405020304" pitchFamily="18" charset="0"/>
                <a:ea typeface="Times New Roman" panose="02020603050405020304" pitchFamily="18" charset="0"/>
                <a:cs typeface="Times New Roman" panose="02020603050405020304" pitchFamily="18" charset="0"/>
              </a:rPr>
              <a:t>dFADs</a:t>
            </a:r>
            <a:r>
              <a:rPr lang="en-GB" sz="2000" i="1" dirty="0">
                <a:effectLst/>
                <a:latin typeface="Times New Roman" panose="02020603050405020304" pitchFamily="18" charset="0"/>
                <a:ea typeface="Times New Roman" panose="02020603050405020304" pitchFamily="18" charset="0"/>
                <a:cs typeface="Times New Roman" panose="02020603050405020304" pitchFamily="18" charset="0"/>
              </a:rPr>
              <a:t> (paragraph 53a, WCPFC20 Outcomes Document)</a:t>
            </a:r>
            <a:endParaRPr lang="en-US" sz="2000" i="1" dirty="0">
              <a:latin typeface="Times New Roman" panose="02020603050405020304" pitchFamily="18" charset="0"/>
              <a:cs typeface="Times New Roman" panose="02020603050405020304" pitchFamily="18" charset="0"/>
            </a:endParaRPr>
          </a:p>
          <a:p>
            <a:pPr marL="0" marR="63500" indent="0">
              <a:spcBef>
                <a:spcPts val="0"/>
              </a:spcBef>
              <a:spcAft>
                <a:spcPts val="600"/>
              </a:spcAft>
              <a:buNone/>
            </a:pP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Key Point/s:</a:t>
            </a:r>
          </a:p>
          <a:p>
            <a:pPr marL="0" marR="63500" indent="0">
              <a:spcBef>
                <a:spcPts val="0"/>
              </a:spcBef>
              <a:spcAft>
                <a:spcPts val="600"/>
              </a:spcAft>
              <a:buNone/>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he FADMO-IWG will periodically review WCPFC Project 110 outcomes (as well as other relevant projects) as the projects’ progress, to have robust information on NEBD FADs discussion concerning the timeline for the stepwise introduction of biodegradable FADs including its design, cost-effectiveness, and performance and any monitoring and reporting requirements.</a:t>
            </a:r>
          </a:p>
          <a:p>
            <a:pPr marL="0" marR="0" indent="0">
              <a:spcBef>
                <a:spcPts val="0"/>
              </a:spcBef>
              <a:spcAft>
                <a:spcPts val="60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488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4CCB65-B2D1-466A-E8FF-28A4A3D99DD9}"/>
              </a:ext>
            </a:extLst>
          </p:cNvPr>
          <p:cNvSpPr>
            <a:spLocks noGrp="1"/>
          </p:cNvSpPr>
          <p:nvPr>
            <p:ph type="title"/>
          </p:nvPr>
        </p:nvSpPr>
        <p:spPr>
          <a:xfrm>
            <a:off x="466722" y="586855"/>
            <a:ext cx="3201366" cy="3387497"/>
          </a:xfrm>
        </p:spPr>
        <p:txBody>
          <a:bodyPr anchor="b">
            <a:normAutofit/>
          </a:bodyPr>
          <a:lstStyle/>
          <a:p>
            <a:pPr algn="r"/>
            <a:r>
              <a:rPr lang="en-US" sz="3100" b="1">
                <a:solidFill>
                  <a:srgbClr val="FFFFFF"/>
                </a:solidFill>
                <a:latin typeface="Times New Roman" panose="02020603050405020304" pitchFamily="18" charset="0"/>
                <a:ea typeface="Times New Roman" panose="02020603050405020304" pitchFamily="18" charset="0"/>
                <a:cs typeface="Times New Roman" panose="02020603050405020304" pitchFamily="18" charset="0"/>
              </a:rPr>
              <a:t>5</a:t>
            </a:r>
            <a:r>
              <a:rPr lang="en-US" sz="31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100" b="1" cap="all">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DFAD Deployment</a:t>
            </a:r>
            <a:endParaRPr lang="en-US" sz="3100">
              <a:solidFill>
                <a:srgbClr val="FFFFFF"/>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1B04968-2F0A-3CEF-0536-0FE0AE67F115}"/>
              </a:ext>
            </a:extLst>
          </p:cNvPr>
          <p:cNvSpPr>
            <a:spLocks noGrp="1"/>
          </p:cNvSpPr>
          <p:nvPr>
            <p:ph idx="1"/>
          </p:nvPr>
        </p:nvSpPr>
        <p:spPr>
          <a:xfrm>
            <a:off x="4810259" y="649480"/>
            <a:ext cx="6555347" cy="5546047"/>
          </a:xfrm>
        </p:spPr>
        <p:txBody>
          <a:bodyPr anchor="ctr">
            <a:normAutofit/>
          </a:bodyPr>
          <a:lstStyle/>
          <a:p>
            <a:pPr marR="0" indent="0">
              <a:spcBef>
                <a:spcPts val="0"/>
              </a:spcBef>
              <a:spcAft>
                <a:spcPts val="600"/>
              </a:spcAft>
              <a:buNone/>
            </a:pPr>
            <a:r>
              <a:rPr lang="en-GB" sz="2000" i="1" dirty="0">
                <a:effectLst/>
                <a:latin typeface="Times New Roman" panose="02020603050405020304" pitchFamily="18" charset="0"/>
                <a:ea typeface="Times New Roman" panose="02020603050405020304" pitchFamily="18" charset="0"/>
                <a:cs typeface="Times New Roman" panose="02020603050405020304" pitchFamily="18" charset="0"/>
              </a:rPr>
              <a:t>Provide advice to WCPFC23 on the effectiveness of the limit on the number of </a:t>
            </a:r>
            <a:r>
              <a:rPr lang="en-GB" sz="2000" i="1" dirty="0" err="1">
                <a:effectLst/>
                <a:latin typeface="Times New Roman" panose="02020603050405020304" pitchFamily="18" charset="0"/>
                <a:ea typeface="Times New Roman" panose="02020603050405020304" pitchFamily="18" charset="0"/>
                <a:cs typeface="Times New Roman" panose="02020603050405020304" pitchFamily="18" charset="0"/>
              </a:rPr>
              <a:t>dFADs</a:t>
            </a:r>
            <a:r>
              <a:rPr lang="en-GB" sz="2000" i="1" dirty="0">
                <a:effectLst/>
                <a:latin typeface="Times New Roman" panose="02020603050405020304" pitchFamily="18" charset="0"/>
                <a:ea typeface="Times New Roman" panose="02020603050405020304" pitchFamily="18" charset="0"/>
                <a:cs typeface="Times New Roman" panose="02020603050405020304" pitchFamily="18" charset="0"/>
              </a:rPr>
              <a:t> deployed as set in paragraph [21] of the CMM 2023-01 (paragraph 53b, WCPFC20 Outcomes Document)</a:t>
            </a:r>
            <a:endParaRPr lang="en-US" sz="2000" i="1" dirty="0">
              <a:latin typeface="Times New Roman" panose="02020603050405020304" pitchFamily="18" charset="0"/>
              <a:cs typeface="Times New Roman" panose="02020603050405020304" pitchFamily="18" charset="0"/>
            </a:endParaRPr>
          </a:p>
          <a:p>
            <a:pPr marL="0" marR="63500" indent="0">
              <a:spcBef>
                <a:spcPts val="0"/>
              </a:spcBef>
              <a:spcAft>
                <a:spcPts val="600"/>
              </a:spcAft>
              <a:buNone/>
            </a:pP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63500" indent="0">
              <a:spcBef>
                <a:spcPts val="0"/>
              </a:spcBef>
              <a:spcAft>
                <a:spcPts val="600"/>
              </a:spcAft>
              <a:buNone/>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Key Point/s:</a:t>
            </a:r>
          </a:p>
          <a:p>
            <a:pPr marL="0" marR="63500" indent="0">
              <a:spcBef>
                <a:spcPts val="0"/>
              </a:spcBef>
              <a:spcAft>
                <a:spcPts val="600"/>
              </a:spcAft>
              <a:buNone/>
            </a:pPr>
            <a:endParaRPr lang="en-US" sz="2000" b="1" dirty="0">
              <a:latin typeface="Times New Roman" panose="02020603050405020304" pitchFamily="18" charset="0"/>
              <a:ea typeface="Times New Roman" panose="02020603050405020304" pitchFamily="18" charset="0"/>
              <a:cs typeface="Times New Roman" panose="02020603050405020304" pitchFamily="18" charset="0"/>
            </a:endParaRPr>
          </a:p>
          <a:p>
            <a:pPr marR="63500">
              <a:spcBef>
                <a:spcPts val="0"/>
              </a:spcBef>
              <a:spcAft>
                <a:spcPts val="6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FADMO-IWG has limited discussion/feedback on this topic.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spcBef>
                <a:spcPts val="0"/>
              </a:spcBef>
              <a:spcAft>
                <a:spcPts val="60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97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Rectangle 6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497FBE-E69D-4D2C-974E-B7168F30F670}"/>
              </a:ext>
            </a:extLst>
          </p:cNvPr>
          <p:cNvSpPr>
            <a:spLocks noGrp="1"/>
          </p:cNvSpPr>
          <p:nvPr>
            <p:ph type="title"/>
          </p:nvPr>
        </p:nvSpPr>
        <p:spPr>
          <a:xfrm>
            <a:off x="466722" y="586855"/>
            <a:ext cx="3201366" cy="3387497"/>
          </a:xfrm>
        </p:spPr>
        <p:txBody>
          <a:bodyPr anchor="b">
            <a:normAutofit/>
          </a:bodyPr>
          <a:lstStyle/>
          <a:p>
            <a:pPr algn="r"/>
            <a:r>
              <a:rPr lang="en-US" sz="2200" b="1">
                <a:solidFill>
                  <a:srgbClr val="FFFFFF"/>
                </a:solidFill>
                <a:latin typeface="Times New Roman" panose="02020603050405020304" pitchFamily="18" charset="0"/>
                <a:cs typeface="Times New Roman" panose="02020603050405020304" pitchFamily="18" charset="0"/>
              </a:rPr>
              <a:t>SUMMARY and RECOMMENDATIONS</a:t>
            </a:r>
          </a:p>
        </p:txBody>
      </p:sp>
      <p:sp>
        <p:nvSpPr>
          <p:cNvPr id="39" name="Content Placeholder 2">
            <a:extLst>
              <a:ext uri="{FF2B5EF4-FFF2-40B4-BE49-F238E27FC236}">
                <a16:creationId xmlns:a16="http://schemas.microsoft.com/office/drawing/2014/main" id="{4B30648C-11E2-4E74-BDF1-B062ED4A4B96}"/>
              </a:ext>
            </a:extLst>
          </p:cNvPr>
          <p:cNvSpPr>
            <a:spLocks noGrp="1"/>
          </p:cNvSpPr>
          <p:nvPr>
            <p:ph idx="1"/>
          </p:nvPr>
        </p:nvSpPr>
        <p:spPr>
          <a:xfrm>
            <a:off x="4810259" y="649480"/>
            <a:ext cx="6555347" cy="5546047"/>
          </a:xfrm>
        </p:spPr>
        <p:txBody>
          <a:bodyPr anchor="ctr">
            <a:normAutofit/>
          </a:bodyPr>
          <a:lstStyle/>
          <a:p>
            <a:pPr marR="0" lvl="0">
              <a:spcBef>
                <a:spcPts val="0"/>
              </a:spcBef>
              <a:spcAft>
                <a:spcPts val="600"/>
              </a:spcAft>
              <a:buFont typeface="Wingdings" panose="05000000000000000000" pitchFamily="2" charset="2"/>
              <a:buChar char="v"/>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There was no consensus on the ranking of priority topics for discussion by the FADMO-IWG. </a:t>
            </a:r>
          </a:p>
          <a:p>
            <a:pPr marL="0" marR="0" lvl="0" indent="0">
              <a:spcBef>
                <a:spcPts val="0"/>
              </a:spcBef>
              <a:spcAft>
                <a:spcPts val="600"/>
              </a:spcAft>
              <a:buNone/>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600"/>
              </a:spcAft>
              <a:buFont typeface="Wingdings" panose="05000000000000000000" pitchFamily="2" charset="2"/>
              <a:buChar char="v"/>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 More responses and inputs were received on these topics: satellite buoy data transmission, FAD logbook, FAD recovery programs/strategies, and biodegradable FADs.</a:t>
            </a:r>
          </a:p>
          <a:p>
            <a:pPr marL="0" marR="0" lvl="0" indent="0">
              <a:spcBef>
                <a:spcPts val="0"/>
              </a:spcBef>
              <a:spcAft>
                <a:spcPts val="600"/>
              </a:spcAft>
              <a:buNone/>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a:spcBef>
                <a:spcPts val="0"/>
              </a:spcBef>
              <a:spcAft>
                <a:spcPts val="600"/>
              </a:spcAft>
              <a:buFont typeface="Wingdings" panose="05000000000000000000" pitchFamily="2" charset="2"/>
              <a:buChar char="v"/>
            </a:pPr>
            <a:r>
              <a:rPr lang="en-US" sz="1700" dirty="0">
                <a:effectLst/>
                <a:latin typeface="Times New Roman" panose="02020603050405020304" pitchFamily="18" charset="0"/>
                <a:ea typeface="Batang" panose="02030600000101010101" pitchFamily="18" charset="-127"/>
                <a:cs typeface="Times New Roman" panose="02020603050405020304" pitchFamily="18" charset="0"/>
              </a:rPr>
              <a:t>It is acknowledged that these topics being discussed by the FADMO-IWG are technical, complex, and interconnected which needs further consideration by the IWG. </a:t>
            </a:r>
            <a:r>
              <a:rPr lang="en-US" sz="1700" b="1" dirty="0">
                <a:effectLst/>
                <a:latin typeface="Times New Roman" panose="02020603050405020304" pitchFamily="18" charset="0"/>
                <a:ea typeface="Batang" panose="02030600000101010101" pitchFamily="18" charset="-127"/>
                <a:cs typeface="Times New Roman" panose="02020603050405020304" pitchFamily="18" charset="0"/>
              </a:rPr>
              <a:t>SC20 is requested to provide suggestions on how the FADMO-IWG could efficiently progress its work on </a:t>
            </a:r>
            <a:r>
              <a:rPr lang="en-US" sz="1700" b="1" dirty="0" err="1">
                <a:effectLst/>
                <a:latin typeface="Times New Roman" panose="02020603050405020304" pitchFamily="18" charset="0"/>
                <a:ea typeface="Batang" panose="02030600000101010101" pitchFamily="18" charset="-127"/>
                <a:cs typeface="Times New Roman" panose="02020603050405020304" pitchFamily="18" charset="0"/>
              </a:rPr>
              <a:t>i</a:t>
            </a:r>
            <a:r>
              <a:rPr lang="en-US" sz="1700" b="1" dirty="0">
                <a:effectLst/>
                <a:latin typeface="Times New Roman" panose="02020603050405020304" pitchFamily="18" charset="0"/>
                <a:ea typeface="Batang" panose="02030600000101010101" pitchFamily="18" charset="-127"/>
                <a:cs typeface="Times New Roman" panose="02020603050405020304" pitchFamily="18" charset="0"/>
              </a:rPr>
              <a:t>) </a:t>
            </a:r>
            <a:r>
              <a:rPr lang="en-GB" sz="1700" b="1" dirty="0">
                <a:effectLst/>
                <a:latin typeface="Times New Roman" panose="02020603050405020304" pitchFamily="18" charset="0"/>
                <a:ea typeface="Batang" panose="02030600000101010101" pitchFamily="18" charset="-127"/>
                <a:cs typeface="Times New Roman" panose="02020603050405020304" pitchFamily="18" charset="0"/>
              </a:rPr>
              <a:t>Satellite Buoy Data Transmission Requirements; ii) FAD Recovery Programs/Strategies; iii) FAD logbook; iv) Biodegradable FADs; and v) DFAD Deployment.</a:t>
            </a:r>
            <a:endParaRPr lang="en-US" sz="1700" b="1" dirty="0">
              <a:latin typeface="Times New Roman" panose="02020603050405020304" pitchFamily="18" charset="0"/>
              <a:ea typeface="Batang" panose="02030600000101010101" pitchFamily="18" charset="-127"/>
              <a:cs typeface="Times New Roman" panose="02020603050405020304" pitchFamily="18" charset="0"/>
            </a:endParaRPr>
          </a:p>
          <a:p>
            <a:pPr marR="0" lvl="0">
              <a:spcBef>
                <a:spcPts val="0"/>
              </a:spcBef>
              <a:spcAft>
                <a:spcPts val="600"/>
              </a:spcAft>
              <a:buFont typeface="Wingdings" panose="05000000000000000000" pitchFamily="2" charset="2"/>
              <a:buChar char="v"/>
            </a:pPr>
            <a:endParaRPr lang="en-US" sz="1700" dirty="0">
              <a:effectLst/>
              <a:latin typeface="Times New Roman" panose="02020603050405020304" pitchFamily="18" charset="0"/>
              <a:ea typeface="Batang" panose="02030600000101010101" pitchFamily="18" charset="-127"/>
              <a:cs typeface="Times New Roman" panose="02020603050405020304" pitchFamily="18" charset="0"/>
            </a:endParaRPr>
          </a:p>
          <a:p>
            <a:pPr marR="0" lvl="0">
              <a:spcBef>
                <a:spcPts val="0"/>
              </a:spcBef>
              <a:spcAft>
                <a:spcPts val="600"/>
              </a:spcAft>
              <a:buFont typeface="Wingdings" panose="05000000000000000000" pitchFamily="2" charset="2"/>
              <a:buChar char="v"/>
            </a:pPr>
            <a:r>
              <a:rPr lang="en-US" sz="1700" dirty="0">
                <a:effectLst/>
                <a:latin typeface="Times New Roman" panose="02020603050405020304" pitchFamily="18" charset="0"/>
                <a:ea typeface="Times New Roman" panose="02020603050405020304" pitchFamily="18" charset="0"/>
                <a:cs typeface="Times New Roman" panose="02020603050405020304" pitchFamily="18" charset="0"/>
              </a:rPr>
              <a:t>Noting that the FADMO-IWG work plan for 2024-2026 identified having a physical meeting on September 2024 and/or September 2025 but mindful that there was no funding for this year, it may be worth considering that </a:t>
            </a:r>
            <a:r>
              <a:rPr lang="en-US" sz="1700" b="1" dirty="0">
                <a:effectLst/>
                <a:latin typeface="Times New Roman" panose="02020603050405020304" pitchFamily="18" charset="0"/>
                <a:ea typeface="Times New Roman" panose="02020603050405020304" pitchFamily="18" charset="0"/>
                <a:cs typeface="Times New Roman" panose="02020603050405020304" pitchFamily="18" charset="0"/>
              </a:rPr>
              <a:t>SC20 supports a physical meeting of the FADMO-IWG in 2025 to be endorsed and funded by the Commission, back-to-back with TCC to reduce meeting cost. </a:t>
            </a:r>
          </a:p>
          <a:p>
            <a:pPr marL="0" marR="0" lvl="0" indent="0">
              <a:spcBef>
                <a:spcPts val="0"/>
              </a:spcBef>
              <a:spcAft>
                <a:spcPts val="600"/>
              </a:spcAft>
              <a:buNone/>
            </a:pPr>
            <a:endParaRPr lang="en-US" sz="17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39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Rectangle 2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532BB7-C4C9-4585-9465-DA3C5BD03050}"/>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dirty="0">
                <a:solidFill>
                  <a:srgbClr val="FFFFFF"/>
                </a:solidFill>
                <a:latin typeface="Times New Roman" panose="02020603050405020304" pitchFamily="18" charset="0"/>
                <a:cs typeface="Times New Roman" panose="02020603050405020304" pitchFamily="18" charset="0"/>
              </a:rPr>
              <a:t>THANK YOU</a:t>
            </a:r>
          </a:p>
        </p:txBody>
      </p:sp>
      <p:sp>
        <p:nvSpPr>
          <p:cNvPr id="4" name="Subtitle 2">
            <a:extLst>
              <a:ext uri="{FF2B5EF4-FFF2-40B4-BE49-F238E27FC236}">
                <a16:creationId xmlns:a16="http://schemas.microsoft.com/office/drawing/2014/main" id="{189FD3A5-B1E8-EAC2-9AD3-A8B839E26400}"/>
              </a:ext>
            </a:extLst>
          </p:cNvPr>
          <p:cNvSpPr txBox="1">
            <a:spLocks/>
          </p:cNvSpPr>
          <p:nvPr/>
        </p:nvSpPr>
        <p:spPr>
          <a:xfrm>
            <a:off x="4581727" y="649480"/>
            <a:ext cx="3025303"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highlight>
                  <a:srgbClr val="FFFFFF"/>
                </a:highlight>
                <a:latin typeface="Times New Roman" panose="02020603050405020304" pitchFamily="18" charset="0"/>
                <a:cs typeface="Times New Roman" panose="02020603050405020304" pitchFamily="18" charset="0"/>
                <a:hlinkClick r:id="rId3"/>
              </a:rPr>
              <a:t>SC20-EB-WP-04</a:t>
            </a:r>
            <a:r>
              <a:rPr lang="en-US" sz="2000" dirty="0">
                <a:highlight>
                  <a:srgbClr val="FFFFFF"/>
                </a:highlight>
                <a:latin typeface="Times New Roman" panose="02020603050405020304" pitchFamily="18" charset="0"/>
                <a:cs typeface="Times New Roman" panose="02020603050405020304" pitchFamily="18" charset="0"/>
              </a:rPr>
              <a:t>: </a:t>
            </a:r>
            <a:r>
              <a:rPr lang="en-US" sz="2000" b="0" i="1" dirty="0">
                <a:effectLst/>
                <a:highlight>
                  <a:srgbClr val="FFFFFF"/>
                </a:highlight>
                <a:latin typeface="Times New Roman" panose="02020603050405020304" pitchFamily="18" charset="0"/>
                <a:cs typeface="Times New Roman" panose="02020603050405020304" pitchFamily="18" charset="0"/>
              </a:rPr>
              <a:t>Progress of the FADMO-IWG Priority Tasks for 2024</a:t>
            </a:r>
          </a:p>
          <a:p>
            <a:endParaRPr lang="en-US" sz="2000" dirty="0">
              <a:latin typeface="Times New Roman" panose="02020603050405020304" pitchFamily="18" charset="0"/>
              <a:cs typeface="Times New Roman" panose="02020603050405020304" pitchFamily="18" charset="0"/>
            </a:endParaRPr>
          </a:p>
        </p:txBody>
      </p:sp>
      <p:pic>
        <p:nvPicPr>
          <p:cNvPr id="5" name="Picture 4" descr="A picture containing swimming, ocean floor, distance&#10;&#10;Description automatically generated">
            <a:extLst>
              <a:ext uri="{FF2B5EF4-FFF2-40B4-BE49-F238E27FC236}">
                <a16:creationId xmlns:a16="http://schemas.microsoft.com/office/drawing/2014/main" id="{B201C841-DD63-4D8E-8A5C-6BFA4F7749C5}"/>
              </a:ext>
            </a:extLst>
          </p:cNvPr>
          <p:cNvPicPr>
            <a:picLocks noChangeAspect="1"/>
          </p:cNvPicPr>
          <p:nvPr/>
        </p:nvPicPr>
        <p:blipFill rotWithShape="1">
          <a:blip r:embed="rId4">
            <a:extLst>
              <a:ext uri="{28A0092B-C50C-407E-A947-70E740481C1C}">
                <a14:useLocalDpi xmlns:a14="http://schemas.microsoft.com/office/drawing/2010/main" val="0"/>
              </a:ext>
            </a:extLst>
          </a:blip>
          <a:srcRect l="6491" r="14137"/>
          <a:stretch/>
        </p:blipFill>
        <p:spPr>
          <a:xfrm>
            <a:off x="8109502" y="10"/>
            <a:ext cx="4082498" cy="6857990"/>
          </a:xfrm>
          <a:prstGeom prst="rect">
            <a:avLst/>
          </a:prstGeom>
        </p:spPr>
      </p:pic>
    </p:spTree>
    <p:extLst>
      <p:ext uri="{BB962C8B-B14F-4D97-AF65-F5344CB8AC3E}">
        <p14:creationId xmlns:p14="http://schemas.microsoft.com/office/powerpoint/2010/main" val="2185698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844</Words>
  <Application>Microsoft Office PowerPoint</Application>
  <PresentationFormat>Widescreen</PresentationFormat>
  <Paragraphs>74</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Nunito Sans</vt:lpstr>
      <vt:lpstr>Times New Roman</vt:lpstr>
      <vt:lpstr>Wingdings</vt:lpstr>
      <vt:lpstr>Office Theme</vt:lpstr>
      <vt:lpstr>FADMO-IWG 09</vt:lpstr>
      <vt:lpstr>BACKGROUND</vt:lpstr>
      <vt:lpstr>1. Satellite Buoy Data Transmission Requirements </vt:lpstr>
      <vt:lpstr>2. FAD Recovery Programs/Strategies </vt:lpstr>
      <vt:lpstr>3. FAD logbook</vt:lpstr>
      <vt:lpstr>4. Biodegradable FADs</vt:lpstr>
      <vt:lpstr>5. DFAD Deployment</vt:lpstr>
      <vt:lpstr>SUMMARY and RECOMMENDATIONS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FADMO-IWG 04</dc:title>
  <dc:creator>Chair</dc:creator>
  <cp:lastModifiedBy>WCPFC Sec</cp:lastModifiedBy>
  <cp:revision>7</cp:revision>
  <dcterms:created xsi:type="dcterms:W3CDTF">2020-11-03T03:31:30Z</dcterms:created>
  <dcterms:modified xsi:type="dcterms:W3CDTF">2024-08-01T01:01:57Z</dcterms:modified>
</cp:coreProperties>
</file>