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5"/>
  </p:notesMasterIdLst>
  <p:sldIdLst>
    <p:sldId id="256" r:id="rId2"/>
    <p:sldId id="257" r:id="rId3"/>
    <p:sldId id="314" r:id="rId4"/>
    <p:sldId id="313" r:id="rId5"/>
    <p:sldId id="259" r:id="rId6"/>
    <p:sldId id="315" r:id="rId7"/>
    <p:sldId id="321" r:id="rId8"/>
    <p:sldId id="316" r:id="rId9"/>
    <p:sldId id="317" r:id="rId10"/>
    <p:sldId id="318" r:id="rId11"/>
    <p:sldId id="319" r:id="rId12"/>
    <p:sldId id="320" r:id="rId13"/>
    <p:sldId id="312" r:id="rId14"/>
  </p:sldIdLst>
  <p:sldSz cx="6858000" cy="51435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747775"/>
          </p15:clr>
        </p15:guide>
        <p15:guide id="2" pos="2160" userDrawn="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4D4C"/>
    <a:srgbClr val="8D7767"/>
    <a:srgbClr val="713F3D"/>
    <a:srgbClr val="E4C08C"/>
    <a:srgbClr val="A4A184"/>
    <a:srgbClr val="58554E"/>
    <a:srgbClr val="697279"/>
    <a:srgbClr val="929292"/>
    <a:srgbClr val="777F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43"/>
    <p:restoredTop sz="94687"/>
  </p:normalViewPr>
  <p:slideViewPr>
    <p:cSldViewPr snapToGrid="0">
      <p:cViewPr>
        <p:scale>
          <a:sx n="225" d="100"/>
          <a:sy n="225" d="100"/>
        </p:scale>
        <p:origin x="2176" y="776"/>
      </p:cViewPr>
      <p:guideLst>
        <p:guide orient="horz" pos="16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e1df36f78a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e1df36f78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8051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e1df36f78a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e1df36f78a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e1df36f78a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e1df36f78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e1df36f78a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e1df36f78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9583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e1df36f78a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e1df36f78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9279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e1df36f78a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e1df36f78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91582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e1df36f78a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e1df36f78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1278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e1df36f78a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e1df36f78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4314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e1df36f78a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e1df36f78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396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33781" y="744575"/>
            <a:ext cx="639045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33775" y="2834125"/>
            <a:ext cx="639045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33775" y="1106125"/>
            <a:ext cx="639045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33775" y="3152225"/>
            <a:ext cx="639045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33775" y="2150850"/>
            <a:ext cx="639045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33775" y="445025"/>
            <a:ext cx="639045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33775" y="1152475"/>
            <a:ext cx="639045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33775" y="445025"/>
            <a:ext cx="639045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33775" y="1152475"/>
            <a:ext cx="2999925"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3624300" y="1152475"/>
            <a:ext cx="2999925"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33775" y="445025"/>
            <a:ext cx="639045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33775" y="555600"/>
            <a:ext cx="2106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33775" y="1389600"/>
            <a:ext cx="2106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367688" y="450150"/>
            <a:ext cx="477585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429000" y="-125"/>
            <a:ext cx="3429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 name="Google Shape;37;p9"/>
          <p:cNvSpPr txBox="1">
            <a:spLocks noGrp="1"/>
          </p:cNvSpPr>
          <p:nvPr>
            <p:ph type="title"/>
          </p:nvPr>
        </p:nvSpPr>
        <p:spPr>
          <a:xfrm>
            <a:off x="199125" y="1233175"/>
            <a:ext cx="30339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199125" y="2803075"/>
            <a:ext cx="30339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3704625" y="724075"/>
            <a:ext cx="287775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33775" y="4230575"/>
            <a:ext cx="44991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33775" y="445025"/>
            <a:ext cx="639045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33775" y="1152475"/>
            <a:ext cx="639045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6354344" y="4663217"/>
            <a:ext cx="411525"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isc.fra.go.jp/pdf/ISC24/ISC24_ANNEX11-Western_and_Central_North_Pacific_Ocean_Striped_Marlin_Assessment_Concensus_Review-FINAL.pdf"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2" name="Picture 2" descr="Striped marlin use a quick color change to signal an attack - Earth.com">
            <a:extLst>
              <a:ext uri="{FF2B5EF4-FFF2-40B4-BE49-F238E27FC236}">
                <a16:creationId xmlns:a16="http://schemas.microsoft.com/office/drawing/2014/main" id="{9010BF82-9679-F0E0-E8E9-2C6B430E78B0}"/>
              </a:ext>
            </a:extLst>
          </p:cNvPr>
          <p:cNvPicPr>
            <a:picLocks noChangeAspect="1" noChangeArrowheads="1"/>
          </p:cNvPicPr>
          <p:nvPr/>
        </p:nvPicPr>
        <p:blipFill rotWithShape="1">
          <a:blip r:embed="rId3" cstate="print">
            <a:alphaModFix amt="35000"/>
            <a:extLst>
              <a:ext uri="{28A0092B-C50C-407E-A947-70E740481C1C}">
                <a14:useLocalDpi xmlns:a14="http://schemas.microsoft.com/office/drawing/2010/main"/>
              </a:ext>
            </a:extLst>
          </a:blip>
          <a:srcRect/>
          <a:stretch/>
        </p:blipFill>
        <p:spPr bwMode="auto">
          <a:xfrm>
            <a:off x="0" y="0"/>
            <a:ext cx="6872199" cy="5143499"/>
          </a:xfrm>
          <a:prstGeom prst="rect">
            <a:avLst/>
          </a:prstGeom>
          <a:noFill/>
          <a:extLst>
            <a:ext uri="{909E8E84-426E-40DD-AFC4-6F175D3DCCD1}">
              <a14:hiddenFill xmlns:a14="http://schemas.microsoft.com/office/drawing/2010/main">
                <a:solidFill>
                  <a:srgbClr val="FFFFFF"/>
                </a:solidFill>
              </a14:hiddenFill>
            </a:ext>
          </a:extLst>
        </p:spPr>
      </p:pic>
      <p:sp>
        <p:nvSpPr>
          <p:cNvPr id="54" name="Google Shape;54;p13"/>
          <p:cNvSpPr txBox="1">
            <a:spLocks noGrp="1"/>
          </p:cNvSpPr>
          <p:nvPr>
            <p:ph type="ctrTitle"/>
          </p:nvPr>
        </p:nvSpPr>
        <p:spPr>
          <a:xfrm>
            <a:off x="216648" y="519911"/>
            <a:ext cx="6424704" cy="852466"/>
          </a:xfrm>
          <a:prstGeom prst="rect">
            <a:avLst/>
          </a:prstGeom>
        </p:spPr>
        <p:txBody>
          <a:bodyPr spcFirstLastPara="1" wrap="square" lIns="91425" tIns="91425" rIns="91425" bIns="91425" anchor="b" anchorCtr="0">
            <a:noAutofit/>
          </a:bodyPr>
          <a:lstStyle/>
          <a:p>
            <a:r>
              <a:rPr lang="en" sz="2400" dirty="0"/>
              <a:t>ISC WCNPO Striped Marlin Assessment Peer Review</a:t>
            </a:r>
            <a:endParaRPr sz="2400" dirty="0"/>
          </a:p>
        </p:txBody>
      </p:sp>
      <p:sp>
        <p:nvSpPr>
          <p:cNvPr id="55" name="Google Shape;55;p13"/>
          <p:cNvSpPr txBox="1">
            <a:spLocks noGrp="1"/>
          </p:cNvSpPr>
          <p:nvPr>
            <p:ph type="subTitle" idx="1"/>
          </p:nvPr>
        </p:nvSpPr>
        <p:spPr>
          <a:xfrm>
            <a:off x="840674" y="1631353"/>
            <a:ext cx="4681121" cy="2833200"/>
          </a:xfrm>
          <a:prstGeom prst="rect">
            <a:avLst/>
          </a:prstGeom>
        </p:spPr>
        <p:txBody>
          <a:bodyPr spcFirstLastPara="1" wrap="square" lIns="91425" tIns="91425" rIns="91425" bIns="91425" anchor="t" anchorCtr="0">
            <a:normAutofit fontScale="85000" lnSpcReduction="20000"/>
          </a:bodyPr>
          <a:lstStyle/>
          <a:p>
            <a:pPr marL="0" indent="0" algn="l">
              <a:lnSpc>
                <a:spcPct val="115000"/>
              </a:lnSpc>
              <a:buClr>
                <a:schemeClr val="dk1"/>
              </a:buClr>
              <a:buSzPct val="68750"/>
            </a:pPr>
            <a:r>
              <a:rPr lang="en" sz="1600" dirty="0">
                <a:solidFill>
                  <a:srgbClr val="7F7F7F"/>
                </a:solidFill>
              </a:rPr>
              <a:t>April 15-19, 2024</a:t>
            </a:r>
            <a:endParaRPr sz="1600" dirty="0">
              <a:solidFill>
                <a:srgbClr val="7F7F7F"/>
              </a:solidFill>
            </a:endParaRPr>
          </a:p>
          <a:p>
            <a:pPr marL="0" indent="0" algn="l">
              <a:lnSpc>
                <a:spcPct val="115000"/>
              </a:lnSpc>
              <a:buClr>
                <a:schemeClr val="dk1"/>
              </a:buClr>
              <a:buSzPct val="68750"/>
            </a:pPr>
            <a:r>
              <a:rPr lang="en" sz="1600" dirty="0">
                <a:solidFill>
                  <a:srgbClr val="7F7F7F"/>
                </a:solidFill>
              </a:rPr>
              <a:t>Institute of Oceanography</a:t>
            </a:r>
            <a:endParaRPr sz="1600" dirty="0">
              <a:solidFill>
                <a:srgbClr val="7F7F7F"/>
              </a:solidFill>
            </a:endParaRPr>
          </a:p>
          <a:p>
            <a:pPr marL="0" indent="0" algn="l">
              <a:lnSpc>
                <a:spcPct val="115000"/>
              </a:lnSpc>
              <a:buClr>
                <a:schemeClr val="dk1"/>
              </a:buClr>
              <a:buSzPct val="68750"/>
            </a:pPr>
            <a:r>
              <a:rPr lang="en" sz="1600" dirty="0">
                <a:solidFill>
                  <a:srgbClr val="7F7F7F"/>
                </a:solidFill>
              </a:rPr>
              <a:t>National Taiwan University (IONTU)</a:t>
            </a:r>
            <a:endParaRPr sz="1600" dirty="0">
              <a:solidFill>
                <a:srgbClr val="7F7F7F"/>
              </a:solidFill>
            </a:endParaRPr>
          </a:p>
          <a:p>
            <a:pPr marL="0" indent="0" algn="l">
              <a:lnSpc>
                <a:spcPct val="115000"/>
              </a:lnSpc>
            </a:pPr>
            <a:r>
              <a:rPr lang="en" sz="1600" dirty="0">
                <a:solidFill>
                  <a:srgbClr val="7F7F7F"/>
                </a:solidFill>
              </a:rPr>
              <a:t>Chinese Taipei</a:t>
            </a:r>
            <a:endParaRPr sz="1600" dirty="0">
              <a:solidFill>
                <a:srgbClr val="7F7F7F"/>
              </a:solidFill>
            </a:endParaRPr>
          </a:p>
          <a:p>
            <a:pPr marL="0" indent="0" algn="l">
              <a:lnSpc>
                <a:spcPct val="115000"/>
              </a:lnSpc>
              <a:buClr>
                <a:schemeClr val="dk1"/>
              </a:buClr>
              <a:buSzPct val="68750"/>
            </a:pPr>
            <a:endParaRPr sz="1600" dirty="0">
              <a:solidFill>
                <a:srgbClr val="7F7F7F"/>
              </a:solidFill>
            </a:endParaRPr>
          </a:p>
          <a:p>
            <a:pPr marL="0" indent="0" algn="l">
              <a:lnSpc>
                <a:spcPct val="115000"/>
              </a:lnSpc>
              <a:buClr>
                <a:schemeClr val="dk1"/>
              </a:buClr>
              <a:buSzPct val="68750"/>
            </a:pPr>
            <a:r>
              <a:rPr lang="en" sz="1600" b="1" dirty="0">
                <a:solidFill>
                  <a:srgbClr val="7F7F7F"/>
                </a:solidFill>
              </a:rPr>
              <a:t>Chair</a:t>
            </a:r>
            <a:endParaRPr sz="1600" b="1" dirty="0">
              <a:solidFill>
                <a:srgbClr val="7F7F7F"/>
              </a:solidFill>
            </a:endParaRPr>
          </a:p>
          <a:p>
            <a:pPr marL="0" indent="0" algn="l">
              <a:lnSpc>
                <a:spcPct val="115000"/>
              </a:lnSpc>
            </a:pPr>
            <a:r>
              <a:rPr lang="en" sz="1600" dirty="0">
                <a:solidFill>
                  <a:srgbClr val="7F7F7F"/>
                </a:solidFill>
              </a:rPr>
              <a:t>Robert Ahrens</a:t>
            </a:r>
            <a:endParaRPr sz="1600" dirty="0">
              <a:solidFill>
                <a:srgbClr val="7F7F7F"/>
              </a:solidFill>
            </a:endParaRPr>
          </a:p>
          <a:p>
            <a:pPr marL="0" indent="0" algn="l">
              <a:lnSpc>
                <a:spcPct val="115000"/>
              </a:lnSpc>
              <a:buClr>
                <a:schemeClr val="dk1"/>
              </a:buClr>
              <a:buSzPct val="68750"/>
            </a:pPr>
            <a:endParaRPr sz="1600" dirty="0">
              <a:solidFill>
                <a:srgbClr val="7F7F7F"/>
              </a:solidFill>
            </a:endParaRPr>
          </a:p>
          <a:p>
            <a:pPr marL="0" indent="0" algn="l">
              <a:lnSpc>
                <a:spcPct val="115000"/>
              </a:lnSpc>
              <a:buClr>
                <a:schemeClr val="dk1"/>
              </a:buClr>
              <a:buSzPct val="68750"/>
            </a:pPr>
            <a:r>
              <a:rPr lang="en" sz="1600" b="1" dirty="0">
                <a:solidFill>
                  <a:srgbClr val="7F7F7F"/>
                </a:solidFill>
              </a:rPr>
              <a:t>Reviewers</a:t>
            </a:r>
            <a:endParaRPr sz="1600" b="1" dirty="0">
              <a:solidFill>
                <a:srgbClr val="7F7F7F"/>
              </a:solidFill>
            </a:endParaRPr>
          </a:p>
          <a:p>
            <a:pPr marL="0" indent="0" algn="l">
              <a:lnSpc>
                <a:spcPct val="115000"/>
              </a:lnSpc>
              <a:buClr>
                <a:schemeClr val="dk1"/>
              </a:buClr>
              <a:buSzPct val="68750"/>
            </a:pPr>
            <a:r>
              <a:rPr lang="en" sz="1600" dirty="0" err="1">
                <a:solidFill>
                  <a:srgbClr val="7F7F7F"/>
                </a:solidFill>
              </a:rPr>
              <a:t>Hiromu</a:t>
            </a:r>
            <a:r>
              <a:rPr lang="en" sz="1600" dirty="0">
                <a:solidFill>
                  <a:srgbClr val="7F7F7F"/>
                </a:solidFill>
              </a:rPr>
              <a:t> Fukuda</a:t>
            </a:r>
            <a:endParaRPr sz="1600" dirty="0">
              <a:solidFill>
                <a:srgbClr val="7F7F7F"/>
              </a:solidFill>
            </a:endParaRPr>
          </a:p>
          <a:p>
            <a:pPr marL="0" indent="0" algn="l">
              <a:lnSpc>
                <a:spcPct val="115000"/>
              </a:lnSpc>
              <a:buClr>
                <a:schemeClr val="dk1"/>
              </a:buClr>
              <a:buSzPct val="68750"/>
            </a:pPr>
            <a:r>
              <a:rPr lang="en" sz="1600" dirty="0">
                <a:solidFill>
                  <a:srgbClr val="7F7F7F"/>
                </a:solidFill>
              </a:rPr>
              <a:t>Simon Hoyle</a:t>
            </a:r>
            <a:endParaRPr sz="1600" dirty="0">
              <a:solidFill>
                <a:srgbClr val="7F7F7F"/>
              </a:solidFill>
            </a:endParaRPr>
          </a:p>
          <a:p>
            <a:pPr marL="0" indent="0" algn="l">
              <a:lnSpc>
                <a:spcPct val="115000"/>
              </a:lnSpc>
              <a:buClr>
                <a:schemeClr val="dk1"/>
              </a:buClr>
              <a:buSzPct val="68750"/>
            </a:pPr>
            <a:r>
              <a:rPr lang="en" sz="1600" dirty="0">
                <a:solidFill>
                  <a:srgbClr val="7F7F7F"/>
                </a:solidFill>
              </a:rPr>
              <a:t>Ian Stewart </a:t>
            </a:r>
            <a:endParaRPr sz="1600" dirty="0">
              <a:solidFill>
                <a:srgbClr val="7F7F7F"/>
              </a:solidFill>
            </a:endParaRPr>
          </a:p>
        </p:txBody>
      </p:sp>
      <p:sp>
        <p:nvSpPr>
          <p:cNvPr id="4" name="TextBox 3">
            <a:extLst>
              <a:ext uri="{FF2B5EF4-FFF2-40B4-BE49-F238E27FC236}">
                <a16:creationId xmlns:a16="http://schemas.microsoft.com/office/drawing/2014/main" id="{BD0B564B-8F79-C32D-CDFD-5F3FC6120EBF}"/>
              </a:ext>
            </a:extLst>
          </p:cNvPr>
          <p:cNvSpPr txBox="1"/>
          <p:nvPr/>
        </p:nvSpPr>
        <p:spPr>
          <a:xfrm>
            <a:off x="0" y="4457221"/>
            <a:ext cx="5283200" cy="553998"/>
          </a:xfrm>
          <a:prstGeom prst="rect">
            <a:avLst/>
          </a:prstGeom>
          <a:noFill/>
        </p:spPr>
        <p:txBody>
          <a:bodyPr wrap="square">
            <a:spAutoFit/>
          </a:bodyPr>
          <a:lstStyle/>
          <a:p>
            <a:pPr marL="0" indent="0" algn="l"/>
            <a:r>
              <a:rPr lang="en-US" sz="1000" dirty="0">
                <a:hlinkClick r:id="rId4"/>
              </a:rPr>
              <a:t>https://</a:t>
            </a:r>
            <a:r>
              <a:rPr lang="en-US" sz="1000" dirty="0" err="1">
                <a:hlinkClick r:id="rId4"/>
              </a:rPr>
              <a:t>isc.fra.go.jp</a:t>
            </a:r>
            <a:r>
              <a:rPr lang="en-US" sz="1000" dirty="0">
                <a:hlinkClick r:id="rId4"/>
              </a:rPr>
              <a:t>/pdf/ISC24/ISC24_ANNEX11-Western_and_Central_North_Pacific_Ocean_Striped_Marlin_Assessment_Concensus_Review-FINAL.pdf</a:t>
            </a:r>
            <a:endParaRPr lang="en-US" sz="1000" dirty="0"/>
          </a:p>
        </p:txBody>
      </p:sp>
      <p:pic>
        <p:nvPicPr>
          <p:cNvPr id="5" name="Picture 4">
            <a:extLst>
              <a:ext uri="{FF2B5EF4-FFF2-40B4-BE49-F238E27FC236}">
                <a16:creationId xmlns:a16="http://schemas.microsoft.com/office/drawing/2014/main" id="{10FAD621-47F0-6315-B6CC-EE6BC760038D}"/>
              </a:ext>
            </a:extLst>
          </p:cNvPr>
          <p:cNvPicPr>
            <a:picLocks noChangeAspect="1"/>
          </p:cNvPicPr>
          <p:nvPr/>
        </p:nvPicPr>
        <p:blipFill>
          <a:blip r:embed="rId5"/>
          <a:stretch>
            <a:fillRect/>
          </a:stretch>
        </p:blipFill>
        <p:spPr>
          <a:xfrm>
            <a:off x="5583624" y="4070714"/>
            <a:ext cx="1226745" cy="94050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17" name="Freeform 16">
            <a:extLst>
              <a:ext uri="{FF2B5EF4-FFF2-40B4-BE49-F238E27FC236}">
                <a16:creationId xmlns:a16="http://schemas.microsoft.com/office/drawing/2014/main" id="{AB48C5C7-E53B-51D0-5B25-8CB15FAF3F57}"/>
              </a:ext>
            </a:extLst>
          </p:cNvPr>
          <p:cNvSpPr/>
          <p:nvPr/>
        </p:nvSpPr>
        <p:spPr>
          <a:xfrm>
            <a:off x="0" y="0"/>
            <a:ext cx="985193" cy="5143500"/>
          </a:xfrm>
          <a:custGeom>
            <a:avLst/>
            <a:gdLst>
              <a:gd name="connsiteX0" fmla="*/ 11799 w 985193"/>
              <a:gd name="connsiteY0" fmla="*/ 0 h 5143500"/>
              <a:gd name="connsiteX1" fmla="*/ 985193 w 985193"/>
              <a:gd name="connsiteY1" fmla="*/ 2571750 h 5143500"/>
              <a:gd name="connsiteX2" fmla="*/ 11799 w 985193"/>
              <a:gd name="connsiteY2" fmla="*/ 5143500 h 5143500"/>
              <a:gd name="connsiteX3" fmla="*/ 0 w 985193"/>
              <a:gd name="connsiteY3" fmla="*/ 5141926 h 5143500"/>
              <a:gd name="connsiteX4" fmla="*/ 0 w 985193"/>
              <a:gd name="connsiteY4" fmla="*/ 1574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193" h="5143500">
                <a:moveTo>
                  <a:pt x="11799" y="0"/>
                </a:moveTo>
                <a:cubicBezTo>
                  <a:pt x="549390" y="0"/>
                  <a:pt x="985193" y="1151412"/>
                  <a:pt x="985193" y="2571750"/>
                </a:cubicBezTo>
                <a:cubicBezTo>
                  <a:pt x="985193" y="3992088"/>
                  <a:pt x="549390" y="5143500"/>
                  <a:pt x="11799" y="5143500"/>
                </a:cubicBezTo>
                <a:lnTo>
                  <a:pt x="0" y="5141926"/>
                </a:lnTo>
                <a:lnTo>
                  <a:pt x="0" y="1574"/>
                </a:lnTo>
                <a:close/>
              </a:path>
            </a:pathLst>
          </a:custGeom>
          <a:solidFill>
            <a:srgbClr val="713F3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t>   05</a:t>
            </a:r>
          </a:p>
        </p:txBody>
      </p:sp>
      <p:sp>
        <p:nvSpPr>
          <p:cNvPr id="18" name="TextBox 17">
            <a:extLst>
              <a:ext uri="{FF2B5EF4-FFF2-40B4-BE49-F238E27FC236}">
                <a16:creationId xmlns:a16="http://schemas.microsoft.com/office/drawing/2014/main" id="{70837A86-3273-F0D5-E538-C75BFC61EA18}"/>
              </a:ext>
            </a:extLst>
          </p:cNvPr>
          <p:cNvSpPr txBox="1"/>
          <p:nvPr/>
        </p:nvSpPr>
        <p:spPr>
          <a:xfrm rot="16200000">
            <a:off x="-861292" y="2371695"/>
            <a:ext cx="2122697" cy="400110"/>
          </a:xfrm>
          <a:prstGeom prst="rect">
            <a:avLst/>
          </a:prstGeom>
          <a:noFill/>
        </p:spPr>
        <p:txBody>
          <a:bodyPr wrap="none" rtlCol="0">
            <a:spAutoFit/>
          </a:bodyPr>
          <a:lstStyle/>
          <a:p>
            <a:r>
              <a:rPr lang="en-US" sz="2000" dirty="0">
                <a:solidFill>
                  <a:schemeClr val="bg1"/>
                </a:solidFill>
              </a:rPr>
              <a:t>Reference points</a:t>
            </a:r>
          </a:p>
        </p:txBody>
      </p:sp>
      <p:sp>
        <p:nvSpPr>
          <p:cNvPr id="2" name="TextBox 1">
            <a:extLst>
              <a:ext uri="{FF2B5EF4-FFF2-40B4-BE49-F238E27FC236}">
                <a16:creationId xmlns:a16="http://schemas.microsoft.com/office/drawing/2014/main" id="{E1856B47-BE87-243C-05A3-DF2C473F5723}"/>
              </a:ext>
            </a:extLst>
          </p:cNvPr>
          <p:cNvSpPr txBox="1"/>
          <p:nvPr/>
        </p:nvSpPr>
        <p:spPr>
          <a:xfrm>
            <a:off x="1163447" y="1109811"/>
            <a:ext cx="5480500" cy="2923877"/>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dirty="0"/>
              <a:t>(S) Recommend calculating and reporting both the 20-year moving average as well as the annual dynamic B0 so that the trends can be compared. </a:t>
            </a:r>
          </a:p>
          <a:p>
            <a:pPr marL="285750" indent="-285750">
              <a:spcBef>
                <a:spcPts val="1200"/>
              </a:spcBef>
              <a:buFont typeface="Arial" panose="020B0604020202020204" pitchFamily="34" charset="0"/>
              <a:buChar char="•"/>
            </a:pPr>
            <a:r>
              <a:rPr lang="en-US" dirty="0"/>
              <a:t>(S) Recommend averaging relative Fs over the last 3-5 years but not including the terminal year for the calculation of FSSB20% rather than using the terminal year.</a:t>
            </a:r>
          </a:p>
          <a:p>
            <a:pPr marL="285750" indent="-285750">
              <a:spcBef>
                <a:spcPts val="1200"/>
              </a:spcBef>
              <a:buFont typeface="Arial" panose="020B0604020202020204" pitchFamily="34" charset="0"/>
              <a:buChar char="•"/>
            </a:pPr>
            <a:r>
              <a:rPr lang="en-US" dirty="0"/>
              <a:t>(S) The panel suggests continued reporting of additional status metrics such as %SPR or 1-SPR.</a:t>
            </a:r>
          </a:p>
          <a:p>
            <a:pPr marL="285750" indent="-285750">
              <a:spcBef>
                <a:spcPts val="1200"/>
              </a:spcBef>
              <a:buFont typeface="Arial" panose="020B0604020202020204" pitchFamily="34" charset="0"/>
              <a:buChar char="•"/>
            </a:pPr>
            <a:r>
              <a:rPr lang="en-US" dirty="0"/>
              <a:t>(S) The panel recommends reviewing the standards outlined by the WCPFC and considering the adoption of the same approach.</a:t>
            </a:r>
          </a:p>
        </p:txBody>
      </p:sp>
      <p:pic>
        <p:nvPicPr>
          <p:cNvPr id="3" name="Picture 2">
            <a:extLst>
              <a:ext uri="{FF2B5EF4-FFF2-40B4-BE49-F238E27FC236}">
                <a16:creationId xmlns:a16="http://schemas.microsoft.com/office/drawing/2014/main" id="{8DD740EB-DD75-9FD8-B53B-06E60C451B4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72114" y="4593249"/>
            <a:ext cx="642198" cy="492352"/>
          </a:xfrm>
          <a:prstGeom prst="rect">
            <a:avLst/>
          </a:prstGeom>
        </p:spPr>
      </p:pic>
    </p:spTree>
    <p:extLst>
      <p:ext uri="{BB962C8B-B14F-4D97-AF65-F5344CB8AC3E}">
        <p14:creationId xmlns:p14="http://schemas.microsoft.com/office/powerpoint/2010/main" val="1782688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17" name="Freeform 16">
            <a:extLst>
              <a:ext uri="{FF2B5EF4-FFF2-40B4-BE49-F238E27FC236}">
                <a16:creationId xmlns:a16="http://schemas.microsoft.com/office/drawing/2014/main" id="{AB48C5C7-E53B-51D0-5B25-8CB15FAF3F57}"/>
              </a:ext>
            </a:extLst>
          </p:cNvPr>
          <p:cNvSpPr/>
          <p:nvPr/>
        </p:nvSpPr>
        <p:spPr>
          <a:xfrm>
            <a:off x="0" y="0"/>
            <a:ext cx="985193" cy="5143500"/>
          </a:xfrm>
          <a:custGeom>
            <a:avLst/>
            <a:gdLst>
              <a:gd name="connsiteX0" fmla="*/ 11799 w 985193"/>
              <a:gd name="connsiteY0" fmla="*/ 0 h 5143500"/>
              <a:gd name="connsiteX1" fmla="*/ 985193 w 985193"/>
              <a:gd name="connsiteY1" fmla="*/ 2571750 h 5143500"/>
              <a:gd name="connsiteX2" fmla="*/ 11799 w 985193"/>
              <a:gd name="connsiteY2" fmla="*/ 5143500 h 5143500"/>
              <a:gd name="connsiteX3" fmla="*/ 0 w 985193"/>
              <a:gd name="connsiteY3" fmla="*/ 5141926 h 5143500"/>
              <a:gd name="connsiteX4" fmla="*/ 0 w 985193"/>
              <a:gd name="connsiteY4" fmla="*/ 1574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193" h="5143500">
                <a:moveTo>
                  <a:pt x="11799" y="0"/>
                </a:moveTo>
                <a:cubicBezTo>
                  <a:pt x="549390" y="0"/>
                  <a:pt x="985193" y="1151412"/>
                  <a:pt x="985193" y="2571750"/>
                </a:cubicBezTo>
                <a:cubicBezTo>
                  <a:pt x="985193" y="3992088"/>
                  <a:pt x="549390" y="5143500"/>
                  <a:pt x="11799" y="5143500"/>
                </a:cubicBezTo>
                <a:lnTo>
                  <a:pt x="0" y="5141926"/>
                </a:lnTo>
                <a:lnTo>
                  <a:pt x="0" y="1574"/>
                </a:lnTo>
                <a:close/>
              </a:path>
            </a:pathLst>
          </a:custGeom>
          <a:solidFill>
            <a:srgbClr val="8D776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t>   06</a:t>
            </a:r>
          </a:p>
        </p:txBody>
      </p:sp>
      <p:sp>
        <p:nvSpPr>
          <p:cNvPr id="18" name="TextBox 17">
            <a:extLst>
              <a:ext uri="{FF2B5EF4-FFF2-40B4-BE49-F238E27FC236}">
                <a16:creationId xmlns:a16="http://schemas.microsoft.com/office/drawing/2014/main" id="{70837A86-3273-F0D5-E538-C75BFC61EA18}"/>
              </a:ext>
            </a:extLst>
          </p:cNvPr>
          <p:cNvSpPr txBox="1"/>
          <p:nvPr/>
        </p:nvSpPr>
        <p:spPr>
          <a:xfrm rot="16200000">
            <a:off x="-441305" y="2371695"/>
            <a:ext cx="1282723" cy="400110"/>
          </a:xfrm>
          <a:prstGeom prst="rect">
            <a:avLst/>
          </a:prstGeom>
          <a:noFill/>
        </p:spPr>
        <p:txBody>
          <a:bodyPr wrap="none" rtlCol="0">
            <a:spAutoFit/>
          </a:bodyPr>
          <a:lstStyle/>
          <a:p>
            <a:r>
              <a:rPr lang="en-US" sz="2000" dirty="0">
                <a:solidFill>
                  <a:schemeClr val="bg1"/>
                </a:solidFill>
              </a:rPr>
              <a:t>Research</a:t>
            </a:r>
          </a:p>
        </p:txBody>
      </p:sp>
      <p:sp>
        <p:nvSpPr>
          <p:cNvPr id="4" name="TextBox 3">
            <a:extLst>
              <a:ext uri="{FF2B5EF4-FFF2-40B4-BE49-F238E27FC236}">
                <a16:creationId xmlns:a16="http://schemas.microsoft.com/office/drawing/2014/main" id="{60F99AC6-E8B4-04D6-D50D-1221936D80A2}"/>
              </a:ext>
            </a:extLst>
          </p:cNvPr>
          <p:cNvSpPr txBox="1"/>
          <p:nvPr/>
        </p:nvSpPr>
        <p:spPr>
          <a:xfrm>
            <a:off x="1163447" y="1109811"/>
            <a:ext cx="5480500" cy="3077766"/>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dirty="0"/>
              <a:t>(S) The development of an age validated growth curve is essential to improve the reliability of the assessment model.</a:t>
            </a:r>
          </a:p>
          <a:p>
            <a:pPr marL="285750" indent="-285750">
              <a:spcBef>
                <a:spcPts val="1200"/>
              </a:spcBef>
              <a:buFont typeface="Arial" panose="020B0604020202020204" pitchFamily="34" charset="0"/>
              <a:buChar char="•"/>
            </a:pPr>
            <a:r>
              <a:rPr lang="en-US" dirty="0"/>
              <a:t>(S) Consider exploring requirements for CKMR .</a:t>
            </a:r>
          </a:p>
          <a:p>
            <a:pPr marL="285750" indent="-285750">
              <a:spcBef>
                <a:spcPts val="1200"/>
              </a:spcBef>
              <a:buFont typeface="Arial" panose="020B0604020202020204" pitchFamily="34" charset="0"/>
              <a:buChar char="•"/>
            </a:pPr>
            <a:r>
              <a:rPr lang="en-US" dirty="0"/>
              <a:t>(L) Continue to develop a more comprehensive understanding of the genetic structure of the entire Pacific as well as the genetic composition of the removals.</a:t>
            </a:r>
          </a:p>
          <a:p>
            <a:pPr marL="285750" indent="-285750">
              <a:spcBef>
                <a:spcPts val="1200"/>
              </a:spcBef>
              <a:buFont typeface="Arial" panose="020B0604020202020204" pitchFamily="34" charset="0"/>
              <a:buChar char="•"/>
            </a:pPr>
            <a:r>
              <a:rPr lang="en-US" dirty="0"/>
              <a:t>(L) Implement CKMR approaches should they prove to be tractable for the population.</a:t>
            </a:r>
          </a:p>
          <a:p>
            <a:pPr marL="285750" indent="-285750">
              <a:spcBef>
                <a:spcPts val="1200"/>
              </a:spcBef>
              <a:buFont typeface="Arial" panose="020B0604020202020204" pitchFamily="34" charset="0"/>
              <a:buChar char="•"/>
            </a:pPr>
            <a:r>
              <a:rPr lang="en-US" dirty="0"/>
              <a:t>(L) Simulation work to understand the best assessment approaches to deal with a complex fishery and life history spatial structure.</a:t>
            </a:r>
          </a:p>
        </p:txBody>
      </p:sp>
      <p:pic>
        <p:nvPicPr>
          <p:cNvPr id="5" name="Picture 4">
            <a:extLst>
              <a:ext uri="{FF2B5EF4-FFF2-40B4-BE49-F238E27FC236}">
                <a16:creationId xmlns:a16="http://schemas.microsoft.com/office/drawing/2014/main" id="{0242E0C0-FA75-5340-687E-DABCCAEEB73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72114" y="4593249"/>
            <a:ext cx="642198" cy="492352"/>
          </a:xfrm>
          <a:prstGeom prst="rect">
            <a:avLst/>
          </a:prstGeom>
        </p:spPr>
      </p:pic>
    </p:spTree>
    <p:extLst>
      <p:ext uri="{BB962C8B-B14F-4D97-AF65-F5344CB8AC3E}">
        <p14:creationId xmlns:p14="http://schemas.microsoft.com/office/powerpoint/2010/main" val="817801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17" name="Freeform 16">
            <a:extLst>
              <a:ext uri="{FF2B5EF4-FFF2-40B4-BE49-F238E27FC236}">
                <a16:creationId xmlns:a16="http://schemas.microsoft.com/office/drawing/2014/main" id="{AB48C5C7-E53B-51D0-5B25-8CB15FAF3F57}"/>
              </a:ext>
            </a:extLst>
          </p:cNvPr>
          <p:cNvSpPr/>
          <p:nvPr/>
        </p:nvSpPr>
        <p:spPr>
          <a:xfrm>
            <a:off x="0" y="0"/>
            <a:ext cx="985193" cy="5143500"/>
          </a:xfrm>
          <a:custGeom>
            <a:avLst/>
            <a:gdLst>
              <a:gd name="connsiteX0" fmla="*/ 11799 w 985193"/>
              <a:gd name="connsiteY0" fmla="*/ 0 h 5143500"/>
              <a:gd name="connsiteX1" fmla="*/ 985193 w 985193"/>
              <a:gd name="connsiteY1" fmla="*/ 2571750 h 5143500"/>
              <a:gd name="connsiteX2" fmla="*/ 11799 w 985193"/>
              <a:gd name="connsiteY2" fmla="*/ 5143500 h 5143500"/>
              <a:gd name="connsiteX3" fmla="*/ 0 w 985193"/>
              <a:gd name="connsiteY3" fmla="*/ 5141926 h 5143500"/>
              <a:gd name="connsiteX4" fmla="*/ 0 w 985193"/>
              <a:gd name="connsiteY4" fmla="*/ 1574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193" h="5143500">
                <a:moveTo>
                  <a:pt x="11799" y="0"/>
                </a:moveTo>
                <a:cubicBezTo>
                  <a:pt x="549390" y="0"/>
                  <a:pt x="985193" y="1151412"/>
                  <a:pt x="985193" y="2571750"/>
                </a:cubicBezTo>
                <a:cubicBezTo>
                  <a:pt x="985193" y="3992088"/>
                  <a:pt x="549390" y="5143500"/>
                  <a:pt x="11799" y="5143500"/>
                </a:cubicBezTo>
                <a:lnTo>
                  <a:pt x="0" y="5141926"/>
                </a:lnTo>
                <a:lnTo>
                  <a:pt x="0" y="1574"/>
                </a:lnTo>
                <a:close/>
              </a:path>
            </a:pathLst>
          </a:custGeom>
          <a:solidFill>
            <a:srgbClr val="A34D4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t>   07</a:t>
            </a:r>
          </a:p>
        </p:txBody>
      </p:sp>
      <p:sp>
        <p:nvSpPr>
          <p:cNvPr id="18" name="TextBox 17">
            <a:extLst>
              <a:ext uri="{FF2B5EF4-FFF2-40B4-BE49-F238E27FC236}">
                <a16:creationId xmlns:a16="http://schemas.microsoft.com/office/drawing/2014/main" id="{70837A86-3273-F0D5-E538-C75BFC61EA18}"/>
              </a:ext>
            </a:extLst>
          </p:cNvPr>
          <p:cNvSpPr txBox="1"/>
          <p:nvPr/>
        </p:nvSpPr>
        <p:spPr>
          <a:xfrm rot="16200000">
            <a:off x="-612022" y="2371695"/>
            <a:ext cx="1624163" cy="400110"/>
          </a:xfrm>
          <a:prstGeom prst="rect">
            <a:avLst/>
          </a:prstGeom>
          <a:noFill/>
        </p:spPr>
        <p:txBody>
          <a:bodyPr wrap="none" rtlCol="0">
            <a:spAutoFit/>
          </a:bodyPr>
          <a:lstStyle/>
          <a:p>
            <a:r>
              <a:rPr lang="en-US" sz="2000" dirty="0">
                <a:solidFill>
                  <a:schemeClr val="bg1"/>
                </a:solidFill>
              </a:rPr>
              <a:t>Presentation</a:t>
            </a:r>
          </a:p>
        </p:txBody>
      </p:sp>
      <p:sp>
        <p:nvSpPr>
          <p:cNvPr id="2" name="TextBox 1">
            <a:extLst>
              <a:ext uri="{FF2B5EF4-FFF2-40B4-BE49-F238E27FC236}">
                <a16:creationId xmlns:a16="http://schemas.microsoft.com/office/drawing/2014/main" id="{63127829-EC75-A6AB-C2CE-27E780D02821}"/>
              </a:ext>
            </a:extLst>
          </p:cNvPr>
          <p:cNvSpPr txBox="1"/>
          <p:nvPr/>
        </p:nvSpPr>
        <p:spPr>
          <a:xfrm>
            <a:off x="1163447" y="1109811"/>
            <a:ext cx="5480500" cy="3416320"/>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dirty="0"/>
              <a:t>(S) The review panel found the reporting of the process to be well documented, appreciated the extensive supporting material, and was highly appreciative of the effort.</a:t>
            </a:r>
          </a:p>
          <a:p>
            <a:pPr marL="285750" indent="-285750">
              <a:spcBef>
                <a:spcPts val="1200"/>
              </a:spcBef>
              <a:buFont typeface="Arial" panose="020B0604020202020204" pitchFamily="34" charset="0"/>
              <a:buChar char="•"/>
            </a:pPr>
            <a:r>
              <a:rPr lang="en-US" dirty="0"/>
              <a:t>(S) Some of the supporting documentation in the working group papers would benefit from greater detail in the decisions made and well as the diagnostics used. It would be helpful to have this information within these documents. This is important for the development of both CPUE time series and size data. Encourage analysts to follow standard guidelines for documenting these analyses, and development of</a:t>
            </a:r>
          </a:p>
          <a:p>
            <a:pPr marL="285750" indent="-285750">
              <a:spcBef>
                <a:spcPts val="1200"/>
              </a:spcBef>
              <a:buFont typeface="Arial" panose="020B0604020202020204" pitchFamily="34" charset="0"/>
              <a:buChar char="•"/>
            </a:pPr>
            <a:r>
              <a:rPr lang="en-US" dirty="0"/>
              <a:t>(L) Recommend working with the institutions involved with the assessment and reporting process to ensure that personnel are afforded the time to fully explore data analyses and report comprehensively on the findings.</a:t>
            </a:r>
          </a:p>
        </p:txBody>
      </p:sp>
      <p:pic>
        <p:nvPicPr>
          <p:cNvPr id="3" name="Picture 2">
            <a:extLst>
              <a:ext uri="{FF2B5EF4-FFF2-40B4-BE49-F238E27FC236}">
                <a16:creationId xmlns:a16="http://schemas.microsoft.com/office/drawing/2014/main" id="{415232EE-A8DE-CC18-A0C9-F2771FBDA58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72114" y="4593249"/>
            <a:ext cx="642198" cy="492352"/>
          </a:xfrm>
          <a:prstGeom prst="rect">
            <a:avLst/>
          </a:prstGeom>
        </p:spPr>
      </p:pic>
    </p:spTree>
    <p:extLst>
      <p:ext uri="{BB962C8B-B14F-4D97-AF65-F5344CB8AC3E}">
        <p14:creationId xmlns:p14="http://schemas.microsoft.com/office/powerpoint/2010/main" val="1235704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Google Shape;56;p13">
            <a:extLst>
              <a:ext uri="{FF2B5EF4-FFF2-40B4-BE49-F238E27FC236}">
                <a16:creationId xmlns:a16="http://schemas.microsoft.com/office/drawing/2014/main" id="{3FAA3043-1E92-D9BF-47BC-63CA5BA1A038}"/>
              </a:ext>
            </a:extLst>
          </p:cNvPr>
          <p:cNvPicPr preferRelativeResize="0"/>
          <p:nvPr/>
        </p:nvPicPr>
        <p:blipFill>
          <a:blip r:embed="rId2">
            <a:alphaModFix/>
          </a:blip>
          <a:stretch>
            <a:fillRect/>
          </a:stretch>
        </p:blipFill>
        <p:spPr>
          <a:xfrm>
            <a:off x="416715" y="501571"/>
            <a:ext cx="3616721" cy="2537495"/>
          </a:xfrm>
          <a:prstGeom prst="rect">
            <a:avLst/>
          </a:prstGeom>
          <a:noFill/>
          <a:ln>
            <a:noFill/>
          </a:ln>
          <a:effectLst>
            <a:outerShdw blurRad="50800" dist="220966" dir="2640000" algn="l" rotWithShape="0">
              <a:prstClr val="black">
                <a:alpha val="40000"/>
              </a:prstClr>
            </a:outerShdw>
          </a:effectLst>
        </p:spPr>
      </p:pic>
      <p:pic>
        <p:nvPicPr>
          <p:cNvPr id="33" name="Picture 32">
            <a:extLst>
              <a:ext uri="{FF2B5EF4-FFF2-40B4-BE49-F238E27FC236}">
                <a16:creationId xmlns:a16="http://schemas.microsoft.com/office/drawing/2014/main" id="{1C3C3257-74BE-15FF-D668-678DDA45880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758701">
            <a:off x="3693788" y="2071148"/>
            <a:ext cx="2861499" cy="2146124"/>
          </a:xfrm>
          <a:prstGeom prst="rect">
            <a:avLst/>
          </a:prstGeom>
          <a:solidFill>
            <a:srgbClr val="FFFFFF">
              <a:shade val="85000"/>
            </a:srgbClr>
          </a:solidFill>
          <a:ln w="88900" cap="sq">
            <a:solidFill>
              <a:srgbClr val="FFFFFF"/>
            </a:solidFill>
            <a:miter lim="800000"/>
          </a:ln>
          <a:effectLst>
            <a:outerShdw blurRad="50800" dist="158073" algn="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30902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p:nvPr/>
        </p:nvSpPr>
        <p:spPr>
          <a:xfrm>
            <a:off x="240759" y="174978"/>
            <a:ext cx="6376481" cy="2159540"/>
          </a:xfrm>
          <a:prstGeom prst="roundRect">
            <a:avLst>
              <a:gd name="adj" fmla="val 16667"/>
            </a:avLst>
          </a:prstGeom>
          <a:solidFill>
            <a:srgbClr val="CFE2F3"/>
          </a:solidFill>
          <a:ln w="9525"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a:lnSpc>
                <a:spcPct val="115000"/>
              </a:lnSpc>
              <a:buClr>
                <a:schemeClr val="dk1"/>
              </a:buClr>
              <a:buSzPts val="1100"/>
            </a:pPr>
            <a:r>
              <a:rPr lang="en" sz="1800" dirty="0">
                <a:solidFill>
                  <a:schemeClr val="dk1"/>
                </a:solidFill>
              </a:rPr>
              <a:t>The panel and the review chair greatly appreciated the hard work and exceptional support the members of the ISC BILLWG provided (Dr. Michelle Sculley, Dr. Yi-Jay Chang, Dr. Chi-Lu Sun, Dr. Wei-Chuan Chiang, Dr. </a:t>
            </a:r>
            <a:r>
              <a:rPr lang="en" sz="1800" dirty="0" err="1">
                <a:solidFill>
                  <a:schemeClr val="dk1"/>
                </a:solidFill>
              </a:rPr>
              <a:t>Mikihiko</a:t>
            </a:r>
            <a:r>
              <a:rPr lang="en" sz="1800" dirty="0">
                <a:solidFill>
                  <a:schemeClr val="dk1"/>
                </a:solidFill>
              </a:rPr>
              <a:t> Kai, Dr. Marko </a:t>
            </a:r>
            <a:r>
              <a:rPr lang="en" sz="1800" dirty="0" err="1">
                <a:solidFill>
                  <a:schemeClr val="dk1"/>
                </a:solidFill>
              </a:rPr>
              <a:t>Jusup</a:t>
            </a:r>
            <a:r>
              <a:rPr lang="en" sz="1800" dirty="0">
                <a:solidFill>
                  <a:schemeClr val="dk1"/>
                </a:solidFill>
              </a:rPr>
              <a:t>, and Dr. Jon </a:t>
            </a:r>
            <a:r>
              <a:rPr lang="en" sz="1800" dirty="0" err="1">
                <a:solidFill>
                  <a:schemeClr val="dk1"/>
                </a:solidFill>
              </a:rPr>
              <a:t>Brodziak</a:t>
            </a:r>
            <a:r>
              <a:rPr lang="en" sz="1800" dirty="0">
                <a:solidFill>
                  <a:schemeClr val="dk1"/>
                </a:solidFill>
              </a:rPr>
              <a:t>).</a:t>
            </a:r>
            <a:endParaRPr sz="1800" dirty="0">
              <a:solidFill>
                <a:schemeClr val="dk1"/>
              </a:solidFill>
            </a:endParaRPr>
          </a:p>
          <a:p>
            <a:pPr algn="ctr"/>
            <a:endParaRPr sz="1800" dirty="0"/>
          </a:p>
        </p:txBody>
      </p:sp>
      <p:sp>
        <p:nvSpPr>
          <p:cNvPr id="62" name="Google Shape;62;p14"/>
          <p:cNvSpPr/>
          <p:nvPr/>
        </p:nvSpPr>
        <p:spPr>
          <a:xfrm>
            <a:off x="240758" y="2493363"/>
            <a:ext cx="6376481" cy="1821300"/>
          </a:xfrm>
          <a:prstGeom prst="roundRect">
            <a:avLst>
              <a:gd name="adj" fmla="val 16667"/>
            </a:avLst>
          </a:prstGeom>
          <a:solidFill>
            <a:srgbClr val="CFE2F3"/>
          </a:solidFill>
          <a:ln w="9525"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a:lnSpc>
                <a:spcPct val="115000"/>
              </a:lnSpc>
              <a:buClr>
                <a:schemeClr val="dk1"/>
              </a:buClr>
              <a:buSzPts val="1100"/>
            </a:pPr>
            <a:r>
              <a:rPr lang="en" sz="1800" dirty="0">
                <a:solidFill>
                  <a:schemeClr val="dk1"/>
                </a:solidFill>
              </a:rPr>
              <a:t>The panel and the review chair were also grateful to the Institute of Oceanography National Taiwan University for their hospitality during the review meeting.</a:t>
            </a:r>
            <a:endParaRPr sz="1800" dirty="0">
              <a:solidFill>
                <a:schemeClr val="dk1"/>
              </a:solidFill>
            </a:endParaRPr>
          </a:p>
          <a:p>
            <a:pPr algn="ctr"/>
            <a:endParaRPr sz="1800" dirty="0"/>
          </a:p>
        </p:txBody>
      </p:sp>
      <p:pic>
        <p:nvPicPr>
          <p:cNvPr id="2" name="Picture 1">
            <a:extLst>
              <a:ext uri="{FF2B5EF4-FFF2-40B4-BE49-F238E27FC236}">
                <a16:creationId xmlns:a16="http://schemas.microsoft.com/office/drawing/2014/main" id="{6365428D-78D7-ABA0-6E11-5D626CC036F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72114" y="4593249"/>
            <a:ext cx="642198" cy="49235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10409195-66B3-C967-D5E5-96CA08EE39C5}"/>
              </a:ext>
            </a:extLst>
          </p:cNvPr>
          <p:cNvSpPr/>
          <p:nvPr/>
        </p:nvSpPr>
        <p:spPr>
          <a:xfrm>
            <a:off x="214716" y="1019988"/>
            <a:ext cx="685800" cy="685800"/>
          </a:xfrm>
          <a:prstGeom prst="ellipse">
            <a:avLst/>
          </a:prstGeom>
          <a:solidFill>
            <a:srgbClr val="777F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01</a:t>
            </a:r>
          </a:p>
        </p:txBody>
      </p:sp>
      <p:sp>
        <p:nvSpPr>
          <p:cNvPr id="24" name="Oval 23">
            <a:extLst>
              <a:ext uri="{FF2B5EF4-FFF2-40B4-BE49-F238E27FC236}">
                <a16:creationId xmlns:a16="http://schemas.microsoft.com/office/drawing/2014/main" id="{0B856942-0C87-1C57-5DE5-FD7A643935CC}"/>
              </a:ext>
            </a:extLst>
          </p:cNvPr>
          <p:cNvSpPr/>
          <p:nvPr/>
        </p:nvSpPr>
        <p:spPr>
          <a:xfrm>
            <a:off x="214716" y="2055026"/>
            <a:ext cx="685800" cy="685800"/>
          </a:xfrm>
          <a:prstGeom prst="ellipse">
            <a:avLst/>
          </a:prstGeom>
          <a:solidFill>
            <a:srgbClr val="5855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02</a:t>
            </a:r>
          </a:p>
        </p:txBody>
      </p:sp>
      <p:sp>
        <p:nvSpPr>
          <p:cNvPr id="25" name="Oval 24">
            <a:extLst>
              <a:ext uri="{FF2B5EF4-FFF2-40B4-BE49-F238E27FC236}">
                <a16:creationId xmlns:a16="http://schemas.microsoft.com/office/drawing/2014/main" id="{2542284F-616F-2848-310B-5908C9272C82}"/>
              </a:ext>
            </a:extLst>
          </p:cNvPr>
          <p:cNvSpPr/>
          <p:nvPr/>
        </p:nvSpPr>
        <p:spPr>
          <a:xfrm>
            <a:off x="232447" y="3090064"/>
            <a:ext cx="685800" cy="685800"/>
          </a:xfrm>
          <a:prstGeom prst="ellipse">
            <a:avLst/>
          </a:prstGeom>
          <a:solidFill>
            <a:srgbClr val="A4A1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03</a:t>
            </a:r>
          </a:p>
        </p:txBody>
      </p:sp>
      <p:sp>
        <p:nvSpPr>
          <p:cNvPr id="26" name="Oval 25">
            <a:extLst>
              <a:ext uri="{FF2B5EF4-FFF2-40B4-BE49-F238E27FC236}">
                <a16:creationId xmlns:a16="http://schemas.microsoft.com/office/drawing/2014/main" id="{1922CB8E-8963-7E1F-61EA-A2C00BBDD614}"/>
              </a:ext>
            </a:extLst>
          </p:cNvPr>
          <p:cNvSpPr/>
          <p:nvPr/>
        </p:nvSpPr>
        <p:spPr>
          <a:xfrm>
            <a:off x="214716" y="4125101"/>
            <a:ext cx="685800" cy="685800"/>
          </a:xfrm>
          <a:prstGeom prst="ellipse">
            <a:avLst/>
          </a:prstGeom>
          <a:solidFill>
            <a:srgbClr val="E4C0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04</a:t>
            </a:r>
          </a:p>
        </p:txBody>
      </p:sp>
      <p:sp>
        <p:nvSpPr>
          <p:cNvPr id="2" name="Google Shape;67;p15">
            <a:extLst>
              <a:ext uri="{FF2B5EF4-FFF2-40B4-BE49-F238E27FC236}">
                <a16:creationId xmlns:a16="http://schemas.microsoft.com/office/drawing/2014/main" id="{CBE11078-E4DB-0A97-5EBF-72FC2649DDCA}"/>
              </a:ext>
            </a:extLst>
          </p:cNvPr>
          <p:cNvSpPr txBox="1">
            <a:spLocks noGrp="1"/>
          </p:cNvSpPr>
          <p:nvPr>
            <p:ph type="title"/>
          </p:nvPr>
        </p:nvSpPr>
        <p:spPr>
          <a:xfrm>
            <a:off x="286966" y="93600"/>
            <a:ext cx="6206247" cy="572700"/>
          </a:xfrm>
          <a:prstGeom prst="rect">
            <a:avLst/>
          </a:prstGeom>
        </p:spPr>
        <p:txBody>
          <a:bodyPr spcFirstLastPara="1" wrap="square" lIns="91425" tIns="91425" rIns="91425" bIns="91425" anchor="t" anchorCtr="0">
            <a:normAutofit fontScale="90000"/>
          </a:bodyPr>
          <a:lstStyle/>
          <a:p>
            <a:r>
              <a:rPr lang="en" dirty="0"/>
              <a:t>Terms of Reference</a:t>
            </a:r>
            <a:endParaRPr dirty="0"/>
          </a:p>
        </p:txBody>
      </p:sp>
      <p:sp>
        <p:nvSpPr>
          <p:cNvPr id="3" name="TextBox 2">
            <a:extLst>
              <a:ext uri="{FF2B5EF4-FFF2-40B4-BE49-F238E27FC236}">
                <a16:creationId xmlns:a16="http://schemas.microsoft.com/office/drawing/2014/main" id="{F49444ED-5D4A-F4DB-6D41-BE61BC1D4F42}"/>
              </a:ext>
            </a:extLst>
          </p:cNvPr>
          <p:cNvSpPr txBox="1"/>
          <p:nvPr/>
        </p:nvSpPr>
        <p:spPr>
          <a:xfrm>
            <a:off x="997086" y="916240"/>
            <a:ext cx="5646198" cy="861774"/>
          </a:xfrm>
          <a:prstGeom prst="rect">
            <a:avLst/>
          </a:prstGeom>
          <a:noFill/>
        </p:spPr>
        <p:txBody>
          <a:bodyPr wrap="square" rtlCol="0">
            <a:spAutoFit/>
          </a:bodyPr>
          <a:lstStyle/>
          <a:p>
            <a:r>
              <a:rPr lang="en-US" dirty="0">
                <a:solidFill>
                  <a:schemeClr val="dk1"/>
                </a:solidFill>
              </a:rPr>
              <a:t>Structure</a:t>
            </a:r>
          </a:p>
          <a:p>
            <a:r>
              <a:rPr lang="en-US" sz="1200" dirty="0">
                <a:solidFill>
                  <a:schemeClr val="dk1"/>
                </a:solidFill>
              </a:rPr>
              <a:t>Review the information available on Pacific MLS stock structure and conceptual model and provide any recommendations for changing WCNPO MLS stock boundaries or to the fleet structure.</a:t>
            </a:r>
            <a:endParaRPr lang="en-US" sz="1200" dirty="0"/>
          </a:p>
        </p:txBody>
      </p:sp>
      <p:sp>
        <p:nvSpPr>
          <p:cNvPr id="4" name="TextBox 3">
            <a:extLst>
              <a:ext uri="{FF2B5EF4-FFF2-40B4-BE49-F238E27FC236}">
                <a16:creationId xmlns:a16="http://schemas.microsoft.com/office/drawing/2014/main" id="{45FA098B-BFF5-E557-F4F1-427A84CC3DA5}"/>
              </a:ext>
            </a:extLst>
          </p:cNvPr>
          <p:cNvSpPr txBox="1"/>
          <p:nvPr/>
        </p:nvSpPr>
        <p:spPr>
          <a:xfrm>
            <a:off x="997086" y="1920872"/>
            <a:ext cx="5646198" cy="861774"/>
          </a:xfrm>
          <a:prstGeom prst="rect">
            <a:avLst/>
          </a:prstGeom>
          <a:noFill/>
        </p:spPr>
        <p:txBody>
          <a:bodyPr wrap="square" rtlCol="0">
            <a:spAutoFit/>
          </a:bodyPr>
          <a:lstStyle/>
          <a:p>
            <a:r>
              <a:rPr lang="en-US" dirty="0">
                <a:solidFill>
                  <a:schemeClr val="dk1"/>
                </a:solidFill>
              </a:rPr>
              <a:t>Model inputs</a:t>
            </a:r>
          </a:p>
          <a:p>
            <a:r>
              <a:rPr lang="en-US" sz="1200" dirty="0">
                <a:solidFill>
                  <a:schemeClr val="dk1"/>
                </a:solidFill>
              </a:rPr>
              <a:t>Commenting on the adequacy and appropriateness of data sources and data inputs to the stock assessment: growth, catch, size compositions, </a:t>
            </a:r>
            <a:r>
              <a:rPr lang="en-US" sz="1200" dirty="0" err="1">
                <a:solidFill>
                  <a:schemeClr val="dk1"/>
                </a:solidFill>
              </a:rPr>
              <a:t>cpue</a:t>
            </a:r>
            <a:r>
              <a:rPr lang="en-US" sz="1200" dirty="0">
                <a:solidFill>
                  <a:schemeClr val="dk1"/>
                </a:solidFill>
              </a:rPr>
              <a:t>, data inputs.</a:t>
            </a:r>
            <a:endParaRPr lang="en-US" sz="1200" dirty="0"/>
          </a:p>
        </p:txBody>
      </p:sp>
      <p:sp>
        <p:nvSpPr>
          <p:cNvPr id="5" name="TextBox 4">
            <a:extLst>
              <a:ext uri="{FF2B5EF4-FFF2-40B4-BE49-F238E27FC236}">
                <a16:creationId xmlns:a16="http://schemas.microsoft.com/office/drawing/2014/main" id="{8E751A5C-BAFE-4E20-8D02-DA3F1B2737B3}"/>
              </a:ext>
            </a:extLst>
          </p:cNvPr>
          <p:cNvSpPr txBox="1"/>
          <p:nvPr/>
        </p:nvSpPr>
        <p:spPr>
          <a:xfrm>
            <a:off x="997086" y="3071449"/>
            <a:ext cx="5646198" cy="677108"/>
          </a:xfrm>
          <a:prstGeom prst="rect">
            <a:avLst/>
          </a:prstGeom>
          <a:noFill/>
        </p:spPr>
        <p:txBody>
          <a:bodyPr wrap="square" rtlCol="0">
            <a:spAutoFit/>
          </a:bodyPr>
          <a:lstStyle/>
          <a:p>
            <a:r>
              <a:rPr lang="en-US" dirty="0">
                <a:solidFill>
                  <a:schemeClr val="dk1"/>
                </a:solidFill>
              </a:rPr>
              <a:t>Model configuration, assumptions and settings</a:t>
            </a:r>
          </a:p>
          <a:p>
            <a:r>
              <a:rPr lang="en-US" sz="1200" dirty="0">
                <a:solidFill>
                  <a:schemeClr val="dk1"/>
                </a:solidFill>
              </a:rPr>
              <a:t>Comment on the approaches taken for: selectivity, initial conditions, uncertainty, start year, alternative models.</a:t>
            </a:r>
            <a:endParaRPr lang="en-US" sz="1200" dirty="0"/>
          </a:p>
        </p:txBody>
      </p:sp>
      <p:sp>
        <p:nvSpPr>
          <p:cNvPr id="6" name="TextBox 5">
            <a:extLst>
              <a:ext uri="{FF2B5EF4-FFF2-40B4-BE49-F238E27FC236}">
                <a16:creationId xmlns:a16="http://schemas.microsoft.com/office/drawing/2014/main" id="{E7AF9683-C8AD-21AF-422F-698234CC7E68}"/>
              </a:ext>
            </a:extLst>
          </p:cNvPr>
          <p:cNvSpPr txBox="1"/>
          <p:nvPr/>
        </p:nvSpPr>
        <p:spPr>
          <a:xfrm>
            <a:off x="997086" y="4206391"/>
            <a:ext cx="5646198" cy="492443"/>
          </a:xfrm>
          <a:prstGeom prst="rect">
            <a:avLst/>
          </a:prstGeom>
          <a:noFill/>
        </p:spPr>
        <p:txBody>
          <a:bodyPr wrap="square" rtlCol="0">
            <a:spAutoFit/>
          </a:bodyPr>
          <a:lstStyle/>
          <a:p>
            <a:r>
              <a:rPr lang="en-US" dirty="0">
                <a:solidFill>
                  <a:schemeClr val="dk1"/>
                </a:solidFill>
              </a:rPr>
              <a:t>Model diagnostics</a:t>
            </a:r>
          </a:p>
          <a:p>
            <a:r>
              <a:rPr lang="en-US" sz="1200" dirty="0">
                <a:solidFill>
                  <a:schemeClr val="dk1"/>
                </a:solidFill>
              </a:rPr>
              <a:t>Comment on the model diagnostics use and suggest potential changes. </a:t>
            </a:r>
            <a:endParaRPr lang="en-US" sz="1200" dirty="0"/>
          </a:p>
        </p:txBody>
      </p:sp>
      <p:pic>
        <p:nvPicPr>
          <p:cNvPr id="7" name="Picture 6">
            <a:extLst>
              <a:ext uri="{FF2B5EF4-FFF2-40B4-BE49-F238E27FC236}">
                <a16:creationId xmlns:a16="http://schemas.microsoft.com/office/drawing/2014/main" id="{188086B0-AA58-141A-CB8B-9BE80EB919D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172114" y="4593249"/>
            <a:ext cx="642198" cy="492352"/>
          </a:xfrm>
          <a:prstGeom prst="rect">
            <a:avLst/>
          </a:prstGeom>
        </p:spPr>
      </p:pic>
    </p:spTree>
    <p:extLst>
      <p:ext uri="{BB962C8B-B14F-4D97-AF65-F5344CB8AC3E}">
        <p14:creationId xmlns:p14="http://schemas.microsoft.com/office/powerpoint/2010/main" val="4007795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7;p15">
            <a:extLst>
              <a:ext uri="{FF2B5EF4-FFF2-40B4-BE49-F238E27FC236}">
                <a16:creationId xmlns:a16="http://schemas.microsoft.com/office/drawing/2014/main" id="{CBE11078-E4DB-0A97-5EBF-72FC2649DDCA}"/>
              </a:ext>
            </a:extLst>
          </p:cNvPr>
          <p:cNvSpPr txBox="1">
            <a:spLocks noGrp="1"/>
          </p:cNvSpPr>
          <p:nvPr>
            <p:ph type="title"/>
          </p:nvPr>
        </p:nvSpPr>
        <p:spPr>
          <a:xfrm>
            <a:off x="286966" y="93600"/>
            <a:ext cx="6206247" cy="572700"/>
          </a:xfrm>
          <a:prstGeom prst="rect">
            <a:avLst/>
          </a:prstGeom>
        </p:spPr>
        <p:txBody>
          <a:bodyPr spcFirstLastPara="1" wrap="square" lIns="91425" tIns="91425" rIns="91425" bIns="91425" anchor="t" anchorCtr="0">
            <a:normAutofit fontScale="90000"/>
          </a:bodyPr>
          <a:lstStyle/>
          <a:p>
            <a:r>
              <a:rPr lang="en" dirty="0"/>
              <a:t>Terms of Reference</a:t>
            </a:r>
            <a:endParaRPr dirty="0"/>
          </a:p>
        </p:txBody>
      </p:sp>
      <p:sp>
        <p:nvSpPr>
          <p:cNvPr id="3" name="TextBox 2">
            <a:extLst>
              <a:ext uri="{FF2B5EF4-FFF2-40B4-BE49-F238E27FC236}">
                <a16:creationId xmlns:a16="http://schemas.microsoft.com/office/drawing/2014/main" id="{F49444ED-5D4A-F4DB-6D41-BE61BC1D4F42}"/>
              </a:ext>
            </a:extLst>
          </p:cNvPr>
          <p:cNvSpPr txBox="1"/>
          <p:nvPr/>
        </p:nvSpPr>
        <p:spPr>
          <a:xfrm>
            <a:off x="997086" y="863988"/>
            <a:ext cx="5646198" cy="1046440"/>
          </a:xfrm>
          <a:prstGeom prst="rect">
            <a:avLst/>
          </a:prstGeom>
          <a:noFill/>
        </p:spPr>
        <p:txBody>
          <a:bodyPr wrap="square" rtlCol="0">
            <a:spAutoFit/>
          </a:bodyPr>
          <a:lstStyle/>
          <a:p>
            <a:r>
              <a:rPr lang="en-US" dirty="0">
                <a:solidFill>
                  <a:schemeClr val="dk1"/>
                </a:solidFill>
              </a:rPr>
              <a:t>Reference points</a:t>
            </a:r>
          </a:p>
          <a:p>
            <a:r>
              <a:rPr lang="en-US" sz="1200" dirty="0">
                <a:solidFill>
                  <a:schemeClr val="dk1"/>
                </a:solidFill>
              </a:rPr>
              <a:t>Comment on the proposed reference points and management parameters (e.g., MSY, FMSY, SSBMSY, 20%SSBF = 0); if possible and feasible, estimate values for alternative reference points or alternative methods of determining the appropriate reference years for the dynamic B0 calculations.</a:t>
            </a:r>
            <a:endParaRPr lang="en-US" sz="1200" dirty="0"/>
          </a:p>
        </p:txBody>
      </p:sp>
      <p:sp>
        <p:nvSpPr>
          <p:cNvPr id="4" name="TextBox 3">
            <a:extLst>
              <a:ext uri="{FF2B5EF4-FFF2-40B4-BE49-F238E27FC236}">
                <a16:creationId xmlns:a16="http://schemas.microsoft.com/office/drawing/2014/main" id="{45FA098B-BFF5-E557-F4F1-427A84CC3DA5}"/>
              </a:ext>
            </a:extLst>
          </p:cNvPr>
          <p:cNvSpPr txBox="1"/>
          <p:nvPr/>
        </p:nvSpPr>
        <p:spPr>
          <a:xfrm>
            <a:off x="997086" y="2285142"/>
            <a:ext cx="5646198" cy="861774"/>
          </a:xfrm>
          <a:prstGeom prst="rect">
            <a:avLst/>
          </a:prstGeom>
          <a:noFill/>
        </p:spPr>
        <p:txBody>
          <a:bodyPr wrap="square" rtlCol="0">
            <a:spAutoFit/>
          </a:bodyPr>
          <a:lstStyle/>
          <a:p>
            <a:r>
              <a:rPr lang="en-US" dirty="0">
                <a:solidFill>
                  <a:schemeClr val="dk1"/>
                </a:solidFill>
              </a:rPr>
              <a:t>Research</a:t>
            </a:r>
          </a:p>
          <a:p>
            <a:r>
              <a:rPr lang="en-US" sz="1200" dirty="0">
                <a:solidFill>
                  <a:schemeClr val="dk1"/>
                </a:solidFill>
              </a:rPr>
              <a:t>Suggest research priorities to improve our understanding of essential population and fishery dynamics, necessary to formulate best management practice, with the identification of priorities to improve future assessments.</a:t>
            </a:r>
            <a:endParaRPr lang="en-US" sz="1200" dirty="0"/>
          </a:p>
        </p:txBody>
      </p:sp>
      <p:sp>
        <p:nvSpPr>
          <p:cNvPr id="5" name="TextBox 4">
            <a:extLst>
              <a:ext uri="{FF2B5EF4-FFF2-40B4-BE49-F238E27FC236}">
                <a16:creationId xmlns:a16="http://schemas.microsoft.com/office/drawing/2014/main" id="{8E751A5C-BAFE-4E20-8D02-DA3F1B2737B3}"/>
              </a:ext>
            </a:extLst>
          </p:cNvPr>
          <p:cNvSpPr txBox="1"/>
          <p:nvPr/>
        </p:nvSpPr>
        <p:spPr>
          <a:xfrm>
            <a:off x="963039" y="3628554"/>
            <a:ext cx="5646198" cy="861774"/>
          </a:xfrm>
          <a:prstGeom prst="rect">
            <a:avLst/>
          </a:prstGeom>
          <a:noFill/>
        </p:spPr>
        <p:txBody>
          <a:bodyPr wrap="square" rtlCol="0">
            <a:spAutoFit/>
          </a:bodyPr>
          <a:lstStyle/>
          <a:p>
            <a:r>
              <a:rPr lang="en-US" dirty="0">
                <a:solidFill>
                  <a:schemeClr val="dk1"/>
                </a:solidFill>
              </a:rPr>
              <a:t>Presentation</a:t>
            </a:r>
          </a:p>
          <a:p>
            <a:r>
              <a:rPr lang="en-US" sz="1200" dirty="0">
                <a:solidFill>
                  <a:schemeClr val="dk1"/>
                </a:solidFill>
              </a:rPr>
              <a:t>Comment on whether the stock assessment methods, results, and assessment decision process are clearly and accurately presented in the detailed report of the stock assessment.</a:t>
            </a:r>
            <a:endParaRPr lang="en-US" sz="1200" dirty="0"/>
          </a:p>
        </p:txBody>
      </p:sp>
      <p:sp>
        <p:nvSpPr>
          <p:cNvPr id="7" name="Oval 6">
            <a:extLst>
              <a:ext uri="{FF2B5EF4-FFF2-40B4-BE49-F238E27FC236}">
                <a16:creationId xmlns:a16="http://schemas.microsoft.com/office/drawing/2014/main" id="{CBF061ED-EE27-57D3-9480-24CC73FDB0EE}"/>
              </a:ext>
            </a:extLst>
          </p:cNvPr>
          <p:cNvSpPr/>
          <p:nvPr/>
        </p:nvSpPr>
        <p:spPr>
          <a:xfrm>
            <a:off x="214716" y="1044308"/>
            <a:ext cx="685800" cy="685800"/>
          </a:xfrm>
          <a:prstGeom prst="ellipse">
            <a:avLst/>
          </a:prstGeom>
          <a:solidFill>
            <a:srgbClr val="713F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05</a:t>
            </a:r>
          </a:p>
        </p:txBody>
      </p:sp>
      <p:sp>
        <p:nvSpPr>
          <p:cNvPr id="8" name="Oval 7">
            <a:extLst>
              <a:ext uri="{FF2B5EF4-FFF2-40B4-BE49-F238E27FC236}">
                <a16:creationId xmlns:a16="http://schemas.microsoft.com/office/drawing/2014/main" id="{EB96A803-3012-1F2B-C66C-91112055F5AC}"/>
              </a:ext>
            </a:extLst>
          </p:cNvPr>
          <p:cNvSpPr/>
          <p:nvPr/>
        </p:nvSpPr>
        <p:spPr>
          <a:xfrm>
            <a:off x="214716" y="2373129"/>
            <a:ext cx="685800" cy="685800"/>
          </a:xfrm>
          <a:prstGeom prst="ellipse">
            <a:avLst/>
          </a:prstGeom>
          <a:solidFill>
            <a:srgbClr val="8D77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06</a:t>
            </a:r>
          </a:p>
        </p:txBody>
      </p:sp>
      <p:sp>
        <p:nvSpPr>
          <p:cNvPr id="9" name="Oval 8">
            <a:extLst>
              <a:ext uri="{FF2B5EF4-FFF2-40B4-BE49-F238E27FC236}">
                <a16:creationId xmlns:a16="http://schemas.microsoft.com/office/drawing/2014/main" id="{26F702B7-8B56-0030-F33D-3E57BB8474DE}"/>
              </a:ext>
            </a:extLst>
          </p:cNvPr>
          <p:cNvSpPr/>
          <p:nvPr/>
        </p:nvSpPr>
        <p:spPr>
          <a:xfrm>
            <a:off x="214716" y="3716541"/>
            <a:ext cx="685800" cy="685800"/>
          </a:xfrm>
          <a:prstGeom prst="ellipse">
            <a:avLst/>
          </a:prstGeom>
          <a:solidFill>
            <a:srgbClr val="A34D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07</a:t>
            </a:r>
          </a:p>
        </p:txBody>
      </p:sp>
      <p:pic>
        <p:nvPicPr>
          <p:cNvPr id="10" name="Picture 9">
            <a:extLst>
              <a:ext uri="{FF2B5EF4-FFF2-40B4-BE49-F238E27FC236}">
                <a16:creationId xmlns:a16="http://schemas.microsoft.com/office/drawing/2014/main" id="{0D2BDC5C-27AF-510F-11F4-454FAE01AA5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172114" y="4593249"/>
            <a:ext cx="642198" cy="492352"/>
          </a:xfrm>
          <a:prstGeom prst="rect">
            <a:avLst/>
          </a:prstGeom>
        </p:spPr>
      </p:pic>
    </p:spTree>
    <p:extLst>
      <p:ext uri="{BB962C8B-B14F-4D97-AF65-F5344CB8AC3E}">
        <p14:creationId xmlns:p14="http://schemas.microsoft.com/office/powerpoint/2010/main" val="1354699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17" name="Freeform 16">
            <a:extLst>
              <a:ext uri="{FF2B5EF4-FFF2-40B4-BE49-F238E27FC236}">
                <a16:creationId xmlns:a16="http://schemas.microsoft.com/office/drawing/2014/main" id="{AB48C5C7-E53B-51D0-5B25-8CB15FAF3F57}"/>
              </a:ext>
            </a:extLst>
          </p:cNvPr>
          <p:cNvSpPr/>
          <p:nvPr/>
        </p:nvSpPr>
        <p:spPr>
          <a:xfrm>
            <a:off x="0" y="0"/>
            <a:ext cx="985193" cy="5143500"/>
          </a:xfrm>
          <a:custGeom>
            <a:avLst/>
            <a:gdLst>
              <a:gd name="connsiteX0" fmla="*/ 11799 w 985193"/>
              <a:gd name="connsiteY0" fmla="*/ 0 h 5143500"/>
              <a:gd name="connsiteX1" fmla="*/ 985193 w 985193"/>
              <a:gd name="connsiteY1" fmla="*/ 2571750 h 5143500"/>
              <a:gd name="connsiteX2" fmla="*/ 11799 w 985193"/>
              <a:gd name="connsiteY2" fmla="*/ 5143500 h 5143500"/>
              <a:gd name="connsiteX3" fmla="*/ 0 w 985193"/>
              <a:gd name="connsiteY3" fmla="*/ 5141926 h 5143500"/>
              <a:gd name="connsiteX4" fmla="*/ 0 w 985193"/>
              <a:gd name="connsiteY4" fmla="*/ 1574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193" h="5143500">
                <a:moveTo>
                  <a:pt x="11799" y="0"/>
                </a:moveTo>
                <a:cubicBezTo>
                  <a:pt x="549390" y="0"/>
                  <a:pt x="985193" y="1151412"/>
                  <a:pt x="985193" y="2571750"/>
                </a:cubicBezTo>
                <a:cubicBezTo>
                  <a:pt x="985193" y="3992088"/>
                  <a:pt x="549390" y="5143500"/>
                  <a:pt x="11799" y="5143500"/>
                </a:cubicBezTo>
                <a:lnTo>
                  <a:pt x="0" y="5141926"/>
                </a:lnTo>
                <a:lnTo>
                  <a:pt x="0" y="1574"/>
                </a:lnTo>
                <a:close/>
              </a:path>
            </a:pathLst>
          </a:custGeom>
          <a:solidFill>
            <a:srgbClr val="69727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t>   01</a:t>
            </a:r>
          </a:p>
        </p:txBody>
      </p:sp>
      <p:sp>
        <p:nvSpPr>
          <p:cNvPr id="18" name="TextBox 17">
            <a:extLst>
              <a:ext uri="{FF2B5EF4-FFF2-40B4-BE49-F238E27FC236}">
                <a16:creationId xmlns:a16="http://schemas.microsoft.com/office/drawing/2014/main" id="{70837A86-3273-F0D5-E538-C75BFC61EA18}"/>
              </a:ext>
            </a:extLst>
          </p:cNvPr>
          <p:cNvSpPr txBox="1"/>
          <p:nvPr/>
        </p:nvSpPr>
        <p:spPr>
          <a:xfrm rot="16200000">
            <a:off x="-411651" y="2371695"/>
            <a:ext cx="1223412" cy="400110"/>
          </a:xfrm>
          <a:prstGeom prst="rect">
            <a:avLst/>
          </a:prstGeom>
          <a:noFill/>
        </p:spPr>
        <p:txBody>
          <a:bodyPr wrap="none" rtlCol="0">
            <a:spAutoFit/>
          </a:bodyPr>
          <a:lstStyle/>
          <a:p>
            <a:r>
              <a:rPr lang="en-US" sz="2000" dirty="0">
                <a:solidFill>
                  <a:schemeClr val="bg1"/>
                </a:solidFill>
              </a:rPr>
              <a:t>Structure</a:t>
            </a:r>
          </a:p>
        </p:txBody>
      </p:sp>
      <p:sp>
        <p:nvSpPr>
          <p:cNvPr id="20" name="TextBox 19">
            <a:extLst>
              <a:ext uri="{FF2B5EF4-FFF2-40B4-BE49-F238E27FC236}">
                <a16:creationId xmlns:a16="http://schemas.microsoft.com/office/drawing/2014/main" id="{833ACA5B-6E03-0AE3-7A04-DFEB00684D37}"/>
              </a:ext>
            </a:extLst>
          </p:cNvPr>
          <p:cNvSpPr txBox="1"/>
          <p:nvPr/>
        </p:nvSpPr>
        <p:spPr>
          <a:xfrm>
            <a:off x="1214248" y="1325255"/>
            <a:ext cx="5480500" cy="2492990"/>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dirty="0"/>
              <a:t>(S) Re-evaluative and simplify the Japanese fleet structure by focusing on operational level information.</a:t>
            </a:r>
          </a:p>
          <a:p>
            <a:pPr marL="285750" indent="-285750">
              <a:spcBef>
                <a:spcPts val="1200"/>
              </a:spcBef>
              <a:buFont typeface="Arial" panose="020B0604020202020204" pitchFamily="34" charset="0"/>
              <a:buChar char="•"/>
            </a:pPr>
            <a:r>
              <a:rPr lang="en-US" dirty="0"/>
              <a:t>(S) For each fleets improve information on their spatiotemporal structure to more fully understand CPUE, size composition, targeting, changes in fleet composition and vessel turnover.</a:t>
            </a:r>
          </a:p>
          <a:p>
            <a:pPr marL="285750" indent="-285750">
              <a:spcBef>
                <a:spcPts val="1200"/>
              </a:spcBef>
              <a:buFont typeface="Arial" panose="020B0604020202020204" pitchFamily="34" charset="0"/>
              <a:buChar char="•"/>
            </a:pPr>
            <a:r>
              <a:rPr lang="en-US" dirty="0"/>
              <a:t>(L) Continue to pursue genetic research towards improving understanding of stock structure.</a:t>
            </a:r>
          </a:p>
          <a:p>
            <a:pPr marL="285750" indent="-285750">
              <a:spcBef>
                <a:spcPts val="1200"/>
              </a:spcBef>
              <a:buFont typeface="Arial" panose="020B0604020202020204" pitchFamily="34" charset="0"/>
              <a:buChar char="•"/>
            </a:pPr>
            <a:r>
              <a:rPr lang="en-US" dirty="0"/>
              <a:t>(L) Explore the use of and index fishery approach with the potential of developing a cross fleet unified CPUE </a:t>
            </a:r>
          </a:p>
        </p:txBody>
      </p:sp>
      <p:pic>
        <p:nvPicPr>
          <p:cNvPr id="21" name="Picture 20">
            <a:extLst>
              <a:ext uri="{FF2B5EF4-FFF2-40B4-BE49-F238E27FC236}">
                <a16:creationId xmlns:a16="http://schemas.microsoft.com/office/drawing/2014/main" id="{C48014D8-BA7E-9E37-4EEA-11DC1EBA5FA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72114" y="4593249"/>
            <a:ext cx="642198" cy="49235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17" name="Freeform 16">
            <a:extLst>
              <a:ext uri="{FF2B5EF4-FFF2-40B4-BE49-F238E27FC236}">
                <a16:creationId xmlns:a16="http://schemas.microsoft.com/office/drawing/2014/main" id="{AB48C5C7-E53B-51D0-5B25-8CB15FAF3F57}"/>
              </a:ext>
            </a:extLst>
          </p:cNvPr>
          <p:cNvSpPr/>
          <p:nvPr/>
        </p:nvSpPr>
        <p:spPr>
          <a:xfrm>
            <a:off x="0" y="0"/>
            <a:ext cx="985193" cy="5143500"/>
          </a:xfrm>
          <a:custGeom>
            <a:avLst/>
            <a:gdLst>
              <a:gd name="connsiteX0" fmla="*/ 11799 w 985193"/>
              <a:gd name="connsiteY0" fmla="*/ 0 h 5143500"/>
              <a:gd name="connsiteX1" fmla="*/ 985193 w 985193"/>
              <a:gd name="connsiteY1" fmla="*/ 2571750 h 5143500"/>
              <a:gd name="connsiteX2" fmla="*/ 11799 w 985193"/>
              <a:gd name="connsiteY2" fmla="*/ 5143500 h 5143500"/>
              <a:gd name="connsiteX3" fmla="*/ 0 w 985193"/>
              <a:gd name="connsiteY3" fmla="*/ 5141926 h 5143500"/>
              <a:gd name="connsiteX4" fmla="*/ 0 w 985193"/>
              <a:gd name="connsiteY4" fmla="*/ 1574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193" h="5143500">
                <a:moveTo>
                  <a:pt x="11799" y="0"/>
                </a:moveTo>
                <a:cubicBezTo>
                  <a:pt x="549390" y="0"/>
                  <a:pt x="985193" y="1151412"/>
                  <a:pt x="985193" y="2571750"/>
                </a:cubicBezTo>
                <a:cubicBezTo>
                  <a:pt x="985193" y="3992088"/>
                  <a:pt x="549390" y="5143500"/>
                  <a:pt x="11799" y="5143500"/>
                </a:cubicBezTo>
                <a:lnTo>
                  <a:pt x="0" y="5141926"/>
                </a:lnTo>
                <a:lnTo>
                  <a:pt x="0" y="1574"/>
                </a:lnTo>
                <a:close/>
              </a:path>
            </a:pathLst>
          </a:custGeom>
          <a:solidFill>
            <a:srgbClr val="58554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t>   02</a:t>
            </a:r>
          </a:p>
        </p:txBody>
      </p:sp>
      <p:sp>
        <p:nvSpPr>
          <p:cNvPr id="18" name="TextBox 17">
            <a:extLst>
              <a:ext uri="{FF2B5EF4-FFF2-40B4-BE49-F238E27FC236}">
                <a16:creationId xmlns:a16="http://schemas.microsoft.com/office/drawing/2014/main" id="{70837A86-3273-F0D5-E538-C75BFC61EA18}"/>
              </a:ext>
            </a:extLst>
          </p:cNvPr>
          <p:cNvSpPr txBox="1"/>
          <p:nvPr/>
        </p:nvSpPr>
        <p:spPr>
          <a:xfrm rot="16200000">
            <a:off x="-619238" y="2371695"/>
            <a:ext cx="1638590" cy="400110"/>
          </a:xfrm>
          <a:prstGeom prst="rect">
            <a:avLst/>
          </a:prstGeom>
          <a:noFill/>
        </p:spPr>
        <p:txBody>
          <a:bodyPr wrap="none" rtlCol="0">
            <a:spAutoFit/>
          </a:bodyPr>
          <a:lstStyle/>
          <a:p>
            <a:r>
              <a:rPr lang="en-US" sz="2000" dirty="0">
                <a:solidFill>
                  <a:schemeClr val="bg1"/>
                </a:solidFill>
              </a:rPr>
              <a:t>Model inputs</a:t>
            </a:r>
          </a:p>
        </p:txBody>
      </p:sp>
      <p:sp>
        <p:nvSpPr>
          <p:cNvPr id="2" name="TextBox 1">
            <a:extLst>
              <a:ext uri="{FF2B5EF4-FFF2-40B4-BE49-F238E27FC236}">
                <a16:creationId xmlns:a16="http://schemas.microsoft.com/office/drawing/2014/main" id="{DD431AC2-B0C5-0A8B-857B-B1704B081876}"/>
              </a:ext>
            </a:extLst>
          </p:cNvPr>
          <p:cNvSpPr txBox="1"/>
          <p:nvPr/>
        </p:nvSpPr>
        <p:spPr>
          <a:xfrm>
            <a:off x="1152159" y="794677"/>
            <a:ext cx="5480500" cy="3877985"/>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dirty="0"/>
              <a:t>(S) Growth and selectivity have a strong impact on the modeling results and continued effort to more fully understand these is necessary (International Biological Billfish Sampling Project (IBBS), fitting growth in the assessment, resolving spine age bias, spatial structure)</a:t>
            </a:r>
          </a:p>
          <a:p>
            <a:pPr marL="285750" indent="-285750">
              <a:spcBef>
                <a:spcPts val="1200"/>
              </a:spcBef>
              <a:buFont typeface="Arial" panose="020B0604020202020204" pitchFamily="34" charset="0"/>
              <a:buChar char="•"/>
            </a:pPr>
            <a:r>
              <a:rPr lang="en-US" dirty="0"/>
              <a:t>(S) Standardize size compositions</a:t>
            </a:r>
          </a:p>
          <a:p>
            <a:pPr marL="285750" indent="-285750">
              <a:spcBef>
                <a:spcPts val="1200"/>
              </a:spcBef>
              <a:buFont typeface="Arial" panose="020B0604020202020204" pitchFamily="34" charset="0"/>
              <a:buChar char="•"/>
            </a:pPr>
            <a:r>
              <a:rPr lang="en-US" dirty="0"/>
              <a:t>(S) Try not to split CPUE time series. In particular the Japanese longline CPUE if early period driftnet removals are included.</a:t>
            </a:r>
          </a:p>
          <a:p>
            <a:pPr marL="285750" indent="-285750">
              <a:spcBef>
                <a:spcPts val="1200"/>
              </a:spcBef>
              <a:buFont typeface="Arial" panose="020B0604020202020204" pitchFamily="34" charset="0"/>
              <a:buChar char="•"/>
            </a:pPr>
            <a:r>
              <a:rPr lang="en-US" dirty="0"/>
              <a:t>(S) Unresolvable conflicting CPUE time series should be used in alternative model scenarios.</a:t>
            </a:r>
          </a:p>
          <a:p>
            <a:pPr marL="285750" indent="-285750">
              <a:spcBef>
                <a:spcPts val="1200"/>
              </a:spcBef>
              <a:buFont typeface="Arial" panose="020B0604020202020204" pitchFamily="34" charset="0"/>
              <a:buChar char="•"/>
            </a:pPr>
            <a:r>
              <a:rPr lang="en-US" dirty="0"/>
              <a:t>(L) Explore developing multinational CPUE time series to address decreasing spatial coverage due to fleet range contraction </a:t>
            </a:r>
          </a:p>
          <a:p>
            <a:pPr marL="285750" indent="-285750">
              <a:spcBef>
                <a:spcPts val="1200"/>
              </a:spcBef>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6995261F-2BC4-9FED-2A71-EB95B50A11D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72114" y="4593249"/>
            <a:ext cx="642198" cy="492352"/>
          </a:xfrm>
          <a:prstGeom prst="rect">
            <a:avLst/>
          </a:prstGeom>
        </p:spPr>
      </p:pic>
    </p:spTree>
    <p:extLst>
      <p:ext uri="{BB962C8B-B14F-4D97-AF65-F5344CB8AC3E}">
        <p14:creationId xmlns:p14="http://schemas.microsoft.com/office/powerpoint/2010/main" val="1570249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17" name="Freeform 16">
            <a:extLst>
              <a:ext uri="{FF2B5EF4-FFF2-40B4-BE49-F238E27FC236}">
                <a16:creationId xmlns:a16="http://schemas.microsoft.com/office/drawing/2014/main" id="{AB48C5C7-E53B-51D0-5B25-8CB15FAF3F57}"/>
              </a:ext>
            </a:extLst>
          </p:cNvPr>
          <p:cNvSpPr/>
          <p:nvPr/>
        </p:nvSpPr>
        <p:spPr>
          <a:xfrm>
            <a:off x="0" y="0"/>
            <a:ext cx="985193" cy="5143500"/>
          </a:xfrm>
          <a:custGeom>
            <a:avLst/>
            <a:gdLst>
              <a:gd name="connsiteX0" fmla="*/ 11799 w 985193"/>
              <a:gd name="connsiteY0" fmla="*/ 0 h 5143500"/>
              <a:gd name="connsiteX1" fmla="*/ 985193 w 985193"/>
              <a:gd name="connsiteY1" fmla="*/ 2571750 h 5143500"/>
              <a:gd name="connsiteX2" fmla="*/ 11799 w 985193"/>
              <a:gd name="connsiteY2" fmla="*/ 5143500 h 5143500"/>
              <a:gd name="connsiteX3" fmla="*/ 0 w 985193"/>
              <a:gd name="connsiteY3" fmla="*/ 5141926 h 5143500"/>
              <a:gd name="connsiteX4" fmla="*/ 0 w 985193"/>
              <a:gd name="connsiteY4" fmla="*/ 1574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193" h="5143500">
                <a:moveTo>
                  <a:pt x="11799" y="0"/>
                </a:moveTo>
                <a:cubicBezTo>
                  <a:pt x="549390" y="0"/>
                  <a:pt x="985193" y="1151412"/>
                  <a:pt x="985193" y="2571750"/>
                </a:cubicBezTo>
                <a:cubicBezTo>
                  <a:pt x="985193" y="3992088"/>
                  <a:pt x="549390" y="5143500"/>
                  <a:pt x="11799" y="5143500"/>
                </a:cubicBezTo>
                <a:lnTo>
                  <a:pt x="0" y="5141926"/>
                </a:lnTo>
                <a:lnTo>
                  <a:pt x="0" y="1574"/>
                </a:lnTo>
                <a:close/>
              </a:path>
            </a:pathLst>
          </a:custGeom>
          <a:solidFill>
            <a:srgbClr val="58554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t>   02</a:t>
            </a:r>
          </a:p>
        </p:txBody>
      </p:sp>
      <p:sp>
        <p:nvSpPr>
          <p:cNvPr id="18" name="TextBox 17">
            <a:extLst>
              <a:ext uri="{FF2B5EF4-FFF2-40B4-BE49-F238E27FC236}">
                <a16:creationId xmlns:a16="http://schemas.microsoft.com/office/drawing/2014/main" id="{70837A86-3273-F0D5-E538-C75BFC61EA18}"/>
              </a:ext>
            </a:extLst>
          </p:cNvPr>
          <p:cNvSpPr txBox="1"/>
          <p:nvPr/>
        </p:nvSpPr>
        <p:spPr>
          <a:xfrm rot="16200000">
            <a:off x="-619238" y="2371695"/>
            <a:ext cx="1638590" cy="400110"/>
          </a:xfrm>
          <a:prstGeom prst="rect">
            <a:avLst/>
          </a:prstGeom>
          <a:noFill/>
        </p:spPr>
        <p:txBody>
          <a:bodyPr wrap="none" rtlCol="0">
            <a:spAutoFit/>
          </a:bodyPr>
          <a:lstStyle/>
          <a:p>
            <a:r>
              <a:rPr lang="en-US" sz="2000" dirty="0">
                <a:solidFill>
                  <a:schemeClr val="bg1"/>
                </a:solidFill>
              </a:rPr>
              <a:t>Model inputs</a:t>
            </a:r>
          </a:p>
        </p:txBody>
      </p:sp>
      <p:sp>
        <p:nvSpPr>
          <p:cNvPr id="2" name="TextBox 1">
            <a:extLst>
              <a:ext uri="{FF2B5EF4-FFF2-40B4-BE49-F238E27FC236}">
                <a16:creationId xmlns:a16="http://schemas.microsoft.com/office/drawing/2014/main" id="{DD431AC2-B0C5-0A8B-857B-B1704B081876}"/>
              </a:ext>
            </a:extLst>
          </p:cNvPr>
          <p:cNvSpPr txBox="1"/>
          <p:nvPr/>
        </p:nvSpPr>
        <p:spPr>
          <a:xfrm>
            <a:off x="1191670" y="1590544"/>
            <a:ext cx="5480500" cy="1908215"/>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dirty="0"/>
              <a:t>(S) Continue to improve the full historical time series of catch, discards, and reporting even if the full series is not used in the assessment.</a:t>
            </a:r>
          </a:p>
          <a:p>
            <a:pPr marL="285750" indent="-285750">
              <a:spcBef>
                <a:spcPts val="1200"/>
              </a:spcBef>
              <a:buFont typeface="Arial" panose="020B0604020202020204" pitchFamily="34" charset="0"/>
              <a:buChar char="•"/>
            </a:pPr>
            <a:r>
              <a:rPr lang="en-US" dirty="0"/>
              <a:t>(L) Consider age sampling for a fleet to improve population scale estimates.</a:t>
            </a:r>
          </a:p>
          <a:p>
            <a:pPr marL="285750" indent="-285750">
              <a:spcBef>
                <a:spcPts val="1200"/>
              </a:spcBef>
              <a:buFont typeface="Arial" panose="020B0604020202020204" pitchFamily="34" charset="0"/>
              <a:buChar char="•"/>
            </a:pPr>
            <a:r>
              <a:rPr lang="en-US" dirty="0"/>
              <a:t>(S) Revisit all life history characteristics (mortality, steepness, etc.) given new information and the evolution of best practices.</a:t>
            </a:r>
          </a:p>
        </p:txBody>
      </p:sp>
      <p:pic>
        <p:nvPicPr>
          <p:cNvPr id="3" name="Picture 2">
            <a:extLst>
              <a:ext uri="{FF2B5EF4-FFF2-40B4-BE49-F238E27FC236}">
                <a16:creationId xmlns:a16="http://schemas.microsoft.com/office/drawing/2014/main" id="{B8DFC5CB-E5F7-1335-E701-78F927DD393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72114" y="4593249"/>
            <a:ext cx="642198" cy="492352"/>
          </a:xfrm>
          <a:prstGeom prst="rect">
            <a:avLst/>
          </a:prstGeom>
        </p:spPr>
      </p:pic>
    </p:spTree>
    <p:extLst>
      <p:ext uri="{BB962C8B-B14F-4D97-AF65-F5344CB8AC3E}">
        <p14:creationId xmlns:p14="http://schemas.microsoft.com/office/powerpoint/2010/main" val="1252773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17" name="Freeform 16">
            <a:extLst>
              <a:ext uri="{FF2B5EF4-FFF2-40B4-BE49-F238E27FC236}">
                <a16:creationId xmlns:a16="http://schemas.microsoft.com/office/drawing/2014/main" id="{AB48C5C7-E53B-51D0-5B25-8CB15FAF3F57}"/>
              </a:ext>
            </a:extLst>
          </p:cNvPr>
          <p:cNvSpPr/>
          <p:nvPr/>
        </p:nvSpPr>
        <p:spPr>
          <a:xfrm>
            <a:off x="0" y="0"/>
            <a:ext cx="985193" cy="5143500"/>
          </a:xfrm>
          <a:custGeom>
            <a:avLst/>
            <a:gdLst>
              <a:gd name="connsiteX0" fmla="*/ 11799 w 985193"/>
              <a:gd name="connsiteY0" fmla="*/ 0 h 5143500"/>
              <a:gd name="connsiteX1" fmla="*/ 985193 w 985193"/>
              <a:gd name="connsiteY1" fmla="*/ 2571750 h 5143500"/>
              <a:gd name="connsiteX2" fmla="*/ 11799 w 985193"/>
              <a:gd name="connsiteY2" fmla="*/ 5143500 h 5143500"/>
              <a:gd name="connsiteX3" fmla="*/ 0 w 985193"/>
              <a:gd name="connsiteY3" fmla="*/ 5141926 h 5143500"/>
              <a:gd name="connsiteX4" fmla="*/ 0 w 985193"/>
              <a:gd name="connsiteY4" fmla="*/ 1574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193" h="5143500">
                <a:moveTo>
                  <a:pt x="11799" y="0"/>
                </a:moveTo>
                <a:cubicBezTo>
                  <a:pt x="549390" y="0"/>
                  <a:pt x="985193" y="1151412"/>
                  <a:pt x="985193" y="2571750"/>
                </a:cubicBezTo>
                <a:cubicBezTo>
                  <a:pt x="985193" y="3992088"/>
                  <a:pt x="549390" y="5143500"/>
                  <a:pt x="11799" y="5143500"/>
                </a:cubicBezTo>
                <a:lnTo>
                  <a:pt x="0" y="5141926"/>
                </a:lnTo>
                <a:lnTo>
                  <a:pt x="0" y="1574"/>
                </a:lnTo>
                <a:close/>
              </a:path>
            </a:pathLst>
          </a:custGeom>
          <a:solidFill>
            <a:srgbClr val="A4A18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t>   03</a:t>
            </a:r>
          </a:p>
        </p:txBody>
      </p:sp>
      <p:sp>
        <p:nvSpPr>
          <p:cNvPr id="18" name="TextBox 17">
            <a:extLst>
              <a:ext uri="{FF2B5EF4-FFF2-40B4-BE49-F238E27FC236}">
                <a16:creationId xmlns:a16="http://schemas.microsoft.com/office/drawing/2014/main" id="{70837A86-3273-F0D5-E538-C75BFC61EA18}"/>
              </a:ext>
            </a:extLst>
          </p:cNvPr>
          <p:cNvSpPr txBox="1"/>
          <p:nvPr/>
        </p:nvSpPr>
        <p:spPr>
          <a:xfrm rot="16200000">
            <a:off x="-1011174" y="2371695"/>
            <a:ext cx="2422458" cy="400110"/>
          </a:xfrm>
          <a:prstGeom prst="rect">
            <a:avLst/>
          </a:prstGeom>
          <a:noFill/>
        </p:spPr>
        <p:txBody>
          <a:bodyPr wrap="none" rtlCol="0">
            <a:spAutoFit/>
          </a:bodyPr>
          <a:lstStyle/>
          <a:p>
            <a:r>
              <a:rPr lang="en-US" sz="2000" dirty="0">
                <a:solidFill>
                  <a:schemeClr val="bg1"/>
                </a:solidFill>
              </a:rPr>
              <a:t>Model configuration</a:t>
            </a:r>
          </a:p>
        </p:txBody>
      </p:sp>
      <p:sp>
        <p:nvSpPr>
          <p:cNvPr id="2" name="TextBox 1">
            <a:extLst>
              <a:ext uri="{FF2B5EF4-FFF2-40B4-BE49-F238E27FC236}">
                <a16:creationId xmlns:a16="http://schemas.microsoft.com/office/drawing/2014/main" id="{5F219E7C-FC5F-6DA8-CB7A-B4FD4CF6BD3B}"/>
              </a:ext>
            </a:extLst>
          </p:cNvPr>
          <p:cNvSpPr txBox="1"/>
          <p:nvPr/>
        </p:nvSpPr>
        <p:spPr>
          <a:xfrm>
            <a:off x="1214247" y="382633"/>
            <a:ext cx="5480500" cy="4678204"/>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dirty="0"/>
              <a:t>(S) The panel recommends the adoption of an ensemble model approach. The ensemble should consider: growth, assessment start year, steepness, catch uncertainty, and conflicting time series.</a:t>
            </a:r>
          </a:p>
          <a:p>
            <a:pPr marL="285750" indent="-285750">
              <a:spcBef>
                <a:spcPts val="1200"/>
              </a:spcBef>
              <a:buFont typeface="Arial" panose="020B0604020202020204" pitchFamily="34" charset="0"/>
              <a:buChar char="•"/>
            </a:pPr>
            <a:r>
              <a:rPr lang="en-US" dirty="0"/>
              <a:t>(S) Given the structure of the area-implicit assessment model, The panel recommends fleet 18, the TWN DWLL, as the only fleet with have asymptotic selectivity.</a:t>
            </a:r>
          </a:p>
          <a:p>
            <a:pPr marL="285750" indent="-285750">
              <a:spcBef>
                <a:spcPts val="1200"/>
              </a:spcBef>
              <a:buFont typeface="Arial" panose="020B0604020202020204" pitchFamily="34" charset="0"/>
              <a:buChar char="•"/>
            </a:pPr>
            <a:r>
              <a:rPr lang="en-US" sz="1400" dirty="0"/>
              <a:t>(S) Aim to remove time blocks from the selectivity parameterization of the Japanese and US fleets.</a:t>
            </a:r>
          </a:p>
          <a:p>
            <a:pPr marL="285750" indent="-285750">
              <a:spcBef>
                <a:spcPts val="1200"/>
              </a:spcBef>
              <a:buFont typeface="Arial" panose="020B0604020202020204" pitchFamily="34" charset="0"/>
              <a:buChar char="•"/>
            </a:pPr>
            <a:r>
              <a:rPr lang="en-US" dirty="0"/>
              <a:t>(S) Review selectivity assumptions and diagnostics (parameter variances, bounds) to improve convergence.</a:t>
            </a:r>
          </a:p>
          <a:p>
            <a:pPr marL="285750" indent="-285750">
              <a:spcBef>
                <a:spcPts val="1200"/>
              </a:spcBef>
              <a:buFont typeface="Arial" panose="020B0604020202020204" pitchFamily="34" charset="0"/>
              <a:buChar char="•"/>
            </a:pPr>
            <a:r>
              <a:rPr lang="en-US" dirty="0"/>
              <a:t>(L) Engage in simulation work to understand how best to account for spatial differences in life history characteristics.</a:t>
            </a:r>
          </a:p>
          <a:p>
            <a:pPr marL="285750" indent="-285750">
              <a:spcBef>
                <a:spcPts val="1200"/>
              </a:spcBef>
              <a:buFont typeface="Arial" panose="020B0604020202020204" pitchFamily="34" charset="0"/>
              <a:buChar char="•"/>
            </a:pPr>
            <a:r>
              <a:rPr lang="en-US" dirty="0"/>
              <a:t>(S) The panels preference is that the model begin as early as possible (</a:t>
            </a:r>
            <a:r>
              <a:rPr lang="en-US" dirty="0" err="1"/>
              <a:t>i.e</a:t>
            </a:r>
            <a:r>
              <a:rPr lang="en-US" dirty="0"/>
              <a:t>, 1977) and alternative start dates be included in the ensemble approach.</a:t>
            </a:r>
          </a:p>
          <a:p>
            <a:pPr marL="285750" indent="-285750">
              <a:spcBef>
                <a:spcPts val="1200"/>
              </a:spcBef>
              <a:buFont typeface="Arial" panose="020B0604020202020204" pitchFamily="34" charset="0"/>
              <a:buChar char="•"/>
            </a:pPr>
            <a:endParaRPr lang="en-US" dirty="0"/>
          </a:p>
        </p:txBody>
      </p:sp>
      <p:pic>
        <p:nvPicPr>
          <p:cNvPr id="3" name="Picture 2">
            <a:extLst>
              <a:ext uri="{FF2B5EF4-FFF2-40B4-BE49-F238E27FC236}">
                <a16:creationId xmlns:a16="http://schemas.microsoft.com/office/drawing/2014/main" id="{5CC65586-1664-EDD8-C0E0-445B376110B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72114" y="4593249"/>
            <a:ext cx="642198" cy="492352"/>
          </a:xfrm>
          <a:prstGeom prst="rect">
            <a:avLst/>
          </a:prstGeom>
        </p:spPr>
      </p:pic>
    </p:spTree>
    <p:extLst>
      <p:ext uri="{BB962C8B-B14F-4D97-AF65-F5344CB8AC3E}">
        <p14:creationId xmlns:p14="http://schemas.microsoft.com/office/powerpoint/2010/main" val="1597251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17" name="Freeform 16">
            <a:extLst>
              <a:ext uri="{FF2B5EF4-FFF2-40B4-BE49-F238E27FC236}">
                <a16:creationId xmlns:a16="http://schemas.microsoft.com/office/drawing/2014/main" id="{AB48C5C7-E53B-51D0-5B25-8CB15FAF3F57}"/>
              </a:ext>
            </a:extLst>
          </p:cNvPr>
          <p:cNvSpPr/>
          <p:nvPr/>
        </p:nvSpPr>
        <p:spPr>
          <a:xfrm>
            <a:off x="0" y="0"/>
            <a:ext cx="985193" cy="5143500"/>
          </a:xfrm>
          <a:custGeom>
            <a:avLst/>
            <a:gdLst>
              <a:gd name="connsiteX0" fmla="*/ 11799 w 985193"/>
              <a:gd name="connsiteY0" fmla="*/ 0 h 5143500"/>
              <a:gd name="connsiteX1" fmla="*/ 985193 w 985193"/>
              <a:gd name="connsiteY1" fmla="*/ 2571750 h 5143500"/>
              <a:gd name="connsiteX2" fmla="*/ 11799 w 985193"/>
              <a:gd name="connsiteY2" fmla="*/ 5143500 h 5143500"/>
              <a:gd name="connsiteX3" fmla="*/ 0 w 985193"/>
              <a:gd name="connsiteY3" fmla="*/ 5141926 h 5143500"/>
              <a:gd name="connsiteX4" fmla="*/ 0 w 985193"/>
              <a:gd name="connsiteY4" fmla="*/ 1574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193" h="5143500">
                <a:moveTo>
                  <a:pt x="11799" y="0"/>
                </a:moveTo>
                <a:cubicBezTo>
                  <a:pt x="549390" y="0"/>
                  <a:pt x="985193" y="1151412"/>
                  <a:pt x="985193" y="2571750"/>
                </a:cubicBezTo>
                <a:cubicBezTo>
                  <a:pt x="985193" y="3992088"/>
                  <a:pt x="549390" y="5143500"/>
                  <a:pt x="11799" y="5143500"/>
                </a:cubicBezTo>
                <a:lnTo>
                  <a:pt x="0" y="5141926"/>
                </a:lnTo>
                <a:lnTo>
                  <a:pt x="0" y="1574"/>
                </a:lnTo>
                <a:close/>
              </a:path>
            </a:pathLst>
          </a:custGeom>
          <a:solidFill>
            <a:srgbClr val="E4C08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t>   04</a:t>
            </a:r>
          </a:p>
        </p:txBody>
      </p:sp>
      <p:sp>
        <p:nvSpPr>
          <p:cNvPr id="18" name="TextBox 17">
            <a:extLst>
              <a:ext uri="{FF2B5EF4-FFF2-40B4-BE49-F238E27FC236}">
                <a16:creationId xmlns:a16="http://schemas.microsoft.com/office/drawing/2014/main" id="{70837A86-3273-F0D5-E538-C75BFC61EA18}"/>
              </a:ext>
            </a:extLst>
          </p:cNvPr>
          <p:cNvSpPr txBox="1"/>
          <p:nvPr/>
        </p:nvSpPr>
        <p:spPr>
          <a:xfrm rot="16200000">
            <a:off x="-919001" y="2371695"/>
            <a:ext cx="2238113" cy="400110"/>
          </a:xfrm>
          <a:prstGeom prst="rect">
            <a:avLst/>
          </a:prstGeom>
          <a:noFill/>
        </p:spPr>
        <p:txBody>
          <a:bodyPr wrap="none" rtlCol="0">
            <a:spAutoFit/>
          </a:bodyPr>
          <a:lstStyle/>
          <a:p>
            <a:r>
              <a:rPr lang="en-US" sz="2000" dirty="0">
                <a:solidFill>
                  <a:schemeClr val="bg1"/>
                </a:solidFill>
              </a:rPr>
              <a:t>Model diagnostics</a:t>
            </a:r>
          </a:p>
        </p:txBody>
      </p:sp>
      <p:sp>
        <p:nvSpPr>
          <p:cNvPr id="2" name="TextBox 1">
            <a:extLst>
              <a:ext uri="{FF2B5EF4-FFF2-40B4-BE49-F238E27FC236}">
                <a16:creationId xmlns:a16="http://schemas.microsoft.com/office/drawing/2014/main" id="{4B344FC4-4AD9-13B3-2911-D50824F9D743}"/>
              </a:ext>
            </a:extLst>
          </p:cNvPr>
          <p:cNvSpPr txBox="1"/>
          <p:nvPr/>
        </p:nvSpPr>
        <p:spPr>
          <a:xfrm>
            <a:off x="1214247" y="382633"/>
            <a:ext cx="5480500" cy="4001095"/>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dirty="0"/>
              <a:t>(S) Models that have not converged should not be in base reporting of results.</a:t>
            </a:r>
          </a:p>
          <a:p>
            <a:pPr marL="285750" indent="-285750">
              <a:spcBef>
                <a:spcPts val="1200"/>
              </a:spcBef>
              <a:buFont typeface="Arial" panose="020B0604020202020204" pitchFamily="34" charset="0"/>
              <a:buChar char="•"/>
            </a:pPr>
            <a:r>
              <a:rPr lang="en-US" dirty="0"/>
              <a:t>In general the model diagnostic and sensitivity analysis used were appropriate.</a:t>
            </a:r>
          </a:p>
          <a:p>
            <a:pPr marL="285750" indent="-285750">
              <a:spcBef>
                <a:spcPts val="1200"/>
              </a:spcBef>
              <a:buFont typeface="Arial" panose="020B0604020202020204" pitchFamily="34" charset="0"/>
              <a:buChar char="•"/>
            </a:pPr>
            <a:r>
              <a:rPr lang="en-US" dirty="0"/>
              <a:t>(S) Revisit data weighting when residual scales are notable difference (e.g., size composition).</a:t>
            </a:r>
          </a:p>
          <a:p>
            <a:pPr marL="285750" indent="-285750">
              <a:spcBef>
                <a:spcPts val="1200"/>
              </a:spcBef>
              <a:buFont typeface="Arial" panose="020B0604020202020204" pitchFamily="34" charset="0"/>
              <a:buChar char="•"/>
            </a:pPr>
            <a:r>
              <a:rPr lang="en-US" dirty="0"/>
              <a:t>(S) Tension between flat CPUE through the high catch period and independent scaling of this period and the later period where length frequency data is fit appears to have forced the model into a domain where it needs to be highly responsive to recruitment deviations as well as fishery removals to fit the data. The adoption of the review panel’s recommendations related to selectivity and continuity of time series should change this pattern. The response of the model to these changes as demonstrated by the additional runs requested suggest these are productive areas of exploration</a:t>
            </a:r>
          </a:p>
        </p:txBody>
      </p:sp>
      <p:pic>
        <p:nvPicPr>
          <p:cNvPr id="3" name="Picture 2">
            <a:extLst>
              <a:ext uri="{FF2B5EF4-FFF2-40B4-BE49-F238E27FC236}">
                <a16:creationId xmlns:a16="http://schemas.microsoft.com/office/drawing/2014/main" id="{4795758F-23D4-34F2-8317-8AB426CCAD9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72114" y="4593249"/>
            <a:ext cx="642198" cy="492352"/>
          </a:xfrm>
          <a:prstGeom prst="rect">
            <a:avLst/>
          </a:prstGeom>
        </p:spPr>
      </p:pic>
    </p:spTree>
    <p:extLst>
      <p:ext uri="{BB962C8B-B14F-4D97-AF65-F5344CB8AC3E}">
        <p14:creationId xmlns:p14="http://schemas.microsoft.com/office/powerpoint/2010/main" val="2257891196"/>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4146</TotalTime>
  <Words>1315</Words>
  <Application>Microsoft Macintosh PowerPoint</Application>
  <PresentationFormat>Custom</PresentationFormat>
  <Paragraphs>89</Paragraphs>
  <Slides>13</Slides>
  <Notes>10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Simple Light</vt:lpstr>
      <vt:lpstr>ISC WCNPO Striped Marlin Assessment Peer Review</vt:lpstr>
      <vt:lpstr>PowerPoint Presentation</vt:lpstr>
      <vt:lpstr>Terms of Reference</vt:lpstr>
      <vt:lpstr>Terms of Reference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robert.ahrens</cp:lastModifiedBy>
  <cp:revision>9</cp:revision>
  <dcterms:modified xsi:type="dcterms:W3CDTF">2024-08-12T19:41:46Z</dcterms:modified>
</cp:coreProperties>
</file>