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Nunito" pitchFamily="2" charset="0"/>
      <p:regular r:id="rId20"/>
      <p:bold r:id="rId21"/>
      <p:italic r:id="rId22"/>
      <p:boldItalic r:id="rId23"/>
    </p:embeddedFon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71" d="100"/>
          <a:sy n="171" d="100"/>
        </p:scale>
        <p:origin x="576" y="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e9cfe0c682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e9cfe0c682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e9cfe0c682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e9cfe0c682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e9cfe0c682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e9cfe0c682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e9cfe0c682_0_5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e9cfe0c682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9cfe0c68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9cfe0c6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e9cfe0c68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e9cfe0c68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e9cfe0c68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e9cfe0c68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e9cfe0c682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e9cfe0c68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e9cfe0c682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e9cfe0c68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e9cfe0c682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e9cfe0c68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e9cfe0c682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e9cfe0c682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e9cfe0c682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e9cfe0c682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WCNPO MLS Rebuilding Scenarios</a:t>
            </a:r>
            <a:endParaRPr/>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Michelle Sculley, ISC BILLWG Chair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2"/>
          <p:cNvSpPr txBox="1">
            <a:spLocks noGrp="1"/>
          </p:cNvSpPr>
          <p:nvPr>
            <p:ph type="title"/>
          </p:nvPr>
        </p:nvSpPr>
        <p:spPr>
          <a:xfrm>
            <a:off x="819150" y="3122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WCNPO MLS Rebuilding Scenarios</a:t>
            </a:r>
            <a:endParaRPr/>
          </a:p>
        </p:txBody>
      </p:sp>
      <p:pic>
        <p:nvPicPr>
          <p:cNvPr id="197" name="Google Shape;197;p22"/>
          <p:cNvPicPr preferRelativeResize="0"/>
          <p:nvPr/>
        </p:nvPicPr>
        <p:blipFill rotWithShape="1">
          <a:blip r:embed="rId3">
            <a:alphaModFix/>
          </a:blip>
          <a:srcRect t="13800"/>
          <a:stretch/>
        </p:blipFill>
        <p:spPr>
          <a:xfrm>
            <a:off x="4495789" y="1191275"/>
            <a:ext cx="4454536" cy="2951850"/>
          </a:xfrm>
          <a:prstGeom prst="rect">
            <a:avLst/>
          </a:prstGeom>
          <a:noFill/>
          <a:ln>
            <a:noFill/>
          </a:ln>
        </p:spPr>
      </p:pic>
      <p:pic>
        <p:nvPicPr>
          <p:cNvPr id="198" name="Google Shape;198;p22"/>
          <p:cNvPicPr preferRelativeResize="0"/>
          <p:nvPr/>
        </p:nvPicPr>
        <p:blipFill>
          <a:blip r:embed="rId4">
            <a:alphaModFix/>
          </a:blip>
          <a:stretch>
            <a:fillRect/>
          </a:stretch>
        </p:blipFill>
        <p:spPr>
          <a:xfrm>
            <a:off x="222075" y="1191275"/>
            <a:ext cx="4319301" cy="3013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3"/>
          <p:cNvSpPr txBox="1">
            <a:spLocks noGrp="1"/>
          </p:cNvSpPr>
          <p:nvPr>
            <p:ph type="title"/>
          </p:nvPr>
        </p:nvSpPr>
        <p:spPr>
          <a:xfrm>
            <a:off x="819150" y="2360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WCNPO MLS Rebuilding Scenarios</a:t>
            </a:r>
            <a:endParaRPr/>
          </a:p>
        </p:txBody>
      </p:sp>
      <p:sp>
        <p:nvSpPr>
          <p:cNvPr id="204" name="Google Shape;204;p2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05" name="Google Shape;205;p23"/>
          <p:cNvPicPr preferRelativeResize="0"/>
          <p:nvPr/>
        </p:nvPicPr>
        <p:blipFill>
          <a:blip r:embed="rId3">
            <a:alphaModFix/>
          </a:blip>
          <a:stretch>
            <a:fillRect/>
          </a:stretch>
        </p:blipFill>
        <p:spPr>
          <a:xfrm>
            <a:off x="53250" y="1367925"/>
            <a:ext cx="4315550" cy="3009350"/>
          </a:xfrm>
          <a:prstGeom prst="rect">
            <a:avLst/>
          </a:prstGeom>
          <a:noFill/>
          <a:ln>
            <a:noFill/>
          </a:ln>
        </p:spPr>
      </p:pic>
      <p:pic>
        <p:nvPicPr>
          <p:cNvPr id="206" name="Google Shape;206;p23"/>
          <p:cNvPicPr preferRelativeResize="0"/>
          <p:nvPr/>
        </p:nvPicPr>
        <p:blipFill>
          <a:blip r:embed="rId4">
            <a:alphaModFix/>
          </a:blip>
          <a:stretch>
            <a:fillRect/>
          </a:stretch>
        </p:blipFill>
        <p:spPr>
          <a:xfrm>
            <a:off x="4368789" y="1333150"/>
            <a:ext cx="4632337" cy="3078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WCNPO MLS Rebuilding Scenarios</a:t>
            </a:r>
            <a:endParaRPr/>
          </a:p>
        </p:txBody>
      </p:sp>
      <p:sp>
        <p:nvSpPr>
          <p:cNvPr id="212" name="Google Shape;212;p24"/>
          <p:cNvSpPr txBox="1">
            <a:spLocks noGrp="1"/>
          </p:cNvSpPr>
          <p:nvPr>
            <p:ph type="body" idx="1"/>
          </p:nvPr>
        </p:nvSpPr>
        <p:spPr>
          <a:xfrm>
            <a:off x="819150" y="1609725"/>
            <a:ext cx="7505700" cy="9954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F</a:t>
            </a:r>
            <a:r>
              <a:rPr lang="en" baseline="-25000"/>
              <a:t>status quo</a:t>
            </a:r>
            <a:r>
              <a:rPr lang="en"/>
              <a:t> (average F 2018-2020) and F</a:t>
            </a:r>
            <a:r>
              <a:rPr lang="en" baseline="-25000"/>
              <a:t>MSY </a:t>
            </a:r>
            <a:r>
              <a:rPr lang="en"/>
              <a:t>runs do not meet the rebuilding plan requirements</a:t>
            </a:r>
            <a:endParaRPr/>
          </a:p>
          <a:p>
            <a:pPr marL="457200" lvl="0" indent="-311150" algn="l" rtl="0">
              <a:spcBef>
                <a:spcPts val="0"/>
              </a:spcBef>
              <a:spcAft>
                <a:spcPts val="0"/>
              </a:spcAft>
              <a:buSzPts val="1300"/>
              <a:buChar char="●"/>
            </a:pPr>
            <a:r>
              <a:rPr lang="en"/>
              <a:t>More details available in the WG report (ISC/24/Annex/09) and ISC/24/BILLWG-01/03 working paper</a:t>
            </a:r>
            <a:endParaRPr/>
          </a:p>
          <a:p>
            <a:pPr marL="457200" lvl="0" indent="-311150" algn="l" rtl="0">
              <a:spcBef>
                <a:spcPts val="0"/>
              </a:spcBef>
              <a:spcAft>
                <a:spcPts val="0"/>
              </a:spcAft>
              <a:buSzPts val="1300"/>
              <a:buChar char="●"/>
            </a:pPr>
            <a:r>
              <a:rPr lang="en"/>
              <a:t>Projections for each individual recruitment scenario are also available in the working paper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5"/>
          <p:cNvSpPr txBox="1">
            <a:spLocks noGrp="1"/>
          </p:cNvSpPr>
          <p:nvPr>
            <p:ph type="title"/>
          </p:nvPr>
        </p:nvSpPr>
        <p:spPr>
          <a:xfrm>
            <a:off x="230325" y="286000"/>
            <a:ext cx="8695800" cy="57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400"/>
              <a:t>WCNPO MLS Stock Status and Conservation Information</a:t>
            </a:r>
            <a:endParaRPr sz="2400"/>
          </a:p>
        </p:txBody>
      </p:sp>
      <p:sp>
        <p:nvSpPr>
          <p:cNvPr id="218" name="Google Shape;218;p25"/>
          <p:cNvSpPr txBox="1">
            <a:spLocks noGrp="1"/>
          </p:cNvSpPr>
          <p:nvPr>
            <p:ph type="body" idx="1"/>
          </p:nvPr>
        </p:nvSpPr>
        <p:spPr>
          <a:xfrm>
            <a:off x="819150" y="864400"/>
            <a:ext cx="7505700" cy="4077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following information on the status of the WCNPO MLS stock is provided by the ISC24 Plenary: </a:t>
            </a:r>
            <a:endParaRPr/>
          </a:p>
          <a:p>
            <a:pPr marL="0" lvl="0" indent="0" algn="l" rtl="0">
              <a:spcBef>
                <a:spcPts val="1200"/>
              </a:spcBef>
              <a:spcAft>
                <a:spcPts val="0"/>
              </a:spcAft>
              <a:buNone/>
            </a:pPr>
            <a:r>
              <a:rPr lang="en" b="1"/>
              <a:t>1. When the status of WCNPO MLS is evaluated relative to dynamic 20%SSB</a:t>
            </a:r>
            <a:r>
              <a:rPr lang="en" b="1" baseline="-25000"/>
              <a:t>F=0</a:t>
            </a:r>
            <a:r>
              <a:rPr lang="en" b="1"/>
              <a:t> based reference points, the 2020 spawning stock biomass of 1,696 t is 54% below 20%SSB</a:t>
            </a:r>
            <a:r>
              <a:rPr lang="en" b="1" baseline="-25000"/>
              <a:t>F=0</a:t>
            </a:r>
            <a:r>
              <a:rPr lang="en" b="1"/>
              <a:t> (3,660 t) and the 2018-2020 fishing mortality is about 28% above F</a:t>
            </a:r>
            <a:r>
              <a:rPr lang="en" b="1" baseline="-25000"/>
              <a:t>20%SSBF=0</a:t>
            </a:r>
            <a:r>
              <a:rPr lang="en" b="1"/>
              <a:t>; and </a:t>
            </a:r>
            <a:endParaRPr b="1"/>
          </a:p>
          <a:p>
            <a:pPr marL="0" lvl="0" indent="0" algn="l" rtl="0">
              <a:spcBef>
                <a:spcPts val="1200"/>
              </a:spcBef>
              <a:spcAft>
                <a:spcPts val="0"/>
              </a:spcAft>
              <a:buNone/>
            </a:pPr>
            <a:r>
              <a:rPr lang="en" b="1"/>
              <a:t>2. Therefore, relative to 20%SSB</a:t>
            </a:r>
            <a:r>
              <a:rPr lang="en" b="1" baseline="-25000"/>
              <a:t>F=0</a:t>
            </a:r>
            <a:r>
              <a:rPr lang="en" b="1"/>
              <a:t> based reference points, the WCNPO MLS stock is very likely to be overfished (&gt;99% probability) and is likely to be subject to overfishing (&gt;66% probability).</a:t>
            </a:r>
            <a:endParaRPr b="1"/>
          </a:p>
          <a:p>
            <a:pPr marL="0" lvl="0" indent="0" algn="l" rtl="0">
              <a:spcBef>
                <a:spcPts val="1200"/>
              </a:spcBef>
              <a:spcAft>
                <a:spcPts val="0"/>
              </a:spcAft>
              <a:buNone/>
            </a:pPr>
            <a:r>
              <a:rPr lang="en"/>
              <a:t>The following information on the conservation of the WCNPO MLS stock is provided by the ISC24 Plenary: </a:t>
            </a:r>
            <a:endParaRPr/>
          </a:p>
          <a:p>
            <a:pPr marL="0" lvl="0" indent="0" algn="l" rtl="0">
              <a:spcBef>
                <a:spcPts val="1200"/>
              </a:spcBef>
              <a:spcAft>
                <a:spcPts val="0"/>
              </a:spcAft>
              <a:buNone/>
            </a:pPr>
            <a:r>
              <a:rPr lang="en" b="1"/>
              <a:t>1. It is recommended that catch should be kept at or below the recent level (2018-2020 average catch = 2,428 t); and </a:t>
            </a:r>
            <a:endParaRPr b="1"/>
          </a:p>
          <a:p>
            <a:pPr marL="0" lvl="0" indent="0" algn="l" rtl="0">
              <a:spcBef>
                <a:spcPts val="1200"/>
              </a:spcBef>
              <a:spcAft>
                <a:spcPts val="1200"/>
              </a:spcAft>
              <a:buNone/>
            </a:pPr>
            <a:r>
              <a:rPr lang="en" b="1"/>
              <a:t>2. The results of deterministic projection show that when catches are 2,400 t, or less, the stock is expected to recover above SSB</a:t>
            </a:r>
            <a:r>
              <a:rPr lang="en" b="1" baseline="-25000"/>
              <a:t>MSY</a:t>
            </a:r>
            <a:r>
              <a:rPr lang="en" b="1"/>
              <a:t> and near the 20% SSB</a:t>
            </a:r>
            <a:r>
              <a:rPr lang="en" b="1" baseline="-25000"/>
              <a:t>F=0 </a:t>
            </a:r>
            <a:r>
              <a:rPr lang="en" b="1"/>
              <a:t>reference level by 2040, or sooner at the lower catch levels under a low recruitment regime (3,660 t).  </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1598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WCNPO MLS Rebuilding Scenarios - A history</a:t>
            </a:r>
            <a:endParaRPr/>
          </a:p>
        </p:txBody>
      </p:sp>
      <p:sp>
        <p:nvSpPr>
          <p:cNvPr id="135" name="Google Shape;135;p14"/>
          <p:cNvSpPr txBox="1">
            <a:spLocks noGrp="1"/>
          </p:cNvSpPr>
          <p:nvPr>
            <p:ph type="body" idx="1"/>
          </p:nvPr>
        </p:nvSpPr>
        <p:spPr>
          <a:xfrm>
            <a:off x="387900" y="827550"/>
            <a:ext cx="8368200" cy="3747636"/>
          </a:xfrm>
          <a:prstGeom prst="rect">
            <a:avLst/>
          </a:prstGeom>
        </p:spPr>
        <p:txBody>
          <a:bodyPr spcFirstLastPara="1" wrap="square" lIns="91425" tIns="91425" rIns="91425" bIns="91425" anchor="t" anchorCtr="0">
            <a:normAutofit fontScale="55000" lnSpcReduction="20000"/>
          </a:bodyPr>
          <a:lstStyle/>
          <a:p>
            <a:pPr marL="457200" lvl="0" indent="-291465" algn="l" rtl="0">
              <a:spcBef>
                <a:spcPts val="0"/>
              </a:spcBef>
              <a:spcAft>
                <a:spcPts val="0"/>
              </a:spcAft>
              <a:buClr>
                <a:srgbClr val="434343"/>
              </a:buClr>
              <a:buSzPct val="100000"/>
              <a:buFont typeface="Roboto"/>
              <a:buChar char="●"/>
            </a:pPr>
            <a:r>
              <a:rPr lang="en" sz="1800" dirty="0">
                <a:solidFill>
                  <a:srgbClr val="434343"/>
                </a:solidFill>
                <a:latin typeface="Roboto"/>
                <a:ea typeface="Roboto"/>
                <a:cs typeface="Roboto"/>
                <a:sym typeface="Roboto"/>
              </a:rPr>
              <a:t>2018: </a:t>
            </a:r>
            <a:endParaRPr sz="1800" dirty="0">
              <a:solidFill>
                <a:srgbClr val="434343"/>
              </a:solidFill>
              <a:latin typeface="Roboto"/>
              <a:ea typeface="Roboto"/>
              <a:cs typeface="Roboto"/>
              <a:sym typeface="Roboto"/>
            </a:endParaRPr>
          </a:p>
          <a:p>
            <a:pPr marL="914400" lvl="1" indent="-291465" algn="l" rtl="0">
              <a:spcBef>
                <a:spcPts val="0"/>
              </a:spcBef>
              <a:spcAft>
                <a:spcPts val="0"/>
              </a:spcAft>
              <a:buClr>
                <a:srgbClr val="434343"/>
              </a:buClr>
              <a:buSzPct val="100000"/>
              <a:buFont typeface="Roboto"/>
              <a:buChar char="○"/>
            </a:pPr>
            <a:r>
              <a:rPr lang="en" sz="1800" dirty="0">
                <a:solidFill>
                  <a:srgbClr val="434343"/>
                </a:solidFill>
                <a:latin typeface="Roboto"/>
                <a:ea typeface="Roboto"/>
                <a:cs typeface="Roboto"/>
                <a:sym typeface="Roboto"/>
              </a:rPr>
              <a:t>NC14 requested the ISC BILLWG to provide rebuilding scenarios, which the WG provided with the 2019 stock assessment.</a:t>
            </a:r>
            <a:endParaRPr sz="1800" dirty="0">
              <a:solidFill>
                <a:srgbClr val="434343"/>
              </a:solidFill>
              <a:latin typeface="Roboto"/>
              <a:ea typeface="Roboto"/>
              <a:cs typeface="Roboto"/>
              <a:sym typeface="Roboto"/>
            </a:endParaRPr>
          </a:p>
          <a:p>
            <a:pPr marL="1371600" lvl="2" indent="-291464" algn="l" rtl="0">
              <a:spcBef>
                <a:spcPts val="0"/>
              </a:spcBef>
              <a:spcAft>
                <a:spcPts val="0"/>
              </a:spcAft>
              <a:buClr>
                <a:srgbClr val="434343"/>
              </a:buClr>
              <a:buSzPct val="100000"/>
              <a:buFont typeface="Roboto"/>
              <a:buChar char="■"/>
            </a:pPr>
            <a:r>
              <a:rPr lang="en" sz="1800" dirty="0">
                <a:solidFill>
                  <a:srgbClr val="434343"/>
                </a:solidFill>
                <a:latin typeface="Roboto"/>
                <a:ea typeface="Roboto"/>
                <a:cs typeface="Roboto"/>
                <a:sym typeface="Roboto"/>
              </a:rPr>
              <a:t>“NC14 agreed to request ISC to conduct projections examining rebuilding scenarios for North Pacific striped marlin that cover a range of rebuilding targets (20%SSBF=0, FMSY, and 0% to 50% reductions in increments of 10% from current catch limits), timelines (10, 15 and 20 years), and probabilities of each scenario to reach each target within different timelines. </a:t>
            </a:r>
            <a:endParaRPr sz="1800" dirty="0">
              <a:solidFill>
                <a:srgbClr val="434343"/>
              </a:solidFill>
              <a:latin typeface="Roboto"/>
              <a:ea typeface="Roboto"/>
              <a:cs typeface="Roboto"/>
              <a:sym typeface="Roboto"/>
            </a:endParaRPr>
          </a:p>
          <a:p>
            <a:pPr marL="1371600" lvl="2" indent="-291464" algn="l" rtl="0">
              <a:spcBef>
                <a:spcPts val="0"/>
              </a:spcBef>
              <a:spcAft>
                <a:spcPts val="0"/>
              </a:spcAft>
              <a:buClr>
                <a:srgbClr val="434343"/>
              </a:buClr>
              <a:buSzPct val="100000"/>
              <a:buFont typeface="Roboto"/>
              <a:buChar char="■"/>
            </a:pPr>
            <a:r>
              <a:rPr lang="en" sz="1800" dirty="0">
                <a:solidFill>
                  <a:srgbClr val="434343"/>
                </a:solidFill>
                <a:latin typeface="Roboto"/>
                <a:ea typeface="Roboto"/>
                <a:cs typeface="Roboto"/>
                <a:sym typeface="Roboto"/>
              </a:rPr>
              <a:t>ISC should produce additional scenarios of catch reduction if the probability of reaching the rebuilding target in 10, 15, and 20 years is not at least 60%.” </a:t>
            </a:r>
            <a:endParaRPr sz="1800" dirty="0">
              <a:solidFill>
                <a:srgbClr val="434343"/>
              </a:solidFill>
              <a:latin typeface="Roboto"/>
              <a:ea typeface="Roboto"/>
              <a:cs typeface="Roboto"/>
              <a:sym typeface="Roboto"/>
            </a:endParaRPr>
          </a:p>
          <a:p>
            <a:pPr marL="457200" lvl="0" indent="-294957" algn="l" rtl="0">
              <a:spcBef>
                <a:spcPts val="0"/>
              </a:spcBef>
              <a:spcAft>
                <a:spcPts val="0"/>
              </a:spcAft>
              <a:buSzPct val="105555"/>
              <a:buChar char="●"/>
            </a:pPr>
            <a:r>
              <a:rPr lang="en" sz="1800" dirty="0">
                <a:solidFill>
                  <a:srgbClr val="434343"/>
                </a:solidFill>
                <a:latin typeface="Roboto"/>
                <a:ea typeface="Roboto"/>
                <a:cs typeface="Roboto"/>
                <a:sym typeface="Roboto"/>
              </a:rPr>
              <a:t>2019: </a:t>
            </a:r>
            <a:endParaRPr sz="1800" dirty="0">
              <a:solidFill>
                <a:srgbClr val="434343"/>
              </a:solidFill>
              <a:latin typeface="Roboto"/>
              <a:ea typeface="Roboto"/>
              <a:cs typeface="Roboto"/>
              <a:sym typeface="Roboto"/>
            </a:endParaRPr>
          </a:p>
          <a:p>
            <a:pPr marL="914400" lvl="1" indent="-294957" algn="l" rtl="0">
              <a:spcBef>
                <a:spcPts val="0"/>
              </a:spcBef>
              <a:spcAft>
                <a:spcPts val="0"/>
              </a:spcAft>
              <a:buSzPct val="105555"/>
              <a:buChar char="○"/>
            </a:pPr>
            <a:r>
              <a:rPr lang="en" sz="1800" dirty="0">
                <a:solidFill>
                  <a:srgbClr val="434343"/>
                </a:solidFill>
                <a:latin typeface="Roboto"/>
                <a:ea typeface="Roboto"/>
                <a:cs typeface="Roboto"/>
                <a:sym typeface="Roboto"/>
              </a:rPr>
              <a:t>“Recognizing the need for additional scientific advice to refine a rebuilding strategy, NC15 requested that the ISC Billfish Working Group provide advice on which future recruitment scenario is the most likely one over the near term.”</a:t>
            </a:r>
            <a:endParaRPr sz="1800" dirty="0">
              <a:solidFill>
                <a:srgbClr val="000000"/>
              </a:solidFill>
              <a:latin typeface="Arial"/>
              <a:ea typeface="Arial"/>
              <a:cs typeface="Arial"/>
              <a:sym typeface="Arial"/>
            </a:endParaRPr>
          </a:p>
          <a:p>
            <a:pPr marL="914400" lvl="1" indent="-294957" algn="l" rtl="0">
              <a:spcBef>
                <a:spcPts val="0"/>
              </a:spcBef>
              <a:spcAft>
                <a:spcPts val="0"/>
              </a:spcAft>
              <a:buSzPct val="105555"/>
              <a:buChar char="○"/>
            </a:pPr>
            <a:r>
              <a:rPr lang="en" sz="1800" dirty="0">
                <a:solidFill>
                  <a:srgbClr val="000000"/>
                </a:solidFill>
                <a:latin typeface="Arial"/>
                <a:ea typeface="Arial"/>
                <a:cs typeface="Arial"/>
                <a:sym typeface="Arial"/>
              </a:rPr>
              <a:t>WCPFC16  adopted Interim Rebuilding Plan for NP striped marlin</a:t>
            </a:r>
            <a:endParaRPr sz="1800" dirty="0">
              <a:solidFill>
                <a:srgbClr val="000000"/>
              </a:solidFill>
              <a:latin typeface="Arial"/>
              <a:ea typeface="Arial"/>
              <a:cs typeface="Arial"/>
              <a:sym typeface="Arial"/>
            </a:endParaRPr>
          </a:p>
          <a:p>
            <a:pPr marL="1371600" lvl="2" indent="-277494" algn="l" rtl="0">
              <a:spcBef>
                <a:spcPts val="0"/>
              </a:spcBef>
              <a:spcAft>
                <a:spcPts val="0"/>
              </a:spcAft>
              <a:buClr>
                <a:srgbClr val="000000"/>
              </a:buClr>
              <a:buSzPct val="100000"/>
              <a:buFont typeface="Arial"/>
              <a:buChar char="■"/>
            </a:pPr>
            <a:r>
              <a:rPr lang="en" sz="1400" dirty="0">
                <a:solidFill>
                  <a:srgbClr val="000000"/>
                </a:solidFill>
                <a:latin typeface="Arial"/>
                <a:ea typeface="Arial"/>
                <a:cs typeface="Arial"/>
                <a:sym typeface="Arial"/>
              </a:rPr>
              <a:t>Rebuilding objective: </a:t>
            </a:r>
            <a:r>
              <a:rPr lang="en" sz="1400" dirty="0">
                <a:solidFill>
                  <a:srgbClr val="000000"/>
                </a:solidFill>
                <a:highlight>
                  <a:schemeClr val="dk1"/>
                </a:highlight>
                <a:latin typeface="Arial"/>
                <a:ea typeface="Arial"/>
                <a:cs typeface="Arial"/>
                <a:sym typeface="Arial"/>
              </a:rPr>
              <a:t>The interim rebuilding target for North Pacific striped marlin is 20%SSBF=0, to be reached by 2034, with at least 60% probability. This rebuilding objective will be subject to further consideration and decision at WCPFC17, taking into account any additional scientific advice</a:t>
            </a:r>
            <a:endParaRPr sz="1900" dirty="0"/>
          </a:p>
          <a:p>
            <a:pPr marL="457200" lvl="0" indent="-294957" algn="l" rtl="0">
              <a:spcBef>
                <a:spcPts val="0"/>
              </a:spcBef>
              <a:spcAft>
                <a:spcPts val="0"/>
              </a:spcAft>
              <a:buSzPct val="100000"/>
              <a:buChar char="●"/>
            </a:pPr>
            <a:r>
              <a:rPr lang="en" sz="1900" dirty="0"/>
              <a:t>2023: </a:t>
            </a:r>
            <a:endParaRPr sz="1900" dirty="0"/>
          </a:p>
          <a:p>
            <a:pPr marL="914400" lvl="1" indent="-294957" algn="l" rtl="0">
              <a:spcBef>
                <a:spcPts val="0"/>
              </a:spcBef>
              <a:spcAft>
                <a:spcPts val="0"/>
              </a:spcAft>
              <a:buSzPct val="100000"/>
              <a:buChar char="○"/>
            </a:pPr>
            <a:r>
              <a:rPr lang="en" sz="1900" dirty="0"/>
              <a:t>ISC BILLWG produces a new stock assessment for WCNPO MLS. Due to time constraints, only simple deterministic projections were provided, but the WG agreed to update the requested projection scenarios to meet the adopted rebuilding plan requirements for 2024.</a:t>
            </a:r>
            <a:endParaRPr sz="1900" dirty="0"/>
          </a:p>
          <a:p>
            <a:pPr marL="914400" lvl="1" indent="-294957" algn="l" rtl="0">
              <a:spcBef>
                <a:spcPts val="0"/>
              </a:spcBef>
              <a:spcAft>
                <a:spcPts val="0"/>
              </a:spcAft>
              <a:buSzPct val="100000"/>
              <a:buChar char="○"/>
            </a:pPr>
            <a:r>
              <a:rPr lang="en" sz="1900" dirty="0"/>
              <a:t>At its annual meeting in 2023, the WCPFC  indicated it may consider changes to the CMM 2010-01 for WCNPO MLS.</a:t>
            </a:r>
            <a:endParaRPr sz="1900" dirty="0"/>
          </a:p>
          <a:p>
            <a:pPr marL="457200" lvl="0" indent="-294957" algn="l" rtl="0">
              <a:spcBef>
                <a:spcPts val="0"/>
              </a:spcBef>
              <a:spcAft>
                <a:spcPts val="0"/>
              </a:spcAft>
              <a:buSzPct val="100000"/>
              <a:buChar char="●"/>
            </a:pPr>
            <a:r>
              <a:rPr lang="en" sz="1900" dirty="0"/>
              <a:t>2024: </a:t>
            </a:r>
            <a:endParaRPr sz="1900" dirty="0"/>
          </a:p>
          <a:p>
            <a:pPr marL="914400" lvl="1" indent="-294957" algn="l" rtl="0">
              <a:spcBef>
                <a:spcPts val="0"/>
              </a:spcBef>
              <a:spcAft>
                <a:spcPts val="0"/>
              </a:spcAft>
              <a:buSzPct val="100000"/>
              <a:buChar char="○"/>
            </a:pPr>
            <a:r>
              <a:rPr lang="en" sz="1900" dirty="0"/>
              <a:t>ISC BILLWG completes the requested projections that meet the targets of the interim rebuilding plan.</a:t>
            </a:r>
          </a:p>
          <a:p>
            <a:pPr marL="914400" lvl="1" indent="-294957" algn="l" rtl="0">
              <a:spcBef>
                <a:spcPts val="0"/>
              </a:spcBef>
              <a:spcAft>
                <a:spcPts val="0"/>
              </a:spcAft>
              <a:buSzPct val="100000"/>
              <a:buChar char="○"/>
            </a:pPr>
            <a:r>
              <a:rPr lang="en-US" sz="1800" b="0" i="0" u="none" strike="noStrike" dirty="0">
                <a:solidFill>
                  <a:srgbClr val="222222"/>
                </a:solidFill>
                <a:effectLst/>
                <a:latin typeface="Calibri" panose="020F0502020204030204" pitchFamily="34" charset="0"/>
              </a:rPr>
              <a:t>The ISC24 Plenary agreed to provide a brief summary of these results to WCPFC SC as part of MLS discussion. In doing so, it needs to be clarified that ISC conservation information for MLS was maintained, that the additional projections are provided as supplementary information, which are stochastic projection results based on the 2023 stock assessment, and that the next MLS assessment results could change if the WG address the recommendations of the external peer review.</a:t>
            </a:r>
            <a:endParaRPr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WCNPO MLS Rebuilding Scenarios</a:t>
            </a:r>
            <a:endParaRPr/>
          </a:p>
        </p:txBody>
      </p:sp>
      <p:sp>
        <p:nvSpPr>
          <p:cNvPr id="141" name="Google Shape;141;p15"/>
          <p:cNvSpPr txBox="1">
            <a:spLocks noGrp="1"/>
          </p:cNvSpPr>
          <p:nvPr>
            <p:ph type="body" idx="1"/>
          </p:nvPr>
        </p:nvSpPr>
        <p:spPr>
          <a:xfrm>
            <a:off x="819150" y="1685925"/>
            <a:ext cx="7505700" cy="24480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The WG used the projection software AGEPRO, an age-structured projection software to produce projections from the 2023 WCNPO MLS assessment for 2021-2034</a:t>
            </a:r>
            <a:endParaRPr/>
          </a:p>
          <a:p>
            <a:pPr marL="457200" lvl="0" indent="-311150" algn="l" rtl="0">
              <a:spcBef>
                <a:spcPts val="0"/>
              </a:spcBef>
              <a:spcAft>
                <a:spcPts val="0"/>
              </a:spcAft>
              <a:buSzPts val="1300"/>
              <a:buChar char="●"/>
            </a:pPr>
            <a:r>
              <a:rPr lang="en"/>
              <a:t>Note that average catch in 2018-2020 was ~2,400 mt, and catch in general has been declining since the 1990s</a:t>
            </a:r>
            <a:endParaRPr/>
          </a:p>
          <a:p>
            <a:pPr marL="0" lvl="0" indent="0" algn="l" rtl="0">
              <a:spcBef>
                <a:spcPts val="1200"/>
              </a:spcBef>
              <a:spcAft>
                <a:spcPts val="1200"/>
              </a:spcAft>
              <a:buNone/>
            </a:pPr>
            <a:endParaRPr/>
          </a:p>
        </p:txBody>
      </p:sp>
      <p:pic>
        <p:nvPicPr>
          <p:cNvPr id="142" name="Google Shape;142;p15"/>
          <p:cNvPicPr preferRelativeResize="0"/>
          <p:nvPr/>
        </p:nvPicPr>
        <p:blipFill>
          <a:blip r:embed="rId3">
            <a:alphaModFix/>
          </a:blip>
          <a:stretch>
            <a:fillRect/>
          </a:stretch>
        </p:blipFill>
        <p:spPr>
          <a:xfrm>
            <a:off x="2434700" y="2638250"/>
            <a:ext cx="3905348" cy="19526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819150" y="3884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WCNPO MLS Rebuilding Scenarios</a:t>
            </a:r>
            <a:endParaRPr/>
          </a:p>
        </p:txBody>
      </p:sp>
      <p:sp>
        <p:nvSpPr>
          <p:cNvPr id="148" name="Google Shape;148;p16"/>
          <p:cNvSpPr txBox="1">
            <a:spLocks noGrp="1"/>
          </p:cNvSpPr>
          <p:nvPr>
            <p:ph type="body" idx="1"/>
          </p:nvPr>
        </p:nvSpPr>
        <p:spPr>
          <a:xfrm>
            <a:off x="387900" y="1054325"/>
            <a:ext cx="8368200" cy="3844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Four F scenarios and six catch scenarios were run, of these all but two of the F scenarios meeting the rebuilding plan requirements</a:t>
            </a:r>
            <a:endParaRPr/>
          </a:p>
          <a:p>
            <a:pPr marL="457200" lvl="0" indent="-311150" algn="l" rtl="0">
              <a:spcBef>
                <a:spcPts val="0"/>
              </a:spcBef>
              <a:spcAft>
                <a:spcPts val="0"/>
              </a:spcAft>
              <a:buSzPts val="1300"/>
              <a:buChar char="●"/>
            </a:pPr>
            <a:r>
              <a:rPr lang="en"/>
              <a:t>Scenarios had estimated catch or recent average F for 2021-2024, with management actions occurring beginning in 2025</a:t>
            </a:r>
            <a:endParaRPr/>
          </a:p>
          <a:p>
            <a:pPr marL="457200" lvl="0" indent="-311150" algn="l" rtl="0">
              <a:spcBef>
                <a:spcPts val="0"/>
              </a:spcBef>
              <a:spcAft>
                <a:spcPts val="0"/>
              </a:spcAft>
              <a:buSzPts val="1300"/>
              <a:buChar char="●"/>
            </a:pPr>
            <a:r>
              <a:rPr lang="en"/>
              <a:t>Management actions could occur all at once or be phased in using either two or three time periods</a:t>
            </a:r>
            <a:endParaRPr/>
          </a:p>
          <a:p>
            <a:pPr marL="457200" lvl="0" indent="-311150" algn="l" rtl="0">
              <a:spcBef>
                <a:spcPts val="0"/>
              </a:spcBef>
              <a:spcAft>
                <a:spcPts val="0"/>
              </a:spcAft>
              <a:buSzPts val="1300"/>
              <a:buChar char="●"/>
            </a:pPr>
            <a:r>
              <a:rPr lang="en"/>
              <a:t>Time periods coincide with next scheduled WCNPO Stock assessments: 2027 and 2032</a:t>
            </a:r>
            <a:endParaRPr/>
          </a:p>
          <a:p>
            <a:pPr marL="457200" lvl="0" indent="-311150" algn="l" rtl="0">
              <a:spcBef>
                <a:spcPts val="0"/>
              </a:spcBef>
              <a:spcAft>
                <a:spcPts val="0"/>
              </a:spcAft>
              <a:buSzPts val="1300"/>
              <a:buChar char="●"/>
            </a:pPr>
            <a:r>
              <a:rPr lang="en"/>
              <a:t>Two catch scenarios included a retention limit for small MLS (&lt;120EFL fish were discarded)</a:t>
            </a:r>
            <a:endParaRPr/>
          </a:p>
          <a:p>
            <a:pPr marL="457200" lvl="0" indent="-311150" algn="l" rtl="0">
              <a:spcBef>
                <a:spcPts val="0"/>
              </a:spcBef>
              <a:spcAft>
                <a:spcPts val="0"/>
              </a:spcAft>
              <a:buSzPts val="1300"/>
              <a:buChar char="●"/>
            </a:pPr>
            <a:r>
              <a:rPr lang="en"/>
              <a:t>Two survivorship rates were considered </a:t>
            </a:r>
            <a:endParaRPr/>
          </a:p>
          <a:p>
            <a:pPr marL="914400" lvl="1" indent="-298450" algn="l" rtl="0">
              <a:spcBef>
                <a:spcPts val="0"/>
              </a:spcBef>
              <a:spcAft>
                <a:spcPts val="0"/>
              </a:spcAft>
              <a:buSzPts val="1100"/>
              <a:buChar char="○"/>
            </a:pPr>
            <a:r>
              <a:rPr lang="en"/>
              <a:t>High - survivorship probability of 0.4</a:t>
            </a:r>
            <a:endParaRPr/>
          </a:p>
          <a:p>
            <a:pPr marL="914400" lvl="1" indent="-298450" algn="l" rtl="0">
              <a:spcBef>
                <a:spcPts val="0"/>
              </a:spcBef>
              <a:spcAft>
                <a:spcPts val="0"/>
              </a:spcAft>
              <a:buSzPts val="1100"/>
              <a:buChar char="○"/>
            </a:pPr>
            <a:r>
              <a:rPr lang="en"/>
              <a:t>Low - survivorship probability of 0.2</a:t>
            </a:r>
            <a:endParaRPr/>
          </a:p>
          <a:p>
            <a:pPr marL="457200" lvl="0" indent="-311150" algn="l" rtl="0">
              <a:spcBef>
                <a:spcPts val="0"/>
              </a:spcBef>
              <a:spcAft>
                <a:spcPts val="0"/>
              </a:spcAft>
              <a:buSzPts val="1300"/>
              <a:buChar char="●"/>
            </a:pPr>
            <a:r>
              <a:rPr lang="en"/>
              <a:t>3 Recruitment scenarios were used with weighting:</a:t>
            </a:r>
            <a:endParaRPr/>
          </a:p>
          <a:p>
            <a:pPr marL="914400" lvl="1" indent="-298450" algn="l" rtl="0">
              <a:spcBef>
                <a:spcPts val="0"/>
              </a:spcBef>
              <a:spcAft>
                <a:spcPts val="0"/>
              </a:spcAft>
              <a:buSzPts val="1100"/>
              <a:buChar char="○"/>
            </a:pPr>
            <a:r>
              <a:rPr lang="en"/>
              <a:t>Long term (0.04) - based on the Stock Recruitment Curve</a:t>
            </a:r>
            <a:endParaRPr/>
          </a:p>
          <a:p>
            <a:pPr marL="914400" lvl="1" indent="-298450" algn="l" rtl="0">
              <a:spcBef>
                <a:spcPts val="0"/>
              </a:spcBef>
              <a:spcAft>
                <a:spcPts val="0"/>
              </a:spcAft>
              <a:buSzPts val="1100"/>
              <a:buChar char="○"/>
            </a:pPr>
            <a:r>
              <a:rPr lang="en"/>
              <a:t>Medium term (0.84) - empirical distribution function using the recruitment from 2001-2020</a:t>
            </a:r>
            <a:endParaRPr/>
          </a:p>
          <a:p>
            <a:pPr marL="914400" lvl="1" indent="-298450" algn="l" rtl="0">
              <a:spcBef>
                <a:spcPts val="0"/>
              </a:spcBef>
              <a:spcAft>
                <a:spcPts val="0"/>
              </a:spcAft>
              <a:buSzPts val="1100"/>
              <a:buChar char="○"/>
            </a:pPr>
            <a:r>
              <a:rPr lang="en"/>
              <a:t>Short term (0.12) - empirical distribution function using the recruitment from 2016-2020</a:t>
            </a:r>
            <a:endParaRPr/>
          </a:p>
          <a:p>
            <a:pPr marL="457200" lvl="0" indent="-311150" algn="l" rtl="0">
              <a:spcBef>
                <a:spcPts val="0"/>
              </a:spcBef>
              <a:spcAft>
                <a:spcPts val="0"/>
              </a:spcAft>
              <a:buSzPts val="1300"/>
              <a:buChar char="●"/>
            </a:pPr>
            <a:r>
              <a:rPr lang="en"/>
              <a:t>Ran a comparison between SS3 projections and AGEPRO projections without recruitment variability to confirm consistency between the programs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7"/>
          <p:cNvSpPr txBox="1">
            <a:spLocks noGrp="1"/>
          </p:cNvSpPr>
          <p:nvPr>
            <p:ph type="title"/>
          </p:nvPr>
        </p:nvSpPr>
        <p:spPr>
          <a:xfrm>
            <a:off x="819150" y="2360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WCNPO MLS Rebuilding Scenarios</a:t>
            </a:r>
            <a:endParaRPr/>
          </a:p>
        </p:txBody>
      </p:sp>
      <p:sp>
        <p:nvSpPr>
          <p:cNvPr id="154" name="Google Shape;154;p17"/>
          <p:cNvSpPr txBox="1">
            <a:spLocks noGrp="1"/>
          </p:cNvSpPr>
          <p:nvPr>
            <p:ph type="body" idx="1"/>
          </p:nvPr>
        </p:nvSpPr>
        <p:spPr>
          <a:xfrm>
            <a:off x="1058015" y="4347175"/>
            <a:ext cx="2956800" cy="686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Scenario 1: F</a:t>
            </a:r>
            <a:r>
              <a:rPr lang="en" baseline="-25000"/>
              <a:t>2025-2034</a:t>
            </a:r>
            <a:r>
              <a:rPr lang="en"/>
              <a:t>=0.373</a:t>
            </a:r>
            <a:endParaRPr/>
          </a:p>
        </p:txBody>
      </p:sp>
      <p:pic>
        <p:nvPicPr>
          <p:cNvPr id="155" name="Google Shape;155;p17"/>
          <p:cNvPicPr preferRelativeResize="0"/>
          <p:nvPr/>
        </p:nvPicPr>
        <p:blipFill>
          <a:blip r:embed="rId3">
            <a:alphaModFix/>
          </a:blip>
          <a:stretch>
            <a:fillRect/>
          </a:stretch>
        </p:blipFill>
        <p:spPr>
          <a:xfrm>
            <a:off x="82425" y="1144124"/>
            <a:ext cx="4596528" cy="3203051"/>
          </a:xfrm>
          <a:prstGeom prst="rect">
            <a:avLst/>
          </a:prstGeom>
          <a:noFill/>
          <a:ln>
            <a:noFill/>
          </a:ln>
        </p:spPr>
      </p:pic>
      <p:pic>
        <p:nvPicPr>
          <p:cNvPr id="156" name="Google Shape;156;p17"/>
          <p:cNvPicPr preferRelativeResize="0"/>
          <p:nvPr/>
        </p:nvPicPr>
        <p:blipFill>
          <a:blip r:embed="rId4">
            <a:alphaModFix/>
          </a:blip>
          <a:stretch>
            <a:fillRect/>
          </a:stretch>
        </p:blipFill>
        <p:spPr>
          <a:xfrm>
            <a:off x="4678950" y="1144125"/>
            <a:ext cx="4359446" cy="3203050"/>
          </a:xfrm>
          <a:prstGeom prst="rect">
            <a:avLst/>
          </a:prstGeom>
          <a:noFill/>
          <a:ln>
            <a:noFill/>
          </a:ln>
        </p:spPr>
      </p:pic>
      <p:sp>
        <p:nvSpPr>
          <p:cNvPr id="157" name="Google Shape;157;p17"/>
          <p:cNvSpPr txBox="1">
            <a:spLocks noGrp="1"/>
          </p:cNvSpPr>
          <p:nvPr>
            <p:ph type="body" idx="1"/>
          </p:nvPr>
        </p:nvSpPr>
        <p:spPr>
          <a:xfrm>
            <a:off x="5257425" y="4347175"/>
            <a:ext cx="3782100" cy="686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Scenario 2: Catch</a:t>
            </a:r>
            <a:r>
              <a:rPr lang="en" baseline="-25000"/>
              <a:t>2025-2034</a:t>
            </a:r>
            <a:r>
              <a:rPr lang="en"/>
              <a:t>= 2,175 mt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a:spLocks noGrp="1"/>
          </p:cNvSpPr>
          <p:nvPr>
            <p:ph type="title"/>
          </p:nvPr>
        </p:nvSpPr>
        <p:spPr>
          <a:xfrm>
            <a:off x="819150" y="159800"/>
            <a:ext cx="7505700" cy="646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WCNPO MLS Rebuilding Scenarios</a:t>
            </a:r>
            <a:endParaRPr/>
          </a:p>
        </p:txBody>
      </p:sp>
      <p:sp>
        <p:nvSpPr>
          <p:cNvPr id="163" name="Google Shape;163;p18"/>
          <p:cNvSpPr txBox="1">
            <a:spLocks noGrp="1"/>
          </p:cNvSpPr>
          <p:nvPr>
            <p:ph type="body" idx="1"/>
          </p:nvPr>
        </p:nvSpPr>
        <p:spPr>
          <a:xfrm>
            <a:off x="775050" y="4292125"/>
            <a:ext cx="3263700" cy="796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Scenario 3: 	F</a:t>
            </a:r>
            <a:r>
              <a:rPr lang="en" baseline="-25000" dirty="0"/>
              <a:t>2025-2027</a:t>
            </a:r>
            <a:r>
              <a:rPr lang="en" dirty="0"/>
              <a:t>=0.55</a:t>
            </a:r>
          </a:p>
          <a:p>
            <a:pPr marL="0" lvl="0" indent="0" algn="l" rtl="0">
              <a:spcBef>
                <a:spcPts val="0"/>
              </a:spcBef>
              <a:spcAft>
                <a:spcPts val="0"/>
              </a:spcAft>
              <a:buNone/>
            </a:pPr>
            <a:r>
              <a:rPr lang="en" dirty="0"/>
              <a:t>	F</a:t>
            </a:r>
            <a:r>
              <a:rPr lang="en" baseline="-25000" dirty="0"/>
              <a:t>2028-2034</a:t>
            </a:r>
            <a:r>
              <a:rPr lang="en" dirty="0"/>
              <a:t> = 0.37</a:t>
            </a:r>
            <a:endParaRPr dirty="0"/>
          </a:p>
        </p:txBody>
      </p:sp>
      <p:sp>
        <p:nvSpPr>
          <p:cNvPr id="164" name="Google Shape;164;p18"/>
          <p:cNvSpPr txBox="1">
            <a:spLocks noGrp="1"/>
          </p:cNvSpPr>
          <p:nvPr>
            <p:ph type="body" idx="1"/>
          </p:nvPr>
        </p:nvSpPr>
        <p:spPr>
          <a:xfrm>
            <a:off x="4865225" y="4347175"/>
            <a:ext cx="4174200" cy="6861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688"/>
              <a:buNone/>
            </a:pPr>
            <a:r>
              <a:rPr lang="en" sz="1525"/>
              <a:t>Scenario 4: Catch</a:t>
            </a:r>
            <a:r>
              <a:rPr lang="en" sz="1525" baseline="-25000"/>
              <a:t>2025-2027</a:t>
            </a:r>
            <a:r>
              <a:rPr lang="en" sz="1525"/>
              <a:t>= 2,400 mt</a:t>
            </a:r>
            <a:endParaRPr sz="1525"/>
          </a:p>
          <a:p>
            <a:pPr marL="457200" lvl="0" indent="457200" algn="l" rtl="0">
              <a:lnSpc>
                <a:spcPct val="95000"/>
              </a:lnSpc>
              <a:spcBef>
                <a:spcPts val="1200"/>
              </a:spcBef>
              <a:spcAft>
                <a:spcPts val="1200"/>
              </a:spcAft>
              <a:buSzPts val="688"/>
              <a:buNone/>
            </a:pPr>
            <a:r>
              <a:rPr lang="en" sz="1525"/>
              <a:t>Catch</a:t>
            </a:r>
            <a:r>
              <a:rPr lang="en" sz="1525" baseline="-25000"/>
              <a:t>2028-2034</a:t>
            </a:r>
            <a:r>
              <a:rPr lang="en" sz="1525"/>
              <a:t>= 2,150 mt</a:t>
            </a:r>
            <a:endParaRPr sz="1525"/>
          </a:p>
        </p:txBody>
      </p:sp>
      <p:pic>
        <p:nvPicPr>
          <p:cNvPr id="165" name="Google Shape;165;p18"/>
          <p:cNvPicPr preferRelativeResize="0"/>
          <p:nvPr/>
        </p:nvPicPr>
        <p:blipFill>
          <a:blip r:embed="rId3">
            <a:alphaModFix/>
          </a:blip>
          <a:stretch>
            <a:fillRect/>
          </a:stretch>
        </p:blipFill>
        <p:spPr>
          <a:xfrm>
            <a:off x="214600" y="1194600"/>
            <a:ext cx="4359450" cy="3102100"/>
          </a:xfrm>
          <a:prstGeom prst="rect">
            <a:avLst/>
          </a:prstGeom>
          <a:noFill/>
          <a:ln>
            <a:noFill/>
          </a:ln>
        </p:spPr>
      </p:pic>
      <p:pic>
        <p:nvPicPr>
          <p:cNvPr id="166" name="Google Shape;166;p18"/>
          <p:cNvPicPr preferRelativeResize="0"/>
          <p:nvPr/>
        </p:nvPicPr>
        <p:blipFill>
          <a:blip r:embed="rId4">
            <a:alphaModFix/>
          </a:blip>
          <a:stretch>
            <a:fillRect/>
          </a:stretch>
        </p:blipFill>
        <p:spPr>
          <a:xfrm>
            <a:off x="4572000" y="1188700"/>
            <a:ext cx="4359451" cy="31138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9"/>
          <p:cNvSpPr txBox="1">
            <a:spLocks noGrp="1"/>
          </p:cNvSpPr>
          <p:nvPr>
            <p:ph type="title"/>
          </p:nvPr>
        </p:nvSpPr>
        <p:spPr>
          <a:xfrm>
            <a:off x="819150" y="1598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WCNPO MLS Rebuilding Scenarios</a:t>
            </a:r>
            <a:endParaRPr/>
          </a:p>
        </p:txBody>
      </p:sp>
      <p:sp>
        <p:nvSpPr>
          <p:cNvPr id="172" name="Google Shape;172;p19"/>
          <p:cNvSpPr txBox="1">
            <a:spLocks noGrp="1"/>
          </p:cNvSpPr>
          <p:nvPr>
            <p:ph type="body" idx="1"/>
          </p:nvPr>
        </p:nvSpPr>
        <p:spPr>
          <a:xfrm>
            <a:off x="705025" y="3887550"/>
            <a:ext cx="3263700" cy="796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Scenario 5: Catch</a:t>
            </a:r>
            <a:r>
              <a:rPr lang="en" baseline="-25000"/>
              <a:t>2025-2027</a:t>
            </a:r>
            <a:r>
              <a:rPr lang="en"/>
              <a:t>= 2,250 mt</a:t>
            </a:r>
            <a:endParaRPr/>
          </a:p>
          <a:p>
            <a:pPr marL="914400" lvl="0" indent="0" algn="l" rtl="0">
              <a:spcBef>
                <a:spcPts val="1200"/>
              </a:spcBef>
              <a:spcAft>
                <a:spcPts val="1200"/>
              </a:spcAft>
              <a:buNone/>
            </a:pPr>
            <a:r>
              <a:rPr lang="en"/>
              <a:t>Catch</a:t>
            </a:r>
            <a:r>
              <a:rPr lang="en" baseline="-25000"/>
              <a:t>2028-2034</a:t>
            </a:r>
            <a:r>
              <a:rPr lang="en"/>
              <a:t> = 2,175 mt</a:t>
            </a:r>
            <a:endParaRPr/>
          </a:p>
        </p:txBody>
      </p:sp>
      <p:sp>
        <p:nvSpPr>
          <p:cNvPr id="173" name="Google Shape;173;p19"/>
          <p:cNvSpPr txBox="1">
            <a:spLocks noGrp="1"/>
          </p:cNvSpPr>
          <p:nvPr>
            <p:ph type="body" idx="1"/>
          </p:nvPr>
        </p:nvSpPr>
        <p:spPr>
          <a:xfrm>
            <a:off x="4683125" y="3813775"/>
            <a:ext cx="4356300" cy="6861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688"/>
              <a:buNone/>
            </a:pPr>
            <a:r>
              <a:rPr lang="en" sz="1525"/>
              <a:t>Scenario 6: Catch</a:t>
            </a:r>
            <a:r>
              <a:rPr lang="en" sz="1525" baseline="-25000"/>
              <a:t>2025-2027</a:t>
            </a:r>
            <a:r>
              <a:rPr lang="en" sz="1525"/>
              <a:t>= 2,400 mt</a:t>
            </a:r>
            <a:endParaRPr sz="1525"/>
          </a:p>
          <a:p>
            <a:pPr marL="457200" lvl="0" indent="457200" algn="l" rtl="0">
              <a:lnSpc>
                <a:spcPct val="95000"/>
              </a:lnSpc>
              <a:spcBef>
                <a:spcPts val="1200"/>
              </a:spcBef>
              <a:spcAft>
                <a:spcPts val="0"/>
              </a:spcAft>
              <a:buSzPts val="688"/>
              <a:buNone/>
            </a:pPr>
            <a:r>
              <a:rPr lang="en" sz="1525"/>
              <a:t>Catch</a:t>
            </a:r>
            <a:r>
              <a:rPr lang="en" sz="1525" baseline="-25000"/>
              <a:t>2028-2032</a:t>
            </a:r>
            <a:r>
              <a:rPr lang="en" sz="1525"/>
              <a:t>= 2,200 mt</a:t>
            </a:r>
            <a:endParaRPr sz="1525"/>
          </a:p>
          <a:p>
            <a:pPr marL="457200" lvl="0" indent="457200" algn="l" rtl="0">
              <a:lnSpc>
                <a:spcPct val="95000"/>
              </a:lnSpc>
              <a:spcBef>
                <a:spcPts val="1200"/>
              </a:spcBef>
              <a:spcAft>
                <a:spcPts val="1200"/>
              </a:spcAft>
              <a:buSzPts val="688"/>
              <a:buNone/>
            </a:pPr>
            <a:r>
              <a:rPr lang="en" sz="1525"/>
              <a:t>Catch</a:t>
            </a:r>
            <a:r>
              <a:rPr lang="en" sz="1525" baseline="-25000"/>
              <a:t>2033-2034 </a:t>
            </a:r>
            <a:r>
              <a:rPr lang="en" sz="1525"/>
              <a:t> = 2,100 mt</a:t>
            </a:r>
            <a:endParaRPr sz="1525"/>
          </a:p>
        </p:txBody>
      </p:sp>
      <p:pic>
        <p:nvPicPr>
          <p:cNvPr id="174" name="Google Shape;174;p19"/>
          <p:cNvPicPr preferRelativeResize="0"/>
          <p:nvPr/>
        </p:nvPicPr>
        <p:blipFill>
          <a:blip r:embed="rId3">
            <a:alphaModFix/>
          </a:blip>
          <a:stretch>
            <a:fillRect/>
          </a:stretch>
        </p:blipFill>
        <p:spPr>
          <a:xfrm>
            <a:off x="228600" y="915525"/>
            <a:ext cx="4178874" cy="2972014"/>
          </a:xfrm>
          <a:prstGeom prst="rect">
            <a:avLst/>
          </a:prstGeom>
          <a:noFill/>
          <a:ln>
            <a:noFill/>
          </a:ln>
        </p:spPr>
      </p:pic>
      <p:pic>
        <p:nvPicPr>
          <p:cNvPr id="175" name="Google Shape;175;p19"/>
          <p:cNvPicPr preferRelativeResize="0"/>
          <p:nvPr/>
        </p:nvPicPr>
        <p:blipFill>
          <a:blip r:embed="rId4">
            <a:alphaModFix/>
          </a:blip>
          <a:stretch>
            <a:fillRect/>
          </a:stretch>
        </p:blipFill>
        <p:spPr>
          <a:xfrm>
            <a:off x="4479000" y="839325"/>
            <a:ext cx="4178874" cy="2927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819150" y="3122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WCNPO MLS Rebuilding Scenarios</a:t>
            </a:r>
            <a:endParaRPr/>
          </a:p>
        </p:txBody>
      </p:sp>
      <p:sp>
        <p:nvSpPr>
          <p:cNvPr id="181" name="Google Shape;181;p20"/>
          <p:cNvSpPr txBox="1">
            <a:spLocks noGrp="1"/>
          </p:cNvSpPr>
          <p:nvPr>
            <p:ph type="body" idx="1"/>
          </p:nvPr>
        </p:nvSpPr>
        <p:spPr>
          <a:xfrm>
            <a:off x="158750" y="4071475"/>
            <a:ext cx="4117800" cy="921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Scenario 7: Catch</a:t>
            </a:r>
            <a:r>
              <a:rPr lang="en" baseline="-25000"/>
              <a:t>2025-2034</a:t>
            </a:r>
            <a:r>
              <a:rPr lang="en"/>
              <a:t>= 2,180 mt</a:t>
            </a:r>
            <a:endParaRPr/>
          </a:p>
          <a:p>
            <a:pPr marL="0" lvl="0" indent="0" algn="l" rtl="0">
              <a:spcBef>
                <a:spcPts val="1200"/>
              </a:spcBef>
              <a:spcAft>
                <a:spcPts val="1200"/>
              </a:spcAft>
              <a:buNone/>
            </a:pPr>
            <a:r>
              <a:rPr lang="en"/>
              <a:t>Release fish &lt;120 EFL with 0.2 probability of survival</a:t>
            </a:r>
            <a:endParaRPr/>
          </a:p>
        </p:txBody>
      </p:sp>
      <p:sp>
        <p:nvSpPr>
          <p:cNvPr id="182" name="Google Shape;182;p20"/>
          <p:cNvSpPr txBox="1">
            <a:spLocks noGrp="1"/>
          </p:cNvSpPr>
          <p:nvPr>
            <p:ph type="body" idx="1"/>
          </p:nvPr>
        </p:nvSpPr>
        <p:spPr>
          <a:xfrm>
            <a:off x="4683125" y="4042375"/>
            <a:ext cx="4356300" cy="6861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688"/>
              <a:buNone/>
            </a:pPr>
            <a:r>
              <a:rPr lang="en" sz="1250"/>
              <a:t>Scenario 8: Catch</a:t>
            </a:r>
            <a:r>
              <a:rPr lang="en" sz="1250" baseline="-25000"/>
              <a:t>2025-2034</a:t>
            </a:r>
            <a:r>
              <a:rPr lang="en" sz="1250"/>
              <a:t>= 2,185 mt</a:t>
            </a:r>
            <a:endParaRPr sz="1250"/>
          </a:p>
          <a:p>
            <a:pPr marL="0" lvl="0" indent="0" algn="l" rtl="0">
              <a:spcBef>
                <a:spcPts val="1200"/>
              </a:spcBef>
              <a:spcAft>
                <a:spcPts val="1200"/>
              </a:spcAft>
              <a:buNone/>
            </a:pPr>
            <a:r>
              <a:rPr lang="en" sz="1250"/>
              <a:t>Release fish &lt;120 EFL with 0.4 probability of survival</a:t>
            </a:r>
            <a:endParaRPr sz="1250"/>
          </a:p>
        </p:txBody>
      </p:sp>
      <p:pic>
        <p:nvPicPr>
          <p:cNvPr id="183" name="Google Shape;183;p20"/>
          <p:cNvPicPr preferRelativeResize="0"/>
          <p:nvPr/>
        </p:nvPicPr>
        <p:blipFill>
          <a:blip r:embed="rId3">
            <a:alphaModFix/>
          </a:blip>
          <a:stretch>
            <a:fillRect/>
          </a:stretch>
        </p:blipFill>
        <p:spPr>
          <a:xfrm>
            <a:off x="248775" y="1184275"/>
            <a:ext cx="4305350" cy="2901252"/>
          </a:xfrm>
          <a:prstGeom prst="rect">
            <a:avLst/>
          </a:prstGeom>
          <a:noFill/>
          <a:ln>
            <a:noFill/>
          </a:ln>
        </p:spPr>
      </p:pic>
      <p:pic>
        <p:nvPicPr>
          <p:cNvPr id="184" name="Google Shape;184;p20"/>
          <p:cNvPicPr preferRelativeResize="0"/>
          <p:nvPr/>
        </p:nvPicPr>
        <p:blipFill>
          <a:blip r:embed="rId4">
            <a:alphaModFix/>
          </a:blip>
          <a:stretch>
            <a:fillRect/>
          </a:stretch>
        </p:blipFill>
        <p:spPr>
          <a:xfrm>
            <a:off x="4526950" y="1195200"/>
            <a:ext cx="4305350" cy="29233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1"/>
          <p:cNvSpPr txBox="1">
            <a:spLocks noGrp="1"/>
          </p:cNvSpPr>
          <p:nvPr>
            <p:ph type="title"/>
          </p:nvPr>
        </p:nvSpPr>
        <p:spPr>
          <a:xfrm>
            <a:off x="819150" y="2360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WCNPO MLS Rebuilding Scenarios</a:t>
            </a:r>
            <a:endParaRPr/>
          </a:p>
        </p:txBody>
      </p:sp>
      <p:pic>
        <p:nvPicPr>
          <p:cNvPr id="190" name="Google Shape;190;p21"/>
          <p:cNvPicPr preferRelativeResize="0"/>
          <p:nvPr/>
        </p:nvPicPr>
        <p:blipFill rotWithShape="1">
          <a:blip r:embed="rId3">
            <a:alphaModFix/>
          </a:blip>
          <a:srcRect t="11684"/>
          <a:stretch/>
        </p:blipFill>
        <p:spPr>
          <a:xfrm>
            <a:off x="240925" y="1171275"/>
            <a:ext cx="4246614" cy="2960400"/>
          </a:xfrm>
          <a:prstGeom prst="rect">
            <a:avLst/>
          </a:prstGeom>
          <a:noFill/>
          <a:ln>
            <a:noFill/>
          </a:ln>
        </p:spPr>
      </p:pic>
      <p:pic>
        <p:nvPicPr>
          <p:cNvPr id="191" name="Google Shape;191;p21"/>
          <p:cNvPicPr preferRelativeResize="0"/>
          <p:nvPr/>
        </p:nvPicPr>
        <p:blipFill rotWithShape="1">
          <a:blip r:embed="rId4">
            <a:alphaModFix/>
          </a:blip>
          <a:srcRect t="13352"/>
          <a:stretch/>
        </p:blipFill>
        <p:spPr>
          <a:xfrm>
            <a:off x="4508125" y="1227275"/>
            <a:ext cx="4407275" cy="2960394"/>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1038</Words>
  <Application>Microsoft Office PowerPoint</Application>
  <PresentationFormat>On-screen Show (16:9)</PresentationFormat>
  <Paragraphs>67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Roboto</vt:lpstr>
      <vt:lpstr>Nunito</vt:lpstr>
      <vt:lpstr>Calibri</vt:lpstr>
      <vt:lpstr>Shift</vt:lpstr>
      <vt:lpstr>WCNPO MLS Rebuilding Scenarios</vt:lpstr>
      <vt:lpstr>WCNPO MLS Rebuilding Scenarios - A history</vt:lpstr>
      <vt:lpstr>WCNPO MLS Rebuilding Scenarios</vt:lpstr>
      <vt:lpstr>WCNPO MLS Rebuilding Scenarios</vt:lpstr>
      <vt:lpstr>WCNPO MLS Rebuilding Scenarios</vt:lpstr>
      <vt:lpstr>WCNPO MLS Rebuilding Scenarios</vt:lpstr>
      <vt:lpstr>WCNPO MLS Rebuilding Scenarios</vt:lpstr>
      <vt:lpstr>WCNPO MLS Rebuilding Scenarios</vt:lpstr>
      <vt:lpstr>WCNPO MLS Rebuilding Scenarios</vt:lpstr>
      <vt:lpstr>WCNPO MLS Rebuilding Scenarios</vt:lpstr>
      <vt:lpstr>WCNPO MLS Rebuilding Scenarios</vt:lpstr>
      <vt:lpstr>WCNPO MLS Rebuilding Scenarios</vt:lpstr>
      <vt:lpstr>WCNPO MLS Stock Status and Conservation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WCNPO MLS Rebuilding Scenarios</dc:title>
  <cp:lastModifiedBy>Michelle Sculley</cp:lastModifiedBy>
  <cp:revision>1</cp:revision>
  <dcterms:modified xsi:type="dcterms:W3CDTF">2024-07-15T01:31:57Z</dcterms:modified>
</cp:coreProperties>
</file>