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92" r:id="rId2"/>
    <p:sldId id="288" r:id="rId3"/>
    <p:sldId id="289" r:id="rId4"/>
    <p:sldId id="290" r:id="rId5"/>
    <p:sldId id="291" r:id="rId6"/>
    <p:sldId id="315" r:id="rId7"/>
    <p:sldId id="294" r:id="rId8"/>
    <p:sldId id="301" r:id="rId9"/>
    <p:sldId id="303" r:id="rId10"/>
    <p:sldId id="282" r:id="rId11"/>
    <p:sldId id="304" r:id="rId12"/>
    <p:sldId id="300" r:id="rId13"/>
    <p:sldId id="283" r:id="rId14"/>
    <p:sldId id="285" r:id="rId15"/>
    <p:sldId id="310" r:id="rId16"/>
    <p:sldId id="286" r:id="rId17"/>
    <p:sldId id="311" r:id="rId18"/>
    <p:sldId id="328" r:id="rId19"/>
    <p:sldId id="329" r:id="rId20"/>
    <p:sldId id="312" r:id="rId21"/>
    <p:sldId id="316" r:id="rId22"/>
    <p:sldId id="317" r:id="rId23"/>
    <p:sldId id="260" r:id="rId24"/>
    <p:sldId id="318" r:id="rId25"/>
    <p:sldId id="267" r:id="rId26"/>
    <p:sldId id="268" r:id="rId27"/>
    <p:sldId id="270" r:id="rId28"/>
    <p:sldId id="271" r:id="rId29"/>
    <p:sldId id="273" r:id="rId30"/>
    <p:sldId id="275" r:id="rId31"/>
    <p:sldId id="293" r:id="rId32"/>
    <p:sldId id="278" r:id="rId33"/>
    <p:sldId id="269" r:id="rId34"/>
    <p:sldId id="280" r:id="rId35"/>
    <p:sldId id="281" r:id="rId36"/>
    <p:sldId id="319" r:id="rId37"/>
    <p:sldId id="272" r:id="rId38"/>
    <p:sldId id="274" r:id="rId39"/>
    <p:sldId id="320" r:id="rId40"/>
    <p:sldId id="321" r:id="rId41"/>
    <p:sldId id="322" r:id="rId42"/>
    <p:sldId id="323" r:id="rId43"/>
    <p:sldId id="279" r:id="rId44"/>
    <p:sldId id="324" r:id="rId45"/>
    <p:sldId id="325" r:id="rId46"/>
    <p:sldId id="326" r:id="rId47"/>
    <p:sldId id="327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94" autoAdjust="0"/>
  </p:normalViewPr>
  <p:slideViewPr>
    <p:cSldViewPr snapToGrid="0" snapToObjects="1">
      <p:cViewPr varScale="1">
        <p:scale>
          <a:sx n="206" d="100"/>
          <a:sy n="206" d="100"/>
        </p:scale>
        <p:origin x="39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6E5C-E1F0-4512-8F2A-E2A9BA99586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CB5EF-8E01-4E37-8C44-E821EBA2F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4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C5E1-F1B4-45ED-A9CE-05147D12AD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C5E1-F1B4-45ED-A9CE-05147D12AD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0" indent="-16797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C5E1-F1B4-45ED-A9CE-05147D12A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 Sensitivity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CB5EF-8E01-4E37-8C44-E821EBA2F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AE273-BC78-4E1F-A571-72E472EE3A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5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C5E1-F1B4-45ED-A9CE-05147D12AD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5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0387"/>
            <a:ext cx="7772400" cy="110251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North Pacific Swordfish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2023 Benchmark Stock Assessment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290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Dr. Michelle Sculley, BILLWG Chair</a:t>
            </a:r>
          </a:p>
        </p:txBody>
      </p:sp>
    </p:spTree>
    <p:extLst>
      <p:ext uri="{BB962C8B-B14F-4D97-AF65-F5344CB8AC3E}">
        <p14:creationId xmlns:p14="http://schemas.microsoft.com/office/powerpoint/2010/main" val="126366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36" y="209258"/>
            <a:ext cx="3174161" cy="2267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575424"/>
            <a:ext cx="3174161" cy="2267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2541258"/>
            <a:ext cx="3174161" cy="2267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9258"/>
            <a:ext cx="3174161" cy="22672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NP Swordfish Spawning Biomass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of female spawning stock biomass have been flat to increasing since 1975, with a slight increase in the last five years. </a:t>
            </a:r>
          </a:p>
          <a:p>
            <a:r>
              <a:rPr lang="en-US" dirty="0"/>
              <a:t>Current SSB is above 20%SSB</a:t>
            </a:r>
            <a:r>
              <a:rPr lang="en-US" baseline="-25000" dirty="0"/>
              <a:t>F=0</a:t>
            </a:r>
            <a:r>
              <a:rPr lang="en-US" dirty="0"/>
              <a:t>-</a:t>
            </a:r>
            <a:r>
              <a:rPr lang="en-US" baseline="-25000" dirty="0"/>
              <a:t> </a:t>
            </a:r>
            <a:r>
              <a:rPr lang="en-US" dirty="0"/>
              <a:t>and MSY-based reference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4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on Stock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Female spawning stock biomass was estimated to be 35,778 </a:t>
            </a:r>
            <a:r>
              <a:rPr lang="en-US" sz="2200" dirty="0" err="1"/>
              <a:t>mt</a:t>
            </a:r>
            <a:r>
              <a:rPr lang="en-US" sz="2200" dirty="0"/>
              <a:t> in 2021, with a relative SSB/SSB</a:t>
            </a:r>
            <a:r>
              <a:rPr lang="en-US" sz="2200" baseline="-25000" dirty="0"/>
              <a:t>MSY</a:t>
            </a:r>
            <a:r>
              <a:rPr lang="en-US" sz="2200" dirty="0"/>
              <a:t> = 2.18.</a:t>
            </a:r>
            <a:endParaRPr lang="en-US" sz="2200" baseline="-25000" dirty="0"/>
          </a:p>
          <a:p>
            <a:r>
              <a:rPr lang="en-US" sz="2200" dirty="0"/>
              <a:t>Estimated F (arithmetic average of F for ages 1 – 10) averaged roughly F=0.09 during 2019-2021, with a relative fishing mortality of F/F</a:t>
            </a:r>
            <a:r>
              <a:rPr lang="en-US" sz="2200" baseline="-25000" dirty="0"/>
              <a:t>MSY</a:t>
            </a:r>
            <a:r>
              <a:rPr lang="en-US" sz="2200" dirty="0"/>
              <a:t> = 0.49 in 2021. </a:t>
            </a:r>
          </a:p>
          <a:p>
            <a:r>
              <a:rPr lang="en-US" dirty="0"/>
              <a:t>Relative to MSY-based reference points, overfishing is very likely not occurring (&gt;99% probability) and the NP SWO stock is very likely not overfished (&gt;99% probability) 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2699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WO23_ISCPlen_files/figure-pptx/fig-Kobe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83150" y="204787"/>
            <a:ext cx="38735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79470"/>
              </p:ext>
            </p:extLst>
          </p:nvPr>
        </p:nvGraphicFramePr>
        <p:xfrm>
          <a:off x="1255887" y="149680"/>
          <a:ext cx="2680660" cy="4225928"/>
        </p:xfrm>
        <a:graphic>
          <a:graphicData uri="http://schemas.openxmlformats.org/drawingml/2006/table">
            <a:tbl>
              <a:tblPr firstRow="1" bandRow="1" bandCol="1"/>
              <a:tblGrid>
                <a:gridCol w="1871035">
                  <a:extLst>
                    <a:ext uri="{9D8B030D-6E8A-4147-A177-3AD203B41FA5}">
                      <a16:colId xmlns:a16="http://schemas.microsoft.com/office/drawing/2014/main" val="251668931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781892143"/>
                    </a:ext>
                  </a:extLst>
                </a:gridCol>
              </a:tblGrid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Reference 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Estimate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992151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20%SSB(F=0)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(age 1-10)*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24235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(age 1-10)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844691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51880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2019-2021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08546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SSB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F=0</a:t>
                      </a:r>
                      <a:r>
                        <a:rPr lang="en-US" sz="1200" baseline="30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95,732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077167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20%SSB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F=0</a:t>
                      </a:r>
                      <a:r>
                        <a:rPr lang="en-US" sz="1200" baseline="30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19,146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090477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SSB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16,388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023718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SSB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35,778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20286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SSB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2019-2021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34,899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863343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20%SSB(F=0)</a:t>
                      </a:r>
                      <a:r>
                        <a:rPr lang="en-US" sz="1200" baseline="30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14,815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791100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14,924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976111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2019-2021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10,653 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31731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SPR</a:t>
                      </a:r>
                      <a:r>
                        <a:rPr lang="en-US" sz="12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20%SSB(F=0)</a:t>
                      </a:r>
                      <a:r>
                        <a:rPr lang="en-US" sz="1200" baseline="30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12564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SPR</a:t>
                      </a:r>
                      <a:r>
                        <a:rPr lang="en-US" sz="12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MSY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397341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SPR</a:t>
                      </a:r>
                      <a:r>
                        <a:rPr lang="en-US" sz="12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669317"/>
                  </a:ext>
                </a:extLst>
              </a:tr>
              <a:tr h="248584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SPR</a:t>
                      </a:r>
                      <a:r>
                        <a:rPr lang="en-US" sz="12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2019-2021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58929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6992" y="4546599"/>
            <a:ext cx="777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*20%SSB</a:t>
            </a:r>
            <a:r>
              <a:rPr lang="en-US" sz="1400" baseline="-25000" dirty="0"/>
              <a:t>(F=0) </a:t>
            </a:r>
            <a:r>
              <a:rPr lang="en-US" sz="1400" dirty="0"/>
              <a:t>values based upon the average of the last 5 years dynamic B</a:t>
            </a:r>
            <a:r>
              <a:rPr lang="en-US" sz="1400" baseline="-25000" dirty="0"/>
              <a:t>0 </a:t>
            </a:r>
            <a:r>
              <a:rPr lang="en-US" sz="1400" dirty="0"/>
              <a:t>(2017-2021)</a:t>
            </a:r>
            <a:endParaRPr lang="en-US" sz="1400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WO23_ISCPlen_files/figure-pptx/fig-sensitvityKobe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0320" y="152181"/>
            <a:ext cx="4967516" cy="496751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-58906"/>
            <a:ext cx="8229600" cy="85725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Sensitivity Runs Kobe Plot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B2334-BE91-4891-956B-C16550D40B97}"/>
              </a:ext>
            </a:extLst>
          </p:cNvPr>
          <p:cNvSpPr txBox="1"/>
          <p:nvPr/>
        </p:nvSpPr>
        <p:spPr>
          <a:xfrm>
            <a:off x="5030793" y="930330"/>
            <a:ext cx="3962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Sensitivity runs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Steepness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 Data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35727" y="914401"/>
            <a:ext cx="6858000" cy="295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8" rIns="68574" bIns="34288"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28700" lvl="2" indent="-342900">
              <a:spcBef>
                <a:spcPct val="4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Five future harvest scenarios were analyzed: </a:t>
            </a:r>
          </a:p>
          <a:p>
            <a:pPr marL="1543050" lvl="3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 Low Scenario with F = F</a:t>
            </a:r>
            <a:r>
              <a:rPr lang="en-US" baseline="-25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SPR30%</a:t>
            </a: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1543050" lvl="3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 CMM 2022-02 Scenario with F = F</a:t>
            </a:r>
            <a:r>
              <a:rPr lang="en-US" baseline="-25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2008-2010</a:t>
            </a: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1543050" lvl="3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 Status Quo Scenario with F = F</a:t>
            </a:r>
            <a:r>
              <a:rPr lang="en-US" baseline="-25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2019-2021</a:t>
            </a:r>
          </a:p>
          <a:p>
            <a:pPr marL="1543050" lvl="3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 at MSY Scenario with F = F</a:t>
            </a:r>
            <a:r>
              <a:rPr lang="en-US" baseline="-25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MSY</a:t>
            </a: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1543050" lvl="3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needed to reach 20%SSB</a:t>
            </a:r>
            <a:r>
              <a:rPr lang="en-US" baseline="-25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F=0</a:t>
            </a: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with F =F</a:t>
            </a:r>
            <a:r>
              <a:rPr lang="en-US" baseline="-25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20%SSBF=0</a:t>
            </a:r>
          </a:p>
          <a:p>
            <a:pPr marL="1028700" lvl="2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Recruitment based upon the stock-recruitment curve, based upon 100 bootstrap model runs</a:t>
            </a:r>
            <a:endParaRPr lang="en-US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20140" y="114303"/>
            <a:ext cx="6858000" cy="4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4" tIns="34288" rIns="68574" bIns="34288">
            <a:spAutoFit/>
          </a:bodyPr>
          <a:lstStyle/>
          <a:p>
            <a:pPr algn="ctr" defTabSz="342900" eaLnBrk="0" hangingPunct="0">
              <a:defRPr/>
            </a:pPr>
            <a:r>
              <a:rPr lang="en-US" sz="27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NP Swordfish Stock Projections</a:t>
            </a:r>
          </a:p>
        </p:txBody>
      </p:sp>
    </p:spTree>
    <p:extLst>
      <p:ext uri="{BB962C8B-B14F-4D97-AF65-F5344CB8AC3E}">
        <p14:creationId xmlns:p14="http://schemas.microsoft.com/office/powerpoint/2010/main" val="381041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Project</a:t>
            </a:r>
            <a:r>
              <a:rPr lang="en-US" dirty="0"/>
              <a:t>i</a:t>
            </a:r>
            <a:r>
              <a:rPr dirty="0"/>
              <a:t>ons</a:t>
            </a:r>
          </a:p>
        </p:txBody>
      </p:sp>
      <p:pic>
        <p:nvPicPr>
          <p:cNvPr id="3" name="Picture 1" descr="SWO23_ISCPlen_files/figure-pptx/fig-projectionssb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028" y="1118593"/>
            <a:ext cx="5031702" cy="378003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 7" descr="SWO23_ISCPlen_files/figure-pptx/fig-projectioncatch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74672" y="1117599"/>
            <a:ext cx="4954975" cy="371214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42B09-80DE-4ED6-B6E0-8048BAC66758}"/>
              </a:ext>
            </a:extLst>
          </p:cNvPr>
          <p:cNvSpPr txBox="1"/>
          <p:nvPr/>
        </p:nvSpPr>
        <p:spPr>
          <a:xfrm>
            <a:off x="3590692" y="3614203"/>
            <a:ext cx="691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SSB</a:t>
            </a:r>
            <a:r>
              <a:rPr lang="en-US" sz="1050" baseline="-25000" dirty="0"/>
              <a:t>MSY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NP SWO stock has produced annual yields of around 11,500 </a:t>
            </a:r>
            <a:r>
              <a:rPr lang="en-US" dirty="0" err="1"/>
              <a:t>mt</a:t>
            </a:r>
            <a:r>
              <a:rPr lang="en-US" dirty="0"/>
              <a:t> per year since 2016, or about 2/3 of the MSY catch amount. </a:t>
            </a:r>
          </a:p>
          <a:p>
            <a:r>
              <a:rPr lang="en-US" dirty="0"/>
              <a:t>Swordfish stock status is positive with no evidence of excess F above F</a:t>
            </a:r>
            <a:r>
              <a:rPr lang="en-US" baseline="-25000" dirty="0"/>
              <a:t>MSY</a:t>
            </a:r>
            <a:r>
              <a:rPr lang="en-US" dirty="0"/>
              <a:t> or substantial depletion of spawning potential. </a:t>
            </a:r>
          </a:p>
          <a:p>
            <a:r>
              <a:rPr lang="en-US" dirty="0"/>
              <a:t>It was also noted that retrospective analyses show that the assessment model appears to underestimate spawning potential in recent years.</a:t>
            </a:r>
          </a:p>
        </p:txBody>
      </p:sp>
    </p:spTree>
    <p:extLst>
      <p:ext uri="{BB962C8B-B14F-4D97-AF65-F5344CB8AC3E}">
        <p14:creationId xmlns:p14="http://schemas.microsoft.com/office/powerpoint/2010/main" val="52665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 BILLWG response to NC18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353"/>
            <a:ext cx="8229600" cy="39270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response to a request from the WCPFC Northern committee, the BILLWG used WCPFC and IATTC public domain data and yearbooks to compile catch and effort north and south of 20</a:t>
            </a:r>
            <a:r>
              <a:rPr lang="en-US" baseline="30000" dirty="0"/>
              <a:t>°</a:t>
            </a:r>
            <a:r>
              <a:rPr lang="en-US" dirty="0"/>
              <a:t>N through 2020.</a:t>
            </a:r>
          </a:p>
          <a:p>
            <a:r>
              <a:rPr lang="en-US" dirty="0"/>
              <a:t>Much of the swordfish catch is from longlines, and only longline data are available for effort. </a:t>
            </a:r>
          </a:p>
          <a:p>
            <a:r>
              <a:rPr lang="en-US" dirty="0"/>
              <a:t>A large proportion of the effort south of 20</a:t>
            </a:r>
            <a:r>
              <a:rPr lang="en-US" baseline="30000" dirty="0"/>
              <a:t>°</a:t>
            </a:r>
            <a:r>
              <a:rPr lang="en-US" dirty="0"/>
              <a:t>N includes Vietnam and Indonesia. </a:t>
            </a:r>
          </a:p>
          <a:p>
            <a:pPr lvl="1"/>
            <a:r>
              <a:rPr lang="en-US" dirty="0"/>
              <a:t>The longline effort for Indonesia and Vietnam has been estimated because the logbook coverage for these fleets is believed to have variable coverage over time. </a:t>
            </a:r>
          </a:p>
          <a:p>
            <a:r>
              <a:rPr lang="en-US" dirty="0"/>
              <a:t>Recently, catches of longline fishery in the 0°-10</a:t>
            </a:r>
            <a:r>
              <a:rPr lang="en-US" baseline="30000" dirty="0"/>
              <a:t>°</a:t>
            </a:r>
            <a:r>
              <a:rPr lang="en-US" dirty="0"/>
              <a:t>N area of the eastern Pacific have increased. </a:t>
            </a:r>
          </a:p>
          <a:p>
            <a:r>
              <a:rPr lang="en-US" dirty="0"/>
              <a:t>The gillnet fishing conducted in the waters around Vietnam is also responsible for the increase in catch south of 20</a:t>
            </a:r>
            <a:r>
              <a:rPr lang="en-US" baseline="30000" dirty="0"/>
              <a:t>°</a:t>
            </a:r>
            <a:r>
              <a:rPr lang="en-US" dirty="0"/>
              <a:t>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3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 BILLWG response to NC18</a:t>
            </a:r>
          </a:p>
        </p:txBody>
      </p:sp>
      <p:pic>
        <p:nvPicPr>
          <p:cNvPr id="5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85" y="933304"/>
            <a:ext cx="6991694" cy="3805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985" y="4738861"/>
            <a:ext cx="710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Catch and effort from 2021 is not included as it is preliminary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54897-20B7-404E-9FEF-C0A222B00EA3}"/>
              </a:ext>
            </a:extLst>
          </p:cNvPr>
          <p:cNvSpPr/>
          <p:nvPr/>
        </p:nvSpPr>
        <p:spPr>
          <a:xfrm>
            <a:off x="4861933" y="2207941"/>
            <a:ext cx="117884" cy="245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EBC75-1871-49D0-8288-02AE1ABB5B1F}"/>
              </a:ext>
            </a:extLst>
          </p:cNvPr>
          <p:cNvSpPr txBox="1"/>
          <p:nvPr/>
        </p:nvSpPr>
        <p:spPr>
          <a:xfrm rot="16200000">
            <a:off x="4711291" y="2191563"/>
            <a:ext cx="471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/>
              <a:t>catch</a:t>
            </a:r>
          </a:p>
        </p:txBody>
      </p:sp>
    </p:spTree>
    <p:extLst>
      <p:ext uri="{BB962C8B-B14F-4D97-AF65-F5344CB8AC3E}">
        <p14:creationId xmlns:p14="http://schemas.microsoft.com/office/powerpoint/2010/main" val="85916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-79772"/>
            <a:ext cx="6172200" cy="765572"/>
          </a:xfrm>
        </p:spPr>
        <p:txBody>
          <a:bodyPr>
            <a:normAutofit/>
          </a:bodyPr>
          <a:lstStyle/>
          <a:p>
            <a:r>
              <a:rPr lang="en-US" sz="2700" b="1" dirty="0">
                <a:cs typeface="Times New Roman" panose="02020603050405020304" pitchFamily="18" charset="0"/>
              </a:rPr>
              <a:t>Overview</a:t>
            </a:r>
            <a:endParaRPr lang="en-US" sz="27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6172200" cy="4286250"/>
          </a:xfrm>
        </p:spPr>
        <p:txBody>
          <a:bodyPr>
            <a:noAutofit/>
          </a:bodyPr>
          <a:lstStyle/>
          <a:p>
            <a:pPr marL="257175" lvl="1" indent="-257175"/>
            <a:r>
              <a:rPr lang="en-US" sz="1725" b="1" dirty="0">
                <a:latin typeface="+mj-lt"/>
                <a:cs typeface="Times New Roman" panose="02020603050405020304" pitchFamily="18" charset="0"/>
              </a:rPr>
              <a:t>Review of the 2018 Benchmark Stock Assessment</a:t>
            </a:r>
          </a:p>
          <a:p>
            <a:pPr marL="0" lvl="1" indent="0">
              <a:buNone/>
            </a:pPr>
            <a:endParaRPr lang="en-US" sz="1725" b="1" dirty="0">
              <a:latin typeface="+mj-lt"/>
              <a:cs typeface="Times New Roman" panose="02020603050405020304" pitchFamily="18" charset="0"/>
            </a:endParaRPr>
          </a:p>
          <a:p>
            <a:pPr marL="257175" lvl="1" indent="-257175"/>
            <a:r>
              <a:rPr lang="en-US" sz="1725" b="1" dirty="0">
                <a:latin typeface="+mj-lt"/>
                <a:cs typeface="Times New Roman" panose="02020603050405020304" pitchFamily="18" charset="0"/>
              </a:rPr>
              <a:t>2023 Assessment Data and Model 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NP Swordfish Life History Information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Fishery Definitions and Selectivity Modeling 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Catch, Standardized CPUE, and Size Composition Data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Likelihood Components and Data Weighting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Model Diagnostics</a:t>
            </a:r>
          </a:p>
          <a:p>
            <a:pPr marL="300038" lvl="2" indent="0">
              <a:buNone/>
            </a:pPr>
            <a:endParaRPr lang="en-US" sz="1425" b="1" dirty="0">
              <a:latin typeface="+mj-lt"/>
              <a:cs typeface="Times New Roman" panose="02020603050405020304" pitchFamily="18" charset="0"/>
            </a:endParaRPr>
          </a:p>
          <a:p>
            <a:pPr marL="257175" lvl="1" indent="-257175"/>
            <a:r>
              <a:rPr lang="en-US" sz="1725" b="1" dirty="0">
                <a:latin typeface="+mj-lt"/>
                <a:cs typeface="Times New Roman" panose="02020603050405020304" pitchFamily="18" charset="0"/>
              </a:rPr>
              <a:t>2023 Assessment Results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Stock Status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Sensitivity Runs</a:t>
            </a:r>
          </a:p>
          <a:p>
            <a:pPr marL="557213" lvl="2" indent="-257175"/>
            <a:r>
              <a:rPr lang="en-US" sz="1425" b="1" dirty="0">
                <a:latin typeface="+mj-lt"/>
                <a:cs typeface="Times New Roman" panose="02020603050405020304" pitchFamily="18" charset="0"/>
              </a:rPr>
              <a:t>Stock Projections</a:t>
            </a:r>
          </a:p>
        </p:txBody>
      </p:sp>
    </p:spTree>
    <p:extLst>
      <p:ext uri="{BB962C8B-B14F-4D97-AF65-F5344CB8AC3E}">
        <p14:creationId xmlns:p14="http://schemas.microsoft.com/office/powerpoint/2010/main" val="347691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61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1" y="114302"/>
            <a:ext cx="3790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latin typeface="+mj-lt"/>
                <a:cs typeface="Times New Roman" panose="02020603050405020304" pitchFamily="18" charset="0"/>
              </a:rPr>
              <a:t>Data Observation Model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40" y="808185"/>
            <a:ext cx="866765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75" b="1" dirty="0">
                <a:latin typeface="+mj-lt"/>
                <a:cs typeface="Times New Roman" panose="02020603050405020304" pitchFamily="18" charset="0"/>
              </a:rPr>
              <a:t>Abundance Indices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Lognormal observation errors for abundance indices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log(SE) = sqrt(log(1+CV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)) for the individual CPUE standardizations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Values of log(SE) &lt; 0.20 were rescaled to set log(SE) = 0.20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1875" b="1" dirty="0">
                <a:latin typeface="+mj-lt"/>
                <a:cs typeface="Times New Roman" panose="02020603050405020304" pitchFamily="18" charset="0"/>
              </a:rPr>
              <a:t>Size Composition Data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Multinomial observation errors for size composition data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Size compositions with fewer than 15 individuals measured were removed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Effective sample size was number of fish measured/10, with all year/quarters greater than 50 set to 50.</a:t>
            </a:r>
          </a:p>
        </p:txBody>
      </p:sp>
    </p:spTree>
    <p:extLst>
      <p:ext uri="{BB962C8B-B14F-4D97-AF65-F5344CB8AC3E}">
        <p14:creationId xmlns:p14="http://schemas.microsoft.com/office/powerpoint/2010/main" val="207186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0" y="273844"/>
            <a:ext cx="8987212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Estimation of Recruitment Deviations</a:t>
            </a:r>
            <a:br>
              <a:rPr lang="en-US" sz="2400" b="1" dirty="0">
                <a:cs typeface="Times New Roman" panose="02020603050405020304" pitchFamily="18" charset="0"/>
              </a:rPr>
            </a:br>
            <a:r>
              <a:rPr lang="en-US" sz="2400" b="1" dirty="0">
                <a:cs typeface="Times New Roman" panose="02020603050405020304" pitchFamily="18" charset="0"/>
              </a:rPr>
              <a:t>From Stock-Recruitment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 was estimated during 1977-2020 (with bias adjustment) and used the expected recruitment value from the estimated stock-recruitment curve  for 2020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 variability (σ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standard deviation of log-recruitment) was fixed at σ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0.6. Rescaling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not suggested by the model outputs.</a:t>
            </a:r>
          </a:p>
        </p:txBody>
      </p:sp>
    </p:spTree>
    <p:extLst>
      <p:ext uri="{BB962C8B-B14F-4D97-AF65-F5344CB8AC3E}">
        <p14:creationId xmlns:p14="http://schemas.microsoft.com/office/powerpoint/2010/main" val="68202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375" y="-44846"/>
            <a:ext cx="3698875" cy="444896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dirty="0"/>
              <a:t>Fleet Structure</a:t>
            </a:r>
            <a:endParaRPr dirty="0"/>
          </a:p>
        </p:txBody>
      </p:sp>
      <p:pic>
        <p:nvPicPr>
          <p:cNvPr id="4" name="Picture 1" descr="SWO23_ISCPlen_files/figure-pptx/fig-dataplot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6005" y="400050"/>
            <a:ext cx="7356968" cy="460063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Time-varying </a:t>
            </a:r>
            <a:r>
              <a:rPr dirty="0"/>
              <a:t>Selectivity</a:t>
            </a:r>
          </a:p>
        </p:txBody>
      </p:sp>
      <p:pic>
        <p:nvPicPr>
          <p:cNvPr id="3" name="Picture 1" descr="Final%20Base-case/plots/sel03_len_timevary_surf_flt1sex1.png"/>
          <p:cNvPicPr>
            <a:picLocks noGrp="1" noChangeAspect="1"/>
          </p:cNvPicPr>
          <p:nvPr/>
        </p:nvPicPr>
        <p:blipFill rotWithShape="1">
          <a:blip r:embed="rId2"/>
          <a:srcRect l="24052" t="16849" r="22289" b="12116"/>
          <a:stretch/>
        </p:blipFill>
        <p:spPr bwMode="auto">
          <a:xfrm>
            <a:off x="1117599" y="1220787"/>
            <a:ext cx="2657475" cy="216423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6450" y="3331439"/>
            <a:ext cx="3000375" cy="422275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dirty="0"/>
              <a:t>F01 Japanese LL Area 1 Late</a:t>
            </a:r>
          </a:p>
        </p:txBody>
      </p:sp>
      <p:pic>
        <p:nvPicPr>
          <p:cNvPr id="5" name="Picture 4" descr="Final%20Base-case/plots/sel03_len_timevary_surf_flt2sex1.png"/>
          <p:cNvPicPr>
            <a:picLocks noGrp="1" noChangeAspect="1"/>
          </p:cNvPicPr>
          <p:nvPr/>
        </p:nvPicPr>
        <p:blipFill rotWithShape="1">
          <a:blip r:embed="rId3"/>
          <a:srcRect l="22019" t="14317" r="22764" b="16740"/>
          <a:stretch/>
        </p:blipFill>
        <p:spPr bwMode="auto">
          <a:xfrm>
            <a:off x="4879974" y="1149979"/>
            <a:ext cx="2840080" cy="218146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59273" y="34271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/>
              <a:t>F02 Chinese Taipei LL late</a:t>
            </a:r>
          </a:p>
        </p:txBody>
      </p:sp>
    </p:spTree>
    <p:extLst>
      <p:ext uri="{BB962C8B-B14F-4D97-AF65-F5344CB8AC3E}">
        <p14:creationId xmlns:p14="http://schemas.microsoft.com/office/powerpoint/2010/main" val="2005108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47" y="1546171"/>
            <a:ext cx="2845340" cy="1750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0" y="479021"/>
            <a:ext cx="2584450" cy="85725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Selectivity</a:t>
            </a:r>
          </a:p>
        </p:txBody>
      </p:sp>
      <p:pic>
        <p:nvPicPr>
          <p:cNvPr id="3" name="Picture 1" descr="Final%20Base-case/plots/sel09_len_flt3sex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7" y="3247904"/>
            <a:ext cx="2395538" cy="147649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294" y="4683864"/>
            <a:ext cx="2319024" cy="219743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dirty="0"/>
              <a:t>F03_US_WCNPO_LL_shallow_late</a:t>
            </a:r>
          </a:p>
        </p:txBody>
      </p:sp>
      <p:pic>
        <p:nvPicPr>
          <p:cNvPr id="5" name="Picture 1" descr="Final%20Base-case/plots/sel09_len_flt4sex1.pn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41674" y="54516"/>
            <a:ext cx="2382328" cy="146835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3807214" y="1443148"/>
            <a:ext cx="1380736" cy="266355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dirty="0"/>
              <a:t>F04_IATTC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1" y="19095"/>
            <a:ext cx="2549530" cy="1568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" y="1624803"/>
            <a:ext cx="2549530" cy="15689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52" y="3052822"/>
            <a:ext cx="2319024" cy="219743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dirty="0"/>
              <a:t>F0</a:t>
            </a:r>
            <a:r>
              <a:rPr lang="en-US" sz="1200" dirty="0"/>
              <a:t>2</a:t>
            </a:r>
            <a:r>
              <a:rPr sz="1200" dirty="0"/>
              <a:t>_</a:t>
            </a:r>
            <a:r>
              <a:rPr lang="en-US" sz="1200" dirty="0"/>
              <a:t>TWN</a:t>
            </a:r>
            <a:r>
              <a:rPr sz="1200" dirty="0"/>
              <a:t>_WCNPO_</a:t>
            </a:r>
            <a:r>
              <a:rPr lang="en-US" sz="1200" dirty="0"/>
              <a:t>DW</a:t>
            </a:r>
            <a:r>
              <a:rPr sz="1200" dirty="0"/>
              <a:t>LL_late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94" y="1447114"/>
            <a:ext cx="2657476" cy="219743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dirty="0"/>
              <a:t>F0</a:t>
            </a:r>
            <a:r>
              <a:rPr lang="en-US" sz="1200" dirty="0"/>
              <a:t>1</a:t>
            </a:r>
            <a:r>
              <a:rPr sz="1200" dirty="0"/>
              <a:t>_</a:t>
            </a:r>
            <a:r>
              <a:rPr lang="en-US" sz="1200" dirty="0"/>
              <a:t>JPN</a:t>
            </a:r>
            <a:r>
              <a:rPr sz="1200" dirty="0"/>
              <a:t>_WCNPO_</a:t>
            </a:r>
            <a:r>
              <a:rPr lang="en-US" sz="1200" dirty="0"/>
              <a:t>OSDW</a:t>
            </a:r>
            <a:r>
              <a:rPr sz="1200" dirty="0"/>
              <a:t>LL_late</a:t>
            </a:r>
            <a:r>
              <a:rPr lang="en-US" sz="1200" dirty="0"/>
              <a:t>_area1</a:t>
            </a:r>
            <a:endParaRPr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47" y="3320451"/>
            <a:ext cx="2845340" cy="1750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91" y="1709503"/>
            <a:ext cx="2845340" cy="17509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3807" y="3187277"/>
            <a:ext cx="2751408" cy="219743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dirty="0"/>
              <a:t>F0</a:t>
            </a:r>
            <a:r>
              <a:rPr lang="en-US" sz="1200" dirty="0"/>
              <a:t>6</a:t>
            </a:r>
            <a:r>
              <a:rPr sz="1200" dirty="0"/>
              <a:t>_</a:t>
            </a:r>
            <a:r>
              <a:rPr lang="en-US" sz="1200" dirty="0"/>
              <a:t>JPN</a:t>
            </a:r>
            <a:r>
              <a:rPr sz="1200" dirty="0"/>
              <a:t>_WCNPO_</a:t>
            </a:r>
            <a:r>
              <a:rPr lang="en-US" sz="1200" dirty="0"/>
              <a:t>OSDW</a:t>
            </a:r>
            <a:r>
              <a:rPr sz="1200" dirty="0"/>
              <a:t>LL_</a:t>
            </a:r>
            <a:r>
              <a:rPr lang="en-US" sz="1200" dirty="0"/>
              <a:t>early_area1</a:t>
            </a:r>
            <a:endParaRPr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5719" y="3557407"/>
            <a:ext cx="2368747" cy="219743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dirty="0"/>
              <a:t>F0</a:t>
            </a:r>
            <a:r>
              <a:rPr lang="en-US" sz="1200" dirty="0"/>
              <a:t>8</a:t>
            </a:r>
            <a:r>
              <a:rPr sz="1200" dirty="0"/>
              <a:t>_US_WCNPO_LL_shallow_</a:t>
            </a:r>
            <a:r>
              <a:rPr lang="en-US" sz="1200" dirty="0"/>
              <a:t>early</a:t>
            </a:r>
            <a:endParaRPr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2079" y="4920827"/>
            <a:ext cx="2751408" cy="219743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sz="1200" dirty="0"/>
              <a:t>F0</a:t>
            </a:r>
            <a:r>
              <a:rPr lang="en-US" sz="1200" dirty="0"/>
              <a:t>7</a:t>
            </a:r>
            <a:r>
              <a:rPr sz="1200" dirty="0"/>
              <a:t>_</a:t>
            </a:r>
            <a:r>
              <a:rPr lang="en-US" sz="1200" dirty="0"/>
              <a:t>JPN</a:t>
            </a:r>
            <a:r>
              <a:rPr sz="1200" dirty="0"/>
              <a:t>_WCNPO_</a:t>
            </a:r>
            <a:r>
              <a:rPr lang="en-US" sz="1200" dirty="0"/>
              <a:t>CODF</a:t>
            </a:r>
            <a:endParaRPr sz="1200" dirty="0"/>
          </a:p>
        </p:txBody>
      </p:sp>
      <p:sp>
        <p:nvSpPr>
          <p:cNvPr id="16" name="Rectangle 15"/>
          <p:cNvSpPr/>
          <p:nvPr/>
        </p:nvSpPr>
        <p:spPr>
          <a:xfrm>
            <a:off x="46037" y="19095"/>
            <a:ext cx="2648824" cy="3301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174229"/>
            <a:ext cx="8229600" cy="85725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Model Diagnostics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337" y="1381125"/>
            <a:ext cx="7591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Fits to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Runs Test and Residual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Hindcast</a:t>
            </a:r>
            <a:r>
              <a:rPr lang="en-US" sz="2000" dirty="0"/>
              <a:t> cross-validation prediction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Age-Structured Production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Likelihood profiles with </a:t>
            </a:r>
            <a:r>
              <a:rPr lang="en-US" sz="2000" dirty="0" err="1"/>
              <a:t>Piner</a:t>
            </a:r>
            <a:r>
              <a:rPr lang="en-US" sz="2000" dirty="0"/>
              <a:t>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Jitter/Gradient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47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cs typeface="Times New Roman" panose="02020603050405020304" pitchFamily="18" charset="0"/>
              </a:rPr>
              <a:t>Results of Likelihood Profiles by Data Component for Unfished Recruitment R</a:t>
            </a:r>
            <a:r>
              <a:rPr lang="en-US" b="1" baseline="-25000" dirty="0">
                <a:cs typeface="Times New Roman" panose="02020603050405020304" pitchFamily="18" charset="0"/>
              </a:rPr>
              <a:t>0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endParaRPr dirty="0"/>
          </a:p>
        </p:txBody>
      </p:sp>
      <p:pic>
        <p:nvPicPr>
          <p:cNvPr id="3" name="Picture 1" descr="Final%20Base-case/plots/Overall_Likelihood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06147" y="1193799"/>
            <a:ext cx="3627783" cy="362778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00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cs typeface="Times New Roman" panose="02020603050405020304" pitchFamily="18" charset="0"/>
              </a:rPr>
              <a:t>Results of Likelihood Profiles by Data Component for Unfished Recruitment R</a:t>
            </a:r>
            <a:r>
              <a:rPr lang="en-US" b="1" baseline="-25000" dirty="0">
                <a:cs typeface="Times New Roman" panose="02020603050405020304" pitchFamily="18" charset="0"/>
              </a:rPr>
              <a:t>0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endParaRPr dirty="0"/>
          </a:p>
        </p:txBody>
      </p:sp>
      <p:pic>
        <p:nvPicPr>
          <p:cNvPr id="3" name="Picture 1" descr="Final%20Base-case/plots/CPUE_Likelihood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66391" y="1063229"/>
            <a:ext cx="3886200" cy="3886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936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021"/>
            <a:ext cx="8229600" cy="85725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CPUE Runs Test</a:t>
            </a:r>
          </a:p>
        </p:txBody>
      </p:sp>
      <p:pic>
        <p:nvPicPr>
          <p:cNvPr id="3" name="Picture 1" descr="SWO23_ISCPlen_files/figure-pptx/fig-CPUERunstest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8670" y="653654"/>
            <a:ext cx="4324746" cy="432474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637183" y="2835965"/>
            <a:ext cx="1855304" cy="7421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7409" y="3896139"/>
            <a:ext cx="1855304" cy="7421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1865" y="3022360"/>
            <a:ext cx="22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of recruitment</a:t>
            </a:r>
          </a:p>
        </p:txBody>
      </p:sp>
    </p:spTree>
    <p:extLst>
      <p:ext uri="{BB962C8B-B14F-4D97-AF65-F5344CB8AC3E}">
        <p14:creationId xmlns:p14="http://schemas.microsoft.com/office/powerpoint/2010/main" val="366620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67" y="1327941"/>
            <a:ext cx="4568320" cy="2285998"/>
          </a:xfrm>
        </p:spPr>
        <p:txBody>
          <a:bodyPr>
            <a:normAutofit/>
          </a:bodyPr>
          <a:lstStyle/>
          <a:p>
            <a:r>
              <a:rPr lang="en-US" sz="1650" b="1" dirty="0">
                <a:latin typeface="+mj-lt"/>
              </a:rPr>
              <a:t>2018 Stock Assessment Summary</a:t>
            </a:r>
            <a:endParaRPr lang="en-US" sz="1650" dirty="0">
              <a:latin typeface="+mj-lt"/>
            </a:endParaRPr>
          </a:p>
          <a:p>
            <a:pPr lvl="1"/>
            <a:r>
              <a:rPr lang="en-US" sz="1650" dirty="0">
                <a:latin typeface="+mj-lt"/>
              </a:rPr>
              <a:t>Stock Synthesis 3.30 model (ISC 2018)</a:t>
            </a:r>
          </a:p>
          <a:p>
            <a:pPr lvl="1"/>
            <a:r>
              <a:rPr lang="en-US" sz="1650" i="1" dirty="0">
                <a:latin typeface="+mj-lt"/>
              </a:rPr>
              <a:t>SSB</a:t>
            </a:r>
            <a:r>
              <a:rPr lang="en-US" sz="1650" baseline="-25000" dirty="0">
                <a:latin typeface="+mj-lt"/>
              </a:rPr>
              <a:t>2016</a:t>
            </a:r>
            <a:r>
              <a:rPr lang="en-US" sz="1650" dirty="0">
                <a:latin typeface="+mj-lt"/>
              </a:rPr>
              <a:t>  = 29,403 </a:t>
            </a:r>
            <a:r>
              <a:rPr lang="en-US" sz="1650" dirty="0" err="1">
                <a:latin typeface="+mj-lt"/>
              </a:rPr>
              <a:t>mt</a:t>
            </a:r>
            <a:r>
              <a:rPr lang="en-US" sz="1650" dirty="0">
                <a:latin typeface="+mj-lt"/>
              </a:rPr>
              <a:t> (87% above </a:t>
            </a:r>
            <a:r>
              <a:rPr lang="en-US" sz="1650" i="1" dirty="0">
                <a:latin typeface="+mj-lt"/>
              </a:rPr>
              <a:t>SSB</a:t>
            </a:r>
            <a:r>
              <a:rPr lang="en-US" sz="1650" baseline="-25000" dirty="0">
                <a:latin typeface="+mj-lt"/>
              </a:rPr>
              <a:t>MSY</a:t>
            </a:r>
            <a:r>
              <a:rPr lang="en-US" sz="1650" dirty="0">
                <a:latin typeface="+mj-lt"/>
              </a:rPr>
              <a:t>) </a:t>
            </a:r>
          </a:p>
          <a:p>
            <a:pPr lvl="1"/>
            <a:r>
              <a:rPr lang="en-US" sz="1650" i="1" dirty="0">
                <a:latin typeface="+mj-lt"/>
              </a:rPr>
              <a:t>F</a:t>
            </a:r>
            <a:r>
              <a:rPr lang="en-US" sz="1650" baseline="-25000" dirty="0">
                <a:latin typeface="+mj-lt"/>
              </a:rPr>
              <a:t>2014-2016</a:t>
            </a:r>
            <a:r>
              <a:rPr lang="en-US" sz="1650" dirty="0">
                <a:latin typeface="+mj-lt"/>
              </a:rPr>
              <a:t> =  0.08 (47</a:t>
            </a:r>
            <a:r>
              <a:rPr lang="en-US" sz="1650" dirty="0"/>
              <a:t>% below </a:t>
            </a:r>
            <a:r>
              <a:rPr lang="en-US" sz="1650" i="1" dirty="0"/>
              <a:t>F</a:t>
            </a:r>
            <a:r>
              <a:rPr lang="en-US" sz="1650" baseline="-25000" dirty="0"/>
              <a:t>MSY</a:t>
            </a:r>
            <a:r>
              <a:rPr lang="en-US" sz="1650" dirty="0">
                <a:latin typeface="+mj-lt"/>
              </a:rPr>
              <a:t>)</a:t>
            </a:r>
          </a:p>
          <a:p>
            <a:pPr lvl="1"/>
            <a:r>
              <a:rPr lang="en-US" sz="1650" b="1" dirty="0"/>
              <a:t>NP SWO was not experiencing overfishing and was not overfished relative to MSY-based reference points</a:t>
            </a:r>
          </a:p>
          <a:p>
            <a:pPr lvl="3"/>
            <a:endParaRPr lang="en-US" sz="165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900" y="16809"/>
            <a:ext cx="6172200" cy="611841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550" b="1" dirty="0">
                <a:latin typeface="+mj-lt"/>
              </a:rPr>
              <a:t>Overview of the 2018 Stock Assessment</a:t>
            </a:r>
            <a:endParaRPr lang="en-US" sz="255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89" y="1027961"/>
            <a:ext cx="3429007" cy="3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8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inal%20Base-case/plots/Size_Likelihood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52724" y="1063229"/>
            <a:ext cx="4001821" cy="400182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Results of Likelihood Profiles by Data Component for Unfished Recruitment R</a:t>
            </a:r>
            <a:r>
              <a:rPr lang="en-US" b="1" baseline="-25000" dirty="0">
                <a:cs typeface="Times New Roman" panose="02020603050405020304" pitchFamily="18" charset="0"/>
              </a:rPr>
              <a:t>0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47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824" y="15479"/>
            <a:ext cx="4117975" cy="857250"/>
          </a:xfrm>
        </p:spPr>
        <p:txBody>
          <a:bodyPr>
            <a:noAutofit/>
          </a:bodyPr>
          <a:lstStyle/>
          <a:p>
            <a:r>
              <a:rPr lang="en-US" sz="2400" dirty="0"/>
              <a:t>Size Composition Data by Fleet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5" y="263129"/>
            <a:ext cx="3995738" cy="3995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1"/>
          <a:stretch/>
        </p:blipFill>
        <p:spPr>
          <a:xfrm>
            <a:off x="334962" y="4098925"/>
            <a:ext cx="4081225" cy="850900"/>
          </a:xfrm>
          <a:prstGeom prst="rect">
            <a:avLst/>
          </a:prstGeom>
        </p:spPr>
      </p:pic>
      <p:pic>
        <p:nvPicPr>
          <p:cNvPr id="6" name="Picture 1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568" y="653792"/>
            <a:ext cx="4069246" cy="406924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750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6" y="88899"/>
            <a:ext cx="8229600" cy="530226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/>
              <a:t>Length Runs Test</a:t>
            </a:r>
          </a:p>
        </p:txBody>
      </p:sp>
      <p:pic>
        <p:nvPicPr>
          <p:cNvPr id="3" name="Picture 1" descr="SWO23_ISCPlen_files/figure-pptx/fig-SizeRunsTest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0449" y="600073"/>
            <a:ext cx="4495801" cy="449580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961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Jitter Plot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1063229"/>
            <a:ext cx="5499123" cy="39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2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Retrospec</a:t>
            </a:r>
            <a:r>
              <a:rPr lang="en-US" dirty="0"/>
              <a:t>t</a:t>
            </a:r>
            <a:r>
              <a:rPr dirty="0"/>
              <a:t>ive Analysis</a:t>
            </a:r>
          </a:p>
        </p:txBody>
      </p:sp>
      <p:pic>
        <p:nvPicPr>
          <p:cNvPr id="3" name="Picture 1" descr="SWO23_ISCPlen_files/figure-pptx/fig-retro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79674" y="1063229"/>
            <a:ext cx="4029075" cy="40290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994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 Structured Production Model</a:t>
            </a:r>
          </a:p>
        </p:txBody>
      </p:sp>
      <p:pic>
        <p:nvPicPr>
          <p:cNvPr id="3" name="Picture 1" descr="Final%20Base-case/plots/ASPMFig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01514" y="1339849"/>
            <a:ext cx="4940971" cy="329882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529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95"/>
            <a:ext cx="8229600" cy="85725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Standardized CPUE by fleet</a:t>
            </a:r>
            <a:endParaRPr dirty="0"/>
          </a:p>
        </p:txBody>
      </p:sp>
      <p:pic>
        <p:nvPicPr>
          <p:cNvPr id="3" name="Picture 1" descr="SWO23_ISCPlen_files/figure-pptx/fig-FLRsmoother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0" y="765174"/>
            <a:ext cx="8591550" cy="42957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92301" y="801619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S1_JPN_WCNPO_OSDWLL_Early_Area1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51" y="801619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S5_TWN_WCNPO_DWLL_late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477" y="1808853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S6_US_WCNPO_LL_Deep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351" y="2782256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S7_US_WCNPO_LL_shallow_early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3726" y="2783975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S3_JPN_WCNPO_OSDWLL_Early_Area2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751" y="1808853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S2_JPN_WCNPO_OSDWLL_Late_Area1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751" y="3748019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S4_JPN_WCNPO_OSDWLL_Late_Area2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7276" y="4424294"/>
            <a:ext cx="253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S8_US_WCNPO_LL_shallow_late</a:t>
            </a:r>
          </a:p>
        </p:txBody>
      </p:sp>
    </p:spTree>
    <p:extLst>
      <p:ext uri="{BB962C8B-B14F-4D97-AF65-F5344CB8AC3E}">
        <p14:creationId xmlns:p14="http://schemas.microsoft.com/office/powerpoint/2010/main" val="1221029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CPUE Diagnostics</a:t>
            </a:r>
          </a:p>
        </p:txBody>
      </p:sp>
      <p:pic>
        <p:nvPicPr>
          <p:cNvPr id="3" name="Picture 1" descr="SWO23_ISCPlen_files/figure-pptx/fig-ExpCPUE-1.png"/>
          <p:cNvPicPr>
            <a:picLocks noGrp="1" noChangeAspect="1"/>
          </p:cNvPicPr>
          <p:nvPr/>
        </p:nvPicPr>
        <p:blipFill rotWithShape="1">
          <a:blip r:embed="rId2"/>
          <a:srcRect l="3238" b="51576"/>
          <a:stretch/>
        </p:blipFill>
        <p:spPr bwMode="auto">
          <a:xfrm>
            <a:off x="-25400" y="1063229"/>
            <a:ext cx="4395600" cy="304482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1" descr="SWO23_ISCPlen_files/figure-pptx/fig-ExpCPUE-1.png"/>
          <p:cNvPicPr>
            <a:picLocks noGrp="1" noChangeAspect="1"/>
          </p:cNvPicPr>
          <p:nvPr/>
        </p:nvPicPr>
        <p:blipFill rotWithShape="1">
          <a:blip r:embed="rId2"/>
          <a:srcRect l="3337" t="48424"/>
          <a:stretch/>
        </p:blipFill>
        <p:spPr bwMode="auto">
          <a:xfrm>
            <a:off x="4479924" y="1133474"/>
            <a:ext cx="4234635" cy="31273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759325" y="3457575"/>
            <a:ext cx="3895725" cy="48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9324" y="1323975"/>
            <a:ext cx="3895725" cy="48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98675" y="4532351"/>
            <a:ext cx="508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S5 and S8 were not fit in the likelihood</a:t>
            </a:r>
          </a:p>
          <a:p>
            <a:pPr algn="ctr"/>
            <a:r>
              <a:rPr lang="en-US" dirty="0"/>
              <a:t>S6 is fit as an index of recruitment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85329"/>
            <a:ext cx="8229600" cy="85725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CPUE </a:t>
            </a:r>
            <a:r>
              <a:rPr dirty="0" err="1"/>
              <a:t>Hindcast</a:t>
            </a:r>
            <a:r>
              <a:rPr dirty="0"/>
              <a:t> cross-validation</a:t>
            </a:r>
          </a:p>
        </p:txBody>
      </p:sp>
      <p:pic>
        <p:nvPicPr>
          <p:cNvPr id="3" name="Picture 1" descr="SWO23_ISCPlen_files/figure-pptx/fig-CPUEHCxval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44674" y="819150"/>
            <a:ext cx="5067301" cy="405027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561"/>
            <a:ext cx="3187700" cy="85725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dirty="0"/>
              <a:t>Fit to the Size Composition Data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43" y="84400"/>
            <a:ext cx="2437164" cy="243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76" y="2437164"/>
            <a:ext cx="2437164" cy="2437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50" y="0"/>
            <a:ext cx="2437164" cy="2437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5" y="2437164"/>
            <a:ext cx="2437164" cy="2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612" y="0"/>
            <a:ext cx="454746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5" dirty="0"/>
              <a:t>NP Swordfish Stock Status in 2018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09886" y="1371600"/>
            <a:ext cx="447464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4638886" y="1428750"/>
            <a:ext cx="447464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2" y="446697"/>
            <a:ext cx="7973568" cy="44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7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561"/>
            <a:ext cx="3187700" cy="85725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dirty="0"/>
              <a:t>Fit to the Size Composition Data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43" y="84400"/>
            <a:ext cx="2437164" cy="243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76" y="2437164"/>
            <a:ext cx="2437164" cy="2437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50" y="0"/>
            <a:ext cx="2437164" cy="2437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5" y="2437164"/>
            <a:ext cx="2437164" cy="2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5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93" y="142875"/>
            <a:ext cx="2437164" cy="243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93" y="2637189"/>
            <a:ext cx="2437164" cy="2437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75" y="142875"/>
            <a:ext cx="2437164" cy="2437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00" y="2668939"/>
            <a:ext cx="2437164" cy="24371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175" y="505043"/>
            <a:ext cx="3187700" cy="85725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dirty="0"/>
              <a:t>Fit to the Size Composition 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0669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49" y="1879599"/>
            <a:ext cx="2625725" cy="2625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94" y="1688130"/>
            <a:ext cx="2786681" cy="278668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67561"/>
            <a:ext cx="3187700" cy="85725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dirty="0"/>
              <a:t>Fit to the Size Composition 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851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1" y="0"/>
            <a:ext cx="6089649" cy="6286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sz="2800" dirty="0"/>
              <a:t>Length </a:t>
            </a:r>
            <a:r>
              <a:rPr sz="2800" dirty="0" err="1"/>
              <a:t>Hindcast</a:t>
            </a:r>
            <a:r>
              <a:rPr sz="2800" dirty="0"/>
              <a:t> cross-validation</a:t>
            </a:r>
          </a:p>
        </p:txBody>
      </p:sp>
      <p:pic>
        <p:nvPicPr>
          <p:cNvPr id="3" name="Picture 1" descr="SWO23_ISCPlen_files/figure-pptx/fig-LenHCxval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4650" y="628650"/>
            <a:ext cx="5477250" cy="43846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89" y="-333828"/>
            <a:ext cx="2587171" cy="3201250"/>
          </a:xfrm>
        </p:spPr>
        <p:txBody>
          <a:bodyPr/>
          <a:lstStyle/>
          <a:p>
            <a:r>
              <a:rPr lang="en-US" dirty="0"/>
              <a:t>Sensitivity Analyses on Life History Parameters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12" y="381489"/>
            <a:ext cx="3087919" cy="2375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14" y="2717378"/>
            <a:ext cx="3087919" cy="2375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78" y="381489"/>
            <a:ext cx="3087919" cy="2375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30" y="2717378"/>
            <a:ext cx="3087919" cy="2375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372" y="2880946"/>
            <a:ext cx="2387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Model 1: High M</a:t>
            </a:r>
          </a:p>
          <a:p>
            <a:r>
              <a:rPr lang="en-US" sz="1600" dirty="0"/>
              <a:t>Model 2: Low M</a:t>
            </a:r>
          </a:p>
          <a:p>
            <a:r>
              <a:rPr lang="en-US" sz="1600" dirty="0"/>
              <a:t>Model 3: Steepness = 0.7</a:t>
            </a:r>
          </a:p>
          <a:p>
            <a:r>
              <a:rPr lang="en-US" sz="1600" dirty="0"/>
              <a:t>Model 4: Steepness = 0.81</a:t>
            </a:r>
          </a:p>
          <a:p>
            <a:r>
              <a:rPr lang="en-US" sz="1600" dirty="0"/>
              <a:t>Model 5: Steepness = 0.99</a:t>
            </a:r>
          </a:p>
        </p:txBody>
      </p:sp>
    </p:spTree>
    <p:extLst>
      <p:ext uri="{BB962C8B-B14F-4D97-AF65-F5344CB8AC3E}">
        <p14:creationId xmlns:p14="http://schemas.microsoft.com/office/powerpoint/2010/main" val="746743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89" y="-333828"/>
            <a:ext cx="2587171" cy="3201250"/>
          </a:xfrm>
        </p:spPr>
        <p:txBody>
          <a:bodyPr/>
          <a:lstStyle/>
          <a:p>
            <a:r>
              <a:rPr lang="en-US" dirty="0"/>
              <a:t>Sensitivity Analyses on Life History Parameters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12" y="381489"/>
            <a:ext cx="3087918" cy="2375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14" y="2717378"/>
            <a:ext cx="3087918" cy="2375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78" y="381489"/>
            <a:ext cx="3087918" cy="2375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30" y="2717378"/>
            <a:ext cx="3087918" cy="2375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9029" y="3055117"/>
            <a:ext cx="286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Model 6: Large Amax</a:t>
            </a:r>
          </a:p>
          <a:p>
            <a:r>
              <a:rPr lang="en-US" sz="1200" dirty="0"/>
              <a:t>Model 7: Sun et al., 2007 Growth</a:t>
            </a:r>
          </a:p>
          <a:p>
            <a:r>
              <a:rPr lang="en-US" sz="1200" dirty="0"/>
              <a:t>Model 8: High Maturity L</a:t>
            </a:r>
            <a:r>
              <a:rPr lang="en-US" sz="1200" baseline="-25000" dirty="0"/>
              <a:t>50</a:t>
            </a:r>
          </a:p>
          <a:p>
            <a:r>
              <a:rPr lang="en-US" sz="1200" dirty="0"/>
              <a:t>Model 9: Low Maturity L</a:t>
            </a:r>
            <a:r>
              <a:rPr lang="en-US" sz="1200" baseline="-25000" dirty="0"/>
              <a:t>50</a:t>
            </a:r>
          </a:p>
          <a:p>
            <a:r>
              <a:rPr lang="en-US" sz="1200" dirty="0"/>
              <a:t>Model 10: Wang et al., 2003 maturity</a:t>
            </a:r>
          </a:p>
        </p:txBody>
      </p:sp>
    </p:spTree>
    <p:extLst>
      <p:ext uri="{BB962C8B-B14F-4D97-AF65-F5344CB8AC3E}">
        <p14:creationId xmlns:p14="http://schemas.microsoft.com/office/powerpoint/2010/main" val="2613936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89" y="-333828"/>
            <a:ext cx="2735954" cy="3201250"/>
          </a:xfrm>
        </p:spPr>
        <p:txBody>
          <a:bodyPr/>
          <a:lstStyle/>
          <a:p>
            <a:r>
              <a:rPr lang="en-US" dirty="0"/>
              <a:t>Sensitivity Analyses on Model Decisions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12" y="381489"/>
            <a:ext cx="3087918" cy="237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36" y="2717379"/>
            <a:ext cx="3087918" cy="2375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78" y="381489"/>
            <a:ext cx="3087918" cy="2375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30" y="2717378"/>
            <a:ext cx="3087918" cy="2375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9029" y="3055117"/>
            <a:ext cx="2862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Model 11: Drop all Vanuatu and Chinese Catch</a:t>
            </a:r>
          </a:p>
          <a:p>
            <a:r>
              <a:rPr lang="en-US" sz="1200" dirty="0"/>
              <a:t>Model 12: Use all NP SWO Catch</a:t>
            </a:r>
          </a:p>
          <a:p>
            <a:r>
              <a:rPr lang="en-US" sz="1200" dirty="0"/>
              <a:t>Model 13: Include Orphan Catch</a:t>
            </a:r>
            <a:endParaRPr lang="en-US" sz="1200" baseline="-25000" dirty="0"/>
          </a:p>
          <a:p>
            <a:r>
              <a:rPr lang="en-US" sz="1200" dirty="0"/>
              <a:t>Model 14: Change Amin to 1</a:t>
            </a:r>
            <a:endParaRPr lang="en-US" sz="1200" baseline="-25000" dirty="0"/>
          </a:p>
          <a:p>
            <a:r>
              <a:rPr lang="en-US" sz="1200" dirty="0"/>
              <a:t>Model 15: Don’t fit to S6</a:t>
            </a:r>
          </a:p>
          <a:p>
            <a:r>
              <a:rPr lang="en-US" sz="1200" dirty="0"/>
              <a:t>Model 16: TWN size comp selectivity to double normal</a:t>
            </a:r>
          </a:p>
          <a:p>
            <a:r>
              <a:rPr lang="en-US" sz="1200" dirty="0"/>
              <a:t>Model 17: Include F9 size data</a:t>
            </a:r>
          </a:p>
        </p:txBody>
      </p:sp>
    </p:spTree>
    <p:extLst>
      <p:ext uri="{BB962C8B-B14F-4D97-AF65-F5344CB8AC3E}">
        <p14:creationId xmlns:p14="http://schemas.microsoft.com/office/powerpoint/2010/main" val="3915361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89" y="-333828"/>
            <a:ext cx="3548754" cy="3201250"/>
          </a:xfrm>
        </p:spPr>
        <p:txBody>
          <a:bodyPr/>
          <a:lstStyle/>
          <a:p>
            <a:r>
              <a:rPr lang="en-US" dirty="0"/>
              <a:t>Sensitivity Analyses on CPUE Decisions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97" y="254489"/>
            <a:ext cx="3087917" cy="237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97" y="2629810"/>
            <a:ext cx="3087917" cy="23753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4374" y="2793860"/>
            <a:ext cx="162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Model 18a: S1 and S2</a:t>
            </a:r>
          </a:p>
          <a:p>
            <a:r>
              <a:rPr lang="en-US" sz="1200" dirty="0"/>
              <a:t>Model 18b: S3 and S4</a:t>
            </a:r>
          </a:p>
          <a:p>
            <a:r>
              <a:rPr lang="en-US" sz="1200" dirty="0"/>
              <a:t>Model 18c: S5 Only</a:t>
            </a:r>
          </a:p>
          <a:p>
            <a:r>
              <a:rPr lang="en-US" sz="1200" dirty="0"/>
              <a:t>Model 18d: S7 only</a:t>
            </a:r>
          </a:p>
          <a:p>
            <a:r>
              <a:rPr lang="en-US" sz="1200" dirty="0"/>
              <a:t>Model 18e: S8 only</a:t>
            </a:r>
          </a:p>
          <a:p>
            <a:r>
              <a:rPr lang="en-US" sz="1200" dirty="0"/>
              <a:t>Model 18f: S7 and S8</a:t>
            </a:r>
          </a:p>
          <a:p>
            <a:r>
              <a:rPr lang="en-US" sz="1200" dirty="0"/>
              <a:t>Model 19: All CPUE</a:t>
            </a:r>
          </a:p>
        </p:txBody>
      </p:sp>
    </p:spTree>
    <p:extLst>
      <p:ext uri="{BB962C8B-B14F-4D97-AF65-F5344CB8AC3E}">
        <p14:creationId xmlns:p14="http://schemas.microsoft.com/office/powerpoint/2010/main" val="411984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2023 NP SWO Modeling Changes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5087112" cy="3394472"/>
          </a:xfrm>
        </p:spPr>
        <p:txBody>
          <a:bodyPr/>
          <a:lstStyle/>
          <a:p>
            <a:r>
              <a:rPr lang="en-US" dirty="0"/>
              <a:t>Stock structure is expanded to include the N EPO “triangle”</a:t>
            </a:r>
          </a:p>
          <a:p>
            <a:pPr lvl="1"/>
            <a:r>
              <a:rPr lang="en-US" dirty="0"/>
              <a:t>Using fleets-as-areas to account for stock structure</a:t>
            </a:r>
          </a:p>
          <a:p>
            <a:r>
              <a:rPr lang="en-US" dirty="0"/>
              <a:t>Fleet structure is consistent with 2018 assessment</a:t>
            </a:r>
          </a:p>
          <a:p>
            <a:r>
              <a:rPr lang="en-US" dirty="0"/>
              <a:t>Biological information is unchanged from 2018</a:t>
            </a:r>
          </a:p>
          <a:p>
            <a:endParaRPr lang="en-US" dirty="0"/>
          </a:p>
        </p:txBody>
      </p:sp>
      <p:pic>
        <p:nvPicPr>
          <p:cNvPr id="6" name="Picture 1" descr="2023_SWO_stock_boundary.png"/>
          <p:cNvPicPr>
            <a:picLocks noGrp="1" noChangeAspect="1"/>
          </p:cNvPicPr>
          <p:nvPr/>
        </p:nvPicPr>
        <p:blipFill rotWithShape="1">
          <a:blip r:embed="rId2"/>
          <a:srcRect l="16851" r="15129"/>
          <a:stretch/>
        </p:blipFill>
        <p:spPr bwMode="auto">
          <a:xfrm>
            <a:off x="5385816" y="1114561"/>
            <a:ext cx="348996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5806440" y="1591056"/>
            <a:ext cx="2124456" cy="975360"/>
          </a:xfrm>
          <a:custGeom>
            <a:avLst/>
            <a:gdLst>
              <a:gd name="connsiteX0" fmla="*/ 0 w 2124456"/>
              <a:gd name="connsiteY0" fmla="*/ 972312 h 975360"/>
              <a:gd name="connsiteX1" fmla="*/ 1271016 w 2124456"/>
              <a:gd name="connsiteY1" fmla="*/ 975360 h 975360"/>
              <a:gd name="connsiteX2" fmla="*/ 1289304 w 2124456"/>
              <a:gd name="connsiteY2" fmla="*/ 890016 h 975360"/>
              <a:gd name="connsiteX3" fmla="*/ 1642872 w 2124456"/>
              <a:gd name="connsiteY3" fmla="*/ 899160 h 975360"/>
              <a:gd name="connsiteX4" fmla="*/ 1655064 w 2124456"/>
              <a:gd name="connsiteY4" fmla="*/ 801624 h 975360"/>
              <a:gd name="connsiteX5" fmla="*/ 1780032 w 2124456"/>
              <a:gd name="connsiteY5" fmla="*/ 801624 h 975360"/>
              <a:gd name="connsiteX6" fmla="*/ 1801368 w 2124456"/>
              <a:gd name="connsiteY6" fmla="*/ 752856 h 975360"/>
              <a:gd name="connsiteX7" fmla="*/ 1898904 w 2124456"/>
              <a:gd name="connsiteY7" fmla="*/ 746760 h 975360"/>
              <a:gd name="connsiteX8" fmla="*/ 1895856 w 2124456"/>
              <a:gd name="connsiteY8" fmla="*/ 664464 h 975360"/>
              <a:gd name="connsiteX9" fmla="*/ 1965960 w 2124456"/>
              <a:gd name="connsiteY9" fmla="*/ 652272 h 975360"/>
              <a:gd name="connsiteX10" fmla="*/ 1969008 w 2124456"/>
              <a:gd name="connsiteY10" fmla="*/ 481584 h 975360"/>
              <a:gd name="connsiteX11" fmla="*/ 2124456 w 2124456"/>
              <a:gd name="connsiteY11" fmla="*/ 484632 h 975360"/>
              <a:gd name="connsiteX12" fmla="*/ 2109216 w 2124456"/>
              <a:gd name="connsiteY12" fmla="*/ 27432 h 975360"/>
              <a:gd name="connsiteX13" fmla="*/ 27432 w 2124456"/>
              <a:gd name="connsiteY13" fmla="*/ 0 h 975360"/>
              <a:gd name="connsiteX14" fmla="*/ 0 w 2124456"/>
              <a:gd name="connsiteY14" fmla="*/ 972312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4456" h="975360">
                <a:moveTo>
                  <a:pt x="0" y="972312"/>
                </a:moveTo>
                <a:lnTo>
                  <a:pt x="1271016" y="975360"/>
                </a:lnTo>
                <a:lnTo>
                  <a:pt x="1289304" y="890016"/>
                </a:lnTo>
                <a:lnTo>
                  <a:pt x="1642872" y="899160"/>
                </a:lnTo>
                <a:lnTo>
                  <a:pt x="1655064" y="801624"/>
                </a:lnTo>
                <a:lnTo>
                  <a:pt x="1780032" y="801624"/>
                </a:lnTo>
                <a:lnTo>
                  <a:pt x="1801368" y="752856"/>
                </a:lnTo>
                <a:lnTo>
                  <a:pt x="1898904" y="746760"/>
                </a:lnTo>
                <a:lnTo>
                  <a:pt x="1895856" y="664464"/>
                </a:lnTo>
                <a:lnTo>
                  <a:pt x="1965960" y="652272"/>
                </a:lnTo>
                <a:lnTo>
                  <a:pt x="1969008" y="481584"/>
                </a:lnTo>
                <a:lnTo>
                  <a:pt x="2124456" y="484632"/>
                </a:lnTo>
                <a:lnTo>
                  <a:pt x="2109216" y="27432"/>
                </a:lnTo>
                <a:lnTo>
                  <a:pt x="27432" y="0"/>
                </a:lnTo>
                <a:lnTo>
                  <a:pt x="0" y="972312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46064" y="2209800"/>
            <a:ext cx="110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2018 assessment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7488936" y="2033017"/>
            <a:ext cx="890016" cy="407615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476500"/>
            <a:ext cx="279400" cy="1238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33472" y="2603036"/>
            <a:ext cx="1868846" cy="1007843"/>
          </a:xfrm>
          <a:custGeom>
            <a:avLst/>
            <a:gdLst>
              <a:gd name="connsiteX0" fmla="*/ 0 w 1868846"/>
              <a:gd name="connsiteY0" fmla="*/ 0 h 1007843"/>
              <a:gd name="connsiteX1" fmla="*/ 353746 w 1868846"/>
              <a:gd name="connsiteY1" fmla="*/ 627399 h 1007843"/>
              <a:gd name="connsiteX2" fmla="*/ 373769 w 1868846"/>
              <a:gd name="connsiteY2" fmla="*/ 907726 h 1007843"/>
              <a:gd name="connsiteX3" fmla="*/ 513932 w 1868846"/>
              <a:gd name="connsiteY3" fmla="*/ 921075 h 1007843"/>
              <a:gd name="connsiteX4" fmla="*/ 513932 w 1868846"/>
              <a:gd name="connsiteY4" fmla="*/ 1001168 h 1007843"/>
              <a:gd name="connsiteX5" fmla="*/ 1862172 w 1868846"/>
              <a:gd name="connsiteY5" fmla="*/ 1007843 h 1007843"/>
              <a:gd name="connsiteX6" fmla="*/ 1868846 w 1868846"/>
              <a:gd name="connsiteY6" fmla="*/ 60071 h 1007843"/>
              <a:gd name="connsiteX7" fmla="*/ 1528449 w 1868846"/>
              <a:gd name="connsiteY7" fmla="*/ 53396 h 1007843"/>
              <a:gd name="connsiteX8" fmla="*/ 1528449 w 1868846"/>
              <a:gd name="connsiteY8" fmla="*/ 0 h 1007843"/>
              <a:gd name="connsiteX9" fmla="*/ 0 w 1868846"/>
              <a:gd name="connsiteY9" fmla="*/ 0 h 100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8846" h="1007843">
                <a:moveTo>
                  <a:pt x="0" y="0"/>
                </a:moveTo>
                <a:lnTo>
                  <a:pt x="353746" y="627399"/>
                </a:lnTo>
                <a:lnTo>
                  <a:pt x="373769" y="907726"/>
                </a:lnTo>
                <a:lnTo>
                  <a:pt x="513932" y="921075"/>
                </a:lnTo>
                <a:lnTo>
                  <a:pt x="513932" y="1001168"/>
                </a:lnTo>
                <a:lnTo>
                  <a:pt x="1862172" y="1007843"/>
                </a:lnTo>
                <a:cubicBezTo>
                  <a:pt x="1864397" y="691919"/>
                  <a:pt x="1866621" y="375995"/>
                  <a:pt x="1868846" y="60071"/>
                </a:cubicBezTo>
                <a:lnTo>
                  <a:pt x="1528449" y="53396"/>
                </a:lnTo>
                <a:lnTo>
                  <a:pt x="1528449" y="0"/>
                </a:lnTo>
                <a:lnTo>
                  <a:pt x="0" y="0"/>
                </a:lnTo>
                <a:close/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355247" y="2416152"/>
            <a:ext cx="1274820" cy="1027866"/>
          </a:xfrm>
          <a:custGeom>
            <a:avLst/>
            <a:gdLst>
              <a:gd name="connsiteX0" fmla="*/ 13349 w 1274820"/>
              <a:gd name="connsiteY0" fmla="*/ 0 h 1027866"/>
              <a:gd name="connsiteX1" fmla="*/ 0 w 1274820"/>
              <a:gd name="connsiteY1" fmla="*/ 1014517 h 1027866"/>
              <a:gd name="connsiteX2" fmla="*/ 1274820 w 1274820"/>
              <a:gd name="connsiteY2" fmla="*/ 1027866 h 1027866"/>
              <a:gd name="connsiteX3" fmla="*/ 1274820 w 1274820"/>
              <a:gd name="connsiteY3" fmla="*/ 13349 h 1027866"/>
              <a:gd name="connsiteX4" fmla="*/ 13349 w 1274820"/>
              <a:gd name="connsiteY4" fmla="*/ 0 h 102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820" h="1027866">
                <a:moveTo>
                  <a:pt x="13349" y="0"/>
                </a:moveTo>
                <a:lnTo>
                  <a:pt x="0" y="1014517"/>
                </a:lnTo>
                <a:lnTo>
                  <a:pt x="1274820" y="1027866"/>
                </a:lnTo>
                <a:lnTo>
                  <a:pt x="1274820" y="13349"/>
                </a:lnTo>
                <a:lnTo>
                  <a:pt x="13349" y="0"/>
                </a:lnTo>
                <a:close/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WCNPO Swordfish Catch by ISC Country</a:t>
            </a:r>
          </a:p>
        </p:txBody>
      </p:sp>
      <p:pic>
        <p:nvPicPr>
          <p:cNvPr id="5" name="Picture 1" descr="SWO23_ISCPlen_files/figure-pptx/fig-catchbyfleet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5418" y="1216024"/>
            <a:ext cx="4701268" cy="37577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91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57175" indent="-257175">
              <a:buFont typeface="Wingdings" pitchFamily="2" charset="2"/>
              <a:buChar char="ü"/>
            </a:pPr>
            <a:r>
              <a:rPr lang="en-US" dirty="0"/>
              <a:t>2023 benchmark assessment used the Stock Synthesis 3.30 assessment model in a maximum likelihood estimation framework with some parameter constraints for fishery selectivity parameters 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/>
              <a:t>The assessment covers almost the entire North Pacific, using a fleets-as-areas approach to account for the WCNPO and N EPO regions.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/>
              <a:t>The N EPO region only contributed about ~10% of the total catch on average over the last 20 years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US" dirty="0"/>
              <a:t>Stock projections were conducted for 2022-2031 using the deterministic forecasts through SS with 100 bootstraps for each scenario using the stock-recruitment curve.</a:t>
            </a:r>
          </a:p>
        </p:txBody>
      </p:sp>
    </p:spTree>
    <p:extLst>
      <p:ext uri="{BB962C8B-B14F-4D97-AF65-F5344CB8AC3E}">
        <p14:creationId xmlns:p14="http://schemas.microsoft.com/office/powerpoint/2010/main" val="348910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 Swordfish Benchmark Stock Assessment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Stock Status and Conservation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8925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 Swordfish Reference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WCPFC16 established a limit reference point for the exploitation rate of North Pacific Swordfish of F</a:t>
            </a:r>
            <a:r>
              <a:rPr lang="en-US" baseline="-25000" dirty="0"/>
              <a:t>MSY</a:t>
            </a:r>
          </a:p>
          <a:p>
            <a:r>
              <a:rPr lang="en-US" dirty="0"/>
              <a:t>SSB</a:t>
            </a:r>
            <a:r>
              <a:rPr lang="en-US" baseline="-25000" dirty="0"/>
              <a:t>F=0</a:t>
            </a:r>
            <a:r>
              <a:rPr lang="en-US" dirty="0"/>
              <a:t> was set to equal the average of the last 5 years dynamic B0 if fishing ceased after that year. </a:t>
            </a:r>
          </a:p>
          <a:p>
            <a:r>
              <a:rPr lang="en-US" dirty="0"/>
              <a:t>NP swordfish reference points will be provided with reference to MSY and with reference to 20%SSB</a:t>
            </a:r>
            <a:r>
              <a:rPr lang="en-US" baseline="-25000" dirty="0"/>
              <a:t>F=0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515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19288</TotalTime>
  <Words>1545</Words>
  <Application>Microsoft Office PowerPoint</Application>
  <PresentationFormat>On-screen Show (16:9)</PresentationFormat>
  <Paragraphs>213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</vt:lpstr>
      <vt:lpstr>Times New Roman</vt:lpstr>
      <vt:lpstr>Wingdings</vt:lpstr>
      <vt:lpstr>Office Theme</vt:lpstr>
      <vt:lpstr>North Pacific Swordfish 2023 Benchmark Stock Assessment</vt:lpstr>
      <vt:lpstr>Overview</vt:lpstr>
      <vt:lpstr>Overview of the 2018 Stock Assessment</vt:lpstr>
      <vt:lpstr>PowerPoint Presentation</vt:lpstr>
      <vt:lpstr>2023 NP SWO Modeling Changes</vt:lpstr>
      <vt:lpstr>WCNPO Swordfish Catch by ISC Country</vt:lpstr>
      <vt:lpstr>Modeling approach</vt:lpstr>
      <vt:lpstr>NP Swordfish Benchmark Stock Assessment</vt:lpstr>
      <vt:lpstr>NP Swordfish Reference Points</vt:lpstr>
      <vt:lpstr>PowerPoint Presentation</vt:lpstr>
      <vt:lpstr>NP Swordfish Spawning Biomass</vt:lpstr>
      <vt:lpstr>Information on Stock Status</vt:lpstr>
      <vt:lpstr>PowerPoint Presentation</vt:lpstr>
      <vt:lpstr>Sensitivity Runs Kobe Plot</vt:lpstr>
      <vt:lpstr>PowerPoint Presentation</vt:lpstr>
      <vt:lpstr>Projections</vt:lpstr>
      <vt:lpstr>Conservation Information</vt:lpstr>
      <vt:lpstr>ISC BILLWG response to NC18</vt:lpstr>
      <vt:lpstr>ISC BILLWG response to NC18</vt:lpstr>
      <vt:lpstr>PowerPoint Presentation</vt:lpstr>
      <vt:lpstr>PowerPoint Presentation</vt:lpstr>
      <vt:lpstr>Estimation of Recruitment Deviations From Stock-Recruitment Curve</vt:lpstr>
      <vt:lpstr>Fleet Structure</vt:lpstr>
      <vt:lpstr>Time-varying Selectivity</vt:lpstr>
      <vt:lpstr>Selectivity</vt:lpstr>
      <vt:lpstr>Model Diagnostics</vt:lpstr>
      <vt:lpstr>Results of Likelihood Profiles by Data Component for Unfished Recruitment R0 </vt:lpstr>
      <vt:lpstr>Results of Likelihood Profiles by Data Component for Unfished Recruitment R0 </vt:lpstr>
      <vt:lpstr>CPUE Runs Test</vt:lpstr>
      <vt:lpstr>Results of Likelihood Profiles by Data Component for Unfished Recruitment R0 </vt:lpstr>
      <vt:lpstr>Size Composition Data by Fleet</vt:lpstr>
      <vt:lpstr>Length Runs Test</vt:lpstr>
      <vt:lpstr>Jitter Plot</vt:lpstr>
      <vt:lpstr>Retrospective Analysis</vt:lpstr>
      <vt:lpstr>Age Structured Production Model</vt:lpstr>
      <vt:lpstr>Standardized CPUE by fleet</vt:lpstr>
      <vt:lpstr>CPUE Diagnostics</vt:lpstr>
      <vt:lpstr>CPUE Hindcast cross-validation</vt:lpstr>
      <vt:lpstr>Fit to the Size Composition Data</vt:lpstr>
      <vt:lpstr>Fit to the Size Composition Data</vt:lpstr>
      <vt:lpstr>Fit to the Size Composition Data</vt:lpstr>
      <vt:lpstr>Fit to the Size Composition Data</vt:lpstr>
      <vt:lpstr>Length Hindcast cross-validation</vt:lpstr>
      <vt:lpstr>Sensitivity Analyses on Life History Parameters</vt:lpstr>
      <vt:lpstr>Sensitivity Analyses on Life History Parameters</vt:lpstr>
      <vt:lpstr>Sensitivity Analyses on Model Decisions</vt:lpstr>
      <vt:lpstr>Sensitivity Analyses on CPUE Decisions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SWO_SAR_2023</dc:title>
  <dc:creator>Michelle</dc:creator>
  <cp:keywords/>
  <cp:lastModifiedBy>Michelle Sculley</cp:lastModifiedBy>
  <cp:revision>45</cp:revision>
  <dcterms:created xsi:type="dcterms:W3CDTF">2023-06-27T20:46:54Z</dcterms:created>
  <dcterms:modified xsi:type="dcterms:W3CDTF">2024-07-15T01:26:06Z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header-includes">
    <vt:lpwstr/>
  </property>
  <property fmtid="{D5CDD505-2E9C-101B-9397-08002B2CF9AE}" pid="8" name="include-after">
    <vt:lpwstr/>
  </property>
  <property fmtid="{D5CDD505-2E9C-101B-9397-08002B2CF9AE}" pid="9" name="include-before">
    <vt:lpwstr/>
  </property>
  <property fmtid="{D5CDD505-2E9C-101B-9397-08002B2CF9AE}" pid="10" name="labels">
    <vt:lpwstr/>
  </property>
  <property fmtid="{D5CDD505-2E9C-101B-9397-08002B2CF9AE}" pid="11" name="params">
    <vt:lpwstr/>
  </property>
  <property fmtid="{D5CDD505-2E9C-101B-9397-08002B2CF9AE}" pid="12" name="tbl-cap-location">
    <vt:lpwstr>top</vt:lpwstr>
  </property>
  <property fmtid="{D5CDD505-2E9C-101B-9397-08002B2CF9AE}" pid="13" name="toc-title">
    <vt:lpwstr>Table of contents</vt:lpwstr>
  </property>
</Properties>
</file>