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handoutMasterIdLst>
    <p:handoutMasterId r:id="rId16"/>
  </p:handoutMasterIdLst>
  <p:sldIdLst>
    <p:sldId id="489" r:id="rId2"/>
    <p:sldId id="490" r:id="rId3"/>
    <p:sldId id="495" r:id="rId4"/>
    <p:sldId id="308" r:id="rId5"/>
    <p:sldId id="498" r:id="rId6"/>
    <p:sldId id="499" r:id="rId7"/>
    <p:sldId id="492" r:id="rId8"/>
    <p:sldId id="494" r:id="rId9"/>
    <p:sldId id="493" r:id="rId10"/>
    <p:sldId id="497" r:id="rId11"/>
    <p:sldId id="491" r:id="rId12"/>
    <p:sldId id="502" r:id="rId13"/>
    <p:sldId id="503" r:id="rId14"/>
  </p:sldIdLst>
  <p:sldSz cx="12192000" cy="6858000"/>
  <p:notesSz cx="6797675" cy="9928225"/>
  <p:defaultTextStyle>
    <a:defPPr>
      <a:defRPr lang="en-AU"/>
    </a:defPPr>
    <a:lvl1pPr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79"/>
  </p:normalViewPr>
  <p:slideViewPr>
    <p:cSldViewPr snapToGrid="0" snapToObjects="1">
      <p:cViewPr varScale="1">
        <p:scale>
          <a:sx n="88" d="100"/>
          <a:sy n="88" d="100"/>
        </p:scale>
        <p:origin x="120" y="4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5C45F52-8FD4-4956-A755-D209109082DB}" type="datetimeFigureOut">
              <a:rPr lang="en-US"/>
              <a:pPr>
                <a:defRPr/>
              </a:pPr>
              <a:t>6/27/2023</a:t>
            </a:fld>
            <a:endParaRPr lang="en-US"/>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034BEC9E-0C06-4560-A7B3-9ADA87D839F6}"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D23F864C-572E-4E78-B558-61B7DD821FD8}" type="datetimeFigureOut">
              <a:rPr lang="en-US"/>
              <a:pPr>
                <a:defRPr/>
              </a:pPr>
              <a:t>6/27/2023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81921759-779E-473D-8BA9-92F8BC4302F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1771650" y="4733925"/>
            <a:ext cx="8637588"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771826" y="2000485"/>
            <a:ext cx="8637073" cy="2541431"/>
          </a:xfrm>
        </p:spPr>
        <p:txBody>
          <a:bodyPr bIns="0" anchor="b"/>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771827" y="4965873"/>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Date Placeholder 3"/>
          <p:cNvSpPr>
            <a:spLocks noGrp="1"/>
          </p:cNvSpPr>
          <p:nvPr>
            <p:ph type="dt" sz="half" idx="10"/>
          </p:nvPr>
        </p:nvSpPr>
        <p:spPr>
          <a:xfrm>
            <a:off x="6908800" y="1528763"/>
            <a:ext cx="3500438" cy="309562"/>
          </a:xfrm>
        </p:spPr>
        <p:txBody>
          <a:bodyPr/>
          <a:lstStyle>
            <a:lvl1pPr>
              <a:defRPr/>
            </a:lvl1pPr>
          </a:lstStyle>
          <a:p>
            <a:pPr>
              <a:defRPr/>
            </a:pPr>
            <a:fld id="{8FD03BA7-50B9-4C17-93FD-03621F15C2A0}" type="datetimeFigureOut">
              <a:rPr lang="en-US"/>
              <a:pPr>
                <a:defRPr/>
              </a:pPr>
              <a:t>6/27/2023</a:t>
            </a:fld>
            <a:endParaRPr lang="en-US"/>
          </a:p>
        </p:txBody>
      </p:sp>
      <p:sp>
        <p:nvSpPr>
          <p:cNvPr id="7" name="Footer Placeholder 4"/>
          <p:cNvSpPr>
            <a:spLocks noGrp="1"/>
          </p:cNvSpPr>
          <p:nvPr>
            <p:ph type="ftr" sz="quarter" idx="11"/>
          </p:nvPr>
        </p:nvSpPr>
        <p:spPr>
          <a:xfrm>
            <a:off x="1770063" y="1527175"/>
            <a:ext cx="4973637" cy="309563"/>
          </a:xfrm>
        </p:spPr>
        <p:txBody>
          <a:bodyPr/>
          <a:lstStyle>
            <a:lvl1pPr>
              <a:defRPr/>
            </a:lvl1pPr>
          </a:lstStyle>
          <a:p>
            <a:pPr>
              <a:defRPr/>
            </a:pPr>
            <a:endParaRPr lang="en-US"/>
          </a:p>
        </p:txBody>
      </p:sp>
      <p:sp>
        <p:nvSpPr>
          <p:cNvPr id="8" name="Slide Number Placeholder 5"/>
          <p:cNvSpPr>
            <a:spLocks noGrp="1"/>
          </p:cNvSpPr>
          <p:nvPr>
            <p:ph type="sldNum" sz="quarter" idx="12"/>
          </p:nvPr>
        </p:nvSpPr>
        <p:spPr>
          <a:xfrm>
            <a:off x="792163" y="1997075"/>
            <a:ext cx="811212" cy="503238"/>
          </a:xfrm>
        </p:spPr>
        <p:txBody>
          <a:bodyPr/>
          <a:lstStyle>
            <a:lvl1pPr>
              <a:defRPr/>
            </a:lvl1pPr>
          </a:lstStyle>
          <a:p>
            <a:pPr>
              <a:defRPr/>
            </a:pPr>
            <a:fld id="{0366DFDD-57B9-49A7-A97C-43F753D28BEB}" type="slidenum">
              <a:rPr lang="en-US"/>
              <a:pPr>
                <a:defRPr/>
              </a:pPr>
              <a:t>‹#›</a:t>
            </a:fld>
            <a:endParaRPr lang="en-US"/>
          </a:p>
        </p:txBody>
      </p:sp>
      <p:sp>
        <p:nvSpPr>
          <p:cNvPr id="9" name="Rectangle 8">
            <a:extLst>
              <a:ext uri="{FF2B5EF4-FFF2-40B4-BE49-F238E27FC236}">
                <a16:creationId xmlns:a16="http://schemas.microsoft.com/office/drawing/2014/main" id="{83C82C9B-1B29-9D8A-BA9D-1B21C547A95C}"/>
              </a:ext>
            </a:extLst>
          </p:cNvPr>
          <p:cNvSpPr/>
          <p:nvPr userDrawn="1"/>
        </p:nvSpPr>
        <p:spPr>
          <a:xfrm>
            <a:off x="0" y="5943494"/>
            <a:ext cx="12188825" cy="30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7322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p:nvCxnSpPr>
        <p:spPr>
          <a:xfrm>
            <a:off x="1284288" y="2657475"/>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83799" y="1528217"/>
            <a:ext cx="9603275" cy="1049235"/>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283799" y="2739430"/>
            <a:ext cx="9603275" cy="3450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a:xfrm>
            <a:off x="312738" y="798513"/>
            <a:ext cx="811212" cy="504825"/>
          </a:xfrm>
        </p:spPr>
        <p:txBody>
          <a:bodyPr/>
          <a:lstStyle>
            <a:lvl1pPr>
              <a:defRPr/>
            </a:lvl1pPr>
          </a:lstStyle>
          <a:p>
            <a:pPr>
              <a:defRPr/>
            </a:pPr>
            <a:fld id="{75D9748F-25BB-45B8-9BA3-871BE3354338}" type="slidenum">
              <a:rPr lang="en-US"/>
              <a:pPr>
                <a:defRPr/>
              </a:pPr>
              <a:t>‹#›</a:t>
            </a:fld>
            <a:endParaRPr lang="en-US"/>
          </a:p>
        </p:txBody>
      </p:sp>
    </p:spTree>
    <p:extLst>
      <p:ext uri="{BB962C8B-B14F-4D97-AF65-F5344CB8AC3E}">
        <p14:creationId xmlns:p14="http://schemas.microsoft.com/office/powerpoint/2010/main" val="2897039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p:cNvCxnSpPr/>
          <p:nvPr/>
        </p:nvCxnSpPr>
        <p:spPr>
          <a:xfrm>
            <a:off x="9461500" y="1520825"/>
            <a:ext cx="0" cy="466090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9462253" y="1521082"/>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753769" y="1521082"/>
            <a:ext cx="7551264"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a:xfrm>
            <a:off x="511175" y="1520825"/>
            <a:ext cx="811213" cy="503238"/>
          </a:xfrm>
        </p:spPr>
        <p:txBody>
          <a:bodyPr/>
          <a:lstStyle>
            <a:lvl1pPr>
              <a:defRPr/>
            </a:lvl1pPr>
          </a:lstStyle>
          <a:p>
            <a:pPr>
              <a:defRPr/>
            </a:pPr>
            <a:fld id="{16906AA4-0071-4A88-870E-54B9D627399B}" type="slidenum">
              <a:rPr lang="en-US"/>
              <a:pPr>
                <a:defRPr/>
              </a:pPr>
              <a:t>‹#›</a:t>
            </a:fld>
            <a:endParaRPr lang="en-US"/>
          </a:p>
        </p:txBody>
      </p:sp>
    </p:spTree>
    <p:extLst>
      <p:ext uri="{BB962C8B-B14F-4D97-AF65-F5344CB8AC3E}">
        <p14:creationId xmlns:p14="http://schemas.microsoft.com/office/powerpoint/2010/main" val="3622530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7F1F0D8-81F5-B54E-469F-1AD64FB52BF5}"/>
              </a:ext>
            </a:extLst>
          </p:cNvPr>
          <p:cNvSpPr/>
          <p:nvPr userDrawn="1"/>
        </p:nvSpPr>
        <p:spPr>
          <a:xfrm>
            <a:off x="0" y="5943494"/>
            <a:ext cx="12188825" cy="30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92187" y="1704336"/>
            <a:ext cx="9603275" cy="1049235"/>
          </a:xfrm>
        </p:spPr>
        <p:txBody>
          <a:bodyPr/>
          <a:lstStyle/>
          <a:p>
            <a:r>
              <a:rPr lang="en-US"/>
              <a:t>Click to edit Master title style</a:t>
            </a:r>
            <a:endParaRPr lang="en-US" dirty="0"/>
          </a:p>
        </p:txBody>
      </p:sp>
      <p:sp>
        <p:nvSpPr>
          <p:cNvPr id="3" name="Content Placeholder 2"/>
          <p:cNvSpPr>
            <a:spLocks noGrp="1"/>
          </p:cNvSpPr>
          <p:nvPr>
            <p:ph idx="1"/>
          </p:nvPr>
        </p:nvSpPr>
        <p:spPr>
          <a:xfrm>
            <a:off x="1292188" y="2974322"/>
            <a:ext cx="9603275" cy="34506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a:xfrm>
            <a:off x="361950" y="1008063"/>
            <a:ext cx="811213" cy="504825"/>
          </a:xfrm>
        </p:spPr>
        <p:txBody>
          <a:bodyPr/>
          <a:lstStyle>
            <a:lvl1pPr>
              <a:defRPr/>
            </a:lvl1pPr>
          </a:lstStyle>
          <a:p>
            <a:pPr>
              <a:defRPr/>
            </a:pPr>
            <a:fld id="{944372E0-21EC-4861-BF88-7EA8367A678C}" type="slidenum">
              <a:rPr lang="en-US"/>
              <a:pPr>
                <a:defRPr/>
              </a:pPr>
              <a:t>‹#›</a:t>
            </a:fld>
            <a:endParaRPr lang="en-US"/>
          </a:p>
        </p:txBody>
      </p:sp>
    </p:spTree>
    <p:extLst>
      <p:ext uri="{BB962C8B-B14F-4D97-AF65-F5344CB8AC3E}">
        <p14:creationId xmlns:p14="http://schemas.microsoft.com/office/powerpoint/2010/main" val="2195462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F7165B2-CE25-7379-B9E0-CA2F1543C555}"/>
              </a:ext>
            </a:extLst>
          </p:cNvPr>
          <p:cNvSpPr/>
          <p:nvPr userDrawn="1"/>
        </p:nvSpPr>
        <p:spPr>
          <a:xfrm>
            <a:off x="0" y="5943494"/>
            <a:ext cx="12188825" cy="30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73021" y="1965855"/>
            <a:ext cx="8643154" cy="1887950"/>
          </a:xfrm>
        </p:spPr>
        <p:txBody>
          <a:bodyPr anchor="b"/>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773021" y="4036624"/>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0"/>
          </p:nvPr>
        </p:nvSpPr>
        <p:spPr>
          <a:xfrm>
            <a:off x="798513" y="1008063"/>
            <a:ext cx="811212" cy="504825"/>
          </a:xfrm>
        </p:spPr>
        <p:txBody>
          <a:bodyPr/>
          <a:lstStyle>
            <a:lvl1pPr>
              <a:defRPr/>
            </a:lvl1pPr>
          </a:lstStyle>
          <a:p>
            <a:pPr>
              <a:defRPr/>
            </a:pPr>
            <a:fld id="{BCAF0868-CCA1-42B3-967A-2181F33116CE}" type="slidenum">
              <a:rPr lang="en-US"/>
              <a:pPr>
                <a:defRPr/>
              </a:pPr>
              <a:t>‹#›</a:t>
            </a:fld>
            <a:endParaRPr lang="en-US"/>
          </a:p>
        </p:txBody>
      </p:sp>
    </p:spTree>
    <p:extLst>
      <p:ext uri="{BB962C8B-B14F-4D97-AF65-F5344CB8AC3E}">
        <p14:creationId xmlns:p14="http://schemas.microsoft.com/office/powerpoint/2010/main" val="4148649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D3530-7F5C-99A9-2E7A-EC35FE7F66F8}"/>
              </a:ext>
            </a:extLst>
          </p:cNvPr>
          <p:cNvSpPr/>
          <p:nvPr userDrawn="1"/>
        </p:nvSpPr>
        <p:spPr>
          <a:xfrm>
            <a:off x="0" y="5943494"/>
            <a:ext cx="12188825" cy="30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Connector 4"/>
          <p:cNvCxnSpPr/>
          <p:nvPr/>
        </p:nvCxnSpPr>
        <p:spPr>
          <a:xfrm>
            <a:off x="1293813" y="2359025"/>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9" name="Rectangle 8">
            <a:extLst>
              <a:ext uri="{FF2B5EF4-FFF2-40B4-BE49-F238E27FC236}">
                <a16:creationId xmlns:a16="http://schemas.microsoft.com/office/drawing/2014/main" id="{DC093B76-A79F-5B24-EC7D-73C12BE9CE11}"/>
              </a:ext>
            </a:extLst>
          </p:cNvPr>
          <p:cNvSpPr/>
          <p:nvPr userDrawn="1"/>
        </p:nvSpPr>
        <p:spPr>
          <a:xfrm>
            <a:off x="152400" y="2269369"/>
            <a:ext cx="12188825" cy="30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89826" y="1187311"/>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287940" y="2522607"/>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380" y="2529072"/>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a:xfrm>
            <a:off x="320675" y="1311275"/>
            <a:ext cx="811213" cy="503238"/>
          </a:xfrm>
        </p:spPr>
        <p:txBody>
          <a:bodyPr/>
          <a:lstStyle>
            <a:lvl1pPr>
              <a:defRPr/>
            </a:lvl1pPr>
          </a:lstStyle>
          <a:p>
            <a:pPr>
              <a:defRPr/>
            </a:pPr>
            <a:fld id="{543C828F-757D-40D0-915A-68C774DEBAE1}" type="slidenum">
              <a:rPr lang="en-US"/>
              <a:pPr>
                <a:defRPr/>
              </a:pPr>
              <a:t>‹#›</a:t>
            </a:fld>
            <a:endParaRPr lang="en-US"/>
          </a:p>
        </p:txBody>
      </p:sp>
    </p:spTree>
    <p:extLst>
      <p:ext uri="{BB962C8B-B14F-4D97-AF65-F5344CB8AC3E}">
        <p14:creationId xmlns:p14="http://schemas.microsoft.com/office/powerpoint/2010/main" val="4210029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754CAE5-6913-C1B8-415A-42572B640724}"/>
              </a:ext>
            </a:extLst>
          </p:cNvPr>
          <p:cNvSpPr/>
          <p:nvPr userDrawn="1"/>
        </p:nvSpPr>
        <p:spPr>
          <a:xfrm>
            <a:off x="0" y="5943494"/>
            <a:ext cx="12188825" cy="30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a:off x="1311275" y="2551113"/>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04578" y="1508839"/>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04578" y="2724225"/>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04578" y="3528945"/>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749" y="2727679"/>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749" y="3526167"/>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a:extLst>
              <a:ext uri="{FF2B5EF4-FFF2-40B4-BE49-F238E27FC236}">
                <a16:creationId xmlns:a16="http://schemas.microsoft.com/office/drawing/2014/main" id="{EBD2FA48-69F1-7046-2E32-A21FB71B6B07}"/>
              </a:ext>
            </a:extLst>
          </p:cNvPr>
          <p:cNvSpPr/>
          <p:nvPr userDrawn="1"/>
        </p:nvSpPr>
        <p:spPr>
          <a:xfrm>
            <a:off x="152400" y="2269369"/>
            <a:ext cx="12188825" cy="30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8"/>
          <p:cNvSpPr>
            <a:spLocks noGrp="1"/>
          </p:cNvSpPr>
          <p:nvPr>
            <p:ph type="sldNum" sz="quarter" idx="10"/>
          </p:nvPr>
        </p:nvSpPr>
        <p:spPr>
          <a:xfrm>
            <a:off x="338138" y="1008063"/>
            <a:ext cx="809625" cy="504825"/>
          </a:xfrm>
        </p:spPr>
        <p:txBody>
          <a:bodyPr/>
          <a:lstStyle>
            <a:lvl1pPr>
              <a:defRPr/>
            </a:lvl1pPr>
          </a:lstStyle>
          <a:p>
            <a:pPr>
              <a:defRPr/>
            </a:pPr>
            <a:fld id="{05FCD396-F67B-4490-8770-AC9AE163E27E}" type="slidenum">
              <a:rPr lang="en-US"/>
              <a:pPr>
                <a:defRPr/>
              </a:pPr>
              <a:t>‹#›</a:t>
            </a:fld>
            <a:endParaRPr lang="en-US"/>
          </a:p>
        </p:txBody>
      </p:sp>
    </p:spTree>
    <p:extLst>
      <p:ext uri="{BB962C8B-B14F-4D97-AF65-F5344CB8AC3E}">
        <p14:creationId xmlns:p14="http://schemas.microsoft.com/office/powerpoint/2010/main" val="749614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EC968CB-992E-B77F-A7CF-4FA0B4C70B0E}"/>
              </a:ext>
            </a:extLst>
          </p:cNvPr>
          <p:cNvSpPr/>
          <p:nvPr userDrawn="1"/>
        </p:nvSpPr>
        <p:spPr>
          <a:xfrm>
            <a:off x="0" y="5943494"/>
            <a:ext cx="12188825" cy="30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p:cNvCxnSpPr/>
          <p:nvPr/>
        </p:nvCxnSpPr>
        <p:spPr>
          <a:xfrm>
            <a:off x="1292225" y="2560638"/>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92188" y="1528217"/>
            <a:ext cx="9603275" cy="1049235"/>
          </a:xfrm>
        </p:spPr>
        <p:txBody>
          <a:bodyPr/>
          <a:lstStyle/>
          <a:p>
            <a:r>
              <a:rPr lang="en-US"/>
              <a:t>Click to edit Master title style</a:t>
            </a:r>
            <a:endParaRPr lang="en-US" dirty="0"/>
          </a:p>
        </p:txBody>
      </p:sp>
      <p:sp>
        <p:nvSpPr>
          <p:cNvPr id="5" name="Slide Number Placeholder 4"/>
          <p:cNvSpPr>
            <a:spLocks noGrp="1"/>
          </p:cNvSpPr>
          <p:nvPr>
            <p:ph type="sldNum" sz="quarter" idx="10"/>
          </p:nvPr>
        </p:nvSpPr>
        <p:spPr>
          <a:xfrm>
            <a:off x="319088" y="1017588"/>
            <a:ext cx="809625" cy="503237"/>
          </a:xfrm>
        </p:spPr>
        <p:txBody>
          <a:bodyPr/>
          <a:lstStyle>
            <a:lvl1pPr>
              <a:defRPr/>
            </a:lvl1pPr>
          </a:lstStyle>
          <a:p>
            <a:pPr>
              <a:defRPr/>
            </a:pPr>
            <a:fld id="{4BF70297-060F-47FB-B090-6A47890C6737}" type="slidenum">
              <a:rPr lang="en-US"/>
              <a:pPr>
                <a:defRPr/>
              </a:pPr>
              <a:t>‹#›</a:t>
            </a:fld>
            <a:endParaRPr lang="en-US"/>
          </a:p>
        </p:txBody>
      </p:sp>
    </p:spTree>
    <p:extLst>
      <p:ext uri="{BB962C8B-B14F-4D97-AF65-F5344CB8AC3E}">
        <p14:creationId xmlns:p14="http://schemas.microsoft.com/office/powerpoint/2010/main" val="2867670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2866BC7-FE49-055E-94A3-A56EFD141AC0}"/>
              </a:ext>
            </a:extLst>
          </p:cNvPr>
          <p:cNvSpPr/>
          <p:nvPr userDrawn="1"/>
        </p:nvSpPr>
        <p:spPr>
          <a:xfrm>
            <a:off x="0" y="5943494"/>
            <a:ext cx="12188825" cy="30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a:xfrm>
            <a:off x="479425" y="1008063"/>
            <a:ext cx="811213" cy="504825"/>
          </a:xfrm>
        </p:spPr>
        <p:txBody>
          <a:bodyPr/>
          <a:lstStyle>
            <a:lvl1pPr>
              <a:defRPr/>
            </a:lvl1pPr>
          </a:lstStyle>
          <a:p>
            <a:pPr>
              <a:defRPr/>
            </a:pPr>
            <a:fld id="{D2A8BD6C-B0CF-4689-AA17-BBE87D55305A}" type="slidenum">
              <a:rPr lang="en-US"/>
              <a:pPr>
                <a:defRPr/>
              </a:pPr>
              <a:t>‹#›</a:t>
            </a:fld>
            <a:endParaRPr lang="en-US"/>
          </a:p>
        </p:txBody>
      </p:sp>
    </p:spTree>
    <p:extLst>
      <p:ext uri="{BB962C8B-B14F-4D97-AF65-F5344CB8AC3E}">
        <p14:creationId xmlns:p14="http://schemas.microsoft.com/office/powerpoint/2010/main" val="2550279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p:nvCxnSpPr>
        <p:spPr>
          <a:xfrm>
            <a:off x="1296988" y="3917950"/>
            <a:ext cx="327025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6"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93669" y="1512038"/>
            <a:ext cx="3273099" cy="2247117"/>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892712" y="1512039"/>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669" y="3918556"/>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0"/>
          </p:nvPr>
        </p:nvSpPr>
        <p:spPr>
          <a:xfrm>
            <a:off x="328613" y="1000125"/>
            <a:ext cx="811212" cy="503238"/>
          </a:xfrm>
        </p:spPr>
        <p:txBody>
          <a:bodyPr/>
          <a:lstStyle>
            <a:lvl1pPr>
              <a:defRPr/>
            </a:lvl1pPr>
          </a:lstStyle>
          <a:p>
            <a:pPr>
              <a:defRPr/>
            </a:pPr>
            <a:fld id="{786EBDB0-DD53-4B95-9603-4FA6D88E6A07}" type="slidenum">
              <a:rPr lang="en-US"/>
              <a:pPr>
                <a:defRPr/>
              </a:pPr>
              <a:t>‹#›</a:t>
            </a:fld>
            <a:endParaRPr lang="en-US"/>
          </a:p>
        </p:txBody>
      </p:sp>
    </p:spTree>
    <p:extLst>
      <p:ext uri="{BB962C8B-B14F-4D97-AF65-F5344CB8AC3E}">
        <p14:creationId xmlns:p14="http://schemas.microsoft.com/office/powerpoint/2010/main" val="2445577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cxnSp>
        <p:nvCxnSpPr>
          <p:cNvPr id="5" name="Straight Connector 4"/>
          <p:cNvCxnSpPr/>
          <p:nvPr/>
        </p:nvCxnSpPr>
        <p:spPr>
          <a:xfrm>
            <a:off x="1757363" y="3370263"/>
            <a:ext cx="5527675"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6"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1599" y="1356380"/>
            <a:ext cx="5532328" cy="1830584"/>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6532" y="1371346"/>
            <a:ext cx="3425600" cy="4629734"/>
          </a:xfrm>
          <a:solidFill>
            <a:schemeClr val="bg1">
              <a:lumMod val="85000"/>
            </a:schemeClr>
          </a:solidFill>
          <a:ln w="9525" cap="sq">
            <a:noFill/>
            <a:miter lim="800000"/>
          </a:ln>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60722" y="3372859"/>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Date Placeholder 4"/>
          <p:cNvSpPr>
            <a:spLocks noGrp="1"/>
          </p:cNvSpPr>
          <p:nvPr>
            <p:ph type="dt" sz="half" idx="10"/>
          </p:nvPr>
        </p:nvSpPr>
        <p:spPr>
          <a:xfrm>
            <a:off x="1757363" y="5681663"/>
            <a:ext cx="5527675" cy="319087"/>
          </a:xfrm>
        </p:spPr>
        <p:txBody>
          <a:bodyPr/>
          <a:lstStyle>
            <a:lvl1pPr algn="l">
              <a:defRPr smtClean="0"/>
            </a:lvl1pPr>
          </a:lstStyle>
          <a:p>
            <a:pPr>
              <a:defRPr/>
            </a:pPr>
            <a:fld id="{8DF4A92C-DEE6-497B-9EFE-9D4DAAEA2DA4}" type="datetimeFigureOut">
              <a:rPr lang="en-US"/>
              <a:pPr>
                <a:defRPr/>
              </a:pPr>
              <a:t>6/27/2023</a:t>
            </a:fld>
            <a:endParaRPr lang="en-US"/>
          </a:p>
        </p:txBody>
      </p:sp>
      <p:sp>
        <p:nvSpPr>
          <p:cNvPr id="8" name="Slide Number Placeholder 6"/>
          <p:cNvSpPr>
            <a:spLocks noGrp="1"/>
          </p:cNvSpPr>
          <p:nvPr>
            <p:ph type="sldNum" sz="quarter" idx="11"/>
          </p:nvPr>
        </p:nvSpPr>
        <p:spPr>
          <a:xfrm>
            <a:off x="790575" y="1009650"/>
            <a:ext cx="811213" cy="503238"/>
          </a:xfrm>
        </p:spPr>
        <p:txBody>
          <a:bodyPr/>
          <a:lstStyle>
            <a:lvl1pPr>
              <a:defRPr/>
            </a:lvl1pPr>
          </a:lstStyle>
          <a:p>
            <a:pPr>
              <a:defRPr/>
            </a:pPr>
            <a:fld id="{F2E15753-302B-46BE-959E-DA90D8C6F58E}" type="slidenum">
              <a:rPr lang="en-US"/>
              <a:pPr>
                <a:defRPr/>
              </a:pPr>
              <a:t>‹#›</a:t>
            </a:fld>
            <a:endParaRPr lang="en-US"/>
          </a:p>
        </p:txBody>
      </p:sp>
    </p:spTree>
    <p:extLst>
      <p:ext uri="{BB962C8B-B14F-4D97-AF65-F5344CB8AC3E}">
        <p14:creationId xmlns:p14="http://schemas.microsoft.com/office/powerpoint/2010/main" val="1104667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0975" y="1554163"/>
            <a:ext cx="9604375" cy="10477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27" name="Text Placeholder 2"/>
          <p:cNvSpPr>
            <a:spLocks noGrp="1"/>
          </p:cNvSpPr>
          <p:nvPr>
            <p:ph type="body" idx="1"/>
          </p:nvPr>
        </p:nvSpPr>
        <p:spPr bwMode="auto">
          <a:xfrm>
            <a:off x="1450975" y="2763838"/>
            <a:ext cx="9604375"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altLang="en-US"/>
              <a:t>Edit Master text styles</a:t>
            </a:r>
          </a:p>
          <a:p>
            <a:pPr lvl="1"/>
            <a:r>
              <a:rPr lang="en-AU" altLang="en-US"/>
              <a:t>Second level</a:t>
            </a:r>
          </a:p>
          <a:p>
            <a:pPr lvl="2"/>
            <a:r>
              <a:rPr lang="en-AU" altLang="en-US"/>
              <a:t>Third level</a:t>
            </a:r>
          </a:p>
          <a:p>
            <a:pPr lvl="3"/>
            <a:r>
              <a:rPr lang="en-AU" altLang="en-US"/>
              <a:t>Fourth level</a:t>
            </a:r>
          </a:p>
          <a:p>
            <a:pPr lvl="4"/>
            <a:r>
              <a:rPr lang="en-AU" altLang="en-US"/>
              <a:t>Fifth level</a:t>
            </a:r>
          </a:p>
        </p:txBody>
      </p:sp>
      <p:sp>
        <p:nvSpPr>
          <p:cNvPr id="4" name="Date Placeholder 3"/>
          <p:cNvSpPr>
            <a:spLocks noGrp="1"/>
          </p:cNvSpPr>
          <p:nvPr>
            <p:ph type="dt" sz="half" idx="2"/>
          </p:nvPr>
        </p:nvSpPr>
        <p:spPr>
          <a:xfrm>
            <a:off x="7554913" y="330200"/>
            <a:ext cx="3500437" cy="309563"/>
          </a:xfrm>
          <a:prstGeom prst="rect">
            <a:avLst/>
          </a:prstGeom>
        </p:spPr>
        <p:txBody>
          <a:bodyPr vert="horz" lIns="91440" tIns="45720" rIns="91440" bIns="45720" rtlCol="0" anchor="ctr"/>
          <a:lstStyle>
            <a:lvl1pPr algn="r" eaLnBrk="1" fontAlgn="auto" hangingPunct="1">
              <a:spcBef>
                <a:spcPts val="0"/>
              </a:spcBef>
              <a:spcAft>
                <a:spcPts val="0"/>
              </a:spcAft>
              <a:defRPr sz="1000" smtClean="0">
                <a:solidFill>
                  <a:schemeClr val="tx1">
                    <a:tint val="75000"/>
                  </a:schemeClr>
                </a:solidFill>
                <a:latin typeface="+mn-lt"/>
              </a:defRPr>
            </a:lvl1pPr>
          </a:lstStyle>
          <a:p>
            <a:pPr>
              <a:defRPr/>
            </a:pPr>
            <a:fld id="{93703BD0-1BCD-4435-833B-61AFE4FF48CA}" type="datetimeFigureOut">
              <a:rPr lang="en-US"/>
              <a:pPr>
                <a:defRPr/>
              </a:pPr>
              <a:t>6/27/2023</a:t>
            </a:fld>
            <a:endParaRPr lang="en-US"/>
          </a:p>
        </p:txBody>
      </p:sp>
      <p:sp>
        <p:nvSpPr>
          <p:cNvPr id="5" name="Footer Placeholder 4"/>
          <p:cNvSpPr>
            <a:spLocks noGrp="1"/>
          </p:cNvSpPr>
          <p:nvPr>
            <p:ph type="ftr" sz="quarter" idx="3"/>
          </p:nvPr>
        </p:nvSpPr>
        <p:spPr>
          <a:xfrm>
            <a:off x="1450975" y="328613"/>
            <a:ext cx="5938838"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479425" y="798513"/>
            <a:ext cx="811213" cy="504825"/>
          </a:xfrm>
          <a:prstGeom prst="rect">
            <a:avLst/>
          </a:prstGeom>
        </p:spPr>
        <p:txBody>
          <a:bodyPr vert="horz" lIns="91440" tIns="45720" rIns="91440" bIns="45720" rtlCol="0" anchor="t"/>
          <a:lstStyle>
            <a:lvl1pPr algn="r" eaLnBrk="1" fontAlgn="auto" hangingPunct="1">
              <a:spcBef>
                <a:spcPts val="0"/>
              </a:spcBef>
              <a:spcAft>
                <a:spcPts val="0"/>
              </a:spcAft>
              <a:defRPr sz="2800" smtClean="0">
                <a:solidFill>
                  <a:schemeClr val="accent1"/>
                </a:solidFill>
                <a:latin typeface="+mn-lt"/>
              </a:defRPr>
            </a:lvl1pPr>
          </a:lstStyle>
          <a:p>
            <a:pPr>
              <a:defRPr/>
            </a:pPr>
            <a:fld id="{614975E9-E9E7-411F-8F1A-D5FB1B0FD101}" type="slidenum">
              <a:rPr lang="en-US"/>
              <a:pPr>
                <a:defRPr/>
              </a:pPr>
              <a:t>‹#›</a:t>
            </a:fld>
            <a:endParaRPr lang="en-US"/>
          </a:p>
        </p:txBody>
      </p:sp>
      <p:cxnSp>
        <p:nvCxnSpPr>
          <p:cNvPr id="10" name="Straight Connector 9"/>
          <p:cNvCxnSpPr/>
          <p:nvPr/>
        </p:nvCxnSpPr>
        <p:spPr>
          <a:xfrm>
            <a:off x="0" y="6127750"/>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032"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p:titleStyle>
    <p:bodyStyle>
      <a:lvl1pPr marL="228600" indent="-228600" algn="l" rtl="0" eaLnBrk="1" fontAlgn="base" hangingPunct="1">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1623" y="2000250"/>
            <a:ext cx="10057480" cy="2541588"/>
          </a:xfrm>
        </p:spPr>
        <p:txBody>
          <a:bodyPr>
            <a:normAutofit fontScale="90000"/>
          </a:bodyPr>
          <a:lstStyle/>
          <a:p>
            <a:pPr algn="ctr" fontAlgn="auto">
              <a:spcAft>
                <a:spcPts val="0"/>
              </a:spcAft>
              <a:defRPr/>
            </a:pPr>
            <a:br>
              <a:rPr lang="en-US" dirty="0"/>
            </a:br>
            <a:r>
              <a:rPr lang="en-AU" dirty="0"/>
              <a:t>3. Requests for further analysis and information by Scientific Services Provider </a:t>
            </a:r>
            <a:r>
              <a:rPr lang="en-AU" dirty="0">
                <a:solidFill>
                  <a:srgbClr val="0000FF"/>
                </a:solidFill>
              </a:rPr>
              <a:t>(Rev.01</a:t>
            </a:r>
            <a:r>
              <a:rPr lang="en-AU" baseline="30000" dirty="0">
                <a:solidFill>
                  <a:srgbClr val="0000FF"/>
                </a:solidFill>
              </a:rPr>
              <a:t>*</a:t>
            </a:r>
            <a:r>
              <a:rPr lang="en-AU" dirty="0">
                <a:solidFill>
                  <a:srgbClr val="0000FF"/>
                </a:solidFill>
              </a:rPr>
              <a:t>)</a:t>
            </a:r>
            <a:endParaRPr lang="en-US" dirty="0">
              <a:solidFill>
                <a:srgbClr val="0000FF"/>
              </a:solidFill>
            </a:endParaRPr>
          </a:p>
        </p:txBody>
      </p:sp>
      <p:sp>
        <p:nvSpPr>
          <p:cNvPr id="4" name="Subtitle 3">
            <a:extLst>
              <a:ext uri="{FF2B5EF4-FFF2-40B4-BE49-F238E27FC236}">
                <a16:creationId xmlns:a16="http://schemas.microsoft.com/office/drawing/2014/main" id="{095139E9-D0CE-4E9E-B2F0-1E01A3C8B34F}"/>
              </a:ext>
            </a:extLst>
          </p:cNvPr>
          <p:cNvSpPr>
            <a:spLocks noGrp="1"/>
          </p:cNvSpPr>
          <p:nvPr>
            <p:ph type="subTitle" idx="1"/>
          </p:nvPr>
        </p:nvSpPr>
        <p:spPr/>
        <p:txBody>
          <a:bodyPr>
            <a:normAutofit/>
          </a:bodyPr>
          <a:lstStyle/>
          <a:p>
            <a:r>
              <a:rPr lang="en-AU" dirty="0"/>
              <a:t>TTMW3</a:t>
            </a:r>
          </a:p>
          <a:p>
            <a:r>
              <a:rPr lang="en-AU" dirty="0"/>
              <a:t>Online, June 2023</a:t>
            </a:r>
          </a:p>
        </p:txBody>
      </p:sp>
      <p:sp>
        <p:nvSpPr>
          <p:cNvPr id="3" name="TextBox 2">
            <a:extLst>
              <a:ext uri="{FF2B5EF4-FFF2-40B4-BE49-F238E27FC236}">
                <a16:creationId xmlns:a16="http://schemas.microsoft.com/office/drawing/2014/main" id="{F88C4501-9EB0-AA4B-44D5-79CD3B8AA204}"/>
              </a:ext>
            </a:extLst>
          </p:cNvPr>
          <p:cNvSpPr txBox="1"/>
          <p:nvPr/>
        </p:nvSpPr>
        <p:spPr>
          <a:xfrm>
            <a:off x="854795" y="6382006"/>
            <a:ext cx="6765206" cy="307777"/>
          </a:xfrm>
          <a:prstGeom prst="rect">
            <a:avLst/>
          </a:prstGeom>
          <a:noFill/>
        </p:spPr>
        <p:txBody>
          <a:bodyPr wrap="square" rtlCol="0">
            <a:spAutoFit/>
          </a:bodyPr>
          <a:lstStyle/>
          <a:p>
            <a:r>
              <a:rPr lang="en-US" sz="1400" baseline="30000" dirty="0">
                <a:solidFill>
                  <a:srgbClr val="0000FF"/>
                </a:solidFill>
              </a:rPr>
              <a:t>*</a:t>
            </a:r>
            <a:r>
              <a:rPr lang="en-US" sz="1400" dirty="0">
                <a:solidFill>
                  <a:srgbClr val="0000FF"/>
                </a:solidFill>
              </a:rPr>
              <a:t> </a:t>
            </a:r>
            <a:r>
              <a:rPr lang="en-US" sz="1400" i="1" dirty="0">
                <a:solidFill>
                  <a:srgbClr val="0000FF"/>
                </a:solidFill>
              </a:rPr>
              <a:t>Current Requests </a:t>
            </a:r>
            <a:r>
              <a:rPr lang="en-US" sz="1400" dirty="0">
                <a:solidFill>
                  <a:srgbClr val="0000FF"/>
                </a:solidFill>
              </a:rPr>
              <a:t>table updated as of 26 June 2023 </a:t>
            </a:r>
          </a:p>
        </p:txBody>
      </p:sp>
    </p:spTree>
    <p:extLst>
      <p:ext uri="{BB962C8B-B14F-4D97-AF65-F5344CB8AC3E}">
        <p14:creationId xmlns:p14="http://schemas.microsoft.com/office/powerpoint/2010/main" val="2470991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673966" y="1188037"/>
            <a:ext cx="11305598" cy="2326252"/>
          </a:xfrm>
          <a:prstGeom prst="rect">
            <a:avLst/>
          </a:prstGeom>
        </p:spPr>
        <p:txBody>
          <a:bodyPr/>
          <a:lstStyle>
            <a:lvl1pPr marL="228600" indent="-228600" algn="l" rtl="0" eaLnBrk="1" fontAlgn="base" hangingPunct="1">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AU" sz="2800" dirty="0"/>
              <a:t>Nearer term work (around SC prep):</a:t>
            </a:r>
          </a:p>
          <a:p>
            <a:pPr lvl="1"/>
            <a:r>
              <a:rPr lang="en-AU" sz="2600" dirty="0"/>
              <a:t>Other fishery data-based requests</a:t>
            </a:r>
          </a:p>
          <a:p>
            <a:pPr lvl="1"/>
            <a:r>
              <a:rPr lang="en-AU" sz="2600" dirty="0"/>
              <a:t>[Work using 2022 SKJ assessment (largely defined by SKJ MP outcomes)]</a:t>
            </a:r>
          </a:p>
          <a:p>
            <a:endParaRPr lang="en-AU" sz="2200" dirty="0"/>
          </a:p>
          <a:p>
            <a:pPr lvl="1"/>
            <a:endParaRPr lang="en-AU" sz="2400" dirty="0"/>
          </a:p>
        </p:txBody>
      </p:sp>
      <p:sp>
        <p:nvSpPr>
          <p:cNvPr id="4" name="Title 1">
            <a:extLst>
              <a:ext uri="{FF2B5EF4-FFF2-40B4-BE49-F238E27FC236}">
                <a16:creationId xmlns:a16="http://schemas.microsoft.com/office/drawing/2014/main" id="{F902FC4D-2E84-DEA0-7698-A62DDB5AC59D}"/>
              </a:ext>
            </a:extLst>
          </p:cNvPr>
          <p:cNvSpPr txBox="1">
            <a:spLocks/>
          </p:cNvSpPr>
          <p:nvPr/>
        </p:nvSpPr>
        <p:spPr>
          <a:xfrm>
            <a:off x="286936" y="489221"/>
            <a:ext cx="9605635" cy="1059305"/>
          </a:xfrm>
          <a:prstGeom prst="rect">
            <a:avLst/>
          </a:prstGeom>
        </p:spPr>
        <p:txBody>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Other requests</a:t>
            </a:r>
            <a:endParaRPr lang="en-GB" dirty="0"/>
          </a:p>
        </p:txBody>
      </p:sp>
      <p:pic>
        <p:nvPicPr>
          <p:cNvPr id="5" name="Picture 4">
            <a:extLst>
              <a:ext uri="{FF2B5EF4-FFF2-40B4-BE49-F238E27FC236}">
                <a16:creationId xmlns:a16="http://schemas.microsoft.com/office/drawing/2014/main" id="{D1CE9AC0-A228-3132-FBEB-7B935F540145}"/>
              </a:ext>
            </a:extLst>
          </p:cNvPr>
          <p:cNvPicPr>
            <a:picLocks noChangeAspect="1"/>
          </p:cNvPicPr>
          <p:nvPr/>
        </p:nvPicPr>
        <p:blipFill>
          <a:blip r:embed="rId2"/>
          <a:stretch>
            <a:fillRect/>
          </a:stretch>
        </p:blipFill>
        <p:spPr>
          <a:xfrm>
            <a:off x="6842820" y="2980912"/>
            <a:ext cx="4675214" cy="3221614"/>
          </a:xfrm>
          <a:prstGeom prst="rect">
            <a:avLst/>
          </a:prstGeom>
        </p:spPr>
      </p:pic>
      <p:pic>
        <p:nvPicPr>
          <p:cNvPr id="9" name="Picture 8">
            <a:extLst>
              <a:ext uri="{FF2B5EF4-FFF2-40B4-BE49-F238E27FC236}">
                <a16:creationId xmlns:a16="http://schemas.microsoft.com/office/drawing/2014/main" id="{F72E613A-8976-4090-72E8-3D6AF865CA66}"/>
              </a:ext>
            </a:extLst>
          </p:cNvPr>
          <p:cNvPicPr>
            <a:picLocks noChangeAspect="1"/>
          </p:cNvPicPr>
          <p:nvPr/>
        </p:nvPicPr>
        <p:blipFill>
          <a:blip r:embed="rId3"/>
          <a:stretch>
            <a:fillRect/>
          </a:stretch>
        </p:blipFill>
        <p:spPr>
          <a:xfrm>
            <a:off x="481170" y="3110799"/>
            <a:ext cx="6195684" cy="2961839"/>
          </a:xfrm>
          <a:prstGeom prst="rect">
            <a:avLst/>
          </a:prstGeom>
        </p:spPr>
      </p:pic>
    </p:spTree>
    <p:extLst>
      <p:ext uri="{BB962C8B-B14F-4D97-AF65-F5344CB8AC3E}">
        <p14:creationId xmlns:p14="http://schemas.microsoft.com/office/powerpoint/2010/main" val="1760782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E443D4-8E74-E3C2-F411-5DED8B05B54C}"/>
              </a:ext>
            </a:extLst>
          </p:cNvPr>
          <p:cNvPicPr>
            <a:picLocks noGrp="1" noChangeAspect="1"/>
          </p:cNvPicPr>
          <p:nvPr>
            <p:ph idx="1"/>
          </p:nvPr>
        </p:nvPicPr>
        <p:blipFill>
          <a:blip r:embed="rId2"/>
          <a:stretch>
            <a:fillRect/>
          </a:stretch>
        </p:blipFill>
        <p:spPr>
          <a:xfrm>
            <a:off x="955308" y="229294"/>
            <a:ext cx="9781518" cy="6195320"/>
          </a:xfrm>
        </p:spPr>
      </p:pic>
      <p:sp>
        <p:nvSpPr>
          <p:cNvPr id="6" name="TextBox 5">
            <a:extLst>
              <a:ext uri="{FF2B5EF4-FFF2-40B4-BE49-F238E27FC236}">
                <a16:creationId xmlns:a16="http://schemas.microsoft.com/office/drawing/2014/main" id="{79EEFFC3-48CA-6B69-C376-DA9C12820CF9}"/>
              </a:ext>
            </a:extLst>
          </p:cNvPr>
          <p:cNvSpPr txBox="1"/>
          <p:nvPr/>
        </p:nvSpPr>
        <p:spPr>
          <a:xfrm>
            <a:off x="8701548" y="6239948"/>
            <a:ext cx="3318387" cy="369332"/>
          </a:xfrm>
          <a:prstGeom prst="rect">
            <a:avLst/>
          </a:prstGeom>
          <a:noFill/>
        </p:spPr>
        <p:txBody>
          <a:bodyPr wrap="square" rtlCol="0">
            <a:spAutoFit/>
          </a:bodyPr>
          <a:lstStyle/>
          <a:p>
            <a:r>
              <a:rPr lang="en-GB" dirty="0"/>
              <a:t>WCPFC-TTMW2-2021-01_rev4</a:t>
            </a:r>
          </a:p>
        </p:txBody>
      </p:sp>
    </p:spTree>
    <p:extLst>
      <p:ext uri="{BB962C8B-B14F-4D97-AF65-F5344CB8AC3E}">
        <p14:creationId xmlns:p14="http://schemas.microsoft.com/office/powerpoint/2010/main" val="3817806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02FC4D-2E84-DEA0-7698-A62DDB5AC59D}"/>
              </a:ext>
            </a:extLst>
          </p:cNvPr>
          <p:cNvSpPr txBox="1">
            <a:spLocks/>
          </p:cNvSpPr>
          <p:nvPr/>
        </p:nvSpPr>
        <p:spPr>
          <a:xfrm>
            <a:off x="286936" y="489221"/>
            <a:ext cx="9605635" cy="1059305"/>
          </a:xfrm>
          <a:prstGeom prst="rect">
            <a:avLst/>
          </a:prstGeom>
        </p:spPr>
        <p:txBody>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Current requests (26/06)</a:t>
            </a:r>
            <a:endParaRPr lang="en-GB" dirty="0"/>
          </a:p>
        </p:txBody>
      </p:sp>
      <p:graphicFrame>
        <p:nvGraphicFramePr>
          <p:cNvPr id="2" name="Table 1">
            <a:extLst>
              <a:ext uri="{FF2B5EF4-FFF2-40B4-BE49-F238E27FC236}">
                <a16:creationId xmlns:a16="http://schemas.microsoft.com/office/drawing/2014/main" id="{1F596F4C-8CDE-77C3-AF71-086F77B81BF4}"/>
              </a:ext>
            </a:extLst>
          </p:cNvPr>
          <p:cNvGraphicFramePr>
            <a:graphicFrameLocks noGrp="1"/>
          </p:cNvGraphicFramePr>
          <p:nvPr>
            <p:extLst>
              <p:ext uri="{D42A27DB-BD31-4B8C-83A1-F6EECF244321}">
                <p14:modId xmlns:p14="http://schemas.microsoft.com/office/powerpoint/2010/main" val="1964762204"/>
              </p:ext>
            </p:extLst>
          </p:nvPr>
        </p:nvGraphicFramePr>
        <p:xfrm>
          <a:off x="685142" y="1548526"/>
          <a:ext cx="10422195" cy="4578347"/>
        </p:xfrm>
        <a:graphic>
          <a:graphicData uri="http://schemas.openxmlformats.org/drawingml/2006/table">
            <a:tbl>
              <a:tblPr firstRow="1" firstCol="1" bandRow="1">
                <a:tableStyleId>{5C22544A-7EE6-4342-B048-85BDC9FD1C3A}</a:tableStyleId>
              </a:tblPr>
              <a:tblGrid>
                <a:gridCol w="7187381">
                  <a:extLst>
                    <a:ext uri="{9D8B030D-6E8A-4147-A177-3AD203B41FA5}">
                      <a16:colId xmlns:a16="http://schemas.microsoft.com/office/drawing/2014/main" val="1718064295"/>
                    </a:ext>
                  </a:extLst>
                </a:gridCol>
                <a:gridCol w="855406">
                  <a:extLst>
                    <a:ext uri="{9D8B030D-6E8A-4147-A177-3AD203B41FA5}">
                      <a16:colId xmlns:a16="http://schemas.microsoft.com/office/drawing/2014/main" val="52391597"/>
                    </a:ext>
                  </a:extLst>
                </a:gridCol>
                <a:gridCol w="1061884">
                  <a:extLst>
                    <a:ext uri="{9D8B030D-6E8A-4147-A177-3AD203B41FA5}">
                      <a16:colId xmlns:a16="http://schemas.microsoft.com/office/drawing/2014/main" val="2056268407"/>
                    </a:ext>
                  </a:extLst>
                </a:gridCol>
                <a:gridCol w="648929">
                  <a:extLst>
                    <a:ext uri="{9D8B030D-6E8A-4147-A177-3AD203B41FA5}">
                      <a16:colId xmlns:a16="http://schemas.microsoft.com/office/drawing/2014/main" val="2214688132"/>
                    </a:ext>
                  </a:extLst>
                </a:gridCol>
                <a:gridCol w="668595">
                  <a:extLst>
                    <a:ext uri="{9D8B030D-6E8A-4147-A177-3AD203B41FA5}">
                      <a16:colId xmlns:a16="http://schemas.microsoft.com/office/drawing/2014/main" val="2303153043"/>
                    </a:ext>
                  </a:extLst>
                </a:gridCol>
              </a:tblGrid>
              <a:tr h="67145">
                <a:tc>
                  <a:txBody>
                    <a:bodyPr/>
                    <a:lstStyle/>
                    <a:p>
                      <a:pPr>
                        <a:lnSpc>
                          <a:spcPct val="107000"/>
                        </a:lnSpc>
                        <a:spcAft>
                          <a:spcPts val="800"/>
                        </a:spcAft>
                      </a:pPr>
                      <a:r>
                        <a:rPr lang="en-GB" sz="1400" kern="100" dirty="0">
                          <a:effectLst/>
                        </a:rPr>
                        <a:t>Request to SPC</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CCM/ Observer</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Technical feasibility</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Time scale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Points</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3579101423"/>
                  </a:ext>
                </a:extLst>
              </a:tr>
              <a:tr h="348156">
                <a:tc>
                  <a:txBody>
                    <a:bodyPr/>
                    <a:lstStyle/>
                    <a:p>
                      <a:pPr>
                        <a:lnSpc>
                          <a:spcPct val="107000"/>
                        </a:lnSpc>
                        <a:spcAft>
                          <a:spcPts val="800"/>
                        </a:spcAft>
                      </a:pPr>
                      <a:r>
                        <a:rPr lang="en-GB" sz="1400" b="0" kern="100">
                          <a:solidFill>
                            <a:schemeClr val="bg1"/>
                          </a:solidFill>
                          <a:effectLst/>
                          <a:latin typeface="Calibri" panose="020F0502020204030204" pitchFamily="34" charset="0"/>
                          <a:ea typeface="Times New Roman" panose="02020603050405020304" pitchFamily="18" charset="0"/>
                          <a:cs typeface="Arial" panose="020B0604020202020204" pitchFamily="34" charset="0"/>
                        </a:rPr>
                        <a:t>Provide an updated analysis on the potential level of high seas purse seine effort based on the SKJ TRP. </a:t>
                      </a:r>
                      <a:endPar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400" kern="100">
                          <a:effectLst/>
                        </a:rPr>
                        <a:t>FFA Members</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Feasible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3715932300"/>
                  </a:ext>
                </a:extLst>
              </a:tr>
              <a:tr h="1025512">
                <a:tc>
                  <a:txBody>
                    <a:bodyPr/>
                    <a:lstStyle/>
                    <a:p>
                      <a:pPr>
                        <a:lnSpc>
                          <a:spcPct val="107000"/>
                        </a:lnSpc>
                        <a:spcAft>
                          <a:spcPts val="800"/>
                        </a:spcAft>
                      </a:pPr>
                      <a:r>
                        <a:rPr lang="en-GB" sz="1400" b="0" kern="1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PS&amp;PL effort/LL catch combinations. Limits for PS and PL effort could be provided by the upper limit deriving from the SKJ MP starting from the status quo [recent] conditions. Regarding the LL we suggest exploring combinations of PS/PL effort and LL [BET] catch to see the outcome in terms of depletion and interim objectives as in CMM2021-01 and SKJ TRP. Outcomes for all three tropical tuna </a:t>
                      </a:r>
                      <a:r>
                        <a:rPr lang="en-GB" sz="1400" b="0" kern="100" dirty="0" err="1">
                          <a:solidFill>
                            <a:schemeClr val="bg1"/>
                          </a:solidFill>
                          <a:effectLst/>
                          <a:latin typeface="Calibri" panose="020F0502020204030204" pitchFamily="34" charset="0"/>
                          <a:ea typeface="Times New Roman" panose="02020603050405020304" pitchFamily="18" charset="0"/>
                          <a:cs typeface="Arial" panose="020B0604020202020204" pitchFamily="34" charset="0"/>
                        </a:rPr>
                        <a:t>spp</a:t>
                      </a:r>
                      <a:r>
                        <a:rPr lang="en-GB" sz="1400" b="0" kern="1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 (including 2 x BET recruitment combinations)</a:t>
                      </a:r>
                      <a:endParaRPr lang="en-GB" sz="1400" b="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400" kern="100">
                          <a:effectLst/>
                        </a:rPr>
                        <a:t>EU</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Feasible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2226361450"/>
                  </a:ext>
                </a:extLst>
              </a:tr>
              <a:tr h="488662">
                <a:tc>
                  <a:txBody>
                    <a:bodyPr/>
                    <a:lstStyle/>
                    <a:p>
                      <a:pPr>
                        <a:lnSpc>
                          <a:spcPct val="107000"/>
                        </a:lnSpc>
                        <a:spcAft>
                          <a:spcPts val="800"/>
                        </a:spcAft>
                      </a:pPr>
                      <a:r>
                        <a:rPr lang="en-GB" sz="1400" b="0" kern="1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Update of data summaries as in SC18-MI-IP-08 – LL catch and PS effort by area (AW, EEZ, HSP, other HS) and HS v flag</a:t>
                      </a:r>
                      <a:endParaRPr lang="en-GB" sz="1400" b="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400" kern="100">
                          <a:solidFill>
                            <a:schemeClr val="dk1"/>
                          </a:solidFill>
                          <a:effectLst/>
                          <a:latin typeface="+mn-lt"/>
                          <a:ea typeface="+mn-ea"/>
                          <a:cs typeface="+mn-cs"/>
                        </a:rPr>
                        <a:t>EU</a:t>
                      </a:r>
                    </a:p>
                  </a:txBody>
                  <a:tcPr marL="68580" marR="68580" marT="0" marB="0"/>
                </a:tc>
                <a:tc>
                  <a:txBody>
                    <a:bodyPr/>
                    <a:lstStyle/>
                    <a:p>
                      <a:pPr>
                        <a:lnSpc>
                          <a:spcPct val="107000"/>
                        </a:lnSpc>
                        <a:spcAft>
                          <a:spcPts val="800"/>
                        </a:spcAft>
                      </a:pPr>
                      <a:r>
                        <a:rPr lang="en-GB" sz="1400" kern="100">
                          <a:solidFill>
                            <a:schemeClr val="dk1"/>
                          </a:solidFill>
                          <a:effectLst/>
                          <a:latin typeface="+mn-lt"/>
                          <a:ea typeface="+mn-ea"/>
                          <a:cs typeface="+mn-cs"/>
                        </a:rPr>
                        <a:t>Feasible</a:t>
                      </a:r>
                    </a:p>
                  </a:txBody>
                  <a:tcPr marL="68580" marR="68580" marT="0" marB="0"/>
                </a:tc>
                <a:tc>
                  <a:txBody>
                    <a:bodyPr/>
                    <a:lstStyle/>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457783899"/>
                  </a:ext>
                </a:extLst>
              </a:tr>
              <a:tr h="488662">
                <a:tc>
                  <a:txBody>
                    <a:bodyPr/>
                    <a:lstStyle/>
                    <a:p>
                      <a:pPr>
                        <a:lnSpc>
                          <a:spcPct val="107000"/>
                        </a:lnSpc>
                        <a:spcAft>
                          <a:spcPts val="800"/>
                        </a:spcAft>
                      </a:pPr>
                      <a:r>
                        <a:rPr lang="en-GB" sz="1400" b="0" kern="100">
                          <a:solidFill>
                            <a:schemeClr val="bg1"/>
                          </a:solidFill>
                          <a:effectLst/>
                          <a:latin typeface="Calibri" panose="020F0502020204030204" pitchFamily="34" charset="0"/>
                          <a:ea typeface="Times New Roman" panose="02020603050405020304" pitchFamily="18" charset="0"/>
                          <a:cs typeface="Arial" panose="020B0604020202020204" pitchFamily="34" charset="0"/>
                        </a:rPr>
                        <a:t>Trade off between FAD closure period (EEZ/HS), and LL catch. Cf EEZ vs HS FAD closure, FAD closure and LL catch (table 9 of WCPFC-TTMW2-2021-01_rev4)</a:t>
                      </a:r>
                      <a:endPar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400" kern="100">
                          <a:solidFill>
                            <a:schemeClr val="dk1"/>
                          </a:solidFill>
                          <a:effectLst/>
                          <a:latin typeface="+mn-lt"/>
                          <a:ea typeface="+mn-ea"/>
                          <a:cs typeface="+mn-cs"/>
                        </a:rPr>
                        <a:t>EU</a:t>
                      </a:r>
                    </a:p>
                  </a:txBody>
                  <a:tcPr marL="68580" marR="68580" marT="0" marB="0"/>
                </a:tc>
                <a:tc>
                  <a:txBody>
                    <a:bodyPr/>
                    <a:lstStyle/>
                    <a:p>
                      <a:pPr>
                        <a:lnSpc>
                          <a:spcPct val="107000"/>
                        </a:lnSpc>
                        <a:spcAft>
                          <a:spcPts val="800"/>
                        </a:spcAft>
                      </a:pPr>
                      <a:r>
                        <a:rPr lang="en-GB" sz="1400" kern="100">
                          <a:solidFill>
                            <a:schemeClr val="dk1"/>
                          </a:solidFill>
                          <a:effectLst/>
                          <a:latin typeface="+mn-lt"/>
                          <a:ea typeface="+mn-ea"/>
                          <a:cs typeface="+mn-cs"/>
                        </a:rPr>
                        <a:t>Feasible</a:t>
                      </a:r>
                    </a:p>
                  </a:txBody>
                  <a:tcPr marL="68580" marR="68580" marT="0" marB="0"/>
                </a:tc>
                <a:tc>
                  <a:txBody>
                    <a:bodyPr/>
                    <a:lstStyle/>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1975934550"/>
                  </a:ext>
                </a:extLst>
              </a:tr>
              <a:tr h="488662">
                <a:tc>
                  <a:txBody>
                    <a:bodyPr/>
                    <a:lstStyle/>
                    <a:p>
                      <a:pPr>
                        <a:lnSpc>
                          <a:spcPct val="107000"/>
                        </a:lnSpc>
                        <a:spcAft>
                          <a:spcPts val="800"/>
                        </a:spcAft>
                      </a:pPr>
                      <a:r>
                        <a:rPr lang="en-GB" sz="1400" b="0" kern="100">
                          <a:solidFill>
                            <a:schemeClr val="bg1"/>
                          </a:solidFill>
                          <a:effectLst/>
                          <a:latin typeface="Calibri" panose="020F0502020204030204" pitchFamily="34" charset="0"/>
                          <a:ea typeface="Times New Roman" panose="02020603050405020304" pitchFamily="18" charset="0"/>
                          <a:cs typeface="Arial" panose="020B0604020202020204" pitchFamily="34" charset="0"/>
                        </a:rPr>
                        <a:t>Table with future purse seine scalars under current conditions, without footnote 1 exemptions, without paragraph 15 exemptions (previous paragraph 17), without HS effort by CCMs in table 2, without HS effort by CCMs not in table 2</a:t>
                      </a:r>
                      <a:endPar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400" kern="100">
                          <a:solidFill>
                            <a:schemeClr val="dk1"/>
                          </a:solidFill>
                          <a:effectLst/>
                          <a:latin typeface="+mn-lt"/>
                          <a:ea typeface="+mn-ea"/>
                          <a:cs typeface="+mn-cs"/>
                        </a:rPr>
                        <a:t>EU</a:t>
                      </a:r>
                    </a:p>
                  </a:txBody>
                  <a:tcPr marL="68580" marR="68580" marT="0" marB="0"/>
                </a:tc>
                <a:tc>
                  <a:txBody>
                    <a:bodyPr/>
                    <a:lstStyle/>
                    <a:p>
                      <a:pPr>
                        <a:lnSpc>
                          <a:spcPct val="107000"/>
                        </a:lnSpc>
                        <a:spcAft>
                          <a:spcPts val="800"/>
                        </a:spcAft>
                      </a:pPr>
                      <a:r>
                        <a:rPr lang="en-GB" sz="1400" kern="100">
                          <a:solidFill>
                            <a:schemeClr val="dk1"/>
                          </a:solidFill>
                          <a:effectLst/>
                          <a:latin typeface="+mn-lt"/>
                          <a:ea typeface="+mn-ea"/>
                          <a:cs typeface="+mn-cs"/>
                        </a:rPr>
                        <a:t>Feasible</a:t>
                      </a:r>
                    </a:p>
                  </a:txBody>
                  <a:tcPr marL="68580" marR="68580" marT="0" marB="0"/>
                </a:tc>
                <a:tc>
                  <a:txBody>
                    <a:bodyPr/>
                    <a:lstStyle/>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4112666495"/>
                  </a:ext>
                </a:extLst>
              </a:tr>
              <a:tr h="488662">
                <a:tc>
                  <a:txBody>
                    <a:bodyPr/>
                    <a:lstStyle/>
                    <a:p>
                      <a:pPr>
                        <a:lnSpc>
                          <a:spcPct val="107000"/>
                        </a:lnSpc>
                        <a:spcAft>
                          <a:spcPts val="800"/>
                        </a:spcAft>
                      </a:pPr>
                      <a:r>
                        <a:rPr lang="en-GB" sz="1400" b="0" kern="100">
                          <a:solidFill>
                            <a:schemeClr val="bg1"/>
                          </a:solidFill>
                          <a:effectLst/>
                          <a:latin typeface="Calibri" panose="020F0502020204030204" pitchFamily="34" charset="0"/>
                          <a:ea typeface="Times New Roman" panose="02020603050405020304" pitchFamily="18" charset="0"/>
                          <a:cs typeface="Arial" panose="020B0604020202020204" pitchFamily="34" charset="0"/>
                        </a:rPr>
                        <a:t>Updated figures with PS effort in waters under national jurisdiction (EEZs and AWs), in the HS by CCMs in table 2 of CMM, in the HS by the Philippines, in the HS by Pacific island fleets fishing in high seas adjacent to their home waters during the HS closures, in the HS by CCMs not listed in table 2 (not including the effort already included in the previous item).</a:t>
                      </a:r>
                      <a:endPar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400" kern="100" dirty="0">
                          <a:solidFill>
                            <a:schemeClr val="dk1"/>
                          </a:solidFill>
                          <a:effectLst/>
                          <a:latin typeface="+mn-lt"/>
                          <a:ea typeface="+mn-ea"/>
                          <a:cs typeface="+mn-cs"/>
                        </a:rPr>
                        <a:t>EU</a:t>
                      </a:r>
                    </a:p>
                  </a:txBody>
                  <a:tcPr marL="68580" marR="68580" marT="0" marB="0"/>
                </a:tc>
                <a:tc>
                  <a:txBody>
                    <a:bodyPr/>
                    <a:lstStyle/>
                    <a:p>
                      <a:pPr>
                        <a:lnSpc>
                          <a:spcPct val="107000"/>
                        </a:lnSpc>
                        <a:spcAft>
                          <a:spcPts val="800"/>
                        </a:spcAft>
                      </a:pPr>
                      <a:r>
                        <a:rPr lang="en-GB" sz="1400" kern="100" dirty="0">
                          <a:solidFill>
                            <a:schemeClr val="dk1"/>
                          </a:solidFill>
                          <a:effectLst/>
                          <a:latin typeface="+mn-lt"/>
                          <a:ea typeface="+mn-ea"/>
                          <a:cs typeface="+mn-cs"/>
                        </a:rPr>
                        <a:t>Feasible</a:t>
                      </a:r>
                    </a:p>
                  </a:txBody>
                  <a:tcPr marL="68580" marR="68580" marT="0" marB="0"/>
                </a:tc>
                <a:tc>
                  <a:txBody>
                    <a:bodyPr/>
                    <a:lstStyle/>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920677082"/>
                  </a:ext>
                </a:extLst>
              </a:tr>
            </a:tbl>
          </a:graphicData>
        </a:graphic>
      </p:graphicFrame>
    </p:spTree>
    <p:extLst>
      <p:ext uri="{BB962C8B-B14F-4D97-AF65-F5344CB8AC3E}">
        <p14:creationId xmlns:p14="http://schemas.microsoft.com/office/powerpoint/2010/main" val="1820258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02FC4D-2E84-DEA0-7698-A62DDB5AC59D}"/>
              </a:ext>
            </a:extLst>
          </p:cNvPr>
          <p:cNvSpPr txBox="1">
            <a:spLocks/>
          </p:cNvSpPr>
          <p:nvPr/>
        </p:nvSpPr>
        <p:spPr>
          <a:xfrm>
            <a:off x="286936" y="489221"/>
            <a:ext cx="9605635" cy="1059305"/>
          </a:xfrm>
          <a:prstGeom prst="rect">
            <a:avLst/>
          </a:prstGeom>
        </p:spPr>
        <p:txBody>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Current requests (26/06)</a:t>
            </a:r>
            <a:endParaRPr lang="en-GB" dirty="0"/>
          </a:p>
        </p:txBody>
      </p:sp>
      <p:graphicFrame>
        <p:nvGraphicFramePr>
          <p:cNvPr id="2" name="Table 1">
            <a:extLst>
              <a:ext uri="{FF2B5EF4-FFF2-40B4-BE49-F238E27FC236}">
                <a16:creationId xmlns:a16="http://schemas.microsoft.com/office/drawing/2014/main" id="{1F596F4C-8CDE-77C3-AF71-086F77B81BF4}"/>
              </a:ext>
            </a:extLst>
          </p:cNvPr>
          <p:cNvGraphicFramePr>
            <a:graphicFrameLocks noGrp="1"/>
          </p:cNvGraphicFramePr>
          <p:nvPr>
            <p:extLst>
              <p:ext uri="{D42A27DB-BD31-4B8C-83A1-F6EECF244321}">
                <p14:modId xmlns:p14="http://schemas.microsoft.com/office/powerpoint/2010/main" val="2002745541"/>
              </p:ext>
            </p:extLst>
          </p:nvPr>
        </p:nvGraphicFramePr>
        <p:xfrm>
          <a:off x="670394" y="1548471"/>
          <a:ext cx="10422195" cy="3878999"/>
        </p:xfrm>
        <a:graphic>
          <a:graphicData uri="http://schemas.openxmlformats.org/drawingml/2006/table">
            <a:tbl>
              <a:tblPr firstRow="1" firstCol="1" bandRow="1">
                <a:tableStyleId>{5C22544A-7EE6-4342-B048-85BDC9FD1C3A}</a:tableStyleId>
              </a:tblPr>
              <a:tblGrid>
                <a:gridCol w="7187381">
                  <a:extLst>
                    <a:ext uri="{9D8B030D-6E8A-4147-A177-3AD203B41FA5}">
                      <a16:colId xmlns:a16="http://schemas.microsoft.com/office/drawing/2014/main" val="1718064295"/>
                    </a:ext>
                  </a:extLst>
                </a:gridCol>
                <a:gridCol w="855406">
                  <a:extLst>
                    <a:ext uri="{9D8B030D-6E8A-4147-A177-3AD203B41FA5}">
                      <a16:colId xmlns:a16="http://schemas.microsoft.com/office/drawing/2014/main" val="52391597"/>
                    </a:ext>
                  </a:extLst>
                </a:gridCol>
                <a:gridCol w="1061884">
                  <a:extLst>
                    <a:ext uri="{9D8B030D-6E8A-4147-A177-3AD203B41FA5}">
                      <a16:colId xmlns:a16="http://schemas.microsoft.com/office/drawing/2014/main" val="2056268407"/>
                    </a:ext>
                  </a:extLst>
                </a:gridCol>
                <a:gridCol w="648929">
                  <a:extLst>
                    <a:ext uri="{9D8B030D-6E8A-4147-A177-3AD203B41FA5}">
                      <a16:colId xmlns:a16="http://schemas.microsoft.com/office/drawing/2014/main" val="2214688132"/>
                    </a:ext>
                  </a:extLst>
                </a:gridCol>
                <a:gridCol w="668595">
                  <a:extLst>
                    <a:ext uri="{9D8B030D-6E8A-4147-A177-3AD203B41FA5}">
                      <a16:colId xmlns:a16="http://schemas.microsoft.com/office/drawing/2014/main" val="2303153043"/>
                    </a:ext>
                  </a:extLst>
                </a:gridCol>
              </a:tblGrid>
              <a:tr h="67145">
                <a:tc>
                  <a:txBody>
                    <a:bodyPr/>
                    <a:lstStyle/>
                    <a:p>
                      <a:pPr>
                        <a:lnSpc>
                          <a:spcPct val="107000"/>
                        </a:lnSpc>
                        <a:spcAft>
                          <a:spcPts val="800"/>
                        </a:spcAft>
                      </a:pPr>
                      <a:r>
                        <a:rPr lang="en-GB" sz="1400" kern="100">
                          <a:effectLst/>
                        </a:rPr>
                        <a:t>Request to SPC</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CCM/ Observer</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Technical feasibility</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Time scale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Points</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3579101423"/>
                  </a:ext>
                </a:extLst>
              </a:tr>
              <a:tr h="488662">
                <a:tc>
                  <a:txBody>
                    <a:bodyPr/>
                    <a:lstStyle/>
                    <a:p>
                      <a:pPr>
                        <a:lnSpc>
                          <a:spcPct val="107000"/>
                        </a:lnSpc>
                        <a:spcAft>
                          <a:spcPts val="800"/>
                        </a:spcAft>
                      </a:pPr>
                      <a:r>
                        <a:rPr lang="en-GB" sz="1400" b="0" kern="100">
                          <a:solidFill>
                            <a:schemeClr val="bg1"/>
                          </a:solidFill>
                          <a:effectLst/>
                          <a:latin typeface="Calibri" panose="020F0502020204030204" pitchFamily="34" charset="0"/>
                          <a:ea typeface="Times New Roman" panose="02020603050405020304" pitchFamily="18" charset="0"/>
                          <a:cs typeface="Arial" panose="020B0604020202020204" pitchFamily="34" charset="0"/>
                        </a:rPr>
                        <a:t>Include stock projections for different scenarios of reduced FAD closure (e.g. 10%, 20%, 30% reduction, etc.) in their analyses to be presented to SC19.</a:t>
                      </a:r>
                      <a:endPar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400" kern="100">
                          <a:effectLst/>
                        </a:rPr>
                        <a:t>Korea</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Feasible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332789435"/>
                  </a:ext>
                </a:extLst>
              </a:tr>
              <a:tr h="277904">
                <a:tc>
                  <a:txBody>
                    <a:bodyPr/>
                    <a:lstStyle/>
                    <a:p>
                      <a:pPr>
                        <a:lnSpc>
                          <a:spcPct val="107000"/>
                        </a:lnSpc>
                        <a:spcAft>
                          <a:spcPts val="800"/>
                        </a:spcAft>
                      </a:pPr>
                      <a:r>
                        <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rPr>
                        <a:t>What is the impact to juvenile BET and YFT from decreasing the FAD closure period?</a:t>
                      </a:r>
                    </a:p>
                  </a:txBody>
                  <a:tcPr marL="68580" marR="68580" marT="0" marB="0"/>
                </a:tc>
                <a:tc>
                  <a:txBody>
                    <a:bodyPr/>
                    <a:lstStyle/>
                    <a:p>
                      <a:pPr>
                        <a:lnSpc>
                          <a:spcPct val="107000"/>
                        </a:lnSpc>
                        <a:spcAft>
                          <a:spcPts val="800"/>
                        </a:spcAft>
                      </a:pPr>
                      <a:r>
                        <a:rPr lang="en-GB" sz="1400" kern="100">
                          <a:effectLst/>
                        </a:rPr>
                        <a:t>US</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Feasible (clarification)</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2935099080"/>
                  </a:ext>
                </a:extLst>
              </a:tr>
              <a:tr h="418409">
                <a:tc>
                  <a:txBody>
                    <a:bodyPr/>
                    <a:lstStyle/>
                    <a:p>
                      <a:pPr>
                        <a:lnSpc>
                          <a:spcPct val="107000"/>
                        </a:lnSpc>
                        <a:spcAft>
                          <a:spcPts val="800"/>
                        </a:spcAft>
                      </a:pPr>
                      <a:r>
                        <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rPr>
                        <a:t>Produce the usual depletion/risk matrices (nuclear grid) for BET and YFT based on LL and PS scalers using the 2023 assessment grids.</a:t>
                      </a:r>
                    </a:p>
                  </a:txBody>
                  <a:tcPr marL="68580" marR="68580" marT="0" marB="0"/>
                </a:tc>
                <a:tc>
                  <a:txBody>
                    <a:bodyPr/>
                    <a:lstStyle/>
                    <a:p>
                      <a:pPr>
                        <a:lnSpc>
                          <a:spcPct val="107000"/>
                        </a:lnSpc>
                        <a:spcAft>
                          <a:spcPts val="800"/>
                        </a:spcAft>
                      </a:pPr>
                      <a:r>
                        <a:rPr lang="en-GB" sz="1400" kern="100">
                          <a:effectLst/>
                        </a:rPr>
                        <a:t>US</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Feasible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1321647390"/>
                  </a:ext>
                </a:extLst>
              </a:tr>
              <a:tr h="769674">
                <a:tc>
                  <a:txBody>
                    <a:bodyPr/>
                    <a:lstStyle/>
                    <a:p>
                      <a:pPr>
                        <a:lnSpc>
                          <a:spcPct val="107000"/>
                        </a:lnSpc>
                        <a:spcAft>
                          <a:spcPts val="800"/>
                        </a:spcAft>
                      </a:pPr>
                      <a:r>
                        <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rPr>
                        <a:t>Identify the biomass depletion levels associated with various candidate TRPs (i.e., 2012-2015 depletion, 2004 depletion, depletion associated with a risk level), and the LL/PS scalars that achieve those biomass depletion levels.</a:t>
                      </a:r>
                    </a:p>
                  </a:txBody>
                  <a:tcPr marL="68580" marR="68580" marT="0" marB="0"/>
                </a:tc>
                <a:tc>
                  <a:txBody>
                    <a:bodyPr/>
                    <a:lstStyle/>
                    <a:p>
                      <a:pPr>
                        <a:lnSpc>
                          <a:spcPct val="107000"/>
                        </a:lnSpc>
                        <a:spcAft>
                          <a:spcPts val="800"/>
                        </a:spcAft>
                      </a:pPr>
                      <a:r>
                        <a:rPr lang="en-GB" sz="1400" kern="100">
                          <a:effectLst/>
                        </a:rPr>
                        <a:t>US</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Feasible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1317713516"/>
                  </a:ext>
                </a:extLst>
              </a:tr>
              <a:tr h="558915">
                <a:tc>
                  <a:txBody>
                    <a:bodyPr/>
                    <a:lstStyle/>
                    <a:p>
                      <a:pPr>
                        <a:lnSpc>
                          <a:spcPct val="107000"/>
                        </a:lnSpc>
                        <a:spcAft>
                          <a:spcPts val="800"/>
                        </a:spcAft>
                      </a:pPr>
                      <a:r>
                        <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rPr>
                        <a:t>Develop methods to convert between purse seine effort and longline catch. What does a day of fishing and sets of fishing equate to in terms of catch - both on the high seas and inside EEZs.</a:t>
                      </a:r>
                    </a:p>
                  </a:txBody>
                  <a:tcPr marL="68580" marR="68580" marT="0" marB="0"/>
                </a:tc>
                <a:tc>
                  <a:txBody>
                    <a:bodyPr/>
                    <a:lstStyle/>
                    <a:p>
                      <a:pPr>
                        <a:lnSpc>
                          <a:spcPct val="107000"/>
                        </a:lnSpc>
                        <a:spcAft>
                          <a:spcPts val="800"/>
                        </a:spcAft>
                      </a:pPr>
                      <a:r>
                        <a:rPr lang="en-GB" sz="1400" kern="100">
                          <a:effectLst/>
                        </a:rPr>
                        <a:t>US</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Feasible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2787365694"/>
                  </a:ext>
                </a:extLst>
              </a:tr>
              <a:tr h="277904">
                <a:tc>
                  <a:txBody>
                    <a:bodyPr/>
                    <a:lstStyle/>
                    <a:p>
                      <a:pPr>
                        <a:lnSpc>
                          <a:spcPct val="107000"/>
                        </a:lnSpc>
                        <a:spcAft>
                          <a:spcPts val="800"/>
                        </a:spcAft>
                      </a:pPr>
                      <a:r>
                        <a:rPr lang="en-GB" sz="1400" b="0" kern="100">
                          <a:solidFill>
                            <a:schemeClr val="bg1"/>
                          </a:solidFill>
                          <a:effectLst/>
                          <a:latin typeface="Calibri" panose="020F0502020204030204" pitchFamily="34" charset="0"/>
                          <a:ea typeface="Calibri" panose="020F0502020204030204" pitchFamily="34" charset="0"/>
                          <a:cs typeface="Arial" panose="020B0604020202020204" pitchFamily="34" charset="0"/>
                        </a:rPr>
                        <a:t>What is the breakdown between LL fishing for BET in the high seas and in-zone?</a:t>
                      </a:r>
                    </a:p>
                  </a:txBody>
                  <a:tcPr marL="68580" marR="68580" marT="0" marB="0"/>
                </a:tc>
                <a:tc>
                  <a:txBody>
                    <a:bodyPr/>
                    <a:lstStyle/>
                    <a:p>
                      <a:pPr>
                        <a:lnSpc>
                          <a:spcPct val="107000"/>
                        </a:lnSpc>
                        <a:spcAft>
                          <a:spcPts val="800"/>
                        </a:spcAft>
                      </a:pPr>
                      <a:r>
                        <a:rPr lang="en-GB" sz="1400" kern="100">
                          <a:effectLst/>
                        </a:rPr>
                        <a:t>US</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Feasible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1295070886"/>
                  </a:ext>
                </a:extLst>
              </a:tr>
              <a:tr h="348156">
                <a:tc>
                  <a:txBody>
                    <a:bodyPr/>
                    <a:lstStyle/>
                    <a:p>
                      <a:pPr>
                        <a:lnSpc>
                          <a:spcPct val="107000"/>
                        </a:lnSpc>
                        <a:spcAft>
                          <a:spcPts val="800"/>
                        </a:spcAft>
                      </a:pPr>
                      <a:r>
                        <a:rPr lang="en-GB" sz="1400" b="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What is the breakdown of BET LL catch in the ‘core tropical area’ and outside the core tropical area (and by what fleets)?</a:t>
                      </a:r>
                    </a:p>
                  </a:txBody>
                  <a:tcPr marL="68580" marR="68580" marT="0" marB="0"/>
                </a:tc>
                <a:tc>
                  <a:txBody>
                    <a:bodyPr/>
                    <a:lstStyle/>
                    <a:p>
                      <a:pPr>
                        <a:lnSpc>
                          <a:spcPct val="107000"/>
                        </a:lnSpc>
                        <a:spcAft>
                          <a:spcPts val="800"/>
                        </a:spcAft>
                      </a:pPr>
                      <a:r>
                        <a:rPr lang="en-GB" sz="1400" kern="100">
                          <a:effectLst/>
                        </a:rPr>
                        <a:t>US</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Feasible</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a:effectLst/>
                        </a:rPr>
                        <a:t> </a:t>
                      </a:r>
                      <a:endParaRPr lang="en-GB" sz="1400" kern="10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tc>
                  <a:txBody>
                    <a:bodyPr/>
                    <a:lstStyle/>
                    <a:p>
                      <a:pPr>
                        <a:lnSpc>
                          <a:spcPct val="107000"/>
                        </a:lnSpc>
                        <a:spcAft>
                          <a:spcPts val="8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a:txBody>
                  <a:tcPr marL="19863" marR="19863" marT="0" marB="0"/>
                </a:tc>
                <a:extLst>
                  <a:ext uri="{0D108BD9-81ED-4DB2-BD59-A6C34878D82A}">
                    <a16:rowId xmlns:a16="http://schemas.microsoft.com/office/drawing/2014/main" val="4118927946"/>
                  </a:ext>
                </a:extLst>
              </a:tr>
            </a:tbl>
          </a:graphicData>
        </a:graphic>
      </p:graphicFrame>
      <p:sp>
        <p:nvSpPr>
          <p:cNvPr id="3" name="TextBox 2">
            <a:extLst>
              <a:ext uri="{FF2B5EF4-FFF2-40B4-BE49-F238E27FC236}">
                <a16:creationId xmlns:a16="http://schemas.microsoft.com/office/drawing/2014/main" id="{9ED18280-9173-5D47-0974-5029059A09D7}"/>
              </a:ext>
            </a:extLst>
          </p:cNvPr>
          <p:cNvSpPr txBox="1"/>
          <p:nvPr/>
        </p:nvSpPr>
        <p:spPr>
          <a:xfrm>
            <a:off x="1317522" y="6137439"/>
            <a:ext cx="11009681" cy="369332"/>
          </a:xfrm>
          <a:prstGeom prst="rect">
            <a:avLst/>
          </a:prstGeom>
          <a:noFill/>
        </p:spPr>
        <p:txBody>
          <a:bodyPr wrap="none" rtlCol="0">
            <a:spAutoFit/>
          </a:bodyPr>
          <a:lstStyle/>
          <a:p>
            <a:r>
              <a:rPr lang="en-AU" dirty="0"/>
              <a:t>Note – what can be delivered will be influenced by both ‘timescale’ and period between SC and TTMW4 deadline</a:t>
            </a:r>
            <a:endParaRPr lang="en-GB" dirty="0"/>
          </a:p>
        </p:txBody>
      </p:sp>
    </p:spTree>
    <p:extLst>
      <p:ext uri="{BB962C8B-B14F-4D97-AF65-F5344CB8AC3E}">
        <p14:creationId xmlns:p14="http://schemas.microsoft.com/office/powerpoint/2010/main" val="12454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26840" y="330632"/>
            <a:ext cx="9603275" cy="685757"/>
          </a:xfrm>
          <a:prstGeom prst="rect">
            <a:avLst/>
          </a:prstGeom>
        </p:spPr>
        <p:txBody>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Introduction</a:t>
            </a:r>
          </a:p>
        </p:txBody>
      </p:sp>
      <p:sp>
        <p:nvSpPr>
          <p:cNvPr id="3" name="Content Placeholder 2"/>
          <p:cNvSpPr txBox="1">
            <a:spLocks/>
          </p:cNvSpPr>
          <p:nvPr/>
        </p:nvSpPr>
        <p:spPr>
          <a:xfrm>
            <a:off x="619432" y="1195700"/>
            <a:ext cx="11307097" cy="4785589"/>
          </a:xfrm>
          <a:prstGeom prst="rect">
            <a:avLst/>
          </a:prstGeom>
        </p:spPr>
        <p:txBody>
          <a:bodyPr/>
          <a:lstStyle>
            <a:lvl1pPr marL="228600" indent="-228600" algn="l" rtl="0" eaLnBrk="1" fontAlgn="base" hangingPunct="1">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AU" sz="2800" dirty="0"/>
              <a:t>Key TT CMM area – high seas PS and key LL (Tables 2 and 3)</a:t>
            </a:r>
          </a:p>
          <a:p>
            <a:r>
              <a:rPr lang="en-AU" sz="2800" dirty="0"/>
              <a:t>SPC analyses focus on:</a:t>
            </a:r>
          </a:p>
          <a:p>
            <a:pPr lvl="1"/>
            <a:r>
              <a:rPr lang="en-AU" sz="2400" dirty="0"/>
              <a:t>The PS/LL fishery as a whole &gt; impacts on stocks</a:t>
            </a:r>
          </a:p>
          <a:p>
            <a:pPr lvl="1"/>
            <a:r>
              <a:rPr lang="en-AU" sz="2400" dirty="0"/>
              <a:t>Examine how changes in high seas PS/key LL levels influence BET/YFT/SKJ v objectives of the TT CMM</a:t>
            </a:r>
          </a:p>
          <a:p>
            <a:pPr lvl="2"/>
            <a:r>
              <a:rPr lang="en-AU" sz="2200" dirty="0"/>
              <a:t>E.g. if levels increase by 10% relative to recent levels, how does an increase in this component influence overall PS/LL impacts and hence stock status v objectives?</a:t>
            </a:r>
          </a:p>
          <a:p>
            <a:pPr lvl="1"/>
            <a:r>
              <a:rPr lang="en-AU" sz="2400" dirty="0"/>
              <a:t>Specific allocation between CCMs</a:t>
            </a:r>
          </a:p>
          <a:p>
            <a:pPr lvl="2"/>
            <a:r>
              <a:rPr lang="en-AU" sz="2200" dirty="0"/>
              <a:t>Can provide data to support allocation options</a:t>
            </a:r>
          </a:p>
          <a:p>
            <a:pPr lvl="1"/>
            <a:r>
              <a:rPr lang="en-AU" sz="2400" dirty="0"/>
              <a:t>Additional data analysis requests</a:t>
            </a:r>
          </a:p>
          <a:p>
            <a:pPr lvl="1"/>
            <a:endParaRPr lang="en-AU" sz="2400" dirty="0"/>
          </a:p>
        </p:txBody>
      </p:sp>
    </p:spTree>
    <p:extLst>
      <p:ext uri="{BB962C8B-B14F-4D97-AF65-F5344CB8AC3E}">
        <p14:creationId xmlns:p14="http://schemas.microsoft.com/office/powerpoint/2010/main" val="356909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A2F3F-4C17-8B4B-8B16-79B8EDA91812}"/>
              </a:ext>
            </a:extLst>
          </p:cNvPr>
          <p:cNvSpPr>
            <a:spLocks noGrp="1"/>
          </p:cNvSpPr>
          <p:nvPr>
            <p:ph type="title"/>
          </p:nvPr>
        </p:nvSpPr>
        <p:spPr>
          <a:xfrm>
            <a:off x="286936" y="489221"/>
            <a:ext cx="9605635" cy="1059305"/>
          </a:xfrm>
        </p:spPr>
        <p:txBody>
          <a:bodyPr/>
          <a:lstStyle/>
          <a:p>
            <a:r>
              <a:rPr lang="en-AU" dirty="0"/>
              <a:t>Projections – specific future conditions</a:t>
            </a:r>
            <a:endParaRPr lang="en-GB" dirty="0"/>
          </a:p>
        </p:txBody>
      </p:sp>
      <p:pic>
        <p:nvPicPr>
          <p:cNvPr id="6" name="Content Placeholder 5">
            <a:extLst>
              <a:ext uri="{FF2B5EF4-FFF2-40B4-BE49-F238E27FC236}">
                <a16:creationId xmlns:a16="http://schemas.microsoft.com/office/drawing/2014/main" id="{32ADA6BC-0618-4DE0-01A3-B81873A0D5DB}"/>
              </a:ext>
            </a:extLst>
          </p:cNvPr>
          <p:cNvPicPr>
            <a:picLocks noGrp="1" noChangeAspect="1"/>
          </p:cNvPicPr>
          <p:nvPr>
            <p:ph sz="half" idx="1"/>
          </p:nvPr>
        </p:nvPicPr>
        <p:blipFill>
          <a:blip r:embed="rId2"/>
          <a:stretch>
            <a:fillRect/>
          </a:stretch>
        </p:blipFill>
        <p:spPr>
          <a:xfrm>
            <a:off x="487119" y="1359389"/>
            <a:ext cx="5743412" cy="4611199"/>
          </a:xfrm>
        </p:spPr>
      </p:pic>
      <p:pic>
        <p:nvPicPr>
          <p:cNvPr id="8" name="Content Placeholder 7">
            <a:extLst>
              <a:ext uri="{FF2B5EF4-FFF2-40B4-BE49-F238E27FC236}">
                <a16:creationId xmlns:a16="http://schemas.microsoft.com/office/drawing/2014/main" id="{6262B1F5-485F-D659-9733-D52B6B868A66}"/>
              </a:ext>
            </a:extLst>
          </p:cNvPr>
          <p:cNvPicPr>
            <a:picLocks noGrp="1" noChangeAspect="1"/>
          </p:cNvPicPr>
          <p:nvPr>
            <p:ph sz="half" idx="2"/>
          </p:nvPr>
        </p:nvPicPr>
        <p:blipFill>
          <a:blip r:embed="rId3"/>
          <a:stretch>
            <a:fillRect/>
          </a:stretch>
        </p:blipFill>
        <p:spPr>
          <a:xfrm>
            <a:off x="6190769" y="1367883"/>
            <a:ext cx="5745590" cy="4602706"/>
          </a:xfrm>
        </p:spPr>
      </p:pic>
      <p:sp>
        <p:nvSpPr>
          <p:cNvPr id="9" name="TextBox 8">
            <a:extLst>
              <a:ext uri="{FF2B5EF4-FFF2-40B4-BE49-F238E27FC236}">
                <a16:creationId xmlns:a16="http://schemas.microsoft.com/office/drawing/2014/main" id="{69975BF9-9132-2968-8967-3C4C2A68729F}"/>
              </a:ext>
            </a:extLst>
          </p:cNvPr>
          <p:cNvSpPr txBox="1"/>
          <p:nvPr/>
        </p:nvSpPr>
        <p:spPr>
          <a:xfrm>
            <a:off x="2958190" y="6184113"/>
            <a:ext cx="1122197" cy="369332"/>
          </a:xfrm>
          <a:prstGeom prst="rect">
            <a:avLst/>
          </a:prstGeom>
          <a:noFill/>
        </p:spPr>
        <p:txBody>
          <a:bodyPr wrap="square" rtlCol="0">
            <a:spAutoFit/>
          </a:bodyPr>
          <a:lstStyle/>
          <a:p>
            <a:r>
              <a:rPr lang="en-AU" dirty="0"/>
              <a:t>Yellowfin</a:t>
            </a:r>
            <a:endParaRPr lang="en-GB" dirty="0"/>
          </a:p>
        </p:txBody>
      </p:sp>
      <p:sp>
        <p:nvSpPr>
          <p:cNvPr id="10" name="TextBox 9">
            <a:extLst>
              <a:ext uri="{FF2B5EF4-FFF2-40B4-BE49-F238E27FC236}">
                <a16:creationId xmlns:a16="http://schemas.microsoft.com/office/drawing/2014/main" id="{A8ECBA43-FB4C-1A90-FE2D-D5410BE57FC4}"/>
              </a:ext>
            </a:extLst>
          </p:cNvPr>
          <p:cNvSpPr txBox="1"/>
          <p:nvPr/>
        </p:nvSpPr>
        <p:spPr>
          <a:xfrm>
            <a:off x="7289299" y="6184113"/>
            <a:ext cx="4116118" cy="369332"/>
          </a:xfrm>
          <a:prstGeom prst="rect">
            <a:avLst/>
          </a:prstGeom>
          <a:noFill/>
        </p:spPr>
        <p:txBody>
          <a:bodyPr wrap="square" rtlCol="0">
            <a:spAutoFit/>
          </a:bodyPr>
          <a:lstStyle/>
          <a:p>
            <a:r>
              <a:rPr lang="en-AU" dirty="0"/>
              <a:t>Bigeye [recent recruitment assumption]</a:t>
            </a:r>
            <a:endParaRPr lang="en-GB" dirty="0"/>
          </a:p>
        </p:txBody>
      </p:sp>
      <p:sp>
        <p:nvSpPr>
          <p:cNvPr id="11" name="Rectangle 10">
            <a:extLst>
              <a:ext uri="{FF2B5EF4-FFF2-40B4-BE49-F238E27FC236}">
                <a16:creationId xmlns:a16="http://schemas.microsoft.com/office/drawing/2014/main" id="{81B74622-5102-2B45-3211-D31C9D4C1D84}"/>
              </a:ext>
            </a:extLst>
          </p:cNvPr>
          <p:cNvSpPr/>
          <p:nvPr/>
        </p:nvSpPr>
        <p:spPr>
          <a:xfrm>
            <a:off x="1789471" y="1548526"/>
            <a:ext cx="4211761" cy="2954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AA988E7-FBF7-D0BD-B495-9D9EC568250F}"/>
              </a:ext>
            </a:extLst>
          </p:cNvPr>
          <p:cNvSpPr/>
          <p:nvPr/>
        </p:nvSpPr>
        <p:spPr>
          <a:xfrm>
            <a:off x="7475648" y="1557020"/>
            <a:ext cx="4211761" cy="2954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9471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22" presetClass="exit" presetSubtype="8" fill="hold" grpId="0" nodeType="withEffect">
                                  <p:stCondLst>
                                    <p:cond delay="0"/>
                                  </p:stCondLst>
                                  <p:childTnLst>
                                    <p:animEffect transition="out" filter="wipe(left)">
                                      <p:cBhvr>
                                        <p:cTn id="9" dur="500"/>
                                        <p:tgtEl>
                                          <p:spTgt spid="12"/>
                                        </p:tgtEl>
                                      </p:cBhvr>
                                    </p:animEffect>
                                    <p:set>
                                      <p:cBhvr>
                                        <p:cTn id="1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26DB50-AA58-4CCE-9202-678B9C0961A0}"/>
              </a:ext>
            </a:extLst>
          </p:cNvPr>
          <p:cNvSpPr>
            <a:spLocks noGrp="1"/>
          </p:cNvSpPr>
          <p:nvPr>
            <p:ph type="title"/>
          </p:nvPr>
        </p:nvSpPr>
        <p:spPr/>
        <p:txBody>
          <a:bodyPr/>
          <a:lstStyle/>
          <a:p>
            <a:endParaRPr lang="en-AU"/>
          </a:p>
        </p:txBody>
      </p:sp>
      <p:pic>
        <p:nvPicPr>
          <p:cNvPr id="7" name="Content Placeholder 6" descr="A picture containing text&#10;&#10;Description automatically generated">
            <a:extLst>
              <a:ext uri="{FF2B5EF4-FFF2-40B4-BE49-F238E27FC236}">
                <a16:creationId xmlns:a16="http://schemas.microsoft.com/office/drawing/2014/main" id="{EA61D367-7180-40B8-98FB-E4C5C79FE6E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321" t="3427" r="2574" b="13334"/>
          <a:stretch/>
        </p:blipFill>
        <p:spPr>
          <a:xfrm>
            <a:off x="91122" y="1251752"/>
            <a:ext cx="12074876" cy="4456590"/>
          </a:xfrm>
        </p:spPr>
      </p:pic>
      <p:sp>
        <p:nvSpPr>
          <p:cNvPr id="3" name="Title 1">
            <a:extLst>
              <a:ext uri="{FF2B5EF4-FFF2-40B4-BE49-F238E27FC236}">
                <a16:creationId xmlns:a16="http://schemas.microsoft.com/office/drawing/2014/main" id="{A3D6D974-9E47-990D-B184-F84CFEED4470}"/>
              </a:ext>
            </a:extLst>
          </p:cNvPr>
          <p:cNvSpPr txBox="1">
            <a:spLocks/>
          </p:cNvSpPr>
          <p:nvPr/>
        </p:nvSpPr>
        <p:spPr>
          <a:xfrm>
            <a:off x="286936" y="413672"/>
            <a:ext cx="9605635" cy="1059305"/>
          </a:xfrm>
          <a:prstGeom prst="rect">
            <a:avLst/>
          </a:prstGeom>
        </p:spPr>
        <p:txBody>
          <a:bodyPr vert="horz" lIns="91440" tIns="45720" rIns="91440" bIns="45720" rtlCol="0" anchor="t">
            <a:normAutofit/>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Evaluate the trade off between future </a:t>
            </a:r>
            <a:r>
              <a:rPr lang="en-AU" dirty="0" err="1"/>
              <a:t>ps</a:t>
            </a:r>
            <a:r>
              <a:rPr lang="en-AU" dirty="0"/>
              <a:t> and LL effort/catch levels</a:t>
            </a:r>
            <a:endParaRPr lang="en-GB" dirty="0"/>
          </a:p>
        </p:txBody>
      </p:sp>
      <p:sp>
        <p:nvSpPr>
          <p:cNvPr id="5" name="TextBox 4">
            <a:extLst>
              <a:ext uri="{FF2B5EF4-FFF2-40B4-BE49-F238E27FC236}">
                <a16:creationId xmlns:a16="http://schemas.microsoft.com/office/drawing/2014/main" id="{C5FF6826-BACD-F693-A47F-E44162D5673D}"/>
              </a:ext>
            </a:extLst>
          </p:cNvPr>
          <p:cNvSpPr txBox="1"/>
          <p:nvPr/>
        </p:nvSpPr>
        <p:spPr>
          <a:xfrm>
            <a:off x="3127900" y="5856693"/>
            <a:ext cx="4746793" cy="646331"/>
          </a:xfrm>
          <a:prstGeom prst="rect">
            <a:avLst/>
          </a:prstGeom>
          <a:noFill/>
        </p:spPr>
        <p:txBody>
          <a:bodyPr wrap="square" rtlCol="0">
            <a:spAutoFit/>
          </a:bodyPr>
          <a:lstStyle/>
          <a:p>
            <a:r>
              <a:rPr lang="en-AU" dirty="0"/>
              <a:t>NOTE: likely AVERAGE (long term) stock status</a:t>
            </a:r>
          </a:p>
          <a:p>
            <a:r>
              <a:rPr lang="en-AU" dirty="0"/>
              <a:t>Risk stock &lt; LRP also provided</a:t>
            </a:r>
            <a:endParaRPr lang="en-GB" dirty="0"/>
          </a:p>
        </p:txBody>
      </p:sp>
      <p:grpSp>
        <p:nvGrpSpPr>
          <p:cNvPr id="16" name="Group 15">
            <a:extLst>
              <a:ext uri="{FF2B5EF4-FFF2-40B4-BE49-F238E27FC236}">
                <a16:creationId xmlns:a16="http://schemas.microsoft.com/office/drawing/2014/main" id="{8A3BF0A8-E0EB-AE60-45FA-5297FFBDA1F6}"/>
              </a:ext>
            </a:extLst>
          </p:cNvPr>
          <p:cNvGrpSpPr/>
          <p:nvPr/>
        </p:nvGrpSpPr>
        <p:grpSpPr>
          <a:xfrm>
            <a:off x="174977" y="1371319"/>
            <a:ext cx="3925968" cy="1751584"/>
            <a:chOff x="174977" y="1371319"/>
            <a:chExt cx="3925968" cy="1751584"/>
          </a:xfrm>
        </p:grpSpPr>
        <p:sp>
          <p:nvSpPr>
            <p:cNvPr id="2" name="TextBox 1">
              <a:extLst>
                <a:ext uri="{FF2B5EF4-FFF2-40B4-BE49-F238E27FC236}">
                  <a16:creationId xmlns:a16="http://schemas.microsoft.com/office/drawing/2014/main" id="{6C2D723F-1ABE-B9F4-2C5E-22F248E87C99}"/>
                </a:ext>
              </a:extLst>
            </p:cNvPr>
            <p:cNvSpPr txBox="1"/>
            <p:nvPr/>
          </p:nvSpPr>
          <p:spPr>
            <a:xfrm>
              <a:off x="3814617" y="1371319"/>
              <a:ext cx="286328" cy="369332"/>
            </a:xfrm>
            <a:prstGeom prst="rect">
              <a:avLst/>
            </a:prstGeom>
            <a:noFill/>
          </p:spPr>
          <p:txBody>
            <a:bodyPr wrap="square" rtlCol="0">
              <a:spAutoFit/>
            </a:bodyPr>
            <a:lstStyle/>
            <a:p>
              <a:r>
                <a:rPr lang="en-AU" b="1" dirty="0">
                  <a:latin typeface="Times New Roman" panose="02020603050405020304" pitchFamily="18" charset="0"/>
                  <a:cs typeface="Times New Roman" panose="02020603050405020304" pitchFamily="18" charset="0"/>
                </a:rPr>
                <a:t>1</a:t>
              </a:r>
              <a:endParaRPr lang="en-GB"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58A58F4-BC98-C845-58AD-2B10645E6976}"/>
                </a:ext>
              </a:extLst>
            </p:cNvPr>
            <p:cNvSpPr txBox="1"/>
            <p:nvPr/>
          </p:nvSpPr>
          <p:spPr>
            <a:xfrm>
              <a:off x="174977" y="2753571"/>
              <a:ext cx="286328" cy="369332"/>
            </a:xfrm>
            <a:prstGeom prst="rect">
              <a:avLst/>
            </a:prstGeom>
            <a:noFill/>
          </p:spPr>
          <p:txBody>
            <a:bodyPr wrap="square" rtlCol="0">
              <a:spAutoFit/>
            </a:bodyPr>
            <a:lstStyle/>
            <a:p>
              <a:r>
                <a:rPr lang="en-AU" b="1" dirty="0">
                  <a:latin typeface="Times New Roman" panose="02020603050405020304" pitchFamily="18" charset="0"/>
                  <a:cs typeface="Times New Roman" panose="02020603050405020304" pitchFamily="18" charset="0"/>
                </a:rPr>
                <a:t>1</a:t>
              </a:r>
              <a:endParaRPr lang="en-GB" b="1" dirty="0">
                <a:latin typeface="Times New Roman" panose="02020603050405020304" pitchFamily="18" charset="0"/>
                <a:cs typeface="Times New Roman" panose="02020603050405020304" pitchFamily="18" charset="0"/>
              </a:endParaRPr>
            </a:p>
          </p:txBody>
        </p:sp>
        <p:cxnSp>
          <p:nvCxnSpPr>
            <p:cNvPr id="10" name="Straight Arrow Connector 9">
              <a:extLst>
                <a:ext uri="{FF2B5EF4-FFF2-40B4-BE49-F238E27FC236}">
                  <a16:creationId xmlns:a16="http://schemas.microsoft.com/office/drawing/2014/main" id="{C47BC5F0-4FE8-177D-4323-678E6CD664AC}"/>
                </a:ext>
              </a:extLst>
            </p:cNvPr>
            <p:cNvCxnSpPr/>
            <p:nvPr/>
          </p:nvCxnSpPr>
          <p:spPr>
            <a:xfrm>
              <a:off x="3971636" y="1810327"/>
              <a:ext cx="0" cy="1108364"/>
            </a:xfrm>
            <a:prstGeom prst="straightConnector1">
              <a:avLst/>
            </a:prstGeom>
            <a:ln w="571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80CCFE8-32C5-6986-B6B2-6966A00CE9A3}"/>
                </a:ext>
              </a:extLst>
            </p:cNvPr>
            <p:cNvCxnSpPr>
              <a:cxnSpLocks/>
            </p:cNvCxnSpPr>
            <p:nvPr/>
          </p:nvCxnSpPr>
          <p:spPr>
            <a:xfrm>
              <a:off x="809625" y="3000375"/>
              <a:ext cx="3004992" cy="0"/>
            </a:xfrm>
            <a:prstGeom prst="straightConnector1">
              <a:avLst/>
            </a:prstGeom>
            <a:ln w="571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5B2AF322-4C54-C62A-E7D5-EEA8ADBD6D52}"/>
              </a:ext>
            </a:extLst>
          </p:cNvPr>
          <p:cNvSpPr txBox="1"/>
          <p:nvPr/>
        </p:nvSpPr>
        <p:spPr>
          <a:xfrm>
            <a:off x="6144676" y="952970"/>
            <a:ext cx="3217547" cy="369332"/>
          </a:xfrm>
          <a:prstGeom prst="rect">
            <a:avLst/>
          </a:prstGeom>
          <a:noFill/>
        </p:spPr>
        <p:txBody>
          <a:bodyPr wrap="none" rtlCol="0">
            <a:spAutoFit/>
          </a:bodyPr>
          <a:lstStyle/>
          <a:p>
            <a:r>
              <a:rPr lang="en-GB" b="0" i="0" dirty="0">
                <a:solidFill>
                  <a:srgbClr val="233544"/>
                </a:solidFill>
                <a:effectLst/>
                <a:latin typeface="Nunito Sans" pitchFamily="2" charset="0"/>
              </a:rPr>
              <a:t>WCPFC-TTMW2-2021-IP11</a:t>
            </a:r>
            <a:endParaRPr lang="en-GB" dirty="0"/>
          </a:p>
        </p:txBody>
      </p:sp>
      <p:sp>
        <p:nvSpPr>
          <p:cNvPr id="9" name="TextBox 8">
            <a:extLst>
              <a:ext uri="{FF2B5EF4-FFF2-40B4-BE49-F238E27FC236}">
                <a16:creationId xmlns:a16="http://schemas.microsoft.com/office/drawing/2014/main" id="{F7DB8233-81CE-DF98-3B8B-A6DD02C87884}"/>
              </a:ext>
            </a:extLst>
          </p:cNvPr>
          <p:cNvSpPr txBox="1"/>
          <p:nvPr/>
        </p:nvSpPr>
        <p:spPr>
          <a:xfrm>
            <a:off x="10355281" y="4968998"/>
            <a:ext cx="1533239" cy="646331"/>
          </a:xfrm>
          <a:prstGeom prst="rect">
            <a:avLst/>
          </a:prstGeom>
          <a:noFill/>
        </p:spPr>
        <p:txBody>
          <a:bodyPr wrap="square" rtlCol="0">
            <a:spAutoFit/>
          </a:bodyPr>
          <a:lstStyle/>
          <a:p>
            <a:r>
              <a:rPr lang="en-AU" dirty="0"/>
              <a:t>‘Nuclear grid’ for BET</a:t>
            </a:r>
            <a:endParaRPr lang="en-GB" dirty="0"/>
          </a:p>
        </p:txBody>
      </p:sp>
      <p:sp>
        <p:nvSpPr>
          <p:cNvPr id="11" name="TextBox 10">
            <a:extLst>
              <a:ext uri="{FF2B5EF4-FFF2-40B4-BE49-F238E27FC236}">
                <a16:creationId xmlns:a16="http://schemas.microsoft.com/office/drawing/2014/main" id="{A67D8D27-11E7-C8DD-7142-CB05400E9BC7}"/>
              </a:ext>
            </a:extLst>
          </p:cNvPr>
          <p:cNvSpPr txBox="1"/>
          <p:nvPr/>
        </p:nvSpPr>
        <p:spPr>
          <a:xfrm>
            <a:off x="8610601" y="5939161"/>
            <a:ext cx="3555398" cy="646331"/>
          </a:xfrm>
          <a:prstGeom prst="rect">
            <a:avLst/>
          </a:prstGeom>
          <a:noFill/>
        </p:spPr>
        <p:txBody>
          <a:bodyPr wrap="square" rtlCol="0">
            <a:spAutoFit/>
          </a:bodyPr>
          <a:lstStyle/>
          <a:p>
            <a:endParaRPr lang="en-AU" dirty="0"/>
          </a:p>
          <a:p>
            <a:r>
              <a:rPr lang="en-AU" dirty="0"/>
              <a:t>RECENT recruitment assumed</a:t>
            </a:r>
          </a:p>
        </p:txBody>
      </p:sp>
    </p:spTree>
    <p:extLst>
      <p:ext uri="{BB962C8B-B14F-4D97-AF65-F5344CB8AC3E}">
        <p14:creationId xmlns:p14="http://schemas.microsoft.com/office/powerpoint/2010/main" val="40184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26DB50-AA58-4CCE-9202-678B9C0961A0}"/>
              </a:ext>
            </a:extLst>
          </p:cNvPr>
          <p:cNvSpPr>
            <a:spLocks noGrp="1"/>
          </p:cNvSpPr>
          <p:nvPr>
            <p:ph type="title"/>
          </p:nvPr>
        </p:nvSpPr>
        <p:spPr/>
        <p:txBody>
          <a:bodyPr/>
          <a:lstStyle/>
          <a:p>
            <a:endParaRPr lang="en-AU"/>
          </a:p>
        </p:txBody>
      </p:sp>
      <p:pic>
        <p:nvPicPr>
          <p:cNvPr id="7" name="Content Placeholder 6" descr="A picture containing text&#10;&#10;Description automatically generated">
            <a:extLst>
              <a:ext uri="{FF2B5EF4-FFF2-40B4-BE49-F238E27FC236}">
                <a16:creationId xmlns:a16="http://schemas.microsoft.com/office/drawing/2014/main" id="{EA61D367-7180-40B8-98FB-E4C5C79FE6E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321" t="3427" r="2574" b="13334"/>
          <a:stretch/>
        </p:blipFill>
        <p:spPr>
          <a:xfrm>
            <a:off x="91122" y="1251752"/>
            <a:ext cx="12074876" cy="4456590"/>
          </a:xfrm>
        </p:spPr>
      </p:pic>
      <p:sp>
        <p:nvSpPr>
          <p:cNvPr id="8" name="TextBox 7">
            <a:extLst>
              <a:ext uri="{FF2B5EF4-FFF2-40B4-BE49-F238E27FC236}">
                <a16:creationId xmlns:a16="http://schemas.microsoft.com/office/drawing/2014/main" id="{F2B89859-CD6E-4347-92E8-1336B82EE093}"/>
              </a:ext>
            </a:extLst>
          </p:cNvPr>
          <p:cNvSpPr txBox="1"/>
          <p:nvPr/>
        </p:nvSpPr>
        <p:spPr>
          <a:xfrm>
            <a:off x="8610601" y="5939161"/>
            <a:ext cx="3555398" cy="646331"/>
          </a:xfrm>
          <a:prstGeom prst="rect">
            <a:avLst/>
          </a:prstGeom>
          <a:noFill/>
        </p:spPr>
        <p:txBody>
          <a:bodyPr wrap="square" rtlCol="0">
            <a:spAutoFit/>
          </a:bodyPr>
          <a:lstStyle/>
          <a:p>
            <a:r>
              <a:rPr lang="en-AU" dirty="0"/>
              <a:t>Where ‘sq’=2012-15 avg (37%SB</a:t>
            </a:r>
            <a:r>
              <a:rPr lang="en-AU" baseline="-25000" dirty="0"/>
              <a:t>F=0</a:t>
            </a:r>
            <a:r>
              <a:rPr lang="en-AU" dirty="0"/>
              <a:t>)</a:t>
            </a:r>
          </a:p>
          <a:p>
            <a:r>
              <a:rPr lang="en-AU" dirty="0"/>
              <a:t>RECENT recruitment assumed</a:t>
            </a:r>
          </a:p>
        </p:txBody>
      </p:sp>
      <p:sp>
        <p:nvSpPr>
          <p:cNvPr id="11" name="Freeform: Shape 10">
            <a:extLst>
              <a:ext uri="{FF2B5EF4-FFF2-40B4-BE49-F238E27FC236}">
                <a16:creationId xmlns:a16="http://schemas.microsoft.com/office/drawing/2014/main" id="{9D675563-5D57-4FD5-8D41-680CAA97C1AD}"/>
              </a:ext>
            </a:extLst>
          </p:cNvPr>
          <p:cNvSpPr/>
          <p:nvPr/>
        </p:nvSpPr>
        <p:spPr>
          <a:xfrm>
            <a:off x="3138678" y="2753570"/>
            <a:ext cx="6956298" cy="2583169"/>
          </a:xfrm>
          <a:custGeom>
            <a:avLst/>
            <a:gdLst>
              <a:gd name="connsiteX0" fmla="*/ 0 w 7031115"/>
              <a:gd name="connsiteY0" fmla="*/ 2636668 h 2636668"/>
              <a:gd name="connsiteX1" fmla="*/ 3506680 w 7031115"/>
              <a:gd name="connsiteY1" fmla="*/ 1029810 h 2636668"/>
              <a:gd name="connsiteX2" fmla="*/ 7031115 w 7031115"/>
              <a:gd name="connsiteY2" fmla="*/ 0 h 2636668"/>
            </a:gdLst>
            <a:ahLst/>
            <a:cxnLst>
              <a:cxn ang="0">
                <a:pos x="connsiteX0" y="connsiteY0"/>
              </a:cxn>
              <a:cxn ang="0">
                <a:pos x="connsiteX1" y="connsiteY1"/>
              </a:cxn>
              <a:cxn ang="0">
                <a:pos x="connsiteX2" y="connsiteY2"/>
              </a:cxn>
            </a:cxnLst>
            <a:rect l="l" t="t" r="r" b="b"/>
            <a:pathLst>
              <a:path w="7031115" h="2636668">
                <a:moveTo>
                  <a:pt x="0" y="2636668"/>
                </a:moveTo>
                <a:cubicBezTo>
                  <a:pt x="1167414" y="2052961"/>
                  <a:pt x="2334828" y="1469255"/>
                  <a:pt x="3506680" y="1029810"/>
                </a:cubicBezTo>
                <a:cubicBezTo>
                  <a:pt x="4678532" y="590365"/>
                  <a:pt x="6525088" y="164237"/>
                  <a:pt x="7031115" y="0"/>
                </a:cubicBezTo>
              </a:path>
            </a:pathLst>
          </a:cu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Right 11">
            <a:extLst>
              <a:ext uri="{FF2B5EF4-FFF2-40B4-BE49-F238E27FC236}">
                <a16:creationId xmlns:a16="http://schemas.microsoft.com/office/drawing/2014/main" id="{4BF6DA7E-2159-463B-9A4F-3433104D6DAE}"/>
              </a:ext>
            </a:extLst>
          </p:cNvPr>
          <p:cNvSpPr/>
          <p:nvPr/>
        </p:nvSpPr>
        <p:spPr>
          <a:xfrm rot="14625465">
            <a:off x="5704263" y="3151061"/>
            <a:ext cx="397164" cy="500154"/>
          </a:xfrm>
          <a:prstGeom prst="rightArrow">
            <a:avLst/>
          </a:prstGeom>
          <a:solidFill>
            <a:srgbClr val="FF0000">
              <a:alpha val="74000"/>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1">
            <a:extLst>
              <a:ext uri="{FF2B5EF4-FFF2-40B4-BE49-F238E27FC236}">
                <a16:creationId xmlns:a16="http://schemas.microsoft.com/office/drawing/2014/main" id="{A3D6D974-9E47-990D-B184-F84CFEED4470}"/>
              </a:ext>
            </a:extLst>
          </p:cNvPr>
          <p:cNvSpPr txBox="1">
            <a:spLocks/>
          </p:cNvSpPr>
          <p:nvPr/>
        </p:nvSpPr>
        <p:spPr>
          <a:xfrm>
            <a:off x="286936" y="413672"/>
            <a:ext cx="9605635" cy="1059305"/>
          </a:xfrm>
          <a:prstGeom prst="rect">
            <a:avLst/>
          </a:prstGeom>
        </p:spPr>
        <p:txBody>
          <a:bodyPr vert="horz" lIns="91440" tIns="45720" rIns="91440" bIns="45720" rtlCol="0" anchor="t">
            <a:normAutofit/>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Evaluate the trade off between future </a:t>
            </a:r>
            <a:r>
              <a:rPr lang="en-AU" dirty="0" err="1"/>
              <a:t>ps</a:t>
            </a:r>
            <a:r>
              <a:rPr lang="en-AU" dirty="0"/>
              <a:t> and LL effort/catch levels</a:t>
            </a:r>
            <a:endParaRPr lang="en-GB" dirty="0"/>
          </a:p>
        </p:txBody>
      </p:sp>
      <p:sp>
        <p:nvSpPr>
          <p:cNvPr id="5" name="TextBox 4">
            <a:extLst>
              <a:ext uri="{FF2B5EF4-FFF2-40B4-BE49-F238E27FC236}">
                <a16:creationId xmlns:a16="http://schemas.microsoft.com/office/drawing/2014/main" id="{C5FF6826-BACD-F693-A47F-E44162D5673D}"/>
              </a:ext>
            </a:extLst>
          </p:cNvPr>
          <p:cNvSpPr txBox="1"/>
          <p:nvPr/>
        </p:nvSpPr>
        <p:spPr>
          <a:xfrm>
            <a:off x="3127900" y="5856693"/>
            <a:ext cx="4746793" cy="646331"/>
          </a:xfrm>
          <a:prstGeom prst="rect">
            <a:avLst/>
          </a:prstGeom>
          <a:noFill/>
        </p:spPr>
        <p:txBody>
          <a:bodyPr wrap="square" rtlCol="0">
            <a:spAutoFit/>
          </a:bodyPr>
          <a:lstStyle/>
          <a:p>
            <a:r>
              <a:rPr lang="en-AU" dirty="0"/>
              <a:t>NOTE: likely AVERAGE stock status</a:t>
            </a:r>
          </a:p>
          <a:p>
            <a:r>
              <a:rPr lang="en-AU" dirty="0"/>
              <a:t>Risk stock &lt; LRP also provided</a:t>
            </a:r>
            <a:endParaRPr lang="en-GB" dirty="0"/>
          </a:p>
        </p:txBody>
      </p:sp>
      <p:sp>
        <p:nvSpPr>
          <p:cNvPr id="2" name="TextBox 1">
            <a:extLst>
              <a:ext uri="{FF2B5EF4-FFF2-40B4-BE49-F238E27FC236}">
                <a16:creationId xmlns:a16="http://schemas.microsoft.com/office/drawing/2014/main" id="{6C2D723F-1ABE-B9F4-2C5E-22F248E87C99}"/>
              </a:ext>
            </a:extLst>
          </p:cNvPr>
          <p:cNvSpPr txBox="1"/>
          <p:nvPr/>
        </p:nvSpPr>
        <p:spPr>
          <a:xfrm>
            <a:off x="3814617" y="1371319"/>
            <a:ext cx="286328" cy="369332"/>
          </a:xfrm>
          <a:prstGeom prst="rect">
            <a:avLst/>
          </a:prstGeom>
          <a:noFill/>
        </p:spPr>
        <p:txBody>
          <a:bodyPr wrap="square" rtlCol="0">
            <a:spAutoFit/>
          </a:bodyPr>
          <a:lstStyle/>
          <a:p>
            <a:r>
              <a:rPr lang="en-AU" b="1" dirty="0">
                <a:latin typeface="Times New Roman" panose="02020603050405020304" pitchFamily="18" charset="0"/>
                <a:cs typeface="Times New Roman" panose="02020603050405020304" pitchFamily="18" charset="0"/>
              </a:rPr>
              <a:t>1</a:t>
            </a:r>
            <a:endParaRPr lang="en-GB"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58A58F4-BC98-C845-58AD-2B10645E6976}"/>
              </a:ext>
            </a:extLst>
          </p:cNvPr>
          <p:cNvSpPr txBox="1"/>
          <p:nvPr/>
        </p:nvSpPr>
        <p:spPr>
          <a:xfrm>
            <a:off x="174977" y="2753571"/>
            <a:ext cx="286328" cy="369332"/>
          </a:xfrm>
          <a:prstGeom prst="rect">
            <a:avLst/>
          </a:prstGeom>
          <a:noFill/>
        </p:spPr>
        <p:txBody>
          <a:bodyPr wrap="square" rtlCol="0">
            <a:spAutoFit/>
          </a:bodyPr>
          <a:lstStyle/>
          <a:p>
            <a:r>
              <a:rPr lang="en-AU" b="1" dirty="0">
                <a:latin typeface="Times New Roman" panose="02020603050405020304" pitchFamily="18" charset="0"/>
                <a:cs typeface="Times New Roman" panose="02020603050405020304" pitchFamily="18" charset="0"/>
              </a:rPr>
              <a:t>1</a:t>
            </a:r>
            <a:endParaRPr lang="en-GB"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F37C1289-CD3F-CA34-33CB-E75C56454ADB}"/>
              </a:ext>
            </a:extLst>
          </p:cNvPr>
          <p:cNvSpPr txBox="1"/>
          <p:nvPr/>
        </p:nvSpPr>
        <p:spPr>
          <a:xfrm>
            <a:off x="6144676" y="952970"/>
            <a:ext cx="3217547" cy="369332"/>
          </a:xfrm>
          <a:prstGeom prst="rect">
            <a:avLst/>
          </a:prstGeom>
          <a:noFill/>
        </p:spPr>
        <p:txBody>
          <a:bodyPr wrap="none" rtlCol="0">
            <a:spAutoFit/>
          </a:bodyPr>
          <a:lstStyle/>
          <a:p>
            <a:r>
              <a:rPr lang="en-GB" b="0" i="0" dirty="0">
                <a:solidFill>
                  <a:srgbClr val="233544"/>
                </a:solidFill>
                <a:effectLst/>
                <a:latin typeface="Nunito Sans" pitchFamily="2" charset="0"/>
              </a:rPr>
              <a:t>WCPFC-TTMW2-2021-IP11</a:t>
            </a:r>
            <a:endParaRPr lang="en-GB" dirty="0"/>
          </a:p>
        </p:txBody>
      </p:sp>
    </p:spTree>
    <p:extLst>
      <p:ext uri="{BB962C8B-B14F-4D97-AF65-F5344CB8AC3E}">
        <p14:creationId xmlns:p14="http://schemas.microsoft.com/office/powerpoint/2010/main" val="1046241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D6D974-9E47-990D-B184-F84CFEED4470}"/>
              </a:ext>
            </a:extLst>
          </p:cNvPr>
          <p:cNvSpPr txBox="1">
            <a:spLocks/>
          </p:cNvSpPr>
          <p:nvPr/>
        </p:nvSpPr>
        <p:spPr>
          <a:xfrm>
            <a:off x="286936" y="413672"/>
            <a:ext cx="9605635" cy="1059305"/>
          </a:xfrm>
          <a:prstGeom prst="rect">
            <a:avLst/>
          </a:prstGeom>
        </p:spPr>
        <p:txBody>
          <a:bodyPr vert="horz" lIns="91440" tIns="45720" rIns="91440" bIns="45720" rtlCol="0" anchor="t">
            <a:normAutofit/>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Evaluate the trade off between future </a:t>
            </a:r>
            <a:r>
              <a:rPr lang="en-AU" dirty="0" err="1"/>
              <a:t>ps</a:t>
            </a:r>
            <a:r>
              <a:rPr lang="en-AU" dirty="0"/>
              <a:t> and LL effort/catch levels</a:t>
            </a:r>
            <a:endParaRPr lang="en-GB" dirty="0"/>
          </a:p>
        </p:txBody>
      </p:sp>
      <p:sp>
        <p:nvSpPr>
          <p:cNvPr id="10" name="TextBox 9">
            <a:extLst>
              <a:ext uri="{FF2B5EF4-FFF2-40B4-BE49-F238E27FC236}">
                <a16:creationId xmlns:a16="http://schemas.microsoft.com/office/drawing/2014/main" id="{9403F32A-A6CB-3C98-2B6A-B4039A384B26}"/>
              </a:ext>
            </a:extLst>
          </p:cNvPr>
          <p:cNvSpPr txBox="1"/>
          <p:nvPr/>
        </p:nvSpPr>
        <p:spPr>
          <a:xfrm>
            <a:off x="6144676" y="952970"/>
            <a:ext cx="3217547" cy="369332"/>
          </a:xfrm>
          <a:prstGeom prst="rect">
            <a:avLst/>
          </a:prstGeom>
          <a:noFill/>
        </p:spPr>
        <p:txBody>
          <a:bodyPr wrap="none" rtlCol="0">
            <a:spAutoFit/>
          </a:bodyPr>
          <a:lstStyle/>
          <a:p>
            <a:r>
              <a:rPr lang="en-GB" b="0" i="0" dirty="0">
                <a:solidFill>
                  <a:srgbClr val="233544"/>
                </a:solidFill>
                <a:effectLst/>
                <a:latin typeface="Nunito Sans" pitchFamily="2" charset="0"/>
              </a:rPr>
              <a:t>WCPFC-TTMW2-2021-IP11</a:t>
            </a:r>
            <a:endParaRPr lang="en-GB" dirty="0"/>
          </a:p>
        </p:txBody>
      </p:sp>
      <p:pic>
        <p:nvPicPr>
          <p:cNvPr id="14" name="Picture 13">
            <a:extLst>
              <a:ext uri="{FF2B5EF4-FFF2-40B4-BE49-F238E27FC236}">
                <a16:creationId xmlns:a16="http://schemas.microsoft.com/office/drawing/2014/main" id="{C5493882-B04B-7B8D-D067-8D2A562481A5}"/>
              </a:ext>
            </a:extLst>
          </p:cNvPr>
          <p:cNvPicPr>
            <a:picLocks noChangeAspect="1"/>
          </p:cNvPicPr>
          <p:nvPr/>
        </p:nvPicPr>
        <p:blipFill>
          <a:blip r:embed="rId2"/>
          <a:stretch>
            <a:fillRect/>
          </a:stretch>
        </p:blipFill>
        <p:spPr>
          <a:xfrm>
            <a:off x="688505" y="2126574"/>
            <a:ext cx="10529239" cy="3397925"/>
          </a:xfrm>
          <a:prstGeom prst="rect">
            <a:avLst/>
          </a:prstGeom>
        </p:spPr>
      </p:pic>
    </p:spTree>
    <p:extLst>
      <p:ext uri="{BB962C8B-B14F-4D97-AF65-F5344CB8AC3E}">
        <p14:creationId xmlns:p14="http://schemas.microsoft.com/office/powerpoint/2010/main" val="2276923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877455" y="1398901"/>
            <a:ext cx="10252363" cy="2326252"/>
          </a:xfrm>
          <a:prstGeom prst="rect">
            <a:avLst/>
          </a:prstGeom>
        </p:spPr>
        <p:txBody>
          <a:bodyPr/>
          <a:lstStyle>
            <a:lvl1pPr marL="228600" indent="-228600" algn="l" rtl="0" eaLnBrk="1" fontAlgn="base" hangingPunct="1">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AU" sz="2800" dirty="0"/>
              <a:t>This meeting – prioritised CMM evaluation requests of SSP</a:t>
            </a:r>
          </a:p>
          <a:p>
            <a:r>
              <a:rPr lang="en-AU" sz="2800" dirty="0"/>
              <a:t>August SC – new BET and YFT assessments agreed &amp; mgmt. advice</a:t>
            </a:r>
          </a:p>
          <a:p>
            <a:pPr lvl="1"/>
            <a:r>
              <a:rPr lang="en-AU" sz="2600" u="sng" dirty="0"/>
              <a:t>Basis for CMM option evaluations</a:t>
            </a:r>
          </a:p>
          <a:p>
            <a:pPr lvl="1"/>
            <a:r>
              <a:rPr lang="en-AU" sz="2600" dirty="0"/>
              <a:t>Will SC advice be = 2012-2015 avg depletion levels? Unknown…</a:t>
            </a:r>
          </a:p>
          <a:p>
            <a:pPr lvl="1"/>
            <a:endParaRPr lang="en-AU" sz="2800" dirty="0"/>
          </a:p>
          <a:p>
            <a:r>
              <a:rPr lang="en-AU" sz="2800" dirty="0"/>
              <a:t>August SC – SKJ management procedure run</a:t>
            </a:r>
          </a:p>
          <a:p>
            <a:pPr lvl="1"/>
            <a:r>
              <a:rPr lang="en-AU" sz="2600" dirty="0"/>
              <a:t>Defines </a:t>
            </a:r>
            <a:r>
              <a:rPr lang="en-AU" sz="2600" u="sng" dirty="0"/>
              <a:t>overall</a:t>
            </a:r>
            <a:r>
              <a:rPr lang="en-AU" sz="2600" dirty="0"/>
              <a:t> level of purse seine effort in the WCPO</a:t>
            </a:r>
          </a:p>
          <a:p>
            <a:pPr lvl="1"/>
            <a:r>
              <a:rPr lang="en-AU" sz="2600" dirty="0"/>
              <a:t>MP assumes a 3mth FAD closure</a:t>
            </a:r>
          </a:p>
          <a:p>
            <a:pPr lvl="1"/>
            <a:endParaRPr lang="en-AU" sz="2400" dirty="0"/>
          </a:p>
        </p:txBody>
      </p:sp>
      <p:sp>
        <p:nvSpPr>
          <p:cNvPr id="4" name="Title 1">
            <a:extLst>
              <a:ext uri="{FF2B5EF4-FFF2-40B4-BE49-F238E27FC236}">
                <a16:creationId xmlns:a16="http://schemas.microsoft.com/office/drawing/2014/main" id="{F7067864-DFBB-5EB4-3DB6-7596DB04C0B8}"/>
              </a:ext>
            </a:extLst>
          </p:cNvPr>
          <p:cNvSpPr txBox="1">
            <a:spLocks/>
          </p:cNvSpPr>
          <p:nvPr/>
        </p:nvSpPr>
        <p:spPr>
          <a:xfrm>
            <a:off x="286936" y="489221"/>
            <a:ext cx="9605635" cy="1059305"/>
          </a:xfrm>
          <a:prstGeom prst="rect">
            <a:avLst/>
          </a:prstGeom>
        </p:spPr>
        <p:txBody>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Process?</a:t>
            </a:r>
            <a:endParaRPr lang="en-GB" dirty="0"/>
          </a:p>
        </p:txBody>
      </p:sp>
    </p:spTree>
    <p:extLst>
      <p:ext uri="{BB962C8B-B14F-4D97-AF65-F5344CB8AC3E}">
        <p14:creationId xmlns:p14="http://schemas.microsoft.com/office/powerpoint/2010/main" val="3755867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877455" y="1841353"/>
            <a:ext cx="10252363" cy="3006872"/>
          </a:xfrm>
          <a:prstGeom prst="rect">
            <a:avLst/>
          </a:prstGeom>
        </p:spPr>
        <p:txBody>
          <a:bodyPr/>
          <a:lstStyle>
            <a:lvl1pPr marL="228600" indent="-228600" algn="l" rtl="0" eaLnBrk="1" fontAlgn="base" hangingPunct="1">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AU" sz="2800" dirty="0"/>
              <a:t>Assuming SC advice =&gt; TT CMM objectives…</a:t>
            </a:r>
          </a:p>
          <a:p>
            <a:r>
              <a:rPr lang="en-AU" sz="2800" dirty="0"/>
              <a:t>October meeting – presentation of evaluation results</a:t>
            </a:r>
          </a:p>
          <a:p>
            <a:r>
              <a:rPr lang="en-AU" sz="2800" dirty="0"/>
              <a:t>Pre-Commission – complete any outstanding CMM evaluation requests in priority order, defined by time available</a:t>
            </a:r>
          </a:p>
          <a:p>
            <a:endParaRPr lang="en-AU" sz="2200" dirty="0"/>
          </a:p>
          <a:p>
            <a:pPr lvl="1"/>
            <a:endParaRPr lang="en-AU" sz="2400" dirty="0"/>
          </a:p>
        </p:txBody>
      </p:sp>
      <p:sp>
        <p:nvSpPr>
          <p:cNvPr id="4" name="Title 1">
            <a:extLst>
              <a:ext uri="{FF2B5EF4-FFF2-40B4-BE49-F238E27FC236}">
                <a16:creationId xmlns:a16="http://schemas.microsoft.com/office/drawing/2014/main" id="{F902FC4D-2E84-DEA0-7698-A62DDB5AC59D}"/>
              </a:ext>
            </a:extLst>
          </p:cNvPr>
          <p:cNvSpPr txBox="1">
            <a:spLocks/>
          </p:cNvSpPr>
          <p:nvPr/>
        </p:nvSpPr>
        <p:spPr>
          <a:xfrm>
            <a:off x="286936" y="489221"/>
            <a:ext cx="9605635" cy="1059305"/>
          </a:xfrm>
          <a:prstGeom prst="rect">
            <a:avLst/>
          </a:prstGeom>
        </p:spPr>
        <p:txBody>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Process?</a:t>
            </a:r>
            <a:endParaRPr lang="en-GB" dirty="0"/>
          </a:p>
        </p:txBody>
      </p:sp>
    </p:spTree>
    <p:extLst>
      <p:ext uri="{BB962C8B-B14F-4D97-AF65-F5344CB8AC3E}">
        <p14:creationId xmlns:p14="http://schemas.microsoft.com/office/powerpoint/2010/main" val="2357503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26DB50-AA58-4CCE-9202-678B9C0961A0}"/>
              </a:ext>
            </a:extLst>
          </p:cNvPr>
          <p:cNvSpPr>
            <a:spLocks noGrp="1"/>
          </p:cNvSpPr>
          <p:nvPr>
            <p:ph type="title"/>
          </p:nvPr>
        </p:nvSpPr>
        <p:spPr/>
        <p:txBody>
          <a:bodyPr/>
          <a:lstStyle/>
          <a:p>
            <a:endParaRPr lang="en-AU"/>
          </a:p>
        </p:txBody>
      </p:sp>
      <p:pic>
        <p:nvPicPr>
          <p:cNvPr id="7" name="Content Placeholder 6" descr="A picture containing text&#10;&#10;Description automatically generated">
            <a:extLst>
              <a:ext uri="{FF2B5EF4-FFF2-40B4-BE49-F238E27FC236}">
                <a16:creationId xmlns:a16="http://schemas.microsoft.com/office/drawing/2014/main" id="{EA61D367-7180-40B8-98FB-E4C5C79FE6E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321" t="3427" r="2574" b="13334"/>
          <a:stretch/>
        </p:blipFill>
        <p:spPr>
          <a:xfrm>
            <a:off x="91122" y="1251752"/>
            <a:ext cx="12074876" cy="4456590"/>
          </a:xfrm>
        </p:spPr>
      </p:pic>
      <p:sp>
        <p:nvSpPr>
          <p:cNvPr id="8" name="TextBox 7">
            <a:extLst>
              <a:ext uri="{FF2B5EF4-FFF2-40B4-BE49-F238E27FC236}">
                <a16:creationId xmlns:a16="http://schemas.microsoft.com/office/drawing/2014/main" id="{F2B89859-CD6E-4347-92E8-1336B82EE093}"/>
              </a:ext>
            </a:extLst>
          </p:cNvPr>
          <p:cNvSpPr txBox="1"/>
          <p:nvPr/>
        </p:nvSpPr>
        <p:spPr>
          <a:xfrm>
            <a:off x="9064101" y="5939161"/>
            <a:ext cx="2503503" cy="369332"/>
          </a:xfrm>
          <a:prstGeom prst="rect">
            <a:avLst/>
          </a:prstGeom>
          <a:noFill/>
        </p:spPr>
        <p:txBody>
          <a:bodyPr wrap="square" rtlCol="0">
            <a:spAutoFit/>
          </a:bodyPr>
          <a:lstStyle/>
          <a:p>
            <a:r>
              <a:rPr lang="en-AU" dirty="0"/>
              <a:t>Where ‘sq’ ~ </a:t>
            </a:r>
            <a:r>
              <a:rPr lang="en-AU" b="1" dirty="0"/>
              <a:t>SC advice</a:t>
            </a:r>
          </a:p>
        </p:txBody>
      </p:sp>
      <p:sp>
        <p:nvSpPr>
          <p:cNvPr id="2" name="Rectangle 1">
            <a:extLst>
              <a:ext uri="{FF2B5EF4-FFF2-40B4-BE49-F238E27FC236}">
                <a16:creationId xmlns:a16="http://schemas.microsoft.com/office/drawing/2014/main" id="{9F1E7795-F7A9-B933-9D53-A22A84718488}"/>
              </a:ext>
            </a:extLst>
          </p:cNvPr>
          <p:cNvSpPr/>
          <p:nvPr/>
        </p:nvSpPr>
        <p:spPr>
          <a:xfrm>
            <a:off x="3510116" y="1592826"/>
            <a:ext cx="983226" cy="3932903"/>
          </a:xfrm>
          <a:prstGeom prst="rect">
            <a:avLst/>
          </a:prstGeom>
          <a:noFill/>
          <a:ln w="412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A21F11A-3015-0130-A19D-10B58A40076C}"/>
              </a:ext>
            </a:extLst>
          </p:cNvPr>
          <p:cNvSpPr txBox="1"/>
          <p:nvPr/>
        </p:nvSpPr>
        <p:spPr>
          <a:xfrm>
            <a:off x="2718619" y="5768107"/>
            <a:ext cx="5637505" cy="369332"/>
          </a:xfrm>
          <a:prstGeom prst="rect">
            <a:avLst/>
          </a:prstGeom>
          <a:noFill/>
        </p:spPr>
        <p:txBody>
          <a:bodyPr wrap="none" rtlCol="0">
            <a:spAutoFit/>
          </a:bodyPr>
          <a:lstStyle/>
          <a:p>
            <a:r>
              <a:rPr lang="en-AU" dirty="0"/>
              <a:t>Other PS ‘lever’ – FAD closure period – replacement axis?</a:t>
            </a:r>
            <a:endParaRPr lang="en-GB" dirty="0"/>
          </a:p>
        </p:txBody>
      </p:sp>
      <p:sp>
        <p:nvSpPr>
          <p:cNvPr id="5" name="Title 1">
            <a:extLst>
              <a:ext uri="{FF2B5EF4-FFF2-40B4-BE49-F238E27FC236}">
                <a16:creationId xmlns:a16="http://schemas.microsoft.com/office/drawing/2014/main" id="{74EE53FD-55AC-3F82-80C9-19C27D98BC0F}"/>
              </a:ext>
            </a:extLst>
          </p:cNvPr>
          <p:cNvSpPr txBox="1">
            <a:spLocks/>
          </p:cNvSpPr>
          <p:nvPr/>
        </p:nvSpPr>
        <p:spPr>
          <a:xfrm>
            <a:off x="286936" y="489221"/>
            <a:ext cx="9605635" cy="1059305"/>
          </a:xfrm>
          <a:prstGeom prst="rect">
            <a:avLst/>
          </a:prstGeom>
        </p:spPr>
        <p:txBody>
          <a:bodyPr/>
          <a:lst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2pPr>
            <a:lvl3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3pPr>
            <a:lvl4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4pPr>
            <a:lvl5pPr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5pPr>
            <a:lvl6pPr marL="4572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6pPr>
            <a:lvl7pPr marL="9144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7pPr>
            <a:lvl8pPr marL="13716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8pPr>
            <a:lvl9pPr marL="1828800" algn="l" rtl="0" eaLnBrk="1" fontAlgn="base" hangingPunct="1">
              <a:lnSpc>
                <a:spcPct val="90000"/>
              </a:lnSpc>
              <a:spcBef>
                <a:spcPct val="0"/>
              </a:spcBef>
              <a:spcAft>
                <a:spcPct val="0"/>
              </a:spcAft>
              <a:defRPr sz="3200">
                <a:solidFill>
                  <a:schemeClr val="tx1"/>
                </a:solidFill>
                <a:latin typeface="Gill Sans MT" panose="020B0502020104020203" pitchFamily="34" charset="0"/>
              </a:defRPr>
            </a:lvl9pPr>
          </a:lstStyle>
          <a:p>
            <a:r>
              <a:rPr lang="en-AU" dirty="0"/>
              <a:t>implications</a:t>
            </a:r>
            <a:endParaRPr lang="en-GB" dirty="0"/>
          </a:p>
        </p:txBody>
      </p:sp>
    </p:spTree>
    <p:extLst>
      <p:ext uri="{BB962C8B-B14F-4D97-AF65-F5344CB8AC3E}">
        <p14:creationId xmlns:p14="http://schemas.microsoft.com/office/powerpoint/2010/main" val="1730897737"/>
      </p:ext>
    </p:extLst>
  </p:cSld>
  <p:clrMapOvr>
    <a:masterClrMapping/>
  </p:clrMapOvr>
</p:sld>
</file>

<file path=ppt/theme/theme1.xml><?xml version="1.0" encoding="utf-8"?>
<a:theme xmlns:a="http://schemas.openxmlformats.org/drawingml/2006/main" name="SPC 2018">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lnDef>
      <a:spPr>
        <a:ln w="38100">
          <a:solidFill>
            <a:srgbClr val="00B050"/>
          </a:solidFill>
          <a:prstDash val="solid"/>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ublishing Section-V1" id="{649AC572-C810-1843-9413-E1E5F6D44B44}" vid="{9C4CFCE5-4648-6A40-8E19-7C33E1E254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15026</TotalTime>
  <Words>991</Words>
  <Application>Microsoft Office PowerPoint</Application>
  <PresentationFormat>Widescreen</PresentationFormat>
  <Paragraphs>126</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Gill Sans MT</vt:lpstr>
      <vt:lpstr>Nunito Sans</vt:lpstr>
      <vt:lpstr>Times New Roman</vt:lpstr>
      <vt:lpstr>SPC 2018</vt:lpstr>
      <vt:lpstr> 3. Requests for further analysis and information by Scientific Services Provider (Rev.01*)</vt:lpstr>
      <vt:lpstr>PowerPoint Presentation</vt:lpstr>
      <vt:lpstr>Projections – specific future conditions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Publishing section</dc:title>
  <dc:creator>Finlay Scott</dc:creator>
  <cp:lastModifiedBy>SungKwon Soh</cp:lastModifiedBy>
  <cp:revision>446</cp:revision>
  <cp:lastPrinted>2019-02-28T21:58:42Z</cp:lastPrinted>
  <dcterms:created xsi:type="dcterms:W3CDTF">2018-04-23T02:42:38Z</dcterms:created>
  <dcterms:modified xsi:type="dcterms:W3CDTF">2023-06-26T22:41:20Z</dcterms:modified>
</cp:coreProperties>
</file>