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handoutMasterIdLst>
    <p:handoutMasterId r:id="rId16"/>
  </p:handoutMasterIdLst>
  <p:sldIdLst>
    <p:sldId id="489" r:id="rId2"/>
    <p:sldId id="490" r:id="rId3"/>
    <p:sldId id="495" r:id="rId4"/>
    <p:sldId id="308" r:id="rId5"/>
    <p:sldId id="498" r:id="rId6"/>
    <p:sldId id="499" r:id="rId7"/>
    <p:sldId id="492" r:id="rId8"/>
    <p:sldId id="494" r:id="rId9"/>
    <p:sldId id="493" r:id="rId10"/>
    <p:sldId id="497" r:id="rId11"/>
    <p:sldId id="491" r:id="rId12"/>
    <p:sldId id="502" r:id="rId13"/>
    <p:sldId id="503" r:id="rId14"/>
  </p:sldIdLst>
  <p:sldSz cx="12192000" cy="6858000"/>
  <p:notesSz cx="6797675" cy="9928225"/>
  <p:defaultTextStyle>
    <a:defPPr>
      <a:defRPr lang="en-AU"/>
    </a:defPPr>
    <a:lvl1pPr algn="l"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1pPr>
    <a:lvl2pPr marL="457200" algn="l"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2pPr>
    <a:lvl3pPr marL="914400" algn="l"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3pPr>
    <a:lvl4pPr marL="1371600" algn="l"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4pPr>
    <a:lvl5pPr marL="1828800" algn="l"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5pPr>
    <a:lvl6pPr marL="2286000" algn="l" defTabSz="914400" rtl="0" eaLnBrk="1" latinLnBrk="0" hangingPunct="1">
      <a:defRPr kern="1200">
        <a:solidFill>
          <a:schemeClr val="tx1"/>
        </a:solidFill>
        <a:latin typeface="Gill Sans MT" panose="020B0502020104020203" pitchFamily="34" charset="0"/>
        <a:ea typeface="+mn-ea"/>
        <a:cs typeface="+mn-cs"/>
      </a:defRPr>
    </a:lvl6pPr>
    <a:lvl7pPr marL="2743200" algn="l" defTabSz="914400" rtl="0" eaLnBrk="1" latinLnBrk="0" hangingPunct="1">
      <a:defRPr kern="1200">
        <a:solidFill>
          <a:schemeClr val="tx1"/>
        </a:solidFill>
        <a:latin typeface="Gill Sans MT" panose="020B0502020104020203" pitchFamily="34" charset="0"/>
        <a:ea typeface="+mn-ea"/>
        <a:cs typeface="+mn-cs"/>
      </a:defRPr>
    </a:lvl7pPr>
    <a:lvl8pPr marL="3200400" algn="l" defTabSz="914400" rtl="0" eaLnBrk="1" latinLnBrk="0" hangingPunct="1">
      <a:defRPr kern="1200">
        <a:solidFill>
          <a:schemeClr val="tx1"/>
        </a:solidFill>
        <a:latin typeface="Gill Sans MT" panose="020B0502020104020203" pitchFamily="34" charset="0"/>
        <a:ea typeface="+mn-ea"/>
        <a:cs typeface="+mn-cs"/>
      </a:defRPr>
    </a:lvl8pPr>
    <a:lvl9pPr marL="3657600" algn="l" defTabSz="914400" rtl="0" eaLnBrk="1" latinLnBrk="0" hangingPunct="1">
      <a:defRPr kern="1200">
        <a:solidFill>
          <a:schemeClr val="tx1"/>
        </a:solidFill>
        <a:latin typeface="Gill Sans MT" panose="020B0502020104020203"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79"/>
  </p:normalViewPr>
  <p:slideViewPr>
    <p:cSldViewPr snapToGrid="0" snapToObjects="1">
      <p:cViewPr varScale="1">
        <p:scale>
          <a:sx n="88" d="100"/>
          <a:sy n="88" d="100"/>
        </p:scale>
        <p:origin x="120" y="44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05C45F52-8FD4-4956-A755-D209109082DB}" type="datetimeFigureOut">
              <a:rPr lang="en-US"/>
              <a:pPr>
                <a:defRPr/>
              </a:pPr>
              <a:t>6/27/2023</a:t>
            </a:fld>
            <a:endParaRPr lang="en-US"/>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034BEC9E-0C06-4560-A7B3-9ADA87D839F6}"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D23F864C-572E-4E78-B558-61B7DD821FD8}" type="datetimeFigureOut">
              <a:rPr lang="en-US"/>
              <a:pPr>
                <a:defRPr/>
              </a:pPr>
              <a:t>6/27/2023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81921759-779E-473D-8BA9-92F8BC4302F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771650" y="4733925"/>
            <a:ext cx="8637588"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5"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71826" y="2000485"/>
            <a:ext cx="8637073" cy="2541431"/>
          </a:xfrm>
        </p:spPr>
        <p:txBody>
          <a:bodyPr bIns="0" anchor="b"/>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771827" y="4965873"/>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Date Placeholder 3"/>
          <p:cNvSpPr>
            <a:spLocks noGrp="1"/>
          </p:cNvSpPr>
          <p:nvPr>
            <p:ph type="dt" sz="half" idx="10"/>
          </p:nvPr>
        </p:nvSpPr>
        <p:spPr>
          <a:xfrm>
            <a:off x="6908800" y="1528763"/>
            <a:ext cx="3500438" cy="309562"/>
          </a:xfrm>
        </p:spPr>
        <p:txBody>
          <a:bodyPr/>
          <a:lstStyle>
            <a:lvl1pPr>
              <a:defRPr/>
            </a:lvl1pPr>
          </a:lstStyle>
          <a:p>
            <a:pPr>
              <a:defRPr/>
            </a:pPr>
            <a:fld id="{8FD03BA7-50B9-4C17-93FD-03621F15C2A0}" type="datetimeFigureOut">
              <a:rPr lang="en-US"/>
              <a:pPr>
                <a:defRPr/>
              </a:pPr>
              <a:t>6/27/2023</a:t>
            </a:fld>
            <a:endParaRPr lang="en-US"/>
          </a:p>
        </p:txBody>
      </p:sp>
      <p:sp>
        <p:nvSpPr>
          <p:cNvPr id="7" name="Footer Placeholder 4"/>
          <p:cNvSpPr>
            <a:spLocks noGrp="1"/>
          </p:cNvSpPr>
          <p:nvPr>
            <p:ph type="ftr" sz="quarter" idx="11"/>
          </p:nvPr>
        </p:nvSpPr>
        <p:spPr>
          <a:xfrm>
            <a:off x="1770063" y="1527175"/>
            <a:ext cx="4973637" cy="309563"/>
          </a:xfrm>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792163" y="1997075"/>
            <a:ext cx="811212" cy="503238"/>
          </a:xfrm>
        </p:spPr>
        <p:txBody>
          <a:bodyPr/>
          <a:lstStyle>
            <a:lvl1pPr>
              <a:defRPr/>
            </a:lvl1pPr>
          </a:lstStyle>
          <a:p>
            <a:pPr>
              <a:defRPr/>
            </a:pPr>
            <a:fld id="{0366DFDD-57B9-49A7-A97C-43F753D28BEB}" type="slidenum">
              <a:rPr lang="en-US"/>
              <a:pPr>
                <a:defRPr/>
              </a:pPr>
              <a:t>‹#›</a:t>
            </a:fld>
            <a:endParaRPr lang="en-US"/>
          </a:p>
        </p:txBody>
      </p:sp>
      <p:sp>
        <p:nvSpPr>
          <p:cNvPr id="9" name="Rectangle 8">
            <a:extLst>
              <a:ext uri="{FF2B5EF4-FFF2-40B4-BE49-F238E27FC236}">
                <a16:creationId xmlns:a16="http://schemas.microsoft.com/office/drawing/2014/main" id="{83C82C9B-1B29-9D8A-BA9D-1B21C547A95C}"/>
              </a:ext>
            </a:extLst>
          </p:cNvPr>
          <p:cNvSpPr/>
          <p:nvPr userDrawn="1"/>
        </p:nvSpPr>
        <p:spPr>
          <a:xfrm>
            <a:off x="0" y="5943494"/>
            <a:ext cx="12188825" cy="309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97322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1284288" y="2657475"/>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5"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29838" y="331788"/>
            <a:ext cx="16192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83799" y="1528217"/>
            <a:ext cx="9603275" cy="1049235"/>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283799" y="2739430"/>
            <a:ext cx="9603275" cy="3450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0"/>
          </p:nvPr>
        </p:nvSpPr>
        <p:spPr>
          <a:xfrm>
            <a:off x="312738" y="798513"/>
            <a:ext cx="811212" cy="504825"/>
          </a:xfrm>
        </p:spPr>
        <p:txBody>
          <a:bodyPr/>
          <a:lstStyle>
            <a:lvl1pPr>
              <a:defRPr/>
            </a:lvl1pPr>
          </a:lstStyle>
          <a:p>
            <a:pPr>
              <a:defRPr/>
            </a:pPr>
            <a:fld id="{75D9748F-25BB-45B8-9BA3-871BE3354338}" type="slidenum">
              <a:rPr lang="en-US"/>
              <a:pPr>
                <a:defRPr/>
              </a:pPr>
              <a:t>‹#›</a:t>
            </a:fld>
            <a:endParaRPr lang="en-US"/>
          </a:p>
        </p:txBody>
      </p:sp>
    </p:spTree>
    <p:extLst>
      <p:ext uri="{BB962C8B-B14F-4D97-AF65-F5344CB8AC3E}">
        <p14:creationId xmlns:p14="http://schemas.microsoft.com/office/powerpoint/2010/main" val="2897039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p:cNvCxnSpPr/>
          <p:nvPr/>
        </p:nvCxnSpPr>
        <p:spPr>
          <a:xfrm>
            <a:off x="9461500" y="1520825"/>
            <a:ext cx="0" cy="466090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5"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29838" y="331788"/>
            <a:ext cx="16192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9462253" y="1521082"/>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753769" y="1521082"/>
            <a:ext cx="7551264"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0"/>
          </p:nvPr>
        </p:nvSpPr>
        <p:spPr>
          <a:xfrm>
            <a:off x="511175" y="1520825"/>
            <a:ext cx="811213" cy="503238"/>
          </a:xfrm>
        </p:spPr>
        <p:txBody>
          <a:bodyPr/>
          <a:lstStyle>
            <a:lvl1pPr>
              <a:defRPr/>
            </a:lvl1pPr>
          </a:lstStyle>
          <a:p>
            <a:pPr>
              <a:defRPr/>
            </a:pPr>
            <a:fld id="{16906AA4-0071-4A88-870E-54B9D627399B}" type="slidenum">
              <a:rPr lang="en-US"/>
              <a:pPr>
                <a:defRPr/>
              </a:pPr>
              <a:t>‹#›</a:t>
            </a:fld>
            <a:endParaRPr lang="en-US"/>
          </a:p>
        </p:txBody>
      </p:sp>
    </p:spTree>
    <p:extLst>
      <p:ext uri="{BB962C8B-B14F-4D97-AF65-F5344CB8AC3E}">
        <p14:creationId xmlns:p14="http://schemas.microsoft.com/office/powerpoint/2010/main" val="3622530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7F1F0D8-81F5-B54E-469F-1AD64FB52BF5}"/>
              </a:ext>
            </a:extLst>
          </p:cNvPr>
          <p:cNvSpPr/>
          <p:nvPr userDrawn="1"/>
        </p:nvSpPr>
        <p:spPr>
          <a:xfrm>
            <a:off x="0" y="5943494"/>
            <a:ext cx="12188825" cy="309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29838" y="331788"/>
            <a:ext cx="16192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92187" y="1704336"/>
            <a:ext cx="9603275" cy="1049235"/>
          </a:xfrm>
        </p:spPr>
        <p:txBody>
          <a:bodyPr/>
          <a:lstStyle/>
          <a:p>
            <a:r>
              <a:rPr lang="en-US"/>
              <a:t>Click to edit Master title style</a:t>
            </a:r>
            <a:endParaRPr lang="en-US" dirty="0"/>
          </a:p>
        </p:txBody>
      </p:sp>
      <p:sp>
        <p:nvSpPr>
          <p:cNvPr id="3" name="Content Placeholder 2"/>
          <p:cNvSpPr>
            <a:spLocks noGrp="1"/>
          </p:cNvSpPr>
          <p:nvPr>
            <p:ph idx="1"/>
          </p:nvPr>
        </p:nvSpPr>
        <p:spPr>
          <a:xfrm>
            <a:off x="1292188" y="2974322"/>
            <a:ext cx="9603275" cy="34506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0"/>
          </p:nvPr>
        </p:nvSpPr>
        <p:spPr>
          <a:xfrm>
            <a:off x="361950" y="1008063"/>
            <a:ext cx="811213" cy="504825"/>
          </a:xfrm>
        </p:spPr>
        <p:txBody>
          <a:bodyPr/>
          <a:lstStyle>
            <a:lvl1pPr>
              <a:defRPr/>
            </a:lvl1pPr>
          </a:lstStyle>
          <a:p>
            <a:pPr>
              <a:defRPr/>
            </a:pPr>
            <a:fld id="{944372E0-21EC-4861-BF88-7EA8367A678C}" type="slidenum">
              <a:rPr lang="en-US"/>
              <a:pPr>
                <a:defRPr/>
              </a:pPr>
              <a:t>‹#›</a:t>
            </a:fld>
            <a:endParaRPr lang="en-US"/>
          </a:p>
        </p:txBody>
      </p:sp>
    </p:spTree>
    <p:extLst>
      <p:ext uri="{BB962C8B-B14F-4D97-AF65-F5344CB8AC3E}">
        <p14:creationId xmlns:p14="http://schemas.microsoft.com/office/powerpoint/2010/main" val="2195462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7165B2-CE25-7379-B9E0-CA2F1543C555}"/>
              </a:ext>
            </a:extLst>
          </p:cNvPr>
          <p:cNvSpPr/>
          <p:nvPr userDrawn="1"/>
        </p:nvSpPr>
        <p:spPr>
          <a:xfrm>
            <a:off x="0" y="5943494"/>
            <a:ext cx="12188825" cy="309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29838" y="331788"/>
            <a:ext cx="16192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73021" y="1965855"/>
            <a:ext cx="8643154" cy="1887950"/>
          </a:xfrm>
        </p:spPr>
        <p:txBody>
          <a:bodyPr anchor="b"/>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773021" y="4036624"/>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0"/>
          </p:nvPr>
        </p:nvSpPr>
        <p:spPr>
          <a:xfrm>
            <a:off x="798513" y="1008063"/>
            <a:ext cx="811212" cy="504825"/>
          </a:xfrm>
        </p:spPr>
        <p:txBody>
          <a:bodyPr/>
          <a:lstStyle>
            <a:lvl1pPr>
              <a:defRPr/>
            </a:lvl1pPr>
          </a:lstStyle>
          <a:p>
            <a:pPr>
              <a:defRPr/>
            </a:pPr>
            <a:fld id="{BCAF0868-CCA1-42B3-967A-2181F33116CE}" type="slidenum">
              <a:rPr lang="en-US"/>
              <a:pPr>
                <a:defRPr/>
              </a:pPr>
              <a:t>‹#›</a:t>
            </a:fld>
            <a:endParaRPr lang="en-US"/>
          </a:p>
        </p:txBody>
      </p:sp>
    </p:spTree>
    <p:extLst>
      <p:ext uri="{BB962C8B-B14F-4D97-AF65-F5344CB8AC3E}">
        <p14:creationId xmlns:p14="http://schemas.microsoft.com/office/powerpoint/2010/main" val="4148649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D3530-7F5C-99A9-2E7A-EC35FE7F66F8}"/>
              </a:ext>
            </a:extLst>
          </p:cNvPr>
          <p:cNvSpPr/>
          <p:nvPr userDrawn="1"/>
        </p:nvSpPr>
        <p:spPr>
          <a:xfrm>
            <a:off x="0" y="5943494"/>
            <a:ext cx="12188825" cy="309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p:cNvCxnSpPr/>
          <p:nvPr/>
        </p:nvCxnSpPr>
        <p:spPr>
          <a:xfrm>
            <a:off x="1293813" y="2359025"/>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9" name="Rectangle 8">
            <a:extLst>
              <a:ext uri="{FF2B5EF4-FFF2-40B4-BE49-F238E27FC236}">
                <a16:creationId xmlns:a16="http://schemas.microsoft.com/office/drawing/2014/main" id="{DC093B76-A79F-5B24-EC7D-73C12BE9CE11}"/>
              </a:ext>
            </a:extLst>
          </p:cNvPr>
          <p:cNvSpPr/>
          <p:nvPr userDrawn="1"/>
        </p:nvSpPr>
        <p:spPr>
          <a:xfrm>
            <a:off x="152400" y="2269369"/>
            <a:ext cx="12188825" cy="309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29838" y="331788"/>
            <a:ext cx="16192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89826" y="1187311"/>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287940" y="2522607"/>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380" y="2529072"/>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a:xfrm>
            <a:off x="320675" y="1311275"/>
            <a:ext cx="811213" cy="503238"/>
          </a:xfrm>
        </p:spPr>
        <p:txBody>
          <a:bodyPr/>
          <a:lstStyle>
            <a:lvl1pPr>
              <a:defRPr/>
            </a:lvl1pPr>
          </a:lstStyle>
          <a:p>
            <a:pPr>
              <a:defRPr/>
            </a:pPr>
            <a:fld id="{543C828F-757D-40D0-915A-68C774DEBAE1}" type="slidenum">
              <a:rPr lang="en-US"/>
              <a:pPr>
                <a:defRPr/>
              </a:pPr>
              <a:t>‹#›</a:t>
            </a:fld>
            <a:endParaRPr lang="en-US"/>
          </a:p>
        </p:txBody>
      </p:sp>
    </p:spTree>
    <p:extLst>
      <p:ext uri="{BB962C8B-B14F-4D97-AF65-F5344CB8AC3E}">
        <p14:creationId xmlns:p14="http://schemas.microsoft.com/office/powerpoint/2010/main" val="4210029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754CAE5-6913-C1B8-415A-42572B640724}"/>
              </a:ext>
            </a:extLst>
          </p:cNvPr>
          <p:cNvSpPr/>
          <p:nvPr userDrawn="1"/>
        </p:nvSpPr>
        <p:spPr>
          <a:xfrm>
            <a:off x="0" y="5943494"/>
            <a:ext cx="12188825" cy="309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1311275" y="2551113"/>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8"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29838" y="331788"/>
            <a:ext cx="16192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04578" y="1508839"/>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04578" y="2724225"/>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04578" y="3528945"/>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749" y="2727679"/>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749" y="3526167"/>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a:extLst>
              <a:ext uri="{FF2B5EF4-FFF2-40B4-BE49-F238E27FC236}">
                <a16:creationId xmlns:a16="http://schemas.microsoft.com/office/drawing/2014/main" id="{EBD2FA48-69F1-7046-2E32-A21FB71B6B07}"/>
              </a:ext>
            </a:extLst>
          </p:cNvPr>
          <p:cNvSpPr/>
          <p:nvPr userDrawn="1"/>
        </p:nvSpPr>
        <p:spPr>
          <a:xfrm>
            <a:off x="152400" y="2269369"/>
            <a:ext cx="12188825" cy="309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8"/>
          <p:cNvSpPr>
            <a:spLocks noGrp="1"/>
          </p:cNvSpPr>
          <p:nvPr>
            <p:ph type="sldNum" sz="quarter" idx="10"/>
          </p:nvPr>
        </p:nvSpPr>
        <p:spPr>
          <a:xfrm>
            <a:off x="338138" y="1008063"/>
            <a:ext cx="809625" cy="504825"/>
          </a:xfrm>
        </p:spPr>
        <p:txBody>
          <a:bodyPr/>
          <a:lstStyle>
            <a:lvl1pPr>
              <a:defRPr/>
            </a:lvl1pPr>
          </a:lstStyle>
          <a:p>
            <a:pPr>
              <a:defRPr/>
            </a:pPr>
            <a:fld id="{05FCD396-F67B-4490-8770-AC9AE163E27E}" type="slidenum">
              <a:rPr lang="en-US"/>
              <a:pPr>
                <a:defRPr/>
              </a:pPr>
              <a:t>‹#›</a:t>
            </a:fld>
            <a:endParaRPr lang="en-US"/>
          </a:p>
        </p:txBody>
      </p:sp>
    </p:spTree>
    <p:extLst>
      <p:ext uri="{BB962C8B-B14F-4D97-AF65-F5344CB8AC3E}">
        <p14:creationId xmlns:p14="http://schemas.microsoft.com/office/powerpoint/2010/main" val="749614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EC968CB-992E-B77F-A7CF-4FA0B4C70B0E}"/>
              </a:ext>
            </a:extLst>
          </p:cNvPr>
          <p:cNvSpPr/>
          <p:nvPr userDrawn="1"/>
        </p:nvSpPr>
        <p:spPr>
          <a:xfrm>
            <a:off x="0" y="5943494"/>
            <a:ext cx="12188825" cy="309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Connector 2"/>
          <p:cNvCxnSpPr/>
          <p:nvPr/>
        </p:nvCxnSpPr>
        <p:spPr>
          <a:xfrm>
            <a:off x="1292225" y="2560638"/>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4"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29838" y="331788"/>
            <a:ext cx="16192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92188" y="1528217"/>
            <a:ext cx="9603275" cy="1049235"/>
          </a:xfrm>
        </p:spPr>
        <p:txBody>
          <a:bodyPr/>
          <a:lstStyle/>
          <a:p>
            <a:r>
              <a:rPr lang="en-US"/>
              <a:t>Click to edit Master title style</a:t>
            </a:r>
            <a:endParaRPr lang="en-US" dirty="0"/>
          </a:p>
        </p:txBody>
      </p:sp>
      <p:sp>
        <p:nvSpPr>
          <p:cNvPr id="5" name="Slide Number Placeholder 4"/>
          <p:cNvSpPr>
            <a:spLocks noGrp="1"/>
          </p:cNvSpPr>
          <p:nvPr>
            <p:ph type="sldNum" sz="quarter" idx="10"/>
          </p:nvPr>
        </p:nvSpPr>
        <p:spPr>
          <a:xfrm>
            <a:off x="319088" y="1017588"/>
            <a:ext cx="809625" cy="503237"/>
          </a:xfrm>
        </p:spPr>
        <p:txBody>
          <a:bodyPr/>
          <a:lstStyle>
            <a:lvl1pPr>
              <a:defRPr/>
            </a:lvl1pPr>
          </a:lstStyle>
          <a:p>
            <a:pPr>
              <a:defRPr/>
            </a:pPr>
            <a:fld id="{4BF70297-060F-47FB-B090-6A47890C6737}" type="slidenum">
              <a:rPr lang="en-US"/>
              <a:pPr>
                <a:defRPr/>
              </a:pPr>
              <a:t>‹#›</a:t>
            </a:fld>
            <a:endParaRPr lang="en-US"/>
          </a:p>
        </p:txBody>
      </p:sp>
    </p:spTree>
    <p:extLst>
      <p:ext uri="{BB962C8B-B14F-4D97-AF65-F5344CB8AC3E}">
        <p14:creationId xmlns:p14="http://schemas.microsoft.com/office/powerpoint/2010/main" val="2867670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866BC7-FE49-055E-94A3-A56EFD141AC0}"/>
              </a:ext>
            </a:extLst>
          </p:cNvPr>
          <p:cNvSpPr/>
          <p:nvPr userDrawn="1"/>
        </p:nvSpPr>
        <p:spPr>
          <a:xfrm>
            <a:off x="0" y="5943494"/>
            <a:ext cx="12188825" cy="309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29838" y="331788"/>
            <a:ext cx="16192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p:cNvSpPr>
            <a:spLocks noGrp="1"/>
          </p:cNvSpPr>
          <p:nvPr>
            <p:ph type="sldNum" sz="quarter" idx="10"/>
          </p:nvPr>
        </p:nvSpPr>
        <p:spPr>
          <a:xfrm>
            <a:off x="479425" y="1008063"/>
            <a:ext cx="811213" cy="504825"/>
          </a:xfrm>
        </p:spPr>
        <p:txBody>
          <a:bodyPr/>
          <a:lstStyle>
            <a:lvl1pPr>
              <a:defRPr/>
            </a:lvl1pPr>
          </a:lstStyle>
          <a:p>
            <a:pPr>
              <a:defRPr/>
            </a:pPr>
            <a:fld id="{D2A8BD6C-B0CF-4689-AA17-BBE87D55305A}" type="slidenum">
              <a:rPr lang="en-US"/>
              <a:pPr>
                <a:defRPr/>
              </a:pPr>
              <a:t>‹#›</a:t>
            </a:fld>
            <a:endParaRPr lang="en-US"/>
          </a:p>
        </p:txBody>
      </p:sp>
    </p:spTree>
    <p:extLst>
      <p:ext uri="{BB962C8B-B14F-4D97-AF65-F5344CB8AC3E}">
        <p14:creationId xmlns:p14="http://schemas.microsoft.com/office/powerpoint/2010/main" val="2550279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a:off x="1296988" y="3917950"/>
            <a:ext cx="327025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6"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29838" y="331788"/>
            <a:ext cx="16192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93669" y="1512038"/>
            <a:ext cx="3273099" cy="2247117"/>
          </a:xfrm>
        </p:spPr>
        <p:txBody>
          <a:bodyPr anchor="b"/>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892712" y="1512039"/>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669" y="3918556"/>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0"/>
          </p:nvPr>
        </p:nvSpPr>
        <p:spPr>
          <a:xfrm>
            <a:off x="328613" y="1000125"/>
            <a:ext cx="811212" cy="503238"/>
          </a:xfrm>
        </p:spPr>
        <p:txBody>
          <a:bodyPr/>
          <a:lstStyle>
            <a:lvl1pPr>
              <a:defRPr/>
            </a:lvl1pPr>
          </a:lstStyle>
          <a:p>
            <a:pPr>
              <a:defRPr/>
            </a:pPr>
            <a:fld id="{786EBDB0-DD53-4B95-9603-4FA6D88E6A07}" type="slidenum">
              <a:rPr lang="en-US"/>
              <a:pPr>
                <a:defRPr/>
              </a:pPr>
              <a:t>‹#›</a:t>
            </a:fld>
            <a:endParaRPr lang="en-US"/>
          </a:p>
        </p:txBody>
      </p:sp>
    </p:spTree>
    <p:extLst>
      <p:ext uri="{BB962C8B-B14F-4D97-AF65-F5344CB8AC3E}">
        <p14:creationId xmlns:p14="http://schemas.microsoft.com/office/powerpoint/2010/main" val="2445577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cxnSp>
        <p:nvCxnSpPr>
          <p:cNvPr id="5" name="Straight Connector 4"/>
          <p:cNvCxnSpPr/>
          <p:nvPr/>
        </p:nvCxnSpPr>
        <p:spPr>
          <a:xfrm>
            <a:off x="1757363" y="3370263"/>
            <a:ext cx="5527675"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6"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29838" y="331788"/>
            <a:ext cx="16192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61599" y="1356380"/>
            <a:ext cx="5532328" cy="1830584"/>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6532" y="1371346"/>
            <a:ext cx="3425600" cy="4629734"/>
          </a:xfrm>
          <a:solidFill>
            <a:schemeClr val="bg1">
              <a:lumMod val="85000"/>
            </a:schemeClr>
          </a:solidFill>
          <a:ln w="9525" cap="sq">
            <a:noFill/>
            <a:miter lim="800000"/>
          </a:ln>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60722" y="3372859"/>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Date Placeholder 4"/>
          <p:cNvSpPr>
            <a:spLocks noGrp="1"/>
          </p:cNvSpPr>
          <p:nvPr>
            <p:ph type="dt" sz="half" idx="10"/>
          </p:nvPr>
        </p:nvSpPr>
        <p:spPr>
          <a:xfrm>
            <a:off x="1757363" y="5681663"/>
            <a:ext cx="5527675" cy="319087"/>
          </a:xfrm>
        </p:spPr>
        <p:txBody>
          <a:bodyPr/>
          <a:lstStyle>
            <a:lvl1pPr algn="l">
              <a:defRPr smtClean="0"/>
            </a:lvl1pPr>
          </a:lstStyle>
          <a:p>
            <a:pPr>
              <a:defRPr/>
            </a:pPr>
            <a:fld id="{8DF4A92C-DEE6-497B-9EFE-9D4DAAEA2DA4}" type="datetimeFigureOut">
              <a:rPr lang="en-US"/>
              <a:pPr>
                <a:defRPr/>
              </a:pPr>
              <a:t>6/27/2023</a:t>
            </a:fld>
            <a:endParaRPr lang="en-US"/>
          </a:p>
        </p:txBody>
      </p:sp>
      <p:sp>
        <p:nvSpPr>
          <p:cNvPr id="8" name="Slide Number Placeholder 6"/>
          <p:cNvSpPr>
            <a:spLocks noGrp="1"/>
          </p:cNvSpPr>
          <p:nvPr>
            <p:ph type="sldNum" sz="quarter" idx="11"/>
          </p:nvPr>
        </p:nvSpPr>
        <p:spPr>
          <a:xfrm>
            <a:off x="790575" y="1009650"/>
            <a:ext cx="811213" cy="503238"/>
          </a:xfrm>
        </p:spPr>
        <p:txBody>
          <a:bodyPr/>
          <a:lstStyle>
            <a:lvl1pPr>
              <a:defRPr/>
            </a:lvl1pPr>
          </a:lstStyle>
          <a:p>
            <a:pPr>
              <a:defRPr/>
            </a:pPr>
            <a:fld id="{F2E15753-302B-46BE-959E-DA90D8C6F58E}" type="slidenum">
              <a:rPr lang="en-US"/>
              <a:pPr>
                <a:defRPr/>
              </a:pPr>
              <a:t>‹#›</a:t>
            </a:fld>
            <a:endParaRPr lang="en-US"/>
          </a:p>
        </p:txBody>
      </p:sp>
    </p:spTree>
    <p:extLst>
      <p:ext uri="{BB962C8B-B14F-4D97-AF65-F5344CB8AC3E}">
        <p14:creationId xmlns:p14="http://schemas.microsoft.com/office/powerpoint/2010/main" val="1104667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0975" y="1554163"/>
            <a:ext cx="9604375" cy="104775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1027" name="Text Placeholder 2"/>
          <p:cNvSpPr>
            <a:spLocks noGrp="1"/>
          </p:cNvSpPr>
          <p:nvPr>
            <p:ph type="body" idx="1"/>
          </p:nvPr>
        </p:nvSpPr>
        <p:spPr bwMode="auto">
          <a:xfrm>
            <a:off x="1450975" y="2763838"/>
            <a:ext cx="9604375"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a:t>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sp>
        <p:nvSpPr>
          <p:cNvPr id="4" name="Date Placeholder 3"/>
          <p:cNvSpPr>
            <a:spLocks noGrp="1"/>
          </p:cNvSpPr>
          <p:nvPr>
            <p:ph type="dt" sz="half" idx="2"/>
          </p:nvPr>
        </p:nvSpPr>
        <p:spPr>
          <a:xfrm>
            <a:off x="7554913" y="330200"/>
            <a:ext cx="3500437" cy="309563"/>
          </a:xfrm>
          <a:prstGeom prst="rect">
            <a:avLst/>
          </a:prstGeom>
        </p:spPr>
        <p:txBody>
          <a:bodyPr vert="horz" lIns="91440" tIns="45720" rIns="91440" bIns="45720" rtlCol="0" anchor="ctr"/>
          <a:lstStyle>
            <a:lvl1pPr algn="r" eaLnBrk="1" fontAlgn="auto" hangingPunct="1">
              <a:spcBef>
                <a:spcPts val="0"/>
              </a:spcBef>
              <a:spcAft>
                <a:spcPts val="0"/>
              </a:spcAft>
              <a:defRPr sz="1000" smtClean="0">
                <a:solidFill>
                  <a:schemeClr val="tx1">
                    <a:tint val="75000"/>
                  </a:schemeClr>
                </a:solidFill>
                <a:latin typeface="+mn-lt"/>
              </a:defRPr>
            </a:lvl1pPr>
          </a:lstStyle>
          <a:p>
            <a:pPr>
              <a:defRPr/>
            </a:pPr>
            <a:fld id="{93703BD0-1BCD-4435-833B-61AFE4FF48CA}" type="datetimeFigureOut">
              <a:rPr lang="en-US"/>
              <a:pPr>
                <a:defRPr/>
              </a:pPr>
              <a:t>6/27/2023</a:t>
            </a:fld>
            <a:endParaRPr lang="en-US"/>
          </a:p>
        </p:txBody>
      </p:sp>
      <p:sp>
        <p:nvSpPr>
          <p:cNvPr id="5" name="Footer Placeholder 4"/>
          <p:cNvSpPr>
            <a:spLocks noGrp="1"/>
          </p:cNvSpPr>
          <p:nvPr>
            <p:ph type="ftr" sz="quarter" idx="3"/>
          </p:nvPr>
        </p:nvSpPr>
        <p:spPr>
          <a:xfrm>
            <a:off x="1450975" y="328613"/>
            <a:ext cx="5938838" cy="309562"/>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479425" y="798513"/>
            <a:ext cx="811213" cy="504825"/>
          </a:xfrm>
          <a:prstGeom prst="rect">
            <a:avLst/>
          </a:prstGeom>
        </p:spPr>
        <p:txBody>
          <a:bodyPr vert="horz" lIns="91440" tIns="45720" rIns="91440" bIns="45720" rtlCol="0" anchor="t"/>
          <a:lstStyle>
            <a:lvl1pPr algn="r" eaLnBrk="1" fontAlgn="auto" hangingPunct="1">
              <a:spcBef>
                <a:spcPts val="0"/>
              </a:spcBef>
              <a:spcAft>
                <a:spcPts val="0"/>
              </a:spcAft>
              <a:defRPr sz="2800" smtClean="0">
                <a:solidFill>
                  <a:schemeClr val="accent1"/>
                </a:solidFill>
                <a:latin typeface="+mn-lt"/>
              </a:defRPr>
            </a:lvl1pPr>
          </a:lstStyle>
          <a:p>
            <a:pPr>
              <a:defRPr/>
            </a:pPr>
            <a:fld id="{614975E9-E9E7-411F-8F1A-D5FB1B0FD101}" type="slidenum">
              <a:rPr lang="en-US"/>
              <a:pPr>
                <a:defRPr/>
              </a:pPr>
              <a:t>‹#›</a:t>
            </a:fld>
            <a:endParaRPr lang="en-US"/>
          </a:p>
        </p:txBody>
      </p:sp>
      <p:cxnSp>
        <p:nvCxnSpPr>
          <p:cNvPr id="10" name="Straight Connector 9"/>
          <p:cNvCxnSpPr/>
          <p:nvPr/>
        </p:nvCxnSpPr>
        <p:spPr>
          <a:xfrm>
            <a:off x="0" y="6127750"/>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032" name="Picture 1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129838" y="331788"/>
            <a:ext cx="16192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rtl="0" eaLnBrk="1" fontAlgn="base" hangingPunct="1">
        <a:lnSpc>
          <a:spcPct val="90000"/>
        </a:lnSpc>
        <a:spcBef>
          <a:spcPct val="0"/>
        </a:spcBef>
        <a:spcAft>
          <a:spcPct val="0"/>
        </a:spcAft>
        <a:defRPr sz="3200" kern="1200" cap="all">
          <a:solidFill>
            <a:schemeClr val="tx1"/>
          </a:solidFill>
          <a:latin typeface="+mj-lt"/>
          <a:ea typeface="+mj-ea"/>
          <a:cs typeface="+mj-cs"/>
        </a:defRPr>
      </a:lvl1pPr>
      <a:lvl2pPr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2pPr>
      <a:lvl3pPr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3pPr>
      <a:lvl4pPr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4pPr>
      <a:lvl5pPr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5pPr>
      <a:lvl6pPr marL="457200"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6pPr>
      <a:lvl7pPr marL="914400"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7pPr>
      <a:lvl8pPr marL="1371600"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8pPr>
      <a:lvl9pPr marL="1828800"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9pPr>
    </p:titleStyle>
    <p:bodyStyle>
      <a:lvl1pPr marL="228600" indent="-228600" algn="l" rtl="0" eaLnBrk="1" fontAlgn="base" hangingPunct="1">
        <a:lnSpc>
          <a:spcPct val="120000"/>
        </a:lnSpc>
        <a:spcBef>
          <a:spcPts val="1000"/>
        </a:spcBef>
        <a:spcAft>
          <a:spcPct val="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685800" indent="-228600" algn="l" rtl="0" eaLnBrk="1" fontAlgn="base" hangingPunct="1">
        <a:lnSpc>
          <a:spcPct val="120000"/>
        </a:lnSpc>
        <a:spcBef>
          <a:spcPts val="500"/>
        </a:spcBef>
        <a:spcAft>
          <a:spcPct val="0"/>
        </a:spcAft>
        <a:buClr>
          <a:schemeClr val="accent1"/>
        </a:buClr>
        <a:buSzPct val="100000"/>
        <a:buFont typeface="Arial" panose="020B0604020202020204" pitchFamily="34" charset="0"/>
        <a:buChar char="•"/>
        <a:defRPr kern="1200">
          <a:solidFill>
            <a:schemeClr val="tx1"/>
          </a:solidFill>
          <a:latin typeface="+mn-lt"/>
          <a:ea typeface="+mn-ea"/>
          <a:cs typeface="+mn-cs"/>
        </a:defRPr>
      </a:lvl2pPr>
      <a:lvl3pPr marL="1143000" indent="-228600" algn="l" rtl="0" eaLnBrk="1" fontAlgn="base" hangingPunct="1">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mn-lt"/>
          <a:ea typeface="+mn-ea"/>
          <a:cs typeface="+mn-cs"/>
        </a:defRPr>
      </a:lvl3pPr>
      <a:lvl4pPr marL="1600200" indent="-228600" algn="l" rtl="0" eaLnBrk="1" fontAlgn="base" hangingPunct="1">
        <a:lnSpc>
          <a:spcPct val="120000"/>
        </a:lnSpc>
        <a:spcBef>
          <a:spcPts val="5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4pPr>
      <a:lvl5pPr marL="2057400" indent="-228600" algn="l" rtl="0" eaLnBrk="1" fontAlgn="base" hangingPunct="1">
        <a:lnSpc>
          <a:spcPct val="120000"/>
        </a:lnSpc>
        <a:spcBef>
          <a:spcPts val="500"/>
        </a:spcBef>
        <a:spcAft>
          <a:spcPct val="0"/>
        </a:spcAft>
        <a:buClr>
          <a:schemeClr val="accent1"/>
        </a:buClr>
        <a:buSzPct val="10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1623" y="2000250"/>
            <a:ext cx="10057480" cy="2541588"/>
          </a:xfrm>
        </p:spPr>
        <p:txBody>
          <a:bodyPr>
            <a:normAutofit fontScale="90000"/>
          </a:bodyPr>
          <a:lstStyle/>
          <a:p>
            <a:pPr algn="ctr" fontAlgn="auto">
              <a:spcAft>
                <a:spcPts val="0"/>
              </a:spcAft>
              <a:defRPr/>
            </a:pPr>
            <a:br>
              <a:rPr lang="en-US" dirty="0"/>
            </a:br>
            <a:r>
              <a:rPr lang="en-AU" dirty="0"/>
              <a:t>3. Requests for further analysis and information by Scientific Services Provider </a:t>
            </a:r>
            <a:r>
              <a:rPr lang="en-AU" dirty="0">
                <a:solidFill>
                  <a:srgbClr val="0000FF"/>
                </a:solidFill>
              </a:rPr>
              <a:t>(Rev.01</a:t>
            </a:r>
            <a:r>
              <a:rPr lang="en-AU" baseline="30000" dirty="0">
                <a:solidFill>
                  <a:srgbClr val="0000FF"/>
                </a:solidFill>
              </a:rPr>
              <a:t>*</a:t>
            </a:r>
            <a:r>
              <a:rPr lang="en-AU" dirty="0">
                <a:solidFill>
                  <a:srgbClr val="0000FF"/>
                </a:solidFill>
              </a:rPr>
              <a:t>)</a:t>
            </a:r>
            <a:endParaRPr lang="en-US" dirty="0">
              <a:solidFill>
                <a:srgbClr val="0000FF"/>
              </a:solidFill>
            </a:endParaRPr>
          </a:p>
        </p:txBody>
      </p:sp>
      <p:sp>
        <p:nvSpPr>
          <p:cNvPr id="4" name="Subtitle 3">
            <a:extLst>
              <a:ext uri="{FF2B5EF4-FFF2-40B4-BE49-F238E27FC236}">
                <a16:creationId xmlns:a16="http://schemas.microsoft.com/office/drawing/2014/main" id="{095139E9-D0CE-4E9E-B2F0-1E01A3C8B34F}"/>
              </a:ext>
            </a:extLst>
          </p:cNvPr>
          <p:cNvSpPr>
            <a:spLocks noGrp="1"/>
          </p:cNvSpPr>
          <p:nvPr>
            <p:ph type="subTitle" idx="1"/>
          </p:nvPr>
        </p:nvSpPr>
        <p:spPr/>
        <p:txBody>
          <a:bodyPr>
            <a:normAutofit/>
          </a:bodyPr>
          <a:lstStyle/>
          <a:p>
            <a:r>
              <a:rPr lang="en-AU" dirty="0"/>
              <a:t>TTMW3</a:t>
            </a:r>
          </a:p>
          <a:p>
            <a:r>
              <a:rPr lang="en-AU" dirty="0"/>
              <a:t>Online, June 2023</a:t>
            </a:r>
          </a:p>
        </p:txBody>
      </p:sp>
      <p:sp>
        <p:nvSpPr>
          <p:cNvPr id="3" name="TextBox 2">
            <a:extLst>
              <a:ext uri="{FF2B5EF4-FFF2-40B4-BE49-F238E27FC236}">
                <a16:creationId xmlns:a16="http://schemas.microsoft.com/office/drawing/2014/main" id="{F88C4501-9EB0-AA4B-44D5-79CD3B8AA204}"/>
              </a:ext>
            </a:extLst>
          </p:cNvPr>
          <p:cNvSpPr txBox="1"/>
          <p:nvPr/>
        </p:nvSpPr>
        <p:spPr>
          <a:xfrm>
            <a:off x="854795" y="6382006"/>
            <a:ext cx="6765206" cy="307777"/>
          </a:xfrm>
          <a:prstGeom prst="rect">
            <a:avLst/>
          </a:prstGeom>
          <a:noFill/>
        </p:spPr>
        <p:txBody>
          <a:bodyPr wrap="square" rtlCol="0">
            <a:spAutoFit/>
          </a:bodyPr>
          <a:lstStyle/>
          <a:p>
            <a:r>
              <a:rPr lang="en-US" sz="1400" baseline="30000" dirty="0">
                <a:solidFill>
                  <a:srgbClr val="0000FF"/>
                </a:solidFill>
              </a:rPr>
              <a:t>*</a:t>
            </a:r>
            <a:r>
              <a:rPr lang="en-US" sz="1400" dirty="0">
                <a:solidFill>
                  <a:srgbClr val="0000FF"/>
                </a:solidFill>
              </a:rPr>
              <a:t> </a:t>
            </a:r>
            <a:r>
              <a:rPr lang="en-US" sz="1400" i="1" dirty="0">
                <a:solidFill>
                  <a:srgbClr val="0000FF"/>
                </a:solidFill>
              </a:rPr>
              <a:t>Current Requests </a:t>
            </a:r>
            <a:r>
              <a:rPr lang="en-US" sz="1400" dirty="0">
                <a:solidFill>
                  <a:srgbClr val="0000FF"/>
                </a:solidFill>
              </a:rPr>
              <a:t>table updated as of 26 June 2023 </a:t>
            </a:r>
          </a:p>
        </p:txBody>
      </p:sp>
    </p:spTree>
    <p:extLst>
      <p:ext uri="{BB962C8B-B14F-4D97-AF65-F5344CB8AC3E}">
        <p14:creationId xmlns:p14="http://schemas.microsoft.com/office/powerpoint/2010/main" val="2470991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73966" y="1188037"/>
            <a:ext cx="11305598" cy="2326252"/>
          </a:xfrm>
          <a:prstGeom prst="rect">
            <a:avLst/>
          </a:prstGeom>
        </p:spPr>
        <p:txBody>
          <a:bodyPr/>
          <a:lstStyle>
            <a:lvl1pPr marL="228600" indent="-228600" algn="l" rtl="0" eaLnBrk="1" fontAlgn="base" hangingPunct="1">
              <a:lnSpc>
                <a:spcPct val="120000"/>
              </a:lnSpc>
              <a:spcBef>
                <a:spcPts val="1000"/>
              </a:spcBef>
              <a:spcAft>
                <a:spcPct val="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685800" indent="-228600" algn="l" rtl="0" eaLnBrk="1" fontAlgn="base" hangingPunct="1">
              <a:lnSpc>
                <a:spcPct val="120000"/>
              </a:lnSpc>
              <a:spcBef>
                <a:spcPts val="500"/>
              </a:spcBef>
              <a:spcAft>
                <a:spcPct val="0"/>
              </a:spcAft>
              <a:buClr>
                <a:schemeClr val="accent1"/>
              </a:buClr>
              <a:buSzPct val="100000"/>
              <a:buFont typeface="Arial" panose="020B0604020202020204" pitchFamily="34" charset="0"/>
              <a:buChar char="•"/>
              <a:defRPr kern="1200">
                <a:solidFill>
                  <a:schemeClr val="tx1"/>
                </a:solidFill>
                <a:latin typeface="+mn-lt"/>
                <a:ea typeface="+mn-ea"/>
                <a:cs typeface="+mn-cs"/>
              </a:defRPr>
            </a:lvl2pPr>
            <a:lvl3pPr marL="1143000" indent="-228600" algn="l" rtl="0" eaLnBrk="1" fontAlgn="base" hangingPunct="1">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mn-lt"/>
                <a:ea typeface="+mn-ea"/>
                <a:cs typeface="+mn-cs"/>
              </a:defRPr>
            </a:lvl3pPr>
            <a:lvl4pPr marL="1600200" indent="-228600" algn="l" rtl="0" eaLnBrk="1" fontAlgn="base" hangingPunct="1">
              <a:lnSpc>
                <a:spcPct val="120000"/>
              </a:lnSpc>
              <a:spcBef>
                <a:spcPts val="5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4pPr>
            <a:lvl5pPr marL="2057400" indent="-228600" algn="l" rtl="0" eaLnBrk="1" fontAlgn="base" hangingPunct="1">
              <a:lnSpc>
                <a:spcPct val="120000"/>
              </a:lnSpc>
              <a:spcBef>
                <a:spcPts val="500"/>
              </a:spcBef>
              <a:spcAft>
                <a:spcPct val="0"/>
              </a:spcAft>
              <a:buClr>
                <a:schemeClr val="accent1"/>
              </a:buClr>
              <a:buSzPct val="10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AU" sz="2800" dirty="0"/>
              <a:t>Nearer term work (around SC prep):</a:t>
            </a:r>
          </a:p>
          <a:p>
            <a:pPr lvl="1"/>
            <a:r>
              <a:rPr lang="en-AU" sz="2600" dirty="0"/>
              <a:t>Other fishery data-based requests</a:t>
            </a:r>
          </a:p>
          <a:p>
            <a:pPr lvl="1"/>
            <a:r>
              <a:rPr lang="en-AU" sz="2600" dirty="0"/>
              <a:t>[Work using 2022 SKJ assessment (largely defined by SKJ MP outcomes)]</a:t>
            </a:r>
          </a:p>
          <a:p>
            <a:endParaRPr lang="en-AU" sz="2200" dirty="0"/>
          </a:p>
          <a:p>
            <a:pPr lvl="1"/>
            <a:endParaRPr lang="en-AU" sz="2400" dirty="0"/>
          </a:p>
        </p:txBody>
      </p:sp>
      <p:sp>
        <p:nvSpPr>
          <p:cNvPr id="4" name="Title 1">
            <a:extLst>
              <a:ext uri="{FF2B5EF4-FFF2-40B4-BE49-F238E27FC236}">
                <a16:creationId xmlns:a16="http://schemas.microsoft.com/office/drawing/2014/main" id="{F902FC4D-2E84-DEA0-7698-A62DDB5AC59D}"/>
              </a:ext>
            </a:extLst>
          </p:cNvPr>
          <p:cNvSpPr txBox="1">
            <a:spLocks/>
          </p:cNvSpPr>
          <p:nvPr/>
        </p:nvSpPr>
        <p:spPr>
          <a:xfrm>
            <a:off x="286936" y="489221"/>
            <a:ext cx="9605635" cy="1059305"/>
          </a:xfrm>
          <a:prstGeom prst="rect">
            <a:avLst/>
          </a:prstGeom>
        </p:spPr>
        <p:txBody>
          <a:bodyPr/>
          <a:lstStyle>
            <a:lvl1pPr algn="l" rtl="0" eaLnBrk="1" fontAlgn="base" hangingPunct="1">
              <a:lnSpc>
                <a:spcPct val="90000"/>
              </a:lnSpc>
              <a:spcBef>
                <a:spcPct val="0"/>
              </a:spcBef>
              <a:spcAft>
                <a:spcPct val="0"/>
              </a:spcAft>
              <a:defRPr sz="3200" kern="1200" cap="all">
                <a:solidFill>
                  <a:schemeClr val="tx1"/>
                </a:solidFill>
                <a:latin typeface="+mj-lt"/>
                <a:ea typeface="+mj-ea"/>
                <a:cs typeface="+mj-cs"/>
              </a:defRPr>
            </a:lvl1pPr>
            <a:lvl2pPr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2pPr>
            <a:lvl3pPr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3pPr>
            <a:lvl4pPr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4pPr>
            <a:lvl5pPr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5pPr>
            <a:lvl6pPr marL="457200"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6pPr>
            <a:lvl7pPr marL="914400"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7pPr>
            <a:lvl8pPr marL="1371600"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8pPr>
            <a:lvl9pPr marL="1828800"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9pPr>
          </a:lstStyle>
          <a:p>
            <a:r>
              <a:rPr lang="en-AU" dirty="0"/>
              <a:t>Other requests</a:t>
            </a:r>
            <a:endParaRPr lang="en-GB" dirty="0"/>
          </a:p>
        </p:txBody>
      </p:sp>
      <p:pic>
        <p:nvPicPr>
          <p:cNvPr id="5" name="Picture 4">
            <a:extLst>
              <a:ext uri="{FF2B5EF4-FFF2-40B4-BE49-F238E27FC236}">
                <a16:creationId xmlns:a16="http://schemas.microsoft.com/office/drawing/2014/main" id="{D1CE9AC0-A228-3132-FBEB-7B935F540145}"/>
              </a:ext>
            </a:extLst>
          </p:cNvPr>
          <p:cNvPicPr>
            <a:picLocks noChangeAspect="1"/>
          </p:cNvPicPr>
          <p:nvPr/>
        </p:nvPicPr>
        <p:blipFill>
          <a:blip r:embed="rId2"/>
          <a:stretch>
            <a:fillRect/>
          </a:stretch>
        </p:blipFill>
        <p:spPr>
          <a:xfrm>
            <a:off x="6842820" y="2980912"/>
            <a:ext cx="4675214" cy="3221614"/>
          </a:xfrm>
          <a:prstGeom prst="rect">
            <a:avLst/>
          </a:prstGeom>
        </p:spPr>
      </p:pic>
      <p:pic>
        <p:nvPicPr>
          <p:cNvPr id="9" name="Picture 8">
            <a:extLst>
              <a:ext uri="{FF2B5EF4-FFF2-40B4-BE49-F238E27FC236}">
                <a16:creationId xmlns:a16="http://schemas.microsoft.com/office/drawing/2014/main" id="{F72E613A-8976-4090-72E8-3D6AF865CA66}"/>
              </a:ext>
            </a:extLst>
          </p:cNvPr>
          <p:cNvPicPr>
            <a:picLocks noChangeAspect="1"/>
          </p:cNvPicPr>
          <p:nvPr/>
        </p:nvPicPr>
        <p:blipFill>
          <a:blip r:embed="rId3"/>
          <a:stretch>
            <a:fillRect/>
          </a:stretch>
        </p:blipFill>
        <p:spPr>
          <a:xfrm>
            <a:off x="481170" y="3110799"/>
            <a:ext cx="6195684" cy="2961839"/>
          </a:xfrm>
          <a:prstGeom prst="rect">
            <a:avLst/>
          </a:prstGeom>
        </p:spPr>
      </p:pic>
    </p:spTree>
    <p:extLst>
      <p:ext uri="{BB962C8B-B14F-4D97-AF65-F5344CB8AC3E}">
        <p14:creationId xmlns:p14="http://schemas.microsoft.com/office/powerpoint/2010/main" val="1760782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9E443D4-8E74-E3C2-F411-5DED8B05B54C}"/>
              </a:ext>
            </a:extLst>
          </p:cNvPr>
          <p:cNvPicPr>
            <a:picLocks noGrp="1" noChangeAspect="1"/>
          </p:cNvPicPr>
          <p:nvPr>
            <p:ph idx="1"/>
          </p:nvPr>
        </p:nvPicPr>
        <p:blipFill>
          <a:blip r:embed="rId2"/>
          <a:stretch>
            <a:fillRect/>
          </a:stretch>
        </p:blipFill>
        <p:spPr>
          <a:xfrm>
            <a:off x="955308" y="229294"/>
            <a:ext cx="9781518" cy="6195320"/>
          </a:xfrm>
        </p:spPr>
      </p:pic>
      <p:sp>
        <p:nvSpPr>
          <p:cNvPr id="6" name="TextBox 5">
            <a:extLst>
              <a:ext uri="{FF2B5EF4-FFF2-40B4-BE49-F238E27FC236}">
                <a16:creationId xmlns:a16="http://schemas.microsoft.com/office/drawing/2014/main" id="{79EEFFC3-48CA-6B69-C376-DA9C12820CF9}"/>
              </a:ext>
            </a:extLst>
          </p:cNvPr>
          <p:cNvSpPr txBox="1"/>
          <p:nvPr/>
        </p:nvSpPr>
        <p:spPr>
          <a:xfrm>
            <a:off x="8701548" y="6239948"/>
            <a:ext cx="3318387" cy="369332"/>
          </a:xfrm>
          <a:prstGeom prst="rect">
            <a:avLst/>
          </a:prstGeom>
          <a:noFill/>
        </p:spPr>
        <p:txBody>
          <a:bodyPr wrap="square" rtlCol="0">
            <a:spAutoFit/>
          </a:bodyPr>
          <a:lstStyle/>
          <a:p>
            <a:r>
              <a:rPr lang="en-GB" dirty="0"/>
              <a:t>WCPFC-TTMW2-2021-01_rev4</a:t>
            </a:r>
          </a:p>
        </p:txBody>
      </p:sp>
    </p:spTree>
    <p:extLst>
      <p:ext uri="{BB962C8B-B14F-4D97-AF65-F5344CB8AC3E}">
        <p14:creationId xmlns:p14="http://schemas.microsoft.com/office/powerpoint/2010/main" val="3817806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902FC4D-2E84-DEA0-7698-A62DDB5AC59D}"/>
              </a:ext>
            </a:extLst>
          </p:cNvPr>
          <p:cNvSpPr txBox="1">
            <a:spLocks/>
          </p:cNvSpPr>
          <p:nvPr/>
        </p:nvSpPr>
        <p:spPr>
          <a:xfrm>
            <a:off x="286936" y="489221"/>
            <a:ext cx="9605635" cy="1059305"/>
          </a:xfrm>
          <a:prstGeom prst="rect">
            <a:avLst/>
          </a:prstGeom>
        </p:spPr>
        <p:txBody>
          <a:bodyPr/>
          <a:lstStyle>
            <a:lvl1pPr algn="l" rtl="0" eaLnBrk="1" fontAlgn="base" hangingPunct="1">
              <a:lnSpc>
                <a:spcPct val="90000"/>
              </a:lnSpc>
              <a:spcBef>
                <a:spcPct val="0"/>
              </a:spcBef>
              <a:spcAft>
                <a:spcPct val="0"/>
              </a:spcAft>
              <a:defRPr sz="3200" kern="1200" cap="all">
                <a:solidFill>
                  <a:schemeClr val="tx1"/>
                </a:solidFill>
                <a:latin typeface="+mj-lt"/>
                <a:ea typeface="+mj-ea"/>
                <a:cs typeface="+mj-cs"/>
              </a:defRPr>
            </a:lvl1pPr>
            <a:lvl2pPr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2pPr>
            <a:lvl3pPr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3pPr>
            <a:lvl4pPr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4pPr>
            <a:lvl5pPr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5pPr>
            <a:lvl6pPr marL="457200"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6pPr>
            <a:lvl7pPr marL="914400"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7pPr>
            <a:lvl8pPr marL="1371600"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8pPr>
            <a:lvl9pPr marL="1828800"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9pPr>
          </a:lstStyle>
          <a:p>
            <a:r>
              <a:rPr lang="en-AU" dirty="0"/>
              <a:t>Current requests (26/06)</a:t>
            </a:r>
            <a:endParaRPr lang="en-GB" dirty="0"/>
          </a:p>
        </p:txBody>
      </p:sp>
      <p:graphicFrame>
        <p:nvGraphicFramePr>
          <p:cNvPr id="2" name="Table 1">
            <a:extLst>
              <a:ext uri="{FF2B5EF4-FFF2-40B4-BE49-F238E27FC236}">
                <a16:creationId xmlns:a16="http://schemas.microsoft.com/office/drawing/2014/main" id="{1F596F4C-8CDE-77C3-AF71-086F77B81BF4}"/>
              </a:ext>
            </a:extLst>
          </p:cNvPr>
          <p:cNvGraphicFramePr>
            <a:graphicFrameLocks noGrp="1"/>
          </p:cNvGraphicFramePr>
          <p:nvPr>
            <p:extLst>
              <p:ext uri="{D42A27DB-BD31-4B8C-83A1-F6EECF244321}">
                <p14:modId xmlns:p14="http://schemas.microsoft.com/office/powerpoint/2010/main" val="1964762204"/>
              </p:ext>
            </p:extLst>
          </p:nvPr>
        </p:nvGraphicFramePr>
        <p:xfrm>
          <a:off x="685142" y="1548526"/>
          <a:ext cx="10422195" cy="4578347"/>
        </p:xfrm>
        <a:graphic>
          <a:graphicData uri="http://schemas.openxmlformats.org/drawingml/2006/table">
            <a:tbl>
              <a:tblPr firstRow="1" firstCol="1" bandRow="1">
                <a:tableStyleId>{5C22544A-7EE6-4342-B048-85BDC9FD1C3A}</a:tableStyleId>
              </a:tblPr>
              <a:tblGrid>
                <a:gridCol w="7187381">
                  <a:extLst>
                    <a:ext uri="{9D8B030D-6E8A-4147-A177-3AD203B41FA5}">
                      <a16:colId xmlns:a16="http://schemas.microsoft.com/office/drawing/2014/main" val="1718064295"/>
                    </a:ext>
                  </a:extLst>
                </a:gridCol>
                <a:gridCol w="855406">
                  <a:extLst>
                    <a:ext uri="{9D8B030D-6E8A-4147-A177-3AD203B41FA5}">
                      <a16:colId xmlns:a16="http://schemas.microsoft.com/office/drawing/2014/main" val="52391597"/>
                    </a:ext>
                  </a:extLst>
                </a:gridCol>
                <a:gridCol w="1061884">
                  <a:extLst>
                    <a:ext uri="{9D8B030D-6E8A-4147-A177-3AD203B41FA5}">
                      <a16:colId xmlns:a16="http://schemas.microsoft.com/office/drawing/2014/main" val="2056268407"/>
                    </a:ext>
                  </a:extLst>
                </a:gridCol>
                <a:gridCol w="648929">
                  <a:extLst>
                    <a:ext uri="{9D8B030D-6E8A-4147-A177-3AD203B41FA5}">
                      <a16:colId xmlns:a16="http://schemas.microsoft.com/office/drawing/2014/main" val="2214688132"/>
                    </a:ext>
                  </a:extLst>
                </a:gridCol>
                <a:gridCol w="668595">
                  <a:extLst>
                    <a:ext uri="{9D8B030D-6E8A-4147-A177-3AD203B41FA5}">
                      <a16:colId xmlns:a16="http://schemas.microsoft.com/office/drawing/2014/main" val="2303153043"/>
                    </a:ext>
                  </a:extLst>
                </a:gridCol>
              </a:tblGrid>
              <a:tr h="67145">
                <a:tc>
                  <a:txBody>
                    <a:bodyPr/>
                    <a:lstStyle/>
                    <a:p>
                      <a:pPr>
                        <a:lnSpc>
                          <a:spcPct val="107000"/>
                        </a:lnSpc>
                        <a:spcAft>
                          <a:spcPts val="800"/>
                        </a:spcAft>
                      </a:pPr>
                      <a:r>
                        <a:rPr lang="en-GB" sz="1400" kern="100" dirty="0">
                          <a:effectLst/>
                        </a:rPr>
                        <a:t>Request to SPC</a:t>
                      </a:r>
                      <a:endParaRPr lang="en-GB" sz="1400" kern="100" dirty="0">
                        <a:effectLst/>
                        <a:latin typeface="Calibri" panose="020F0502020204030204" pitchFamily="34" charset="0"/>
                        <a:ea typeface="Calibri" panose="020F0502020204030204" pitchFamily="34" charset="0"/>
                        <a:cs typeface="Arial" panose="020B0604020202020204" pitchFamily="34" charset="0"/>
                      </a:endParaRPr>
                    </a:p>
                  </a:txBody>
                  <a:tcPr marL="19863" marR="19863" marT="0" marB="0"/>
                </a:tc>
                <a:tc>
                  <a:txBody>
                    <a:bodyPr/>
                    <a:lstStyle/>
                    <a:p>
                      <a:pPr>
                        <a:lnSpc>
                          <a:spcPct val="107000"/>
                        </a:lnSpc>
                        <a:spcAft>
                          <a:spcPts val="800"/>
                        </a:spcAft>
                      </a:pPr>
                      <a:r>
                        <a:rPr lang="en-GB" sz="1400" kern="100" dirty="0">
                          <a:effectLst/>
                        </a:rPr>
                        <a:t>CCM/ Observer</a:t>
                      </a:r>
                      <a:endParaRPr lang="en-GB" sz="1400" kern="100" dirty="0">
                        <a:effectLst/>
                        <a:latin typeface="Calibri" panose="020F0502020204030204" pitchFamily="34" charset="0"/>
                        <a:ea typeface="Calibri" panose="020F0502020204030204" pitchFamily="34" charset="0"/>
                        <a:cs typeface="Arial" panose="020B0604020202020204" pitchFamily="34" charset="0"/>
                      </a:endParaRPr>
                    </a:p>
                  </a:txBody>
                  <a:tcPr marL="19863" marR="19863" marT="0" marB="0"/>
                </a:tc>
                <a:tc>
                  <a:txBody>
                    <a:bodyPr/>
                    <a:lstStyle/>
                    <a:p>
                      <a:pPr>
                        <a:lnSpc>
                          <a:spcPct val="107000"/>
                        </a:lnSpc>
                        <a:spcAft>
                          <a:spcPts val="800"/>
                        </a:spcAft>
                      </a:pPr>
                      <a:r>
                        <a:rPr lang="en-GB" sz="1400" kern="100">
                          <a:effectLst/>
                        </a:rPr>
                        <a:t>Technical feasibility</a:t>
                      </a:r>
                      <a:endParaRPr lang="en-GB" sz="1400" kern="100">
                        <a:effectLst/>
                        <a:latin typeface="Calibri" panose="020F0502020204030204" pitchFamily="34" charset="0"/>
                        <a:ea typeface="Calibri" panose="020F0502020204030204" pitchFamily="34" charset="0"/>
                        <a:cs typeface="Arial" panose="020B0604020202020204" pitchFamily="34" charset="0"/>
                      </a:endParaRPr>
                    </a:p>
                  </a:txBody>
                  <a:tcPr marL="19863" marR="19863" marT="0" marB="0"/>
                </a:tc>
                <a:tc>
                  <a:txBody>
                    <a:bodyPr/>
                    <a:lstStyle/>
                    <a:p>
                      <a:pPr>
                        <a:lnSpc>
                          <a:spcPct val="107000"/>
                        </a:lnSpc>
                        <a:spcAft>
                          <a:spcPts val="800"/>
                        </a:spcAft>
                      </a:pPr>
                      <a:r>
                        <a:rPr lang="en-GB" sz="1400" kern="100">
                          <a:effectLst/>
                        </a:rPr>
                        <a:t>Time scale</a:t>
                      </a:r>
                      <a:endParaRPr lang="en-GB" sz="1400" kern="100">
                        <a:effectLst/>
                        <a:latin typeface="Calibri" panose="020F0502020204030204" pitchFamily="34" charset="0"/>
                        <a:ea typeface="Calibri" panose="020F0502020204030204" pitchFamily="34" charset="0"/>
                        <a:cs typeface="Arial" panose="020B0604020202020204" pitchFamily="34" charset="0"/>
                      </a:endParaRPr>
                    </a:p>
                  </a:txBody>
                  <a:tcPr marL="19863" marR="19863" marT="0" marB="0"/>
                </a:tc>
                <a:tc>
                  <a:txBody>
                    <a:bodyPr/>
                    <a:lstStyle/>
                    <a:p>
                      <a:pPr>
                        <a:lnSpc>
                          <a:spcPct val="107000"/>
                        </a:lnSpc>
                        <a:spcAft>
                          <a:spcPts val="800"/>
                        </a:spcAft>
                      </a:pPr>
                      <a:r>
                        <a:rPr lang="en-GB" sz="1400" kern="100" dirty="0">
                          <a:effectLst/>
                        </a:rPr>
                        <a:t>Points</a:t>
                      </a:r>
                      <a:endParaRPr lang="en-GB" sz="1400" kern="100" dirty="0">
                        <a:effectLst/>
                        <a:latin typeface="Calibri" panose="020F0502020204030204" pitchFamily="34" charset="0"/>
                        <a:ea typeface="Calibri" panose="020F0502020204030204" pitchFamily="34" charset="0"/>
                        <a:cs typeface="Arial" panose="020B0604020202020204" pitchFamily="34" charset="0"/>
                      </a:endParaRPr>
                    </a:p>
                  </a:txBody>
                  <a:tcPr marL="19863" marR="19863" marT="0" marB="0"/>
                </a:tc>
                <a:extLst>
                  <a:ext uri="{0D108BD9-81ED-4DB2-BD59-A6C34878D82A}">
                    <a16:rowId xmlns:a16="http://schemas.microsoft.com/office/drawing/2014/main" val="3579101423"/>
                  </a:ext>
                </a:extLst>
              </a:tr>
              <a:tr h="348156">
                <a:tc>
                  <a:txBody>
                    <a:bodyPr/>
                    <a:lstStyle/>
                    <a:p>
                      <a:pPr>
                        <a:lnSpc>
                          <a:spcPct val="107000"/>
                        </a:lnSpc>
                        <a:spcAft>
                          <a:spcPts val="800"/>
                        </a:spcAft>
                      </a:pPr>
                      <a:r>
                        <a:rPr lang="en-GB" sz="1400" b="0" kern="100">
                          <a:solidFill>
                            <a:schemeClr val="bg1"/>
                          </a:solidFill>
                          <a:effectLst/>
                          <a:latin typeface="Calibri" panose="020F0502020204030204" pitchFamily="34" charset="0"/>
                          <a:ea typeface="Times New Roman" panose="02020603050405020304" pitchFamily="18" charset="0"/>
                          <a:cs typeface="Arial" panose="020B0604020202020204" pitchFamily="34" charset="0"/>
                        </a:rPr>
                        <a:t>Provide an updated analysis on the potential level of high seas purse seine effort based on the SKJ TRP. </a:t>
                      </a:r>
                      <a:endParaRPr lang="en-GB" sz="1400" b="0" kern="1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400" kern="100">
                          <a:effectLst/>
                        </a:rPr>
                        <a:t>FFA Members</a:t>
                      </a:r>
                      <a:endParaRPr lang="en-GB" sz="1400" kern="100">
                        <a:effectLst/>
                        <a:latin typeface="Calibri" panose="020F0502020204030204" pitchFamily="34" charset="0"/>
                        <a:ea typeface="Calibri" panose="020F0502020204030204" pitchFamily="34" charset="0"/>
                        <a:cs typeface="Arial" panose="020B0604020202020204" pitchFamily="34" charset="0"/>
                      </a:endParaRPr>
                    </a:p>
                  </a:txBody>
                  <a:tcPr marL="19863" marR="19863" marT="0" marB="0"/>
                </a:tc>
                <a:tc>
                  <a:txBody>
                    <a:bodyPr/>
                    <a:lstStyle/>
                    <a:p>
                      <a:pPr>
                        <a:lnSpc>
                          <a:spcPct val="107000"/>
                        </a:lnSpc>
                        <a:spcAft>
                          <a:spcPts val="800"/>
                        </a:spcAft>
                      </a:pPr>
                      <a:r>
                        <a:rPr lang="en-GB" sz="1400" kern="100">
                          <a:effectLst/>
                        </a:rPr>
                        <a:t>Feasible</a:t>
                      </a:r>
                      <a:endParaRPr lang="en-GB" sz="1400" kern="100">
                        <a:effectLst/>
                        <a:latin typeface="Calibri" panose="020F0502020204030204" pitchFamily="34" charset="0"/>
                        <a:ea typeface="Calibri" panose="020F0502020204030204" pitchFamily="34" charset="0"/>
                        <a:cs typeface="Arial" panose="020B0604020202020204" pitchFamily="34" charset="0"/>
                      </a:endParaRPr>
                    </a:p>
                  </a:txBody>
                  <a:tcPr marL="19863" marR="19863" marT="0" marB="0"/>
                </a:tc>
                <a:tc>
                  <a:txBody>
                    <a:bodyPr/>
                    <a:lstStyle/>
                    <a:p>
                      <a:pPr>
                        <a:lnSpc>
                          <a:spcPct val="107000"/>
                        </a:lnSpc>
                        <a:spcAft>
                          <a:spcPts val="800"/>
                        </a:spcAft>
                      </a:pPr>
                      <a:r>
                        <a:rPr lang="en-GB" sz="1400" kern="100" dirty="0">
                          <a:effectLst/>
                        </a:rPr>
                        <a:t> </a:t>
                      </a:r>
                      <a:endParaRPr lang="en-GB" sz="1400" kern="100" dirty="0">
                        <a:effectLst/>
                        <a:latin typeface="Calibri" panose="020F0502020204030204" pitchFamily="34" charset="0"/>
                        <a:ea typeface="Calibri" panose="020F0502020204030204" pitchFamily="34" charset="0"/>
                        <a:cs typeface="Arial" panose="020B0604020202020204" pitchFamily="34" charset="0"/>
                      </a:endParaRPr>
                    </a:p>
                  </a:txBody>
                  <a:tcPr marL="19863" marR="19863" marT="0" marB="0"/>
                </a:tc>
                <a:tc>
                  <a:txBody>
                    <a:bodyPr/>
                    <a:lstStyle/>
                    <a:p>
                      <a:pPr>
                        <a:lnSpc>
                          <a:spcPct val="107000"/>
                        </a:lnSpc>
                        <a:spcAft>
                          <a:spcPts val="800"/>
                        </a:spcAft>
                      </a:pPr>
                      <a:r>
                        <a:rPr lang="en-GB" sz="1400" kern="100">
                          <a:effectLst/>
                        </a:rPr>
                        <a:t> </a:t>
                      </a:r>
                      <a:endParaRPr lang="en-GB" sz="1400" kern="100">
                        <a:effectLst/>
                        <a:latin typeface="Calibri" panose="020F0502020204030204" pitchFamily="34" charset="0"/>
                        <a:ea typeface="Calibri" panose="020F0502020204030204" pitchFamily="34" charset="0"/>
                        <a:cs typeface="Arial" panose="020B0604020202020204" pitchFamily="34" charset="0"/>
                      </a:endParaRPr>
                    </a:p>
                  </a:txBody>
                  <a:tcPr marL="19863" marR="19863" marT="0" marB="0"/>
                </a:tc>
                <a:extLst>
                  <a:ext uri="{0D108BD9-81ED-4DB2-BD59-A6C34878D82A}">
                    <a16:rowId xmlns:a16="http://schemas.microsoft.com/office/drawing/2014/main" val="3715932300"/>
                  </a:ext>
                </a:extLst>
              </a:tr>
              <a:tr h="1025512">
                <a:tc>
                  <a:txBody>
                    <a:bodyPr/>
                    <a:lstStyle/>
                    <a:p>
                      <a:pPr>
                        <a:lnSpc>
                          <a:spcPct val="107000"/>
                        </a:lnSpc>
                        <a:spcAft>
                          <a:spcPts val="800"/>
                        </a:spcAft>
                      </a:pPr>
                      <a:r>
                        <a:rPr lang="en-GB" sz="1400" b="0" kern="1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PS&amp;PL effort/LL catch combinations. Limits for PS and PL effort could be provided by the upper limit deriving from the SKJ MP starting from the status quo [recent] conditions. Regarding the LL we suggest exploring combinations of PS/PL effort and LL [BET] catch to see the outcome in terms of depletion and interim objectives as in CMM2021-01 and SKJ TRP. Outcomes for all three tropical tuna </a:t>
                      </a:r>
                      <a:r>
                        <a:rPr lang="en-GB" sz="1400" b="0" kern="100" dirty="0" err="1">
                          <a:solidFill>
                            <a:schemeClr val="bg1"/>
                          </a:solidFill>
                          <a:effectLst/>
                          <a:latin typeface="Calibri" panose="020F0502020204030204" pitchFamily="34" charset="0"/>
                          <a:ea typeface="Times New Roman" panose="02020603050405020304" pitchFamily="18" charset="0"/>
                          <a:cs typeface="Arial" panose="020B0604020202020204" pitchFamily="34" charset="0"/>
                        </a:rPr>
                        <a:t>spp</a:t>
                      </a:r>
                      <a:r>
                        <a:rPr lang="en-GB" sz="1400" b="0" kern="1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 (including 2 x BET recruitment combinations)</a:t>
                      </a:r>
                      <a:endParaRPr lang="en-GB" sz="1400" b="0" kern="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400" kern="100">
                          <a:effectLst/>
                        </a:rPr>
                        <a:t>EU</a:t>
                      </a:r>
                      <a:endParaRPr lang="en-GB" sz="1400" kern="100">
                        <a:effectLst/>
                        <a:latin typeface="Calibri" panose="020F0502020204030204" pitchFamily="34" charset="0"/>
                        <a:ea typeface="Calibri" panose="020F0502020204030204" pitchFamily="34" charset="0"/>
                        <a:cs typeface="Arial" panose="020B0604020202020204" pitchFamily="34" charset="0"/>
                      </a:endParaRPr>
                    </a:p>
                  </a:txBody>
                  <a:tcPr marL="19863" marR="19863" marT="0" marB="0"/>
                </a:tc>
                <a:tc>
                  <a:txBody>
                    <a:bodyPr/>
                    <a:lstStyle/>
                    <a:p>
                      <a:pPr>
                        <a:lnSpc>
                          <a:spcPct val="107000"/>
                        </a:lnSpc>
                        <a:spcAft>
                          <a:spcPts val="800"/>
                        </a:spcAft>
                      </a:pPr>
                      <a:r>
                        <a:rPr lang="en-GB" sz="1400" kern="100">
                          <a:effectLst/>
                        </a:rPr>
                        <a:t>Feasible</a:t>
                      </a:r>
                      <a:endParaRPr lang="en-GB" sz="1400" kern="100">
                        <a:effectLst/>
                        <a:latin typeface="Calibri" panose="020F0502020204030204" pitchFamily="34" charset="0"/>
                        <a:ea typeface="Calibri" panose="020F0502020204030204" pitchFamily="34" charset="0"/>
                        <a:cs typeface="Arial" panose="020B0604020202020204" pitchFamily="34" charset="0"/>
                      </a:endParaRPr>
                    </a:p>
                  </a:txBody>
                  <a:tcPr marL="19863" marR="19863" marT="0" marB="0"/>
                </a:tc>
                <a:tc>
                  <a:txBody>
                    <a:bodyPr/>
                    <a:lstStyle/>
                    <a:p>
                      <a:pPr>
                        <a:lnSpc>
                          <a:spcPct val="107000"/>
                        </a:lnSpc>
                        <a:spcAft>
                          <a:spcPts val="800"/>
                        </a:spcAft>
                      </a:pPr>
                      <a:r>
                        <a:rPr lang="en-GB" sz="1400" kern="100">
                          <a:effectLst/>
                        </a:rPr>
                        <a:t> </a:t>
                      </a:r>
                      <a:endParaRPr lang="en-GB" sz="1400" kern="100">
                        <a:effectLst/>
                        <a:latin typeface="Calibri" panose="020F0502020204030204" pitchFamily="34" charset="0"/>
                        <a:ea typeface="Calibri" panose="020F0502020204030204" pitchFamily="34" charset="0"/>
                        <a:cs typeface="Arial" panose="020B0604020202020204" pitchFamily="34" charset="0"/>
                      </a:endParaRPr>
                    </a:p>
                  </a:txBody>
                  <a:tcPr marL="19863" marR="19863" marT="0" marB="0"/>
                </a:tc>
                <a:tc>
                  <a:txBody>
                    <a:bodyPr/>
                    <a:lstStyle/>
                    <a:p>
                      <a:pPr>
                        <a:lnSpc>
                          <a:spcPct val="107000"/>
                        </a:lnSpc>
                        <a:spcAft>
                          <a:spcPts val="800"/>
                        </a:spcAft>
                      </a:pPr>
                      <a:r>
                        <a:rPr lang="en-GB" sz="1400" kern="100">
                          <a:effectLst/>
                        </a:rPr>
                        <a:t> </a:t>
                      </a:r>
                      <a:endParaRPr lang="en-GB" sz="1400" kern="100">
                        <a:effectLst/>
                        <a:latin typeface="Calibri" panose="020F0502020204030204" pitchFamily="34" charset="0"/>
                        <a:ea typeface="Calibri" panose="020F0502020204030204" pitchFamily="34" charset="0"/>
                        <a:cs typeface="Arial" panose="020B0604020202020204" pitchFamily="34" charset="0"/>
                      </a:endParaRPr>
                    </a:p>
                  </a:txBody>
                  <a:tcPr marL="19863" marR="19863" marT="0" marB="0"/>
                </a:tc>
                <a:extLst>
                  <a:ext uri="{0D108BD9-81ED-4DB2-BD59-A6C34878D82A}">
                    <a16:rowId xmlns:a16="http://schemas.microsoft.com/office/drawing/2014/main" val="2226361450"/>
                  </a:ext>
                </a:extLst>
              </a:tr>
              <a:tr h="488662">
                <a:tc>
                  <a:txBody>
                    <a:bodyPr/>
                    <a:lstStyle/>
                    <a:p>
                      <a:pPr>
                        <a:lnSpc>
                          <a:spcPct val="107000"/>
                        </a:lnSpc>
                        <a:spcAft>
                          <a:spcPts val="800"/>
                        </a:spcAft>
                      </a:pPr>
                      <a:r>
                        <a:rPr lang="en-GB" sz="1400" b="0" kern="1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Update of data summaries as in SC18-MI-IP-08 – LL catch and PS effort by area (AW, EEZ, HSP, other HS) and HS v flag</a:t>
                      </a:r>
                      <a:endParaRPr lang="en-GB" sz="1400" b="0" kern="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400" kern="100">
                          <a:solidFill>
                            <a:schemeClr val="dk1"/>
                          </a:solidFill>
                          <a:effectLst/>
                          <a:latin typeface="+mn-lt"/>
                          <a:ea typeface="+mn-ea"/>
                          <a:cs typeface="+mn-cs"/>
                        </a:rPr>
                        <a:t>EU</a:t>
                      </a:r>
                    </a:p>
                  </a:txBody>
                  <a:tcPr marL="68580" marR="68580" marT="0" marB="0"/>
                </a:tc>
                <a:tc>
                  <a:txBody>
                    <a:bodyPr/>
                    <a:lstStyle/>
                    <a:p>
                      <a:pPr>
                        <a:lnSpc>
                          <a:spcPct val="107000"/>
                        </a:lnSpc>
                        <a:spcAft>
                          <a:spcPts val="800"/>
                        </a:spcAft>
                      </a:pPr>
                      <a:r>
                        <a:rPr lang="en-GB" sz="1400" kern="100">
                          <a:solidFill>
                            <a:schemeClr val="dk1"/>
                          </a:solidFill>
                          <a:effectLst/>
                          <a:latin typeface="+mn-lt"/>
                          <a:ea typeface="+mn-ea"/>
                          <a:cs typeface="+mn-cs"/>
                        </a:rPr>
                        <a:t>Feasible</a:t>
                      </a:r>
                    </a:p>
                  </a:txBody>
                  <a:tcPr marL="68580" marR="68580" marT="0" marB="0"/>
                </a:tc>
                <a:tc>
                  <a:txBody>
                    <a:bodyPr/>
                    <a:lstStyle/>
                    <a:p>
                      <a:pPr>
                        <a:lnSpc>
                          <a:spcPct val="107000"/>
                        </a:lnSpc>
                        <a:spcAft>
                          <a:spcPts val="800"/>
                        </a:spcAft>
                      </a:pPr>
                      <a:endParaRPr lang="en-GB" sz="1400" kern="100" dirty="0">
                        <a:effectLst/>
                        <a:latin typeface="Calibri" panose="020F0502020204030204" pitchFamily="34" charset="0"/>
                        <a:ea typeface="Calibri" panose="020F0502020204030204" pitchFamily="34" charset="0"/>
                        <a:cs typeface="Arial" panose="020B0604020202020204" pitchFamily="34" charset="0"/>
                      </a:endParaRPr>
                    </a:p>
                  </a:txBody>
                  <a:tcPr marL="19863" marR="19863" marT="0" marB="0"/>
                </a:tc>
                <a:tc>
                  <a:txBody>
                    <a:bodyPr/>
                    <a:lstStyle/>
                    <a:p>
                      <a:pPr>
                        <a:lnSpc>
                          <a:spcPct val="107000"/>
                        </a:lnSpc>
                        <a:spcAft>
                          <a:spcPts val="800"/>
                        </a:spcAft>
                      </a:pPr>
                      <a:endParaRPr lang="en-GB" sz="1400" kern="100" dirty="0">
                        <a:effectLst/>
                        <a:latin typeface="Calibri" panose="020F0502020204030204" pitchFamily="34" charset="0"/>
                        <a:ea typeface="Calibri" panose="020F0502020204030204" pitchFamily="34" charset="0"/>
                        <a:cs typeface="Arial" panose="020B0604020202020204" pitchFamily="34" charset="0"/>
                      </a:endParaRPr>
                    </a:p>
                  </a:txBody>
                  <a:tcPr marL="19863" marR="19863" marT="0" marB="0"/>
                </a:tc>
                <a:extLst>
                  <a:ext uri="{0D108BD9-81ED-4DB2-BD59-A6C34878D82A}">
                    <a16:rowId xmlns:a16="http://schemas.microsoft.com/office/drawing/2014/main" val="457783899"/>
                  </a:ext>
                </a:extLst>
              </a:tr>
              <a:tr h="488662">
                <a:tc>
                  <a:txBody>
                    <a:bodyPr/>
                    <a:lstStyle/>
                    <a:p>
                      <a:pPr>
                        <a:lnSpc>
                          <a:spcPct val="107000"/>
                        </a:lnSpc>
                        <a:spcAft>
                          <a:spcPts val="800"/>
                        </a:spcAft>
                      </a:pPr>
                      <a:r>
                        <a:rPr lang="en-GB" sz="1400" b="0" kern="100">
                          <a:solidFill>
                            <a:schemeClr val="bg1"/>
                          </a:solidFill>
                          <a:effectLst/>
                          <a:latin typeface="Calibri" panose="020F0502020204030204" pitchFamily="34" charset="0"/>
                          <a:ea typeface="Times New Roman" panose="02020603050405020304" pitchFamily="18" charset="0"/>
                          <a:cs typeface="Arial" panose="020B0604020202020204" pitchFamily="34" charset="0"/>
                        </a:rPr>
                        <a:t>Trade off between FAD closure period (EEZ/HS), and LL catch. Cf EEZ vs HS FAD closure, FAD closure and LL catch (table 9 of WCPFC-TTMW2-2021-01_rev4)</a:t>
                      </a:r>
                      <a:endParaRPr lang="en-GB" sz="1400" b="0" kern="1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400" kern="100">
                          <a:solidFill>
                            <a:schemeClr val="dk1"/>
                          </a:solidFill>
                          <a:effectLst/>
                          <a:latin typeface="+mn-lt"/>
                          <a:ea typeface="+mn-ea"/>
                          <a:cs typeface="+mn-cs"/>
                        </a:rPr>
                        <a:t>EU</a:t>
                      </a:r>
                    </a:p>
                  </a:txBody>
                  <a:tcPr marL="68580" marR="68580" marT="0" marB="0"/>
                </a:tc>
                <a:tc>
                  <a:txBody>
                    <a:bodyPr/>
                    <a:lstStyle/>
                    <a:p>
                      <a:pPr>
                        <a:lnSpc>
                          <a:spcPct val="107000"/>
                        </a:lnSpc>
                        <a:spcAft>
                          <a:spcPts val="800"/>
                        </a:spcAft>
                      </a:pPr>
                      <a:r>
                        <a:rPr lang="en-GB" sz="1400" kern="100">
                          <a:solidFill>
                            <a:schemeClr val="dk1"/>
                          </a:solidFill>
                          <a:effectLst/>
                          <a:latin typeface="+mn-lt"/>
                          <a:ea typeface="+mn-ea"/>
                          <a:cs typeface="+mn-cs"/>
                        </a:rPr>
                        <a:t>Feasible</a:t>
                      </a:r>
                    </a:p>
                  </a:txBody>
                  <a:tcPr marL="68580" marR="68580" marT="0" marB="0"/>
                </a:tc>
                <a:tc>
                  <a:txBody>
                    <a:bodyPr/>
                    <a:lstStyle/>
                    <a:p>
                      <a:pPr>
                        <a:lnSpc>
                          <a:spcPct val="107000"/>
                        </a:lnSpc>
                        <a:spcAft>
                          <a:spcPts val="800"/>
                        </a:spcAft>
                      </a:pPr>
                      <a:endParaRPr lang="en-GB" sz="1400" kern="100" dirty="0">
                        <a:effectLst/>
                        <a:latin typeface="Calibri" panose="020F0502020204030204" pitchFamily="34" charset="0"/>
                        <a:ea typeface="Calibri" panose="020F0502020204030204" pitchFamily="34" charset="0"/>
                        <a:cs typeface="Arial" panose="020B0604020202020204" pitchFamily="34" charset="0"/>
                      </a:endParaRPr>
                    </a:p>
                  </a:txBody>
                  <a:tcPr marL="19863" marR="19863" marT="0" marB="0"/>
                </a:tc>
                <a:tc>
                  <a:txBody>
                    <a:bodyPr/>
                    <a:lstStyle/>
                    <a:p>
                      <a:pPr>
                        <a:lnSpc>
                          <a:spcPct val="107000"/>
                        </a:lnSpc>
                        <a:spcAft>
                          <a:spcPts val="800"/>
                        </a:spcAft>
                      </a:pPr>
                      <a:endParaRPr lang="en-GB" sz="1400" kern="100" dirty="0">
                        <a:effectLst/>
                        <a:latin typeface="Calibri" panose="020F0502020204030204" pitchFamily="34" charset="0"/>
                        <a:ea typeface="Calibri" panose="020F0502020204030204" pitchFamily="34" charset="0"/>
                        <a:cs typeface="Arial" panose="020B0604020202020204" pitchFamily="34" charset="0"/>
                      </a:endParaRPr>
                    </a:p>
                  </a:txBody>
                  <a:tcPr marL="19863" marR="19863" marT="0" marB="0"/>
                </a:tc>
                <a:extLst>
                  <a:ext uri="{0D108BD9-81ED-4DB2-BD59-A6C34878D82A}">
                    <a16:rowId xmlns:a16="http://schemas.microsoft.com/office/drawing/2014/main" val="1975934550"/>
                  </a:ext>
                </a:extLst>
              </a:tr>
              <a:tr h="488662">
                <a:tc>
                  <a:txBody>
                    <a:bodyPr/>
                    <a:lstStyle/>
                    <a:p>
                      <a:pPr>
                        <a:lnSpc>
                          <a:spcPct val="107000"/>
                        </a:lnSpc>
                        <a:spcAft>
                          <a:spcPts val="800"/>
                        </a:spcAft>
                      </a:pPr>
                      <a:r>
                        <a:rPr lang="en-GB" sz="1400" b="0" kern="100">
                          <a:solidFill>
                            <a:schemeClr val="bg1"/>
                          </a:solidFill>
                          <a:effectLst/>
                          <a:latin typeface="Calibri" panose="020F0502020204030204" pitchFamily="34" charset="0"/>
                          <a:ea typeface="Times New Roman" panose="02020603050405020304" pitchFamily="18" charset="0"/>
                          <a:cs typeface="Arial" panose="020B0604020202020204" pitchFamily="34" charset="0"/>
                        </a:rPr>
                        <a:t>Table with future purse seine scalars under current conditions, without footnote 1 exemptions, without paragraph 15 exemptions (previous paragraph 17), without HS effort by CCMs in table 2, without HS effort by CCMs not in table 2</a:t>
                      </a:r>
                      <a:endParaRPr lang="en-GB" sz="1400" b="0" kern="1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400" kern="100">
                          <a:solidFill>
                            <a:schemeClr val="dk1"/>
                          </a:solidFill>
                          <a:effectLst/>
                          <a:latin typeface="+mn-lt"/>
                          <a:ea typeface="+mn-ea"/>
                          <a:cs typeface="+mn-cs"/>
                        </a:rPr>
                        <a:t>EU</a:t>
                      </a:r>
                    </a:p>
                  </a:txBody>
                  <a:tcPr marL="68580" marR="68580" marT="0" marB="0"/>
                </a:tc>
                <a:tc>
                  <a:txBody>
                    <a:bodyPr/>
                    <a:lstStyle/>
                    <a:p>
                      <a:pPr>
                        <a:lnSpc>
                          <a:spcPct val="107000"/>
                        </a:lnSpc>
                        <a:spcAft>
                          <a:spcPts val="800"/>
                        </a:spcAft>
                      </a:pPr>
                      <a:r>
                        <a:rPr lang="en-GB" sz="1400" kern="100">
                          <a:solidFill>
                            <a:schemeClr val="dk1"/>
                          </a:solidFill>
                          <a:effectLst/>
                          <a:latin typeface="+mn-lt"/>
                          <a:ea typeface="+mn-ea"/>
                          <a:cs typeface="+mn-cs"/>
                        </a:rPr>
                        <a:t>Feasible</a:t>
                      </a:r>
                    </a:p>
                  </a:txBody>
                  <a:tcPr marL="68580" marR="68580" marT="0" marB="0"/>
                </a:tc>
                <a:tc>
                  <a:txBody>
                    <a:bodyPr/>
                    <a:lstStyle/>
                    <a:p>
                      <a:pPr>
                        <a:lnSpc>
                          <a:spcPct val="107000"/>
                        </a:lnSpc>
                        <a:spcAft>
                          <a:spcPts val="800"/>
                        </a:spcAft>
                      </a:pPr>
                      <a:endParaRPr lang="en-GB" sz="1400" kern="100" dirty="0">
                        <a:effectLst/>
                        <a:latin typeface="Calibri" panose="020F0502020204030204" pitchFamily="34" charset="0"/>
                        <a:ea typeface="Calibri" panose="020F0502020204030204" pitchFamily="34" charset="0"/>
                        <a:cs typeface="Arial" panose="020B0604020202020204" pitchFamily="34" charset="0"/>
                      </a:endParaRPr>
                    </a:p>
                  </a:txBody>
                  <a:tcPr marL="19863" marR="19863" marT="0" marB="0"/>
                </a:tc>
                <a:tc>
                  <a:txBody>
                    <a:bodyPr/>
                    <a:lstStyle/>
                    <a:p>
                      <a:pPr>
                        <a:lnSpc>
                          <a:spcPct val="107000"/>
                        </a:lnSpc>
                        <a:spcAft>
                          <a:spcPts val="800"/>
                        </a:spcAft>
                      </a:pPr>
                      <a:endParaRPr lang="en-GB" sz="1400" kern="100" dirty="0">
                        <a:effectLst/>
                        <a:latin typeface="Calibri" panose="020F0502020204030204" pitchFamily="34" charset="0"/>
                        <a:ea typeface="Calibri" panose="020F0502020204030204" pitchFamily="34" charset="0"/>
                        <a:cs typeface="Arial" panose="020B0604020202020204" pitchFamily="34" charset="0"/>
                      </a:endParaRPr>
                    </a:p>
                  </a:txBody>
                  <a:tcPr marL="19863" marR="19863" marT="0" marB="0"/>
                </a:tc>
                <a:extLst>
                  <a:ext uri="{0D108BD9-81ED-4DB2-BD59-A6C34878D82A}">
                    <a16:rowId xmlns:a16="http://schemas.microsoft.com/office/drawing/2014/main" val="4112666495"/>
                  </a:ext>
                </a:extLst>
              </a:tr>
              <a:tr h="488662">
                <a:tc>
                  <a:txBody>
                    <a:bodyPr/>
                    <a:lstStyle/>
                    <a:p>
                      <a:pPr>
                        <a:lnSpc>
                          <a:spcPct val="107000"/>
                        </a:lnSpc>
                        <a:spcAft>
                          <a:spcPts val="800"/>
                        </a:spcAft>
                      </a:pPr>
                      <a:r>
                        <a:rPr lang="en-GB" sz="1400" b="0" kern="100">
                          <a:solidFill>
                            <a:schemeClr val="bg1"/>
                          </a:solidFill>
                          <a:effectLst/>
                          <a:latin typeface="Calibri" panose="020F0502020204030204" pitchFamily="34" charset="0"/>
                          <a:ea typeface="Times New Roman" panose="02020603050405020304" pitchFamily="18" charset="0"/>
                          <a:cs typeface="Arial" panose="020B0604020202020204" pitchFamily="34" charset="0"/>
                        </a:rPr>
                        <a:t>Updated figures with PS effort in waters under national jurisdiction (EEZs and AWs), in the HS by CCMs in table 2 of CMM, in the HS by the Philippines, in the HS by Pacific island fleets fishing in high seas adjacent to their home waters during the HS closures, in the HS by CCMs not listed in table 2 (not including the effort already included in the previous item).</a:t>
                      </a:r>
                      <a:endParaRPr lang="en-GB" sz="1400" b="0" kern="1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400" kern="100" dirty="0">
                          <a:solidFill>
                            <a:schemeClr val="dk1"/>
                          </a:solidFill>
                          <a:effectLst/>
                          <a:latin typeface="+mn-lt"/>
                          <a:ea typeface="+mn-ea"/>
                          <a:cs typeface="+mn-cs"/>
                        </a:rPr>
                        <a:t>EU</a:t>
                      </a:r>
                    </a:p>
                  </a:txBody>
                  <a:tcPr marL="68580" marR="68580" marT="0" marB="0"/>
                </a:tc>
                <a:tc>
                  <a:txBody>
                    <a:bodyPr/>
                    <a:lstStyle/>
                    <a:p>
                      <a:pPr>
                        <a:lnSpc>
                          <a:spcPct val="107000"/>
                        </a:lnSpc>
                        <a:spcAft>
                          <a:spcPts val="800"/>
                        </a:spcAft>
                      </a:pPr>
                      <a:r>
                        <a:rPr lang="en-GB" sz="1400" kern="100" dirty="0">
                          <a:solidFill>
                            <a:schemeClr val="dk1"/>
                          </a:solidFill>
                          <a:effectLst/>
                          <a:latin typeface="+mn-lt"/>
                          <a:ea typeface="+mn-ea"/>
                          <a:cs typeface="+mn-cs"/>
                        </a:rPr>
                        <a:t>Feasible</a:t>
                      </a:r>
                    </a:p>
                  </a:txBody>
                  <a:tcPr marL="68580" marR="68580" marT="0" marB="0"/>
                </a:tc>
                <a:tc>
                  <a:txBody>
                    <a:bodyPr/>
                    <a:lstStyle/>
                    <a:p>
                      <a:pPr>
                        <a:lnSpc>
                          <a:spcPct val="107000"/>
                        </a:lnSpc>
                        <a:spcAft>
                          <a:spcPts val="800"/>
                        </a:spcAft>
                      </a:pPr>
                      <a:endParaRPr lang="en-GB" sz="1400" kern="100" dirty="0">
                        <a:effectLst/>
                        <a:latin typeface="Calibri" panose="020F0502020204030204" pitchFamily="34" charset="0"/>
                        <a:ea typeface="Calibri" panose="020F0502020204030204" pitchFamily="34" charset="0"/>
                        <a:cs typeface="Arial" panose="020B0604020202020204" pitchFamily="34" charset="0"/>
                      </a:endParaRPr>
                    </a:p>
                  </a:txBody>
                  <a:tcPr marL="19863" marR="19863" marT="0" marB="0"/>
                </a:tc>
                <a:tc>
                  <a:txBody>
                    <a:bodyPr/>
                    <a:lstStyle/>
                    <a:p>
                      <a:pPr>
                        <a:lnSpc>
                          <a:spcPct val="107000"/>
                        </a:lnSpc>
                        <a:spcAft>
                          <a:spcPts val="800"/>
                        </a:spcAft>
                      </a:pPr>
                      <a:endParaRPr lang="en-GB" sz="1400" kern="100" dirty="0">
                        <a:effectLst/>
                        <a:latin typeface="Calibri" panose="020F0502020204030204" pitchFamily="34" charset="0"/>
                        <a:ea typeface="Calibri" panose="020F0502020204030204" pitchFamily="34" charset="0"/>
                        <a:cs typeface="Arial" panose="020B0604020202020204" pitchFamily="34" charset="0"/>
                      </a:endParaRPr>
                    </a:p>
                  </a:txBody>
                  <a:tcPr marL="19863" marR="19863" marT="0" marB="0"/>
                </a:tc>
                <a:extLst>
                  <a:ext uri="{0D108BD9-81ED-4DB2-BD59-A6C34878D82A}">
                    <a16:rowId xmlns:a16="http://schemas.microsoft.com/office/drawing/2014/main" val="920677082"/>
                  </a:ext>
                </a:extLst>
              </a:tr>
            </a:tbl>
          </a:graphicData>
        </a:graphic>
      </p:graphicFrame>
    </p:spTree>
    <p:extLst>
      <p:ext uri="{BB962C8B-B14F-4D97-AF65-F5344CB8AC3E}">
        <p14:creationId xmlns:p14="http://schemas.microsoft.com/office/powerpoint/2010/main" val="1820258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902FC4D-2E84-DEA0-7698-A62DDB5AC59D}"/>
              </a:ext>
            </a:extLst>
          </p:cNvPr>
          <p:cNvSpPr txBox="1">
            <a:spLocks/>
          </p:cNvSpPr>
          <p:nvPr/>
        </p:nvSpPr>
        <p:spPr>
          <a:xfrm>
            <a:off x="286936" y="489221"/>
            <a:ext cx="9605635" cy="1059305"/>
          </a:xfrm>
          <a:prstGeom prst="rect">
            <a:avLst/>
          </a:prstGeom>
        </p:spPr>
        <p:txBody>
          <a:bodyPr/>
          <a:lstStyle>
            <a:lvl1pPr algn="l" rtl="0" eaLnBrk="1" fontAlgn="base" hangingPunct="1">
              <a:lnSpc>
                <a:spcPct val="90000"/>
              </a:lnSpc>
              <a:spcBef>
                <a:spcPct val="0"/>
              </a:spcBef>
              <a:spcAft>
                <a:spcPct val="0"/>
              </a:spcAft>
              <a:defRPr sz="3200" kern="1200" cap="all">
                <a:solidFill>
                  <a:schemeClr val="tx1"/>
                </a:solidFill>
                <a:latin typeface="+mj-lt"/>
                <a:ea typeface="+mj-ea"/>
                <a:cs typeface="+mj-cs"/>
              </a:defRPr>
            </a:lvl1pPr>
            <a:lvl2pPr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2pPr>
            <a:lvl3pPr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3pPr>
            <a:lvl4pPr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4pPr>
            <a:lvl5pPr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5pPr>
            <a:lvl6pPr marL="457200"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6pPr>
            <a:lvl7pPr marL="914400"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7pPr>
            <a:lvl8pPr marL="1371600"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8pPr>
            <a:lvl9pPr marL="1828800"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9pPr>
          </a:lstStyle>
          <a:p>
            <a:r>
              <a:rPr lang="en-AU" dirty="0"/>
              <a:t>Current requests (26/06)</a:t>
            </a:r>
            <a:endParaRPr lang="en-GB" dirty="0"/>
          </a:p>
        </p:txBody>
      </p:sp>
      <p:graphicFrame>
        <p:nvGraphicFramePr>
          <p:cNvPr id="2" name="Table 1">
            <a:extLst>
              <a:ext uri="{FF2B5EF4-FFF2-40B4-BE49-F238E27FC236}">
                <a16:creationId xmlns:a16="http://schemas.microsoft.com/office/drawing/2014/main" id="{1F596F4C-8CDE-77C3-AF71-086F77B81BF4}"/>
              </a:ext>
            </a:extLst>
          </p:cNvPr>
          <p:cNvGraphicFramePr>
            <a:graphicFrameLocks noGrp="1"/>
          </p:cNvGraphicFramePr>
          <p:nvPr>
            <p:extLst>
              <p:ext uri="{D42A27DB-BD31-4B8C-83A1-F6EECF244321}">
                <p14:modId xmlns:p14="http://schemas.microsoft.com/office/powerpoint/2010/main" val="2002745541"/>
              </p:ext>
            </p:extLst>
          </p:nvPr>
        </p:nvGraphicFramePr>
        <p:xfrm>
          <a:off x="670394" y="1548471"/>
          <a:ext cx="10422195" cy="3878999"/>
        </p:xfrm>
        <a:graphic>
          <a:graphicData uri="http://schemas.openxmlformats.org/drawingml/2006/table">
            <a:tbl>
              <a:tblPr firstRow="1" firstCol="1" bandRow="1">
                <a:tableStyleId>{5C22544A-7EE6-4342-B048-85BDC9FD1C3A}</a:tableStyleId>
              </a:tblPr>
              <a:tblGrid>
                <a:gridCol w="7187381">
                  <a:extLst>
                    <a:ext uri="{9D8B030D-6E8A-4147-A177-3AD203B41FA5}">
                      <a16:colId xmlns:a16="http://schemas.microsoft.com/office/drawing/2014/main" val="1718064295"/>
                    </a:ext>
                  </a:extLst>
                </a:gridCol>
                <a:gridCol w="855406">
                  <a:extLst>
                    <a:ext uri="{9D8B030D-6E8A-4147-A177-3AD203B41FA5}">
                      <a16:colId xmlns:a16="http://schemas.microsoft.com/office/drawing/2014/main" val="52391597"/>
                    </a:ext>
                  </a:extLst>
                </a:gridCol>
                <a:gridCol w="1061884">
                  <a:extLst>
                    <a:ext uri="{9D8B030D-6E8A-4147-A177-3AD203B41FA5}">
                      <a16:colId xmlns:a16="http://schemas.microsoft.com/office/drawing/2014/main" val="2056268407"/>
                    </a:ext>
                  </a:extLst>
                </a:gridCol>
                <a:gridCol w="648929">
                  <a:extLst>
                    <a:ext uri="{9D8B030D-6E8A-4147-A177-3AD203B41FA5}">
                      <a16:colId xmlns:a16="http://schemas.microsoft.com/office/drawing/2014/main" val="2214688132"/>
                    </a:ext>
                  </a:extLst>
                </a:gridCol>
                <a:gridCol w="668595">
                  <a:extLst>
                    <a:ext uri="{9D8B030D-6E8A-4147-A177-3AD203B41FA5}">
                      <a16:colId xmlns:a16="http://schemas.microsoft.com/office/drawing/2014/main" val="2303153043"/>
                    </a:ext>
                  </a:extLst>
                </a:gridCol>
              </a:tblGrid>
              <a:tr h="67145">
                <a:tc>
                  <a:txBody>
                    <a:bodyPr/>
                    <a:lstStyle/>
                    <a:p>
                      <a:pPr>
                        <a:lnSpc>
                          <a:spcPct val="107000"/>
                        </a:lnSpc>
                        <a:spcAft>
                          <a:spcPts val="800"/>
                        </a:spcAft>
                      </a:pPr>
                      <a:r>
                        <a:rPr lang="en-GB" sz="1400" kern="100">
                          <a:effectLst/>
                        </a:rPr>
                        <a:t>Request to SPC</a:t>
                      </a:r>
                      <a:endParaRPr lang="en-GB" sz="1400" kern="100">
                        <a:effectLst/>
                        <a:latin typeface="Calibri" panose="020F0502020204030204" pitchFamily="34" charset="0"/>
                        <a:ea typeface="Calibri" panose="020F0502020204030204" pitchFamily="34" charset="0"/>
                        <a:cs typeface="Arial" panose="020B0604020202020204" pitchFamily="34" charset="0"/>
                      </a:endParaRPr>
                    </a:p>
                  </a:txBody>
                  <a:tcPr marL="19863" marR="19863" marT="0" marB="0"/>
                </a:tc>
                <a:tc>
                  <a:txBody>
                    <a:bodyPr/>
                    <a:lstStyle/>
                    <a:p>
                      <a:pPr>
                        <a:lnSpc>
                          <a:spcPct val="107000"/>
                        </a:lnSpc>
                        <a:spcAft>
                          <a:spcPts val="800"/>
                        </a:spcAft>
                      </a:pPr>
                      <a:r>
                        <a:rPr lang="en-GB" sz="1400" kern="100" dirty="0">
                          <a:effectLst/>
                        </a:rPr>
                        <a:t>CCM/ Observer</a:t>
                      </a:r>
                      <a:endParaRPr lang="en-GB" sz="1400" kern="100" dirty="0">
                        <a:effectLst/>
                        <a:latin typeface="Calibri" panose="020F0502020204030204" pitchFamily="34" charset="0"/>
                        <a:ea typeface="Calibri" panose="020F0502020204030204" pitchFamily="34" charset="0"/>
                        <a:cs typeface="Arial" panose="020B0604020202020204" pitchFamily="34" charset="0"/>
                      </a:endParaRPr>
                    </a:p>
                  </a:txBody>
                  <a:tcPr marL="19863" marR="19863" marT="0" marB="0"/>
                </a:tc>
                <a:tc>
                  <a:txBody>
                    <a:bodyPr/>
                    <a:lstStyle/>
                    <a:p>
                      <a:pPr>
                        <a:lnSpc>
                          <a:spcPct val="107000"/>
                        </a:lnSpc>
                        <a:spcAft>
                          <a:spcPts val="800"/>
                        </a:spcAft>
                      </a:pPr>
                      <a:r>
                        <a:rPr lang="en-GB" sz="1400" kern="100">
                          <a:effectLst/>
                        </a:rPr>
                        <a:t>Technical feasibility</a:t>
                      </a:r>
                      <a:endParaRPr lang="en-GB" sz="1400" kern="100">
                        <a:effectLst/>
                        <a:latin typeface="Calibri" panose="020F0502020204030204" pitchFamily="34" charset="0"/>
                        <a:ea typeface="Calibri" panose="020F0502020204030204" pitchFamily="34" charset="0"/>
                        <a:cs typeface="Arial" panose="020B0604020202020204" pitchFamily="34" charset="0"/>
                      </a:endParaRPr>
                    </a:p>
                  </a:txBody>
                  <a:tcPr marL="19863" marR="19863" marT="0" marB="0"/>
                </a:tc>
                <a:tc>
                  <a:txBody>
                    <a:bodyPr/>
                    <a:lstStyle/>
                    <a:p>
                      <a:pPr>
                        <a:lnSpc>
                          <a:spcPct val="107000"/>
                        </a:lnSpc>
                        <a:spcAft>
                          <a:spcPts val="800"/>
                        </a:spcAft>
                      </a:pPr>
                      <a:r>
                        <a:rPr lang="en-GB" sz="1400" kern="100">
                          <a:effectLst/>
                        </a:rPr>
                        <a:t>Time scale</a:t>
                      </a:r>
                      <a:endParaRPr lang="en-GB" sz="1400" kern="100">
                        <a:effectLst/>
                        <a:latin typeface="Calibri" panose="020F0502020204030204" pitchFamily="34" charset="0"/>
                        <a:ea typeface="Calibri" panose="020F0502020204030204" pitchFamily="34" charset="0"/>
                        <a:cs typeface="Arial" panose="020B0604020202020204" pitchFamily="34" charset="0"/>
                      </a:endParaRPr>
                    </a:p>
                  </a:txBody>
                  <a:tcPr marL="19863" marR="19863" marT="0" marB="0"/>
                </a:tc>
                <a:tc>
                  <a:txBody>
                    <a:bodyPr/>
                    <a:lstStyle/>
                    <a:p>
                      <a:pPr>
                        <a:lnSpc>
                          <a:spcPct val="107000"/>
                        </a:lnSpc>
                        <a:spcAft>
                          <a:spcPts val="800"/>
                        </a:spcAft>
                      </a:pPr>
                      <a:r>
                        <a:rPr lang="en-GB" sz="1400" kern="100" dirty="0">
                          <a:effectLst/>
                        </a:rPr>
                        <a:t>Points</a:t>
                      </a:r>
                      <a:endParaRPr lang="en-GB" sz="1400" kern="100" dirty="0">
                        <a:effectLst/>
                        <a:latin typeface="Calibri" panose="020F0502020204030204" pitchFamily="34" charset="0"/>
                        <a:ea typeface="Calibri" panose="020F0502020204030204" pitchFamily="34" charset="0"/>
                        <a:cs typeface="Arial" panose="020B0604020202020204" pitchFamily="34" charset="0"/>
                      </a:endParaRPr>
                    </a:p>
                  </a:txBody>
                  <a:tcPr marL="19863" marR="19863" marT="0" marB="0"/>
                </a:tc>
                <a:extLst>
                  <a:ext uri="{0D108BD9-81ED-4DB2-BD59-A6C34878D82A}">
                    <a16:rowId xmlns:a16="http://schemas.microsoft.com/office/drawing/2014/main" val="3579101423"/>
                  </a:ext>
                </a:extLst>
              </a:tr>
              <a:tr h="488662">
                <a:tc>
                  <a:txBody>
                    <a:bodyPr/>
                    <a:lstStyle/>
                    <a:p>
                      <a:pPr>
                        <a:lnSpc>
                          <a:spcPct val="107000"/>
                        </a:lnSpc>
                        <a:spcAft>
                          <a:spcPts val="800"/>
                        </a:spcAft>
                      </a:pPr>
                      <a:r>
                        <a:rPr lang="en-GB" sz="1400" b="0" kern="100">
                          <a:solidFill>
                            <a:schemeClr val="bg1"/>
                          </a:solidFill>
                          <a:effectLst/>
                          <a:latin typeface="Calibri" panose="020F0502020204030204" pitchFamily="34" charset="0"/>
                          <a:ea typeface="Times New Roman" panose="02020603050405020304" pitchFamily="18" charset="0"/>
                          <a:cs typeface="Arial" panose="020B0604020202020204" pitchFamily="34" charset="0"/>
                        </a:rPr>
                        <a:t>Include stock projections for different scenarios of reduced FAD closure (e.g. 10%, 20%, 30% reduction, etc.) in their analyses to be presented to SC19.</a:t>
                      </a:r>
                      <a:endParaRPr lang="en-GB" sz="1400" b="0" kern="1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400" kern="100">
                          <a:effectLst/>
                        </a:rPr>
                        <a:t>Korea</a:t>
                      </a:r>
                      <a:endParaRPr lang="en-GB" sz="1400" kern="100">
                        <a:effectLst/>
                        <a:latin typeface="Calibri" panose="020F0502020204030204" pitchFamily="34" charset="0"/>
                        <a:ea typeface="Calibri" panose="020F0502020204030204" pitchFamily="34" charset="0"/>
                        <a:cs typeface="Arial" panose="020B0604020202020204" pitchFamily="34" charset="0"/>
                      </a:endParaRPr>
                    </a:p>
                  </a:txBody>
                  <a:tcPr marL="19863" marR="19863" marT="0" marB="0"/>
                </a:tc>
                <a:tc>
                  <a:txBody>
                    <a:bodyPr/>
                    <a:lstStyle/>
                    <a:p>
                      <a:pPr>
                        <a:lnSpc>
                          <a:spcPct val="107000"/>
                        </a:lnSpc>
                        <a:spcAft>
                          <a:spcPts val="800"/>
                        </a:spcAft>
                      </a:pPr>
                      <a:r>
                        <a:rPr lang="en-GB" sz="1400" kern="100">
                          <a:effectLst/>
                        </a:rPr>
                        <a:t>Feasible</a:t>
                      </a:r>
                      <a:endParaRPr lang="en-GB" sz="1400" kern="100">
                        <a:effectLst/>
                        <a:latin typeface="Calibri" panose="020F0502020204030204" pitchFamily="34" charset="0"/>
                        <a:ea typeface="Calibri" panose="020F0502020204030204" pitchFamily="34" charset="0"/>
                        <a:cs typeface="Arial" panose="020B0604020202020204" pitchFamily="34" charset="0"/>
                      </a:endParaRPr>
                    </a:p>
                  </a:txBody>
                  <a:tcPr marL="19863" marR="19863" marT="0" marB="0"/>
                </a:tc>
                <a:tc>
                  <a:txBody>
                    <a:bodyPr/>
                    <a:lstStyle/>
                    <a:p>
                      <a:pPr>
                        <a:lnSpc>
                          <a:spcPct val="107000"/>
                        </a:lnSpc>
                        <a:spcAft>
                          <a:spcPts val="800"/>
                        </a:spcAft>
                      </a:pPr>
                      <a:r>
                        <a:rPr lang="en-GB" sz="1400" kern="100">
                          <a:effectLst/>
                        </a:rPr>
                        <a:t> </a:t>
                      </a:r>
                      <a:endParaRPr lang="en-GB" sz="1400" kern="100">
                        <a:effectLst/>
                        <a:latin typeface="Calibri" panose="020F0502020204030204" pitchFamily="34" charset="0"/>
                        <a:ea typeface="Calibri" panose="020F0502020204030204" pitchFamily="34" charset="0"/>
                        <a:cs typeface="Arial" panose="020B0604020202020204" pitchFamily="34" charset="0"/>
                      </a:endParaRPr>
                    </a:p>
                  </a:txBody>
                  <a:tcPr marL="19863" marR="19863" marT="0" marB="0"/>
                </a:tc>
                <a:tc>
                  <a:txBody>
                    <a:bodyPr/>
                    <a:lstStyle/>
                    <a:p>
                      <a:pPr>
                        <a:lnSpc>
                          <a:spcPct val="107000"/>
                        </a:lnSpc>
                        <a:spcAft>
                          <a:spcPts val="800"/>
                        </a:spcAft>
                      </a:pPr>
                      <a:r>
                        <a:rPr lang="en-GB" sz="1400" kern="100" dirty="0">
                          <a:effectLst/>
                        </a:rPr>
                        <a:t> </a:t>
                      </a:r>
                      <a:endParaRPr lang="en-GB" sz="1400" kern="100" dirty="0">
                        <a:effectLst/>
                        <a:latin typeface="Calibri" panose="020F0502020204030204" pitchFamily="34" charset="0"/>
                        <a:ea typeface="Calibri" panose="020F0502020204030204" pitchFamily="34" charset="0"/>
                        <a:cs typeface="Arial" panose="020B0604020202020204" pitchFamily="34" charset="0"/>
                      </a:endParaRPr>
                    </a:p>
                  </a:txBody>
                  <a:tcPr marL="19863" marR="19863" marT="0" marB="0"/>
                </a:tc>
                <a:extLst>
                  <a:ext uri="{0D108BD9-81ED-4DB2-BD59-A6C34878D82A}">
                    <a16:rowId xmlns:a16="http://schemas.microsoft.com/office/drawing/2014/main" val="332789435"/>
                  </a:ext>
                </a:extLst>
              </a:tr>
              <a:tr h="277904">
                <a:tc>
                  <a:txBody>
                    <a:bodyPr/>
                    <a:lstStyle/>
                    <a:p>
                      <a:pPr>
                        <a:lnSpc>
                          <a:spcPct val="107000"/>
                        </a:lnSpc>
                        <a:spcAft>
                          <a:spcPts val="800"/>
                        </a:spcAft>
                      </a:pPr>
                      <a:r>
                        <a:rPr lang="en-GB" sz="1400" b="0" kern="100">
                          <a:solidFill>
                            <a:schemeClr val="bg1"/>
                          </a:solidFill>
                          <a:effectLst/>
                          <a:latin typeface="Calibri" panose="020F0502020204030204" pitchFamily="34" charset="0"/>
                          <a:ea typeface="Calibri" panose="020F0502020204030204" pitchFamily="34" charset="0"/>
                          <a:cs typeface="Arial" panose="020B0604020202020204" pitchFamily="34" charset="0"/>
                        </a:rPr>
                        <a:t>What is the impact to juvenile BET and YFT from decreasing the FAD closure period?</a:t>
                      </a:r>
                    </a:p>
                  </a:txBody>
                  <a:tcPr marL="68580" marR="68580" marT="0" marB="0"/>
                </a:tc>
                <a:tc>
                  <a:txBody>
                    <a:bodyPr/>
                    <a:lstStyle/>
                    <a:p>
                      <a:pPr>
                        <a:lnSpc>
                          <a:spcPct val="107000"/>
                        </a:lnSpc>
                        <a:spcAft>
                          <a:spcPts val="800"/>
                        </a:spcAft>
                      </a:pPr>
                      <a:r>
                        <a:rPr lang="en-GB" sz="1400" kern="100">
                          <a:effectLst/>
                        </a:rPr>
                        <a:t>US</a:t>
                      </a:r>
                      <a:endParaRPr lang="en-GB" sz="1400" kern="100">
                        <a:effectLst/>
                        <a:latin typeface="Calibri" panose="020F0502020204030204" pitchFamily="34" charset="0"/>
                        <a:ea typeface="Calibri" panose="020F0502020204030204" pitchFamily="34" charset="0"/>
                        <a:cs typeface="Arial" panose="020B0604020202020204" pitchFamily="34" charset="0"/>
                      </a:endParaRPr>
                    </a:p>
                  </a:txBody>
                  <a:tcPr marL="19863" marR="19863" marT="0" marB="0"/>
                </a:tc>
                <a:tc>
                  <a:txBody>
                    <a:bodyPr/>
                    <a:lstStyle/>
                    <a:p>
                      <a:pPr>
                        <a:lnSpc>
                          <a:spcPct val="107000"/>
                        </a:lnSpc>
                        <a:spcAft>
                          <a:spcPts val="800"/>
                        </a:spcAft>
                      </a:pPr>
                      <a:r>
                        <a:rPr lang="en-GB" sz="1400" kern="100" dirty="0">
                          <a:effectLst/>
                        </a:rPr>
                        <a:t>Feasible (clarification)</a:t>
                      </a:r>
                      <a:endParaRPr lang="en-GB" sz="1400" kern="100" dirty="0">
                        <a:effectLst/>
                        <a:latin typeface="Calibri" panose="020F0502020204030204" pitchFamily="34" charset="0"/>
                        <a:ea typeface="Calibri" panose="020F0502020204030204" pitchFamily="34" charset="0"/>
                        <a:cs typeface="Arial" panose="020B0604020202020204" pitchFamily="34" charset="0"/>
                      </a:endParaRPr>
                    </a:p>
                  </a:txBody>
                  <a:tcPr marL="19863" marR="19863" marT="0" marB="0"/>
                </a:tc>
                <a:tc>
                  <a:txBody>
                    <a:bodyPr/>
                    <a:lstStyle/>
                    <a:p>
                      <a:pPr>
                        <a:lnSpc>
                          <a:spcPct val="107000"/>
                        </a:lnSpc>
                        <a:spcAft>
                          <a:spcPts val="800"/>
                        </a:spcAft>
                      </a:pPr>
                      <a:r>
                        <a:rPr lang="en-GB" sz="1400" kern="100">
                          <a:effectLst/>
                        </a:rPr>
                        <a:t> </a:t>
                      </a:r>
                      <a:endParaRPr lang="en-GB" sz="1400" kern="100">
                        <a:effectLst/>
                        <a:latin typeface="Calibri" panose="020F0502020204030204" pitchFamily="34" charset="0"/>
                        <a:ea typeface="Calibri" panose="020F0502020204030204" pitchFamily="34" charset="0"/>
                        <a:cs typeface="Arial" panose="020B0604020202020204" pitchFamily="34" charset="0"/>
                      </a:endParaRPr>
                    </a:p>
                  </a:txBody>
                  <a:tcPr marL="19863" marR="19863" marT="0" marB="0"/>
                </a:tc>
                <a:tc>
                  <a:txBody>
                    <a:bodyPr/>
                    <a:lstStyle/>
                    <a:p>
                      <a:pPr>
                        <a:lnSpc>
                          <a:spcPct val="107000"/>
                        </a:lnSpc>
                        <a:spcAft>
                          <a:spcPts val="800"/>
                        </a:spcAft>
                      </a:pPr>
                      <a:r>
                        <a:rPr lang="en-GB" sz="1400" kern="100" dirty="0">
                          <a:effectLst/>
                        </a:rPr>
                        <a:t> </a:t>
                      </a:r>
                      <a:endParaRPr lang="en-GB" sz="1400" kern="100" dirty="0">
                        <a:effectLst/>
                        <a:latin typeface="Calibri" panose="020F0502020204030204" pitchFamily="34" charset="0"/>
                        <a:ea typeface="Calibri" panose="020F0502020204030204" pitchFamily="34" charset="0"/>
                        <a:cs typeface="Arial" panose="020B0604020202020204" pitchFamily="34" charset="0"/>
                      </a:endParaRPr>
                    </a:p>
                  </a:txBody>
                  <a:tcPr marL="19863" marR="19863" marT="0" marB="0"/>
                </a:tc>
                <a:extLst>
                  <a:ext uri="{0D108BD9-81ED-4DB2-BD59-A6C34878D82A}">
                    <a16:rowId xmlns:a16="http://schemas.microsoft.com/office/drawing/2014/main" val="2935099080"/>
                  </a:ext>
                </a:extLst>
              </a:tr>
              <a:tr h="418409">
                <a:tc>
                  <a:txBody>
                    <a:bodyPr/>
                    <a:lstStyle/>
                    <a:p>
                      <a:pPr>
                        <a:lnSpc>
                          <a:spcPct val="107000"/>
                        </a:lnSpc>
                        <a:spcAft>
                          <a:spcPts val="800"/>
                        </a:spcAft>
                      </a:pPr>
                      <a:r>
                        <a:rPr lang="en-GB" sz="1400" b="0" kern="100">
                          <a:solidFill>
                            <a:schemeClr val="bg1"/>
                          </a:solidFill>
                          <a:effectLst/>
                          <a:latin typeface="Calibri" panose="020F0502020204030204" pitchFamily="34" charset="0"/>
                          <a:ea typeface="Calibri" panose="020F0502020204030204" pitchFamily="34" charset="0"/>
                          <a:cs typeface="Arial" panose="020B0604020202020204" pitchFamily="34" charset="0"/>
                        </a:rPr>
                        <a:t>Produce the usual depletion/risk matrices (nuclear grid) for BET and YFT based on LL and PS scalers using the 2023 assessment grids.</a:t>
                      </a:r>
                    </a:p>
                  </a:txBody>
                  <a:tcPr marL="68580" marR="68580" marT="0" marB="0"/>
                </a:tc>
                <a:tc>
                  <a:txBody>
                    <a:bodyPr/>
                    <a:lstStyle/>
                    <a:p>
                      <a:pPr>
                        <a:lnSpc>
                          <a:spcPct val="107000"/>
                        </a:lnSpc>
                        <a:spcAft>
                          <a:spcPts val="800"/>
                        </a:spcAft>
                      </a:pPr>
                      <a:r>
                        <a:rPr lang="en-GB" sz="1400" kern="100">
                          <a:effectLst/>
                        </a:rPr>
                        <a:t>US</a:t>
                      </a:r>
                      <a:endParaRPr lang="en-GB" sz="1400" kern="100">
                        <a:effectLst/>
                        <a:latin typeface="Calibri" panose="020F0502020204030204" pitchFamily="34" charset="0"/>
                        <a:ea typeface="Calibri" panose="020F0502020204030204" pitchFamily="34" charset="0"/>
                        <a:cs typeface="Arial" panose="020B0604020202020204" pitchFamily="34" charset="0"/>
                      </a:endParaRPr>
                    </a:p>
                  </a:txBody>
                  <a:tcPr marL="19863" marR="19863" marT="0" marB="0"/>
                </a:tc>
                <a:tc>
                  <a:txBody>
                    <a:bodyPr/>
                    <a:lstStyle/>
                    <a:p>
                      <a:pPr>
                        <a:lnSpc>
                          <a:spcPct val="107000"/>
                        </a:lnSpc>
                        <a:spcAft>
                          <a:spcPts val="800"/>
                        </a:spcAft>
                      </a:pPr>
                      <a:r>
                        <a:rPr lang="en-GB" sz="1400" kern="100">
                          <a:effectLst/>
                        </a:rPr>
                        <a:t>Feasible</a:t>
                      </a:r>
                      <a:endParaRPr lang="en-GB" sz="1400" kern="100">
                        <a:effectLst/>
                        <a:latin typeface="Calibri" panose="020F0502020204030204" pitchFamily="34" charset="0"/>
                        <a:ea typeface="Calibri" panose="020F0502020204030204" pitchFamily="34" charset="0"/>
                        <a:cs typeface="Arial" panose="020B0604020202020204" pitchFamily="34" charset="0"/>
                      </a:endParaRPr>
                    </a:p>
                  </a:txBody>
                  <a:tcPr marL="19863" marR="19863" marT="0" marB="0"/>
                </a:tc>
                <a:tc>
                  <a:txBody>
                    <a:bodyPr/>
                    <a:lstStyle/>
                    <a:p>
                      <a:pPr>
                        <a:lnSpc>
                          <a:spcPct val="107000"/>
                        </a:lnSpc>
                        <a:spcAft>
                          <a:spcPts val="800"/>
                        </a:spcAft>
                      </a:pPr>
                      <a:r>
                        <a:rPr lang="en-GB" sz="1400" kern="100">
                          <a:effectLst/>
                        </a:rPr>
                        <a:t> </a:t>
                      </a:r>
                      <a:endParaRPr lang="en-GB" sz="1400" kern="100">
                        <a:effectLst/>
                        <a:latin typeface="Calibri" panose="020F0502020204030204" pitchFamily="34" charset="0"/>
                        <a:ea typeface="Calibri" panose="020F0502020204030204" pitchFamily="34" charset="0"/>
                        <a:cs typeface="Arial" panose="020B0604020202020204" pitchFamily="34" charset="0"/>
                      </a:endParaRPr>
                    </a:p>
                  </a:txBody>
                  <a:tcPr marL="19863" marR="19863" marT="0" marB="0"/>
                </a:tc>
                <a:tc>
                  <a:txBody>
                    <a:bodyPr/>
                    <a:lstStyle/>
                    <a:p>
                      <a:pPr>
                        <a:lnSpc>
                          <a:spcPct val="107000"/>
                        </a:lnSpc>
                        <a:spcAft>
                          <a:spcPts val="800"/>
                        </a:spcAft>
                      </a:pPr>
                      <a:r>
                        <a:rPr lang="en-GB" sz="1400" kern="100">
                          <a:effectLst/>
                        </a:rPr>
                        <a:t> </a:t>
                      </a:r>
                      <a:endParaRPr lang="en-GB" sz="1400" kern="100">
                        <a:effectLst/>
                        <a:latin typeface="Calibri" panose="020F0502020204030204" pitchFamily="34" charset="0"/>
                        <a:ea typeface="Calibri" panose="020F0502020204030204" pitchFamily="34" charset="0"/>
                        <a:cs typeface="Arial" panose="020B0604020202020204" pitchFamily="34" charset="0"/>
                      </a:endParaRPr>
                    </a:p>
                  </a:txBody>
                  <a:tcPr marL="19863" marR="19863" marT="0" marB="0"/>
                </a:tc>
                <a:extLst>
                  <a:ext uri="{0D108BD9-81ED-4DB2-BD59-A6C34878D82A}">
                    <a16:rowId xmlns:a16="http://schemas.microsoft.com/office/drawing/2014/main" val="1321647390"/>
                  </a:ext>
                </a:extLst>
              </a:tr>
              <a:tr h="769674">
                <a:tc>
                  <a:txBody>
                    <a:bodyPr/>
                    <a:lstStyle/>
                    <a:p>
                      <a:pPr>
                        <a:lnSpc>
                          <a:spcPct val="107000"/>
                        </a:lnSpc>
                        <a:spcAft>
                          <a:spcPts val="800"/>
                        </a:spcAft>
                      </a:pPr>
                      <a:r>
                        <a:rPr lang="en-GB" sz="1400" b="0" kern="100">
                          <a:solidFill>
                            <a:schemeClr val="bg1"/>
                          </a:solidFill>
                          <a:effectLst/>
                          <a:latin typeface="Calibri" panose="020F0502020204030204" pitchFamily="34" charset="0"/>
                          <a:ea typeface="Calibri" panose="020F0502020204030204" pitchFamily="34" charset="0"/>
                          <a:cs typeface="Arial" panose="020B0604020202020204" pitchFamily="34" charset="0"/>
                        </a:rPr>
                        <a:t>Identify the biomass depletion levels associated with various candidate TRPs (i.e., 2012-2015 depletion, 2004 depletion, depletion associated with a risk level), and the LL/PS scalars that achieve those biomass depletion levels.</a:t>
                      </a:r>
                    </a:p>
                  </a:txBody>
                  <a:tcPr marL="68580" marR="68580" marT="0" marB="0"/>
                </a:tc>
                <a:tc>
                  <a:txBody>
                    <a:bodyPr/>
                    <a:lstStyle/>
                    <a:p>
                      <a:pPr>
                        <a:lnSpc>
                          <a:spcPct val="107000"/>
                        </a:lnSpc>
                        <a:spcAft>
                          <a:spcPts val="800"/>
                        </a:spcAft>
                      </a:pPr>
                      <a:r>
                        <a:rPr lang="en-GB" sz="1400" kern="100">
                          <a:effectLst/>
                        </a:rPr>
                        <a:t>US</a:t>
                      </a:r>
                      <a:endParaRPr lang="en-GB" sz="1400" kern="100">
                        <a:effectLst/>
                        <a:latin typeface="Calibri" panose="020F0502020204030204" pitchFamily="34" charset="0"/>
                        <a:ea typeface="Calibri" panose="020F0502020204030204" pitchFamily="34" charset="0"/>
                        <a:cs typeface="Arial" panose="020B0604020202020204" pitchFamily="34" charset="0"/>
                      </a:endParaRPr>
                    </a:p>
                  </a:txBody>
                  <a:tcPr marL="19863" marR="19863" marT="0" marB="0"/>
                </a:tc>
                <a:tc>
                  <a:txBody>
                    <a:bodyPr/>
                    <a:lstStyle/>
                    <a:p>
                      <a:pPr>
                        <a:lnSpc>
                          <a:spcPct val="107000"/>
                        </a:lnSpc>
                        <a:spcAft>
                          <a:spcPts val="800"/>
                        </a:spcAft>
                      </a:pPr>
                      <a:r>
                        <a:rPr lang="en-GB" sz="1400" kern="100">
                          <a:effectLst/>
                        </a:rPr>
                        <a:t>Feasible</a:t>
                      </a:r>
                      <a:endParaRPr lang="en-GB" sz="1400" kern="100">
                        <a:effectLst/>
                        <a:latin typeface="Calibri" panose="020F0502020204030204" pitchFamily="34" charset="0"/>
                        <a:ea typeface="Calibri" panose="020F0502020204030204" pitchFamily="34" charset="0"/>
                        <a:cs typeface="Arial" panose="020B0604020202020204" pitchFamily="34" charset="0"/>
                      </a:endParaRPr>
                    </a:p>
                  </a:txBody>
                  <a:tcPr marL="19863" marR="19863" marT="0" marB="0"/>
                </a:tc>
                <a:tc>
                  <a:txBody>
                    <a:bodyPr/>
                    <a:lstStyle/>
                    <a:p>
                      <a:pPr>
                        <a:lnSpc>
                          <a:spcPct val="107000"/>
                        </a:lnSpc>
                        <a:spcAft>
                          <a:spcPts val="800"/>
                        </a:spcAft>
                      </a:pPr>
                      <a:r>
                        <a:rPr lang="en-GB" sz="1400" kern="100">
                          <a:effectLst/>
                        </a:rPr>
                        <a:t> </a:t>
                      </a:r>
                      <a:endParaRPr lang="en-GB" sz="1400" kern="100">
                        <a:effectLst/>
                        <a:latin typeface="Calibri" panose="020F0502020204030204" pitchFamily="34" charset="0"/>
                        <a:ea typeface="Calibri" panose="020F0502020204030204" pitchFamily="34" charset="0"/>
                        <a:cs typeface="Arial" panose="020B0604020202020204" pitchFamily="34" charset="0"/>
                      </a:endParaRPr>
                    </a:p>
                  </a:txBody>
                  <a:tcPr marL="19863" marR="19863" marT="0" marB="0"/>
                </a:tc>
                <a:tc>
                  <a:txBody>
                    <a:bodyPr/>
                    <a:lstStyle/>
                    <a:p>
                      <a:pPr>
                        <a:lnSpc>
                          <a:spcPct val="107000"/>
                        </a:lnSpc>
                        <a:spcAft>
                          <a:spcPts val="800"/>
                        </a:spcAft>
                      </a:pPr>
                      <a:r>
                        <a:rPr lang="en-GB" sz="1400" kern="100">
                          <a:effectLst/>
                        </a:rPr>
                        <a:t> </a:t>
                      </a:r>
                      <a:endParaRPr lang="en-GB" sz="1400" kern="100">
                        <a:effectLst/>
                        <a:latin typeface="Calibri" panose="020F0502020204030204" pitchFamily="34" charset="0"/>
                        <a:ea typeface="Calibri" panose="020F0502020204030204" pitchFamily="34" charset="0"/>
                        <a:cs typeface="Arial" panose="020B0604020202020204" pitchFamily="34" charset="0"/>
                      </a:endParaRPr>
                    </a:p>
                  </a:txBody>
                  <a:tcPr marL="19863" marR="19863" marT="0" marB="0"/>
                </a:tc>
                <a:extLst>
                  <a:ext uri="{0D108BD9-81ED-4DB2-BD59-A6C34878D82A}">
                    <a16:rowId xmlns:a16="http://schemas.microsoft.com/office/drawing/2014/main" val="1317713516"/>
                  </a:ext>
                </a:extLst>
              </a:tr>
              <a:tr h="558915">
                <a:tc>
                  <a:txBody>
                    <a:bodyPr/>
                    <a:lstStyle/>
                    <a:p>
                      <a:pPr>
                        <a:lnSpc>
                          <a:spcPct val="107000"/>
                        </a:lnSpc>
                        <a:spcAft>
                          <a:spcPts val="800"/>
                        </a:spcAft>
                      </a:pPr>
                      <a:r>
                        <a:rPr lang="en-GB" sz="1400" b="0" kern="100">
                          <a:solidFill>
                            <a:schemeClr val="bg1"/>
                          </a:solidFill>
                          <a:effectLst/>
                          <a:latin typeface="Calibri" panose="020F0502020204030204" pitchFamily="34" charset="0"/>
                          <a:ea typeface="Calibri" panose="020F0502020204030204" pitchFamily="34" charset="0"/>
                          <a:cs typeface="Arial" panose="020B0604020202020204" pitchFamily="34" charset="0"/>
                        </a:rPr>
                        <a:t>Develop methods to convert between purse seine effort and longline catch. What does a day of fishing and sets of fishing equate to in terms of catch - both on the high seas and inside EEZs.</a:t>
                      </a:r>
                    </a:p>
                  </a:txBody>
                  <a:tcPr marL="68580" marR="68580" marT="0" marB="0"/>
                </a:tc>
                <a:tc>
                  <a:txBody>
                    <a:bodyPr/>
                    <a:lstStyle/>
                    <a:p>
                      <a:pPr>
                        <a:lnSpc>
                          <a:spcPct val="107000"/>
                        </a:lnSpc>
                        <a:spcAft>
                          <a:spcPts val="800"/>
                        </a:spcAft>
                      </a:pPr>
                      <a:r>
                        <a:rPr lang="en-GB" sz="1400" kern="100">
                          <a:effectLst/>
                        </a:rPr>
                        <a:t>US</a:t>
                      </a:r>
                      <a:endParaRPr lang="en-GB" sz="1400" kern="100">
                        <a:effectLst/>
                        <a:latin typeface="Calibri" panose="020F0502020204030204" pitchFamily="34" charset="0"/>
                        <a:ea typeface="Calibri" panose="020F0502020204030204" pitchFamily="34" charset="0"/>
                        <a:cs typeface="Arial" panose="020B0604020202020204" pitchFamily="34" charset="0"/>
                      </a:endParaRPr>
                    </a:p>
                  </a:txBody>
                  <a:tcPr marL="19863" marR="19863" marT="0" marB="0"/>
                </a:tc>
                <a:tc>
                  <a:txBody>
                    <a:bodyPr/>
                    <a:lstStyle/>
                    <a:p>
                      <a:pPr>
                        <a:lnSpc>
                          <a:spcPct val="107000"/>
                        </a:lnSpc>
                        <a:spcAft>
                          <a:spcPts val="800"/>
                        </a:spcAft>
                      </a:pPr>
                      <a:r>
                        <a:rPr lang="en-GB" sz="1400" kern="100">
                          <a:effectLst/>
                        </a:rPr>
                        <a:t>Feasible</a:t>
                      </a:r>
                      <a:endParaRPr lang="en-GB" sz="1400" kern="100">
                        <a:effectLst/>
                        <a:latin typeface="Calibri" panose="020F0502020204030204" pitchFamily="34" charset="0"/>
                        <a:ea typeface="Calibri" panose="020F0502020204030204" pitchFamily="34" charset="0"/>
                        <a:cs typeface="Arial" panose="020B0604020202020204" pitchFamily="34" charset="0"/>
                      </a:endParaRPr>
                    </a:p>
                  </a:txBody>
                  <a:tcPr marL="19863" marR="19863" marT="0" marB="0"/>
                </a:tc>
                <a:tc>
                  <a:txBody>
                    <a:bodyPr/>
                    <a:lstStyle/>
                    <a:p>
                      <a:pPr>
                        <a:lnSpc>
                          <a:spcPct val="107000"/>
                        </a:lnSpc>
                        <a:spcAft>
                          <a:spcPts val="800"/>
                        </a:spcAft>
                      </a:pPr>
                      <a:r>
                        <a:rPr lang="en-GB" sz="1400" kern="100">
                          <a:effectLst/>
                        </a:rPr>
                        <a:t> </a:t>
                      </a:r>
                      <a:endParaRPr lang="en-GB" sz="1400" kern="100">
                        <a:effectLst/>
                        <a:latin typeface="Calibri" panose="020F0502020204030204" pitchFamily="34" charset="0"/>
                        <a:ea typeface="Calibri" panose="020F0502020204030204" pitchFamily="34" charset="0"/>
                        <a:cs typeface="Arial" panose="020B0604020202020204" pitchFamily="34" charset="0"/>
                      </a:endParaRPr>
                    </a:p>
                  </a:txBody>
                  <a:tcPr marL="19863" marR="19863" marT="0" marB="0"/>
                </a:tc>
                <a:tc>
                  <a:txBody>
                    <a:bodyPr/>
                    <a:lstStyle/>
                    <a:p>
                      <a:pPr>
                        <a:lnSpc>
                          <a:spcPct val="107000"/>
                        </a:lnSpc>
                        <a:spcAft>
                          <a:spcPts val="800"/>
                        </a:spcAft>
                      </a:pPr>
                      <a:r>
                        <a:rPr lang="en-GB" sz="1400" kern="100">
                          <a:effectLst/>
                        </a:rPr>
                        <a:t> </a:t>
                      </a:r>
                      <a:endParaRPr lang="en-GB" sz="1400" kern="100">
                        <a:effectLst/>
                        <a:latin typeface="Calibri" panose="020F0502020204030204" pitchFamily="34" charset="0"/>
                        <a:ea typeface="Calibri" panose="020F0502020204030204" pitchFamily="34" charset="0"/>
                        <a:cs typeface="Arial" panose="020B0604020202020204" pitchFamily="34" charset="0"/>
                      </a:endParaRPr>
                    </a:p>
                  </a:txBody>
                  <a:tcPr marL="19863" marR="19863" marT="0" marB="0"/>
                </a:tc>
                <a:extLst>
                  <a:ext uri="{0D108BD9-81ED-4DB2-BD59-A6C34878D82A}">
                    <a16:rowId xmlns:a16="http://schemas.microsoft.com/office/drawing/2014/main" val="2787365694"/>
                  </a:ext>
                </a:extLst>
              </a:tr>
              <a:tr h="277904">
                <a:tc>
                  <a:txBody>
                    <a:bodyPr/>
                    <a:lstStyle/>
                    <a:p>
                      <a:pPr>
                        <a:lnSpc>
                          <a:spcPct val="107000"/>
                        </a:lnSpc>
                        <a:spcAft>
                          <a:spcPts val="800"/>
                        </a:spcAft>
                      </a:pPr>
                      <a:r>
                        <a:rPr lang="en-GB" sz="1400" b="0" kern="100">
                          <a:solidFill>
                            <a:schemeClr val="bg1"/>
                          </a:solidFill>
                          <a:effectLst/>
                          <a:latin typeface="Calibri" panose="020F0502020204030204" pitchFamily="34" charset="0"/>
                          <a:ea typeface="Calibri" panose="020F0502020204030204" pitchFamily="34" charset="0"/>
                          <a:cs typeface="Arial" panose="020B0604020202020204" pitchFamily="34" charset="0"/>
                        </a:rPr>
                        <a:t>What is the breakdown between LL fishing for BET in the high seas and in-zone?</a:t>
                      </a:r>
                    </a:p>
                  </a:txBody>
                  <a:tcPr marL="68580" marR="68580" marT="0" marB="0"/>
                </a:tc>
                <a:tc>
                  <a:txBody>
                    <a:bodyPr/>
                    <a:lstStyle/>
                    <a:p>
                      <a:pPr>
                        <a:lnSpc>
                          <a:spcPct val="107000"/>
                        </a:lnSpc>
                        <a:spcAft>
                          <a:spcPts val="800"/>
                        </a:spcAft>
                      </a:pPr>
                      <a:r>
                        <a:rPr lang="en-GB" sz="1400" kern="100">
                          <a:effectLst/>
                        </a:rPr>
                        <a:t>US</a:t>
                      </a:r>
                      <a:endParaRPr lang="en-GB" sz="1400" kern="100">
                        <a:effectLst/>
                        <a:latin typeface="Calibri" panose="020F0502020204030204" pitchFamily="34" charset="0"/>
                        <a:ea typeface="Calibri" panose="020F0502020204030204" pitchFamily="34" charset="0"/>
                        <a:cs typeface="Arial" panose="020B0604020202020204" pitchFamily="34" charset="0"/>
                      </a:endParaRPr>
                    </a:p>
                  </a:txBody>
                  <a:tcPr marL="19863" marR="19863" marT="0" marB="0"/>
                </a:tc>
                <a:tc>
                  <a:txBody>
                    <a:bodyPr/>
                    <a:lstStyle/>
                    <a:p>
                      <a:pPr>
                        <a:lnSpc>
                          <a:spcPct val="107000"/>
                        </a:lnSpc>
                        <a:spcAft>
                          <a:spcPts val="800"/>
                        </a:spcAft>
                      </a:pPr>
                      <a:r>
                        <a:rPr lang="en-GB" sz="1400" kern="100">
                          <a:effectLst/>
                        </a:rPr>
                        <a:t>Feasible</a:t>
                      </a:r>
                      <a:endParaRPr lang="en-GB" sz="1400" kern="100">
                        <a:effectLst/>
                        <a:latin typeface="Calibri" panose="020F0502020204030204" pitchFamily="34" charset="0"/>
                        <a:ea typeface="Calibri" panose="020F0502020204030204" pitchFamily="34" charset="0"/>
                        <a:cs typeface="Arial" panose="020B0604020202020204" pitchFamily="34" charset="0"/>
                      </a:endParaRPr>
                    </a:p>
                  </a:txBody>
                  <a:tcPr marL="19863" marR="19863" marT="0" marB="0"/>
                </a:tc>
                <a:tc>
                  <a:txBody>
                    <a:bodyPr/>
                    <a:lstStyle/>
                    <a:p>
                      <a:pPr>
                        <a:lnSpc>
                          <a:spcPct val="107000"/>
                        </a:lnSpc>
                        <a:spcAft>
                          <a:spcPts val="800"/>
                        </a:spcAft>
                      </a:pPr>
                      <a:r>
                        <a:rPr lang="en-GB" sz="1400" kern="100">
                          <a:effectLst/>
                        </a:rPr>
                        <a:t> </a:t>
                      </a:r>
                      <a:endParaRPr lang="en-GB" sz="1400" kern="100">
                        <a:effectLst/>
                        <a:latin typeface="Calibri" panose="020F0502020204030204" pitchFamily="34" charset="0"/>
                        <a:ea typeface="Calibri" panose="020F0502020204030204" pitchFamily="34" charset="0"/>
                        <a:cs typeface="Arial" panose="020B0604020202020204" pitchFamily="34" charset="0"/>
                      </a:endParaRPr>
                    </a:p>
                  </a:txBody>
                  <a:tcPr marL="19863" marR="19863" marT="0" marB="0"/>
                </a:tc>
                <a:tc>
                  <a:txBody>
                    <a:bodyPr/>
                    <a:lstStyle/>
                    <a:p>
                      <a:pPr>
                        <a:lnSpc>
                          <a:spcPct val="107000"/>
                        </a:lnSpc>
                        <a:spcAft>
                          <a:spcPts val="800"/>
                        </a:spcAft>
                      </a:pPr>
                      <a:r>
                        <a:rPr lang="en-GB" sz="1400" kern="100" dirty="0">
                          <a:effectLst/>
                        </a:rPr>
                        <a:t> </a:t>
                      </a:r>
                      <a:endParaRPr lang="en-GB" sz="1400" kern="100" dirty="0">
                        <a:effectLst/>
                        <a:latin typeface="Calibri" panose="020F0502020204030204" pitchFamily="34" charset="0"/>
                        <a:ea typeface="Calibri" panose="020F0502020204030204" pitchFamily="34" charset="0"/>
                        <a:cs typeface="Arial" panose="020B0604020202020204" pitchFamily="34" charset="0"/>
                      </a:endParaRPr>
                    </a:p>
                  </a:txBody>
                  <a:tcPr marL="19863" marR="19863" marT="0" marB="0"/>
                </a:tc>
                <a:extLst>
                  <a:ext uri="{0D108BD9-81ED-4DB2-BD59-A6C34878D82A}">
                    <a16:rowId xmlns:a16="http://schemas.microsoft.com/office/drawing/2014/main" val="1295070886"/>
                  </a:ext>
                </a:extLst>
              </a:tr>
              <a:tr h="348156">
                <a:tc>
                  <a:txBody>
                    <a:bodyPr/>
                    <a:lstStyle/>
                    <a:p>
                      <a:pPr>
                        <a:lnSpc>
                          <a:spcPct val="107000"/>
                        </a:lnSpc>
                        <a:spcAft>
                          <a:spcPts val="800"/>
                        </a:spcAft>
                      </a:pPr>
                      <a:r>
                        <a:rPr lang="en-GB" sz="1400" b="0"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What is the breakdown of BET LL catch in the ‘core tropical area’ and outside the core tropical area (and by what fleets)?</a:t>
                      </a:r>
                    </a:p>
                  </a:txBody>
                  <a:tcPr marL="68580" marR="68580" marT="0" marB="0"/>
                </a:tc>
                <a:tc>
                  <a:txBody>
                    <a:bodyPr/>
                    <a:lstStyle/>
                    <a:p>
                      <a:pPr>
                        <a:lnSpc>
                          <a:spcPct val="107000"/>
                        </a:lnSpc>
                        <a:spcAft>
                          <a:spcPts val="800"/>
                        </a:spcAft>
                      </a:pPr>
                      <a:r>
                        <a:rPr lang="en-GB" sz="1400" kern="100">
                          <a:effectLst/>
                        </a:rPr>
                        <a:t>US</a:t>
                      </a:r>
                      <a:endParaRPr lang="en-GB" sz="1400" kern="100">
                        <a:effectLst/>
                        <a:latin typeface="Calibri" panose="020F0502020204030204" pitchFamily="34" charset="0"/>
                        <a:ea typeface="Calibri" panose="020F0502020204030204" pitchFamily="34" charset="0"/>
                        <a:cs typeface="Arial" panose="020B0604020202020204" pitchFamily="34" charset="0"/>
                      </a:endParaRPr>
                    </a:p>
                  </a:txBody>
                  <a:tcPr marL="19863" marR="19863" marT="0" marB="0"/>
                </a:tc>
                <a:tc>
                  <a:txBody>
                    <a:bodyPr/>
                    <a:lstStyle/>
                    <a:p>
                      <a:pPr>
                        <a:lnSpc>
                          <a:spcPct val="107000"/>
                        </a:lnSpc>
                        <a:spcAft>
                          <a:spcPts val="800"/>
                        </a:spcAft>
                      </a:pPr>
                      <a:r>
                        <a:rPr lang="en-GB" sz="1400" kern="100">
                          <a:effectLst/>
                        </a:rPr>
                        <a:t>Feasible</a:t>
                      </a:r>
                      <a:endParaRPr lang="en-GB" sz="1400" kern="100">
                        <a:effectLst/>
                        <a:latin typeface="Calibri" panose="020F0502020204030204" pitchFamily="34" charset="0"/>
                        <a:ea typeface="Calibri" panose="020F0502020204030204" pitchFamily="34" charset="0"/>
                        <a:cs typeface="Arial" panose="020B0604020202020204" pitchFamily="34" charset="0"/>
                      </a:endParaRPr>
                    </a:p>
                  </a:txBody>
                  <a:tcPr marL="19863" marR="19863" marT="0" marB="0"/>
                </a:tc>
                <a:tc>
                  <a:txBody>
                    <a:bodyPr/>
                    <a:lstStyle/>
                    <a:p>
                      <a:pPr>
                        <a:lnSpc>
                          <a:spcPct val="107000"/>
                        </a:lnSpc>
                        <a:spcAft>
                          <a:spcPts val="800"/>
                        </a:spcAft>
                      </a:pPr>
                      <a:r>
                        <a:rPr lang="en-GB" sz="1400" kern="100">
                          <a:effectLst/>
                        </a:rPr>
                        <a:t> </a:t>
                      </a:r>
                      <a:endParaRPr lang="en-GB" sz="1400" kern="100">
                        <a:effectLst/>
                        <a:latin typeface="Calibri" panose="020F0502020204030204" pitchFamily="34" charset="0"/>
                        <a:ea typeface="Calibri" panose="020F0502020204030204" pitchFamily="34" charset="0"/>
                        <a:cs typeface="Arial" panose="020B0604020202020204" pitchFamily="34" charset="0"/>
                      </a:endParaRPr>
                    </a:p>
                  </a:txBody>
                  <a:tcPr marL="19863" marR="19863" marT="0" marB="0"/>
                </a:tc>
                <a:tc>
                  <a:txBody>
                    <a:bodyPr/>
                    <a:lstStyle/>
                    <a:p>
                      <a:pPr>
                        <a:lnSpc>
                          <a:spcPct val="107000"/>
                        </a:lnSpc>
                        <a:spcAft>
                          <a:spcPts val="800"/>
                        </a:spcAft>
                      </a:pPr>
                      <a:r>
                        <a:rPr lang="en-GB" sz="1400" kern="100" dirty="0">
                          <a:effectLst/>
                        </a:rPr>
                        <a:t> </a:t>
                      </a:r>
                      <a:endParaRPr lang="en-GB" sz="1400" kern="100" dirty="0">
                        <a:effectLst/>
                        <a:latin typeface="Calibri" panose="020F0502020204030204" pitchFamily="34" charset="0"/>
                        <a:ea typeface="Calibri" panose="020F0502020204030204" pitchFamily="34" charset="0"/>
                        <a:cs typeface="Arial" panose="020B0604020202020204" pitchFamily="34" charset="0"/>
                      </a:endParaRPr>
                    </a:p>
                  </a:txBody>
                  <a:tcPr marL="19863" marR="19863" marT="0" marB="0"/>
                </a:tc>
                <a:extLst>
                  <a:ext uri="{0D108BD9-81ED-4DB2-BD59-A6C34878D82A}">
                    <a16:rowId xmlns:a16="http://schemas.microsoft.com/office/drawing/2014/main" val="4118927946"/>
                  </a:ext>
                </a:extLst>
              </a:tr>
            </a:tbl>
          </a:graphicData>
        </a:graphic>
      </p:graphicFrame>
      <p:sp>
        <p:nvSpPr>
          <p:cNvPr id="3" name="TextBox 2">
            <a:extLst>
              <a:ext uri="{FF2B5EF4-FFF2-40B4-BE49-F238E27FC236}">
                <a16:creationId xmlns:a16="http://schemas.microsoft.com/office/drawing/2014/main" id="{9ED18280-9173-5D47-0974-5029059A09D7}"/>
              </a:ext>
            </a:extLst>
          </p:cNvPr>
          <p:cNvSpPr txBox="1"/>
          <p:nvPr/>
        </p:nvSpPr>
        <p:spPr>
          <a:xfrm>
            <a:off x="1317522" y="6137439"/>
            <a:ext cx="11009681" cy="369332"/>
          </a:xfrm>
          <a:prstGeom prst="rect">
            <a:avLst/>
          </a:prstGeom>
          <a:noFill/>
        </p:spPr>
        <p:txBody>
          <a:bodyPr wrap="none" rtlCol="0">
            <a:spAutoFit/>
          </a:bodyPr>
          <a:lstStyle/>
          <a:p>
            <a:r>
              <a:rPr lang="en-AU" dirty="0"/>
              <a:t>Note – what can be delivered will be influenced by both ‘timescale’ and period between SC and TTMW4 deadline</a:t>
            </a:r>
            <a:endParaRPr lang="en-GB" dirty="0"/>
          </a:p>
        </p:txBody>
      </p:sp>
    </p:spTree>
    <p:extLst>
      <p:ext uri="{BB962C8B-B14F-4D97-AF65-F5344CB8AC3E}">
        <p14:creationId xmlns:p14="http://schemas.microsoft.com/office/powerpoint/2010/main" val="12454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26840" y="330632"/>
            <a:ext cx="9603275" cy="685757"/>
          </a:xfrm>
          <a:prstGeom prst="rect">
            <a:avLst/>
          </a:prstGeom>
        </p:spPr>
        <p:txBody>
          <a:bodyPr/>
          <a:lstStyle>
            <a:lvl1pPr algn="l" rtl="0" eaLnBrk="1" fontAlgn="base" hangingPunct="1">
              <a:lnSpc>
                <a:spcPct val="90000"/>
              </a:lnSpc>
              <a:spcBef>
                <a:spcPct val="0"/>
              </a:spcBef>
              <a:spcAft>
                <a:spcPct val="0"/>
              </a:spcAft>
              <a:defRPr sz="3200" kern="1200" cap="all">
                <a:solidFill>
                  <a:schemeClr val="tx1"/>
                </a:solidFill>
                <a:latin typeface="+mj-lt"/>
                <a:ea typeface="+mj-ea"/>
                <a:cs typeface="+mj-cs"/>
              </a:defRPr>
            </a:lvl1pPr>
            <a:lvl2pPr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2pPr>
            <a:lvl3pPr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3pPr>
            <a:lvl4pPr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4pPr>
            <a:lvl5pPr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5pPr>
            <a:lvl6pPr marL="457200"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6pPr>
            <a:lvl7pPr marL="914400"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7pPr>
            <a:lvl8pPr marL="1371600"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8pPr>
            <a:lvl9pPr marL="1828800"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9pPr>
          </a:lstStyle>
          <a:p>
            <a:r>
              <a:rPr lang="en-AU" dirty="0"/>
              <a:t>Introduction</a:t>
            </a:r>
          </a:p>
        </p:txBody>
      </p:sp>
      <p:sp>
        <p:nvSpPr>
          <p:cNvPr id="3" name="Content Placeholder 2"/>
          <p:cNvSpPr txBox="1">
            <a:spLocks/>
          </p:cNvSpPr>
          <p:nvPr/>
        </p:nvSpPr>
        <p:spPr>
          <a:xfrm>
            <a:off x="619432" y="1195700"/>
            <a:ext cx="11307097" cy="4785589"/>
          </a:xfrm>
          <a:prstGeom prst="rect">
            <a:avLst/>
          </a:prstGeom>
        </p:spPr>
        <p:txBody>
          <a:bodyPr/>
          <a:lstStyle>
            <a:lvl1pPr marL="228600" indent="-228600" algn="l" rtl="0" eaLnBrk="1" fontAlgn="base" hangingPunct="1">
              <a:lnSpc>
                <a:spcPct val="120000"/>
              </a:lnSpc>
              <a:spcBef>
                <a:spcPts val="1000"/>
              </a:spcBef>
              <a:spcAft>
                <a:spcPct val="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685800" indent="-228600" algn="l" rtl="0" eaLnBrk="1" fontAlgn="base" hangingPunct="1">
              <a:lnSpc>
                <a:spcPct val="120000"/>
              </a:lnSpc>
              <a:spcBef>
                <a:spcPts val="500"/>
              </a:spcBef>
              <a:spcAft>
                <a:spcPct val="0"/>
              </a:spcAft>
              <a:buClr>
                <a:schemeClr val="accent1"/>
              </a:buClr>
              <a:buSzPct val="100000"/>
              <a:buFont typeface="Arial" panose="020B0604020202020204" pitchFamily="34" charset="0"/>
              <a:buChar char="•"/>
              <a:defRPr kern="1200">
                <a:solidFill>
                  <a:schemeClr val="tx1"/>
                </a:solidFill>
                <a:latin typeface="+mn-lt"/>
                <a:ea typeface="+mn-ea"/>
                <a:cs typeface="+mn-cs"/>
              </a:defRPr>
            </a:lvl2pPr>
            <a:lvl3pPr marL="1143000" indent="-228600" algn="l" rtl="0" eaLnBrk="1" fontAlgn="base" hangingPunct="1">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mn-lt"/>
                <a:ea typeface="+mn-ea"/>
                <a:cs typeface="+mn-cs"/>
              </a:defRPr>
            </a:lvl3pPr>
            <a:lvl4pPr marL="1600200" indent="-228600" algn="l" rtl="0" eaLnBrk="1" fontAlgn="base" hangingPunct="1">
              <a:lnSpc>
                <a:spcPct val="120000"/>
              </a:lnSpc>
              <a:spcBef>
                <a:spcPts val="5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4pPr>
            <a:lvl5pPr marL="2057400" indent="-228600" algn="l" rtl="0" eaLnBrk="1" fontAlgn="base" hangingPunct="1">
              <a:lnSpc>
                <a:spcPct val="120000"/>
              </a:lnSpc>
              <a:spcBef>
                <a:spcPts val="500"/>
              </a:spcBef>
              <a:spcAft>
                <a:spcPct val="0"/>
              </a:spcAft>
              <a:buClr>
                <a:schemeClr val="accent1"/>
              </a:buClr>
              <a:buSzPct val="10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AU" sz="2800" dirty="0"/>
              <a:t>Key TT CMM area – high seas PS and key LL (Tables 2 and 3)</a:t>
            </a:r>
          </a:p>
          <a:p>
            <a:r>
              <a:rPr lang="en-AU" sz="2800" dirty="0"/>
              <a:t>SPC analyses focus on:</a:t>
            </a:r>
          </a:p>
          <a:p>
            <a:pPr lvl="1"/>
            <a:r>
              <a:rPr lang="en-AU" sz="2400" dirty="0"/>
              <a:t>The PS/LL fishery as a whole &gt; impacts on stocks</a:t>
            </a:r>
          </a:p>
          <a:p>
            <a:pPr lvl="1"/>
            <a:r>
              <a:rPr lang="en-AU" sz="2400" dirty="0"/>
              <a:t>Examine how changes in high seas PS/key LL levels influence BET/YFT/SKJ v objectives of the TT CMM</a:t>
            </a:r>
          </a:p>
          <a:p>
            <a:pPr lvl="2"/>
            <a:r>
              <a:rPr lang="en-AU" sz="2200" dirty="0"/>
              <a:t>E.g. if levels increase by 10% relative to recent levels, how does an increase in this component influence overall PS/LL impacts and hence stock status v objectives?</a:t>
            </a:r>
          </a:p>
          <a:p>
            <a:pPr lvl="1"/>
            <a:r>
              <a:rPr lang="en-AU" sz="2400" dirty="0"/>
              <a:t>Specific allocation between CCMs</a:t>
            </a:r>
          </a:p>
          <a:p>
            <a:pPr lvl="2"/>
            <a:r>
              <a:rPr lang="en-AU" sz="2200" dirty="0"/>
              <a:t>Can provide data to support allocation options</a:t>
            </a:r>
          </a:p>
          <a:p>
            <a:pPr lvl="1"/>
            <a:r>
              <a:rPr lang="en-AU" sz="2400" dirty="0"/>
              <a:t>Additional data analysis requests</a:t>
            </a:r>
          </a:p>
          <a:p>
            <a:pPr lvl="1"/>
            <a:endParaRPr lang="en-AU" sz="2400" dirty="0"/>
          </a:p>
        </p:txBody>
      </p:sp>
    </p:spTree>
    <p:extLst>
      <p:ext uri="{BB962C8B-B14F-4D97-AF65-F5344CB8AC3E}">
        <p14:creationId xmlns:p14="http://schemas.microsoft.com/office/powerpoint/2010/main" val="356909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A2F3F-4C17-8B4B-8B16-79B8EDA91812}"/>
              </a:ext>
            </a:extLst>
          </p:cNvPr>
          <p:cNvSpPr>
            <a:spLocks noGrp="1"/>
          </p:cNvSpPr>
          <p:nvPr>
            <p:ph type="title"/>
          </p:nvPr>
        </p:nvSpPr>
        <p:spPr>
          <a:xfrm>
            <a:off x="286936" y="489221"/>
            <a:ext cx="9605635" cy="1059305"/>
          </a:xfrm>
        </p:spPr>
        <p:txBody>
          <a:bodyPr/>
          <a:lstStyle/>
          <a:p>
            <a:r>
              <a:rPr lang="en-AU" dirty="0"/>
              <a:t>Projections – specific future conditions</a:t>
            </a:r>
            <a:endParaRPr lang="en-GB" dirty="0"/>
          </a:p>
        </p:txBody>
      </p:sp>
      <p:pic>
        <p:nvPicPr>
          <p:cNvPr id="6" name="Content Placeholder 5">
            <a:extLst>
              <a:ext uri="{FF2B5EF4-FFF2-40B4-BE49-F238E27FC236}">
                <a16:creationId xmlns:a16="http://schemas.microsoft.com/office/drawing/2014/main" id="{32ADA6BC-0618-4DE0-01A3-B81873A0D5DB}"/>
              </a:ext>
            </a:extLst>
          </p:cNvPr>
          <p:cNvPicPr>
            <a:picLocks noGrp="1" noChangeAspect="1"/>
          </p:cNvPicPr>
          <p:nvPr>
            <p:ph sz="half" idx="1"/>
          </p:nvPr>
        </p:nvPicPr>
        <p:blipFill>
          <a:blip r:embed="rId2"/>
          <a:stretch>
            <a:fillRect/>
          </a:stretch>
        </p:blipFill>
        <p:spPr>
          <a:xfrm>
            <a:off x="487119" y="1359389"/>
            <a:ext cx="5743412" cy="4611199"/>
          </a:xfrm>
        </p:spPr>
      </p:pic>
      <p:pic>
        <p:nvPicPr>
          <p:cNvPr id="8" name="Content Placeholder 7">
            <a:extLst>
              <a:ext uri="{FF2B5EF4-FFF2-40B4-BE49-F238E27FC236}">
                <a16:creationId xmlns:a16="http://schemas.microsoft.com/office/drawing/2014/main" id="{6262B1F5-485F-D659-9733-D52B6B868A66}"/>
              </a:ext>
            </a:extLst>
          </p:cNvPr>
          <p:cNvPicPr>
            <a:picLocks noGrp="1" noChangeAspect="1"/>
          </p:cNvPicPr>
          <p:nvPr>
            <p:ph sz="half" idx="2"/>
          </p:nvPr>
        </p:nvPicPr>
        <p:blipFill>
          <a:blip r:embed="rId3"/>
          <a:stretch>
            <a:fillRect/>
          </a:stretch>
        </p:blipFill>
        <p:spPr>
          <a:xfrm>
            <a:off x="6190769" y="1367883"/>
            <a:ext cx="5745590" cy="4602706"/>
          </a:xfrm>
        </p:spPr>
      </p:pic>
      <p:sp>
        <p:nvSpPr>
          <p:cNvPr id="9" name="TextBox 8">
            <a:extLst>
              <a:ext uri="{FF2B5EF4-FFF2-40B4-BE49-F238E27FC236}">
                <a16:creationId xmlns:a16="http://schemas.microsoft.com/office/drawing/2014/main" id="{69975BF9-9132-2968-8967-3C4C2A68729F}"/>
              </a:ext>
            </a:extLst>
          </p:cNvPr>
          <p:cNvSpPr txBox="1"/>
          <p:nvPr/>
        </p:nvSpPr>
        <p:spPr>
          <a:xfrm>
            <a:off x="2958190" y="6184113"/>
            <a:ext cx="1122197" cy="369332"/>
          </a:xfrm>
          <a:prstGeom prst="rect">
            <a:avLst/>
          </a:prstGeom>
          <a:noFill/>
        </p:spPr>
        <p:txBody>
          <a:bodyPr wrap="square" rtlCol="0">
            <a:spAutoFit/>
          </a:bodyPr>
          <a:lstStyle/>
          <a:p>
            <a:r>
              <a:rPr lang="en-AU" dirty="0"/>
              <a:t>Yellowfin</a:t>
            </a:r>
            <a:endParaRPr lang="en-GB" dirty="0"/>
          </a:p>
        </p:txBody>
      </p:sp>
      <p:sp>
        <p:nvSpPr>
          <p:cNvPr id="10" name="TextBox 9">
            <a:extLst>
              <a:ext uri="{FF2B5EF4-FFF2-40B4-BE49-F238E27FC236}">
                <a16:creationId xmlns:a16="http://schemas.microsoft.com/office/drawing/2014/main" id="{A8ECBA43-FB4C-1A90-FE2D-D5410BE57FC4}"/>
              </a:ext>
            </a:extLst>
          </p:cNvPr>
          <p:cNvSpPr txBox="1"/>
          <p:nvPr/>
        </p:nvSpPr>
        <p:spPr>
          <a:xfrm>
            <a:off x="7289299" y="6184113"/>
            <a:ext cx="4116118" cy="369332"/>
          </a:xfrm>
          <a:prstGeom prst="rect">
            <a:avLst/>
          </a:prstGeom>
          <a:noFill/>
        </p:spPr>
        <p:txBody>
          <a:bodyPr wrap="square" rtlCol="0">
            <a:spAutoFit/>
          </a:bodyPr>
          <a:lstStyle/>
          <a:p>
            <a:r>
              <a:rPr lang="en-AU" dirty="0"/>
              <a:t>Bigeye [recent recruitment assumption]</a:t>
            </a:r>
            <a:endParaRPr lang="en-GB" dirty="0"/>
          </a:p>
        </p:txBody>
      </p:sp>
      <p:sp>
        <p:nvSpPr>
          <p:cNvPr id="11" name="Rectangle 10">
            <a:extLst>
              <a:ext uri="{FF2B5EF4-FFF2-40B4-BE49-F238E27FC236}">
                <a16:creationId xmlns:a16="http://schemas.microsoft.com/office/drawing/2014/main" id="{81B74622-5102-2B45-3211-D31C9D4C1D84}"/>
              </a:ext>
            </a:extLst>
          </p:cNvPr>
          <p:cNvSpPr/>
          <p:nvPr/>
        </p:nvSpPr>
        <p:spPr>
          <a:xfrm>
            <a:off x="1789471" y="1548526"/>
            <a:ext cx="4211761" cy="2954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EAA988E7-FBF7-D0BD-B495-9D9EC568250F}"/>
              </a:ext>
            </a:extLst>
          </p:cNvPr>
          <p:cNvSpPr/>
          <p:nvPr/>
        </p:nvSpPr>
        <p:spPr>
          <a:xfrm>
            <a:off x="7475648" y="1557020"/>
            <a:ext cx="4211761" cy="2954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9471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22" presetClass="exit" presetSubtype="8" fill="hold" grpId="0" nodeType="withEffect">
                                  <p:stCondLst>
                                    <p:cond delay="0"/>
                                  </p:stCondLst>
                                  <p:childTnLst>
                                    <p:animEffect transition="out" filter="wipe(left)">
                                      <p:cBhvr>
                                        <p:cTn id="9" dur="500"/>
                                        <p:tgtEl>
                                          <p:spTgt spid="12"/>
                                        </p:tgtEl>
                                      </p:cBhvr>
                                    </p:animEffect>
                                    <p:set>
                                      <p:cBhvr>
                                        <p:cTn id="10"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26DB50-AA58-4CCE-9202-678B9C0961A0}"/>
              </a:ext>
            </a:extLst>
          </p:cNvPr>
          <p:cNvSpPr>
            <a:spLocks noGrp="1"/>
          </p:cNvSpPr>
          <p:nvPr>
            <p:ph type="title"/>
          </p:nvPr>
        </p:nvSpPr>
        <p:spPr/>
        <p:txBody>
          <a:bodyPr/>
          <a:lstStyle/>
          <a:p>
            <a:endParaRPr lang="en-AU"/>
          </a:p>
        </p:txBody>
      </p:sp>
      <p:pic>
        <p:nvPicPr>
          <p:cNvPr id="7" name="Content Placeholder 6" descr="A picture containing text&#10;&#10;Description automatically generated">
            <a:extLst>
              <a:ext uri="{FF2B5EF4-FFF2-40B4-BE49-F238E27FC236}">
                <a16:creationId xmlns:a16="http://schemas.microsoft.com/office/drawing/2014/main" id="{EA61D367-7180-40B8-98FB-E4C5C79FE6E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321" t="3427" r="2574" b="13334"/>
          <a:stretch/>
        </p:blipFill>
        <p:spPr>
          <a:xfrm>
            <a:off x="91122" y="1251752"/>
            <a:ext cx="12074876" cy="4456590"/>
          </a:xfrm>
        </p:spPr>
      </p:pic>
      <p:sp>
        <p:nvSpPr>
          <p:cNvPr id="3" name="Title 1">
            <a:extLst>
              <a:ext uri="{FF2B5EF4-FFF2-40B4-BE49-F238E27FC236}">
                <a16:creationId xmlns:a16="http://schemas.microsoft.com/office/drawing/2014/main" id="{A3D6D974-9E47-990D-B184-F84CFEED4470}"/>
              </a:ext>
            </a:extLst>
          </p:cNvPr>
          <p:cNvSpPr txBox="1">
            <a:spLocks/>
          </p:cNvSpPr>
          <p:nvPr/>
        </p:nvSpPr>
        <p:spPr>
          <a:xfrm>
            <a:off x="286936" y="413672"/>
            <a:ext cx="9605635" cy="1059305"/>
          </a:xfrm>
          <a:prstGeom prst="rect">
            <a:avLst/>
          </a:prstGeom>
        </p:spPr>
        <p:txBody>
          <a:bodyPr vert="horz" lIns="91440" tIns="45720" rIns="91440" bIns="45720" rtlCol="0" anchor="t">
            <a:normAutofit/>
          </a:bodyPr>
          <a:lstStyle>
            <a:lvl1pPr algn="l" rtl="0" eaLnBrk="1" fontAlgn="base" hangingPunct="1">
              <a:lnSpc>
                <a:spcPct val="90000"/>
              </a:lnSpc>
              <a:spcBef>
                <a:spcPct val="0"/>
              </a:spcBef>
              <a:spcAft>
                <a:spcPct val="0"/>
              </a:spcAft>
              <a:defRPr sz="3200" kern="1200" cap="all">
                <a:solidFill>
                  <a:schemeClr val="tx1"/>
                </a:solidFill>
                <a:latin typeface="+mj-lt"/>
                <a:ea typeface="+mj-ea"/>
                <a:cs typeface="+mj-cs"/>
              </a:defRPr>
            </a:lvl1pPr>
            <a:lvl2pPr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2pPr>
            <a:lvl3pPr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3pPr>
            <a:lvl4pPr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4pPr>
            <a:lvl5pPr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5pPr>
            <a:lvl6pPr marL="457200"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6pPr>
            <a:lvl7pPr marL="914400"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7pPr>
            <a:lvl8pPr marL="1371600"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8pPr>
            <a:lvl9pPr marL="1828800"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9pPr>
          </a:lstStyle>
          <a:p>
            <a:r>
              <a:rPr lang="en-AU" dirty="0"/>
              <a:t>Evaluate the trade off between future </a:t>
            </a:r>
            <a:r>
              <a:rPr lang="en-AU" dirty="0" err="1"/>
              <a:t>ps</a:t>
            </a:r>
            <a:r>
              <a:rPr lang="en-AU" dirty="0"/>
              <a:t> and LL effort/catch levels</a:t>
            </a:r>
            <a:endParaRPr lang="en-GB" dirty="0"/>
          </a:p>
        </p:txBody>
      </p:sp>
      <p:sp>
        <p:nvSpPr>
          <p:cNvPr id="5" name="TextBox 4">
            <a:extLst>
              <a:ext uri="{FF2B5EF4-FFF2-40B4-BE49-F238E27FC236}">
                <a16:creationId xmlns:a16="http://schemas.microsoft.com/office/drawing/2014/main" id="{C5FF6826-BACD-F693-A47F-E44162D5673D}"/>
              </a:ext>
            </a:extLst>
          </p:cNvPr>
          <p:cNvSpPr txBox="1"/>
          <p:nvPr/>
        </p:nvSpPr>
        <p:spPr>
          <a:xfrm>
            <a:off x="3127900" y="5856693"/>
            <a:ext cx="4746793" cy="646331"/>
          </a:xfrm>
          <a:prstGeom prst="rect">
            <a:avLst/>
          </a:prstGeom>
          <a:noFill/>
        </p:spPr>
        <p:txBody>
          <a:bodyPr wrap="square" rtlCol="0">
            <a:spAutoFit/>
          </a:bodyPr>
          <a:lstStyle/>
          <a:p>
            <a:r>
              <a:rPr lang="en-AU" dirty="0"/>
              <a:t>NOTE: likely AVERAGE (long term) stock status</a:t>
            </a:r>
          </a:p>
          <a:p>
            <a:r>
              <a:rPr lang="en-AU" dirty="0"/>
              <a:t>Risk stock &lt; LRP also provided</a:t>
            </a:r>
            <a:endParaRPr lang="en-GB" dirty="0"/>
          </a:p>
        </p:txBody>
      </p:sp>
      <p:grpSp>
        <p:nvGrpSpPr>
          <p:cNvPr id="16" name="Group 15">
            <a:extLst>
              <a:ext uri="{FF2B5EF4-FFF2-40B4-BE49-F238E27FC236}">
                <a16:creationId xmlns:a16="http://schemas.microsoft.com/office/drawing/2014/main" id="{8A3BF0A8-E0EB-AE60-45FA-5297FFBDA1F6}"/>
              </a:ext>
            </a:extLst>
          </p:cNvPr>
          <p:cNvGrpSpPr/>
          <p:nvPr/>
        </p:nvGrpSpPr>
        <p:grpSpPr>
          <a:xfrm>
            <a:off x="174977" y="1371319"/>
            <a:ext cx="3925968" cy="1751584"/>
            <a:chOff x="174977" y="1371319"/>
            <a:chExt cx="3925968" cy="1751584"/>
          </a:xfrm>
        </p:grpSpPr>
        <p:sp>
          <p:nvSpPr>
            <p:cNvPr id="2" name="TextBox 1">
              <a:extLst>
                <a:ext uri="{FF2B5EF4-FFF2-40B4-BE49-F238E27FC236}">
                  <a16:creationId xmlns:a16="http://schemas.microsoft.com/office/drawing/2014/main" id="{6C2D723F-1ABE-B9F4-2C5E-22F248E87C99}"/>
                </a:ext>
              </a:extLst>
            </p:cNvPr>
            <p:cNvSpPr txBox="1"/>
            <p:nvPr/>
          </p:nvSpPr>
          <p:spPr>
            <a:xfrm>
              <a:off x="3814617" y="1371319"/>
              <a:ext cx="286328" cy="369332"/>
            </a:xfrm>
            <a:prstGeom prst="rect">
              <a:avLst/>
            </a:prstGeom>
            <a:noFill/>
          </p:spPr>
          <p:txBody>
            <a:bodyPr wrap="square" rtlCol="0">
              <a:spAutoFit/>
            </a:bodyPr>
            <a:lstStyle/>
            <a:p>
              <a:r>
                <a:rPr lang="en-AU" b="1" dirty="0">
                  <a:latin typeface="Times New Roman" panose="02020603050405020304" pitchFamily="18" charset="0"/>
                  <a:cs typeface="Times New Roman" panose="02020603050405020304" pitchFamily="18" charset="0"/>
                </a:rPr>
                <a:t>1</a:t>
              </a:r>
              <a:endParaRPr lang="en-GB"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58A58F4-BC98-C845-58AD-2B10645E6976}"/>
                </a:ext>
              </a:extLst>
            </p:cNvPr>
            <p:cNvSpPr txBox="1"/>
            <p:nvPr/>
          </p:nvSpPr>
          <p:spPr>
            <a:xfrm>
              <a:off x="174977" y="2753571"/>
              <a:ext cx="286328" cy="369332"/>
            </a:xfrm>
            <a:prstGeom prst="rect">
              <a:avLst/>
            </a:prstGeom>
            <a:noFill/>
          </p:spPr>
          <p:txBody>
            <a:bodyPr wrap="square" rtlCol="0">
              <a:spAutoFit/>
            </a:bodyPr>
            <a:lstStyle/>
            <a:p>
              <a:r>
                <a:rPr lang="en-AU" b="1" dirty="0">
                  <a:latin typeface="Times New Roman" panose="02020603050405020304" pitchFamily="18" charset="0"/>
                  <a:cs typeface="Times New Roman" panose="02020603050405020304" pitchFamily="18" charset="0"/>
                </a:rPr>
                <a:t>1</a:t>
              </a:r>
              <a:endParaRPr lang="en-GB" b="1" dirty="0">
                <a:latin typeface="Times New Roman" panose="02020603050405020304" pitchFamily="18" charset="0"/>
                <a:cs typeface="Times New Roman" panose="02020603050405020304" pitchFamily="18" charset="0"/>
              </a:endParaRPr>
            </a:p>
          </p:txBody>
        </p:sp>
        <p:cxnSp>
          <p:nvCxnSpPr>
            <p:cNvPr id="10" name="Straight Arrow Connector 9">
              <a:extLst>
                <a:ext uri="{FF2B5EF4-FFF2-40B4-BE49-F238E27FC236}">
                  <a16:creationId xmlns:a16="http://schemas.microsoft.com/office/drawing/2014/main" id="{C47BC5F0-4FE8-177D-4323-678E6CD664AC}"/>
                </a:ext>
              </a:extLst>
            </p:cNvPr>
            <p:cNvCxnSpPr/>
            <p:nvPr/>
          </p:nvCxnSpPr>
          <p:spPr>
            <a:xfrm>
              <a:off x="3971636" y="1810327"/>
              <a:ext cx="0" cy="1108364"/>
            </a:xfrm>
            <a:prstGeom prst="straightConnector1">
              <a:avLst/>
            </a:prstGeom>
            <a:ln w="571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80CCFE8-32C5-6986-B6B2-6966A00CE9A3}"/>
                </a:ext>
              </a:extLst>
            </p:cNvPr>
            <p:cNvCxnSpPr>
              <a:cxnSpLocks/>
            </p:cNvCxnSpPr>
            <p:nvPr/>
          </p:nvCxnSpPr>
          <p:spPr>
            <a:xfrm>
              <a:off x="809625" y="3000375"/>
              <a:ext cx="3004992" cy="0"/>
            </a:xfrm>
            <a:prstGeom prst="straightConnector1">
              <a:avLst/>
            </a:prstGeom>
            <a:ln w="571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5B2AF322-4C54-C62A-E7D5-EEA8ADBD6D52}"/>
              </a:ext>
            </a:extLst>
          </p:cNvPr>
          <p:cNvSpPr txBox="1"/>
          <p:nvPr/>
        </p:nvSpPr>
        <p:spPr>
          <a:xfrm>
            <a:off x="6144676" y="952970"/>
            <a:ext cx="3217547" cy="369332"/>
          </a:xfrm>
          <a:prstGeom prst="rect">
            <a:avLst/>
          </a:prstGeom>
          <a:noFill/>
        </p:spPr>
        <p:txBody>
          <a:bodyPr wrap="none" rtlCol="0">
            <a:spAutoFit/>
          </a:bodyPr>
          <a:lstStyle/>
          <a:p>
            <a:r>
              <a:rPr lang="en-GB" b="0" i="0" dirty="0">
                <a:solidFill>
                  <a:srgbClr val="233544"/>
                </a:solidFill>
                <a:effectLst/>
                <a:latin typeface="Nunito Sans" pitchFamily="2" charset="0"/>
              </a:rPr>
              <a:t>WCPFC-TTMW2-2021-IP11</a:t>
            </a:r>
            <a:endParaRPr lang="en-GB" dirty="0"/>
          </a:p>
        </p:txBody>
      </p:sp>
      <p:sp>
        <p:nvSpPr>
          <p:cNvPr id="9" name="TextBox 8">
            <a:extLst>
              <a:ext uri="{FF2B5EF4-FFF2-40B4-BE49-F238E27FC236}">
                <a16:creationId xmlns:a16="http://schemas.microsoft.com/office/drawing/2014/main" id="{F7DB8233-81CE-DF98-3B8B-A6DD02C87884}"/>
              </a:ext>
            </a:extLst>
          </p:cNvPr>
          <p:cNvSpPr txBox="1"/>
          <p:nvPr/>
        </p:nvSpPr>
        <p:spPr>
          <a:xfrm>
            <a:off x="10355281" y="4968998"/>
            <a:ext cx="1533239" cy="646331"/>
          </a:xfrm>
          <a:prstGeom prst="rect">
            <a:avLst/>
          </a:prstGeom>
          <a:noFill/>
        </p:spPr>
        <p:txBody>
          <a:bodyPr wrap="square" rtlCol="0">
            <a:spAutoFit/>
          </a:bodyPr>
          <a:lstStyle/>
          <a:p>
            <a:r>
              <a:rPr lang="en-AU" dirty="0"/>
              <a:t>‘Nuclear grid’ for BET</a:t>
            </a:r>
            <a:endParaRPr lang="en-GB" dirty="0"/>
          </a:p>
        </p:txBody>
      </p:sp>
      <p:sp>
        <p:nvSpPr>
          <p:cNvPr id="11" name="TextBox 10">
            <a:extLst>
              <a:ext uri="{FF2B5EF4-FFF2-40B4-BE49-F238E27FC236}">
                <a16:creationId xmlns:a16="http://schemas.microsoft.com/office/drawing/2014/main" id="{A67D8D27-11E7-C8DD-7142-CB05400E9BC7}"/>
              </a:ext>
            </a:extLst>
          </p:cNvPr>
          <p:cNvSpPr txBox="1"/>
          <p:nvPr/>
        </p:nvSpPr>
        <p:spPr>
          <a:xfrm>
            <a:off x="8610601" y="5939161"/>
            <a:ext cx="3555398" cy="646331"/>
          </a:xfrm>
          <a:prstGeom prst="rect">
            <a:avLst/>
          </a:prstGeom>
          <a:noFill/>
        </p:spPr>
        <p:txBody>
          <a:bodyPr wrap="square" rtlCol="0">
            <a:spAutoFit/>
          </a:bodyPr>
          <a:lstStyle/>
          <a:p>
            <a:endParaRPr lang="en-AU" dirty="0"/>
          </a:p>
          <a:p>
            <a:r>
              <a:rPr lang="en-AU" dirty="0"/>
              <a:t>RECENT recruitment assumed</a:t>
            </a:r>
          </a:p>
        </p:txBody>
      </p:sp>
    </p:spTree>
    <p:extLst>
      <p:ext uri="{BB962C8B-B14F-4D97-AF65-F5344CB8AC3E}">
        <p14:creationId xmlns:p14="http://schemas.microsoft.com/office/powerpoint/2010/main" val="401846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26DB50-AA58-4CCE-9202-678B9C0961A0}"/>
              </a:ext>
            </a:extLst>
          </p:cNvPr>
          <p:cNvSpPr>
            <a:spLocks noGrp="1"/>
          </p:cNvSpPr>
          <p:nvPr>
            <p:ph type="title"/>
          </p:nvPr>
        </p:nvSpPr>
        <p:spPr/>
        <p:txBody>
          <a:bodyPr/>
          <a:lstStyle/>
          <a:p>
            <a:endParaRPr lang="en-AU"/>
          </a:p>
        </p:txBody>
      </p:sp>
      <p:pic>
        <p:nvPicPr>
          <p:cNvPr id="7" name="Content Placeholder 6" descr="A picture containing text&#10;&#10;Description automatically generated">
            <a:extLst>
              <a:ext uri="{FF2B5EF4-FFF2-40B4-BE49-F238E27FC236}">
                <a16:creationId xmlns:a16="http://schemas.microsoft.com/office/drawing/2014/main" id="{EA61D367-7180-40B8-98FB-E4C5C79FE6E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321" t="3427" r="2574" b="13334"/>
          <a:stretch/>
        </p:blipFill>
        <p:spPr>
          <a:xfrm>
            <a:off x="91122" y="1251752"/>
            <a:ext cx="12074876" cy="4456590"/>
          </a:xfrm>
        </p:spPr>
      </p:pic>
      <p:sp>
        <p:nvSpPr>
          <p:cNvPr id="8" name="TextBox 7">
            <a:extLst>
              <a:ext uri="{FF2B5EF4-FFF2-40B4-BE49-F238E27FC236}">
                <a16:creationId xmlns:a16="http://schemas.microsoft.com/office/drawing/2014/main" id="{F2B89859-CD6E-4347-92E8-1336B82EE093}"/>
              </a:ext>
            </a:extLst>
          </p:cNvPr>
          <p:cNvSpPr txBox="1"/>
          <p:nvPr/>
        </p:nvSpPr>
        <p:spPr>
          <a:xfrm>
            <a:off x="8610601" y="5939161"/>
            <a:ext cx="3555398" cy="646331"/>
          </a:xfrm>
          <a:prstGeom prst="rect">
            <a:avLst/>
          </a:prstGeom>
          <a:noFill/>
        </p:spPr>
        <p:txBody>
          <a:bodyPr wrap="square" rtlCol="0">
            <a:spAutoFit/>
          </a:bodyPr>
          <a:lstStyle/>
          <a:p>
            <a:r>
              <a:rPr lang="en-AU" dirty="0"/>
              <a:t>Where ‘sq’=2012-15 avg (37%SB</a:t>
            </a:r>
            <a:r>
              <a:rPr lang="en-AU" baseline="-25000" dirty="0"/>
              <a:t>F=0</a:t>
            </a:r>
            <a:r>
              <a:rPr lang="en-AU" dirty="0"/>
              <a:t>)</a:t>
            </a:r>
          </a:p>
          <a:p>
            <a:r>
              <a:rPr lang="en-AU" dirty="0"/>
              <a:t>RECENT recruitment assumed</a:t>
            </a:r>
          </a:p>
        </p:txBody>
      </p:sp>
      <p:sp>
        <p:nvSpPr>
          <p:cNvPr id="11" name="Freeform: Shape 10">
            <a:extLst>
              <a:ext uri="{FF2B5EF4-FFF2-40B4-BE49-F238E27FC236}">
                <a16:creationId xmlns:a16="http://schemas.microsoft.com/office/drawing/2014/main" id="{9D675563-5D57-4FD5-8D41-680CAA97C1AD}"/>
              </a:ext>
            </a:extLst>
          </p:cNvPr>
          <p:cNvSpPr/>
          <p:nvPr/>
        </p:nvSpPr>
        <p:spPr>
          <a:xfrm>
            <a:off x="3138678" y="2753570"/>
            <a:ext cx="6956298" cy="2583169"/>
          </a:xfrm>
          <a:custGeom>
            <a:avLst/>
            <a:gdLst>
              <a:gd name="connsiteX0" fmla="*/ 0 w 7031115"/>
              <a:gd name="connsiteY0" fmla="*/ 2636668 h 2636668"/>
              <a:gd name="connsiteX1" fmla="*/ 3506680 w 7031115"/>
              <a:gd name="connsiteY1" fmla="*/ 1029810 h 2636668"/>
              <a:gd name="connsiteX2" fmla="*/ 7031115 w 7031115"/>
              <a:gd name="connsiteY2" fmla="*/ 0 h 2636668"/>
            </a:gdLst>
            <a:ahLst/>
            <a:cxnLst>
              <a:cxn ang="0">
                <a:pos x="connsiteX0" y="connsiteY0"/>
              </a:cxn>
              <a:cxn ang="0">
                <a:pos x="connsiteX1" y="connsiteY1"/>
              </a:cxn>
              <a:cxn ang="0">
                <a:pos x="connsiteX2" y="connsiteY2"/>
              </a:cxn>
            </a:cxnLst>
            <a:rect l="l" t="t" r="r" b="b"/>
            <a:pathLst>
              <a:path w="7031115" h="2636668">
                <a:moveTo>
                  <a:pt x="0" y="2636668"/>
                </a:moveTo>
                <a:cubicBezTo>
                  <a:pt x="1167414" y="2052961"/>
                  <a:pt x="2334828" y="1469255"/>
                  <a:pt x="3506680" y="1029810"/>
                </a:cubicBezTo>
                <a:cubicBezTo>
                  <a:pt x="4678532" y="590365"/>
                  <a:pt x="6525088" y="164237"/>
                  <a:pt x="7031115" y="0"/>
                </a:cubicBezTo>
              </a:path>
            </a:pathLst>
          </a:cu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rrow: Right 11">
            <a:extLst>
              <a:ext uri="{FF2B5EF4-FFF2-40B4-BE49-F238E27FC236}">
                <a16:creationId xmlns:a16="http://schemas.microsoft.com/office/drawing/2014/main" id="{4BF6DA7E-2159-463B-9A4F-3433104D6DAE}"/>
              </a:ext>
            </a:extLst>
          </p:cNvPr>
          <p:cNvSpPr/>
          <p:nvPr/>
        </p:nvSpPr>
        <p:spPr>
          <a:xfrm rot="14625465">
            <a:off x="5704263" y="3151061"/>
            <a:ext cx="397164" cy="500154"/>
          </a:xfrm>
          <a:prstGeom prst="rightArrow">
            <a:avLst/>
          </a:prstGeom>
          <a:solidFill>
            <a:srgbClr val="FF0000">
              <a:alpha val="74000"/>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A3D6D974-9E47-990D-B184-F84CFEED4470}"/>
              </a:ext>
            </a:extLst>
          </p:cNvPr>
          <p:cNvSpPr txBox="1">
            <a:spLocks/>
          </p:cNvSpPr>
          <p:nvPr/>
        </p:nvSpPr>
        <p:spPr>
          <a:xfrm>
            <a:off x="286936" y="413672"/>
            <a:ext cx="9605635" cy="1059305"/>
          </a:xfrm>
          <a:prstGeom prst="rect">
            <a:avLst/>
          </a:prstGeom>
        </p:spPr>
        <p:txBody>
          <a:bodyPr vert="horz" lIns="91440" tIns="45720" rIns="91440" bIns="45720" rtlCol="0" anchor="t">
            <a:normAutofit/>
          </a:bodyPr>
          <a:lstStyle>
            <a:lvl1pPr algn="l" rtl="0" eaLnBrk="1" fontAlgn="base" hangingPunct="1">
              <a:lnSpc>
                <a:spcPct val="90000"/>
              </a:lnSpc>
              <a:spcBef>
                <a:spcPct val="0"/>
              </a:spcBef>
              <a:spcAft>
                <a:spcPct val="0"/>
              </a:spcAft>
              <a:defRPr sz="3200" kern="1200" cap="all">
                <a:solidFill>
                  <a:schemeClr val="tx1"/>
                </a:solidFill>
                <a:latin typeface="+mj-lt"/>
                <a:ea typeface="+mj-ea"/>
                <a:cs typeface="+mj-cs"/>
              </a:defRPr>
            </a:lvl1pPr>
            <a:lvl2pPr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2pPr>
            <a:lvl3pPr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3pPr>
            <a:lvl4pPr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4pPr>
            <a:lvl5pPr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5pPr>
            <a:lvl6pPr marL="457200"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6pPr>
            <a:lvl7pPr marL="914400"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7pPr>
            <a:lvl8pPr marL="1371600"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8pPr>
            <a:lvl9pPr marL="1828800"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9pPr>
          </a:lstStyle>
          <a:p>
            <a:r>
              <a:rPr lang="en-AU" dirty="0"/>
              <a:t>Evaluate the trade off between future </a:t>
            </a:r>
            <a:r>
              <a:rPr lang="en-AU" dirty="0" err="1"/>
              <a:t>ps</a:t>
            </a:r>
            <a:r>
              <a:rPr lang="en-AU" dirty="0"/>
              <a:t> and LL effort/catch levels</a:t>
            </a:r>
            <a:endParaRPr lang="en-GB" dirty="0"/>
          </a:p>
        </p:txBody>
      </p:sp>
      <p:sp>
        <p:nvSpPr>
          <p:cNvPr id="5" name="TextBox 4">
            <a:extLst>
              <a:ext uri="{FF2B5EF4-FFF2-40B4-BE49-F238E27FC236}">
                <a16:creationId xmlns:a16="http://schemas.microsoft.com/office/drawing/2014/main" id="{C5FF6826-BACD-F693-A47F-E44162D5673D}"/>
              </a:ext>
            </a:extLst>
          </p:cNvPr>
          <p:cNvSpPr txBox="1"/>
          <p:nvPr/>
        </p:nvSpPr>
        <p:spPr>
          <a:xfrm>
            <a:off x="3127900" y="5856693"/>
            <a:ext cx="4746793" cy="646331"/>
          </a:xfrm>
          <a:prstGeom prst="rect">
            <a:avLst/>
          </a:prstGeom>
          <a:noFill/>
        </p:spPr>
        <p:txBody>
          <a:bodyPr wrap="square" rtlCol="0">
            <a:spAutoFit/>
          </a:bodyPr>
          <a:lstStyle/>
          <a:p>
            <a:r>
              <a:rPr lang="en-AU" dirty="0"/>
              <a:t>NOTE: likely AVERAGE stock status</a:t>
            </a:r>
          </a:p>
          <a:p>
            <a:r>
              <a:rPr lang="en-AU" dirty="0"/>
              <a:t>Risk stock &lt; LRP also provided</a:t>
            </a:r>
            <a:endParaRPr lang="en-GB" dirty="0"/>
          </a:p>
        </p:txBody>
      </p:sp>
      <p:sp>
        <p:nvSpPr>
          <p:cNvPr id="2" name="TextBox 1">
            <a:extLst>
              <a:ext uri="{FF2B5EF4-FFF2-40B4-BE49-F238E27FC236}">
                <a16:creationId xmlns:a16="http://schemas.microsoft.com/office/drawing/2014/main" id="{6C2D723F-1ABE-B9F4-2C5E-22F248E87C99}"/>
              </a:ext>
            </a:extLst>
          </p:cNvPr>
          <p:cNvSpPr txBox="1"/>
          <p:nvPr/>
        </p:nvSpPr>
        <p:spPr>
          <a:xfrm>
            <a:off x="3814617" y="1371319"/>
            <a:ext cx="286328" cy="369332"/>
          </a:xfrm>
          <a:prstGeom prst="rect">
            <a:avLst/>
          </a:prstGeom>
          <a:noFill/>
        </p:spPr>
        <p:txBody>
          <a:bodyPr wrap="square" rtlCol="0">
            <a:spAutoFit/>
          </a:bodyPr>
          <a:lstStyle/>
          <a:p>
            <a:r>
              <a:rPr lang="en-AU" b="1" dirty="0">
                <a:latin typeface="Times New Roman" panose="02020603050405020304" pitchFamily="18" charset="0"/>
                <a:cs typeface="Times New Roman" panose="02020603050405020304" pitchFamily="18" charset="0"/>
              </a:rPr>
              <a:t>1</a:t>
            </a:r>
            <a:endParaRPr lang="en-GB"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58A58F4-BC98-C845-58AD-2B10645E6976}"/>
              </a:ext>
            </a:extLst>
          </p:cNvPr>
          <p:cNvSpPr txBox="1"/>
          <p:nvPr/>
        </p:nvSpPr>
        <p:spPr>
          <a:xfrm>
            <a:off x="174977" y="2753571"/>
            <a:ext cx="286328" cy="369332"/>
          </a:xfrm>
          <a:prstGeom prst="rect">
            <a:avLst/>
          </a:prstGeom>
          <a:noFill/>
        </p:spPr>
        <p:txBody>
          <a:bodyPr wrap="square" rtlCol="0">
            <a:spAutoFit/>
          </a:bodyPr>
          <a:lstStyle/>
          <a:p>
            <a:r>
              <a:rPr lang="en-AU" b="1" dirty="0">
                <a:latin typeface="Times New Roman" panose="02020603050405020304" pitchFamily="18" charset="0"/>
                <a:cs typeface="Times New Roman" panose="02020603050405020304" pitchFamily="18" charset="0"/>
              </a:rPr>
              <a:t>1</a:t>
            </a:r>
            <a:endParaRPr lang="en-GB"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37C1289-CD3F-CA34-33CB-E75C56454ADB}"/>
              </a:ext>
            </a:extLst>
          </p:cNvPr>
          <p:cNvSpPr txBox="1"/>
          <p:nvPr/>
        </p:nvSpPr>
        <p:spPr>
          <a:xfrm>
            <a:off x="6144676" y="952970"/>
            <a:ext cx="3217547" cy="369332"/>
          </a:xfrm>
          <a:prstGeom prst="rect">
            <a:avLst/>
          </a:prstGeom>
          <a:noFill/>
        </p:spPr>
        <p:txBody>
          <a:bodyPr wrap="none" rtlCol="0">
            <a:spAutoFit/>
          </a:bodyPr>
          <a:lstStyle/>
          <a:p>
            <a:r>
              <a:rPr lang="en-GB" b="0" i="0" dirty="0">
                <a:solidFill>
                  <a:srgbClr val="233544"/>
                </a:solidFill>
                <a:effectLst/>
                <a:latin typeface="Nunito Sans" pitchFamily="2" charset="0"/>
              </a:rPr>
              <a:t>WCPFC-TTMW2-2021-IP11</a:t>
            </a:r>
            <a:endParaRPr lang="en-GB" dirty="0"/>
          </a:p>
        </p:txBody>
      </p:sp>
    </p:spTree>
    <p:extLst>
      <p:ext uri="{BB962C8B-B14F-4D97-AF65-F5344CB8AC3E}">
        <p14:creationId xmlns:p14="http://schemas.microsoft.com/office/powerpoint/2010/main" val="1046241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3D6D974-9E47-990D-B184-F84CFEED4470}"/>
              </a:ext>
            </a:extLst>
          </p:cNvPr>
          <p:cNvSpPr txBox="1">
            <a:spLocks/>
          </p:cNvSpPr>
          <p:nvPr/>
        </p:nvSpPr>
        <p:spPr>
          <a:xfrm>
            <a:off x="286936" y="413672"/>
            <a:ext cx="9605635" cy="1059305"/>
          </a:xfrm>
          <a:prstGeom prst="rect">
            <a:avLst/>
          </a:prstGeom>
        </p:spPr>
        <p:txBody>
          <a:bodyPr vert="horz" lIns="91440" tIns="45720" rIns="91440" bIns="45720" rtlCol="0" anchor="t">
            <a:normAutofit/>
          </a:bodyPr>
          <a:lstStyle>
            <a:lvl1pPr algn="l" rtl="0" eaLnBrk="1" fontAlgn="base" hangingPunct="1">
              <a:lnSpc>
                <a:spcPct val="90000"/>
              </a:lnSpc>
              <a:spcBef>
                <a:spcPct val="0"/>
              </a:spcBef>
              <a:spcAft>
                <a:spcPct val="0"/>
              </a:spcAft>
              <a:defRPr sz="3200" kern="1200" cap="all">
                <a:solidFill>
                  <a:schemeClr val="tx1"/>
                </a:solidFill>
                <a:latin typeface="+mj-lt"/>
                <a:ea typeface="+mj-ea"/>
                <a:cs typeface="+mj-cs"/>
              </a:defRPr>
            </a:lvl1pPr>
            <a:lvl2pPr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2pPr>
            <a:lvl3pPr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3pPr>
            <a:lvl4pPr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4pPr>
            <a:lvl5pPr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5pPr>
            <a:lvl6pPr marL="457200"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6pPr>
            <a:lvl7pPr marL="914400"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7pPr>
            <a:lvl8pPr marL="1371600"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8pPr>
            <a:lvl9pPr marL="1828800"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9pPr>
          </a:lstStyle>
          <a:p>
            <a:r>
              <a:rPr lang="en-AU" dirty="0"/>
              <a:t>Evaluate the trade off between future </a:t>
            </a:r>
            <a:r>
              <a:rPr lang="en-AU" dirty="0" err="1"/>
              <a:t>ps</a:t>
            </a:r>
            <a:r>
              <a:rPr lang="en-AU" dirty="0"/>
              <a:t> and LL effort/catch levels</a:t>
            </a:r>
            <a:endParaRPr lang="en-GB" dirty="0"/>
          </a:p>
        </p:txBody>
      </p:sp>
      <p:sp>
        <p:nvSpPr>
          <p:cNvPr id="10" name="TextBox 9">
            <a:extLst>
              <a:ext uri="{FF2B5EF4-FFF2-40B4-BE49-F238E27FC236}">
                <a16:creationId xmlns:a16="http://schemas.microsoft.com/office/drawing/2014/main" id="{9403F32A-A6CB-3C98-2B6A-B4039A384B26}"/>
              </a:ext>
            </a:extLst>
          </p:cNvPr>
          <p:cNvSpPr txBox="1"/>
          <p:nvPr/>
        </p:nvSpPr>
        <p:spPr>
          <a:xfrm>
            <a:off x="6144676" y="952970"/>
            <a:ext cx="3217547" cy="369332"/>
          </a:xfrm>
          <a:prstGeom prst="rect">
            <a:avLst/>
          </a:prstGeom>
          <a:noFill/>
        </p:spPr>
        <p:txBody>
          <a:bodyPr wrap="none" rtlCol="0">
            <a:spAutoFit/>
          </a:bodyPr>
          <a:lstStyle/>
          <a:p>
            <a:r>
              <a:rPr lang="en-GB" b="0" i="0" dirty="0">
                <a:solidFill>
                  <a:srgbClr val="233544"/>
                </a:solidFill>
                <a:effectLst/>
                <a:latin typeface="Nunito Sans" pitchFamily="2" charset="0"/>
              </a:rPr>
              <a:t>WCPFC-TTMW2-2021-IP11</a:t>
            </a:r>
            <a:endParaRPr lang="en-GB" dirty="0"/>
          </a:p>
        </p:txBody>
      </p:sp>
      <p:pic>
        <p:nvPicPr>
          <p:cNvPr id="14" name="Picture 13">
            <a:extLst>
              <a:ext uri="{FF2B5EF4-FFF2-40B4-BE49-F238E27FC236}">
                <a16:creationId xmlns:a16="http://schemas.microsoft.com/office/drawing/2014/main" id="{C5493882-B04B-7B8D-D067-8D2A562481A5}"/>
              </a:ext>
            </a:extLst>
          </p:cNvPr>
          <p:cNvPicPr>
            <a:picLocks noChangeAspect="1"/>
          </p:cNvPicPr>
          <p:nvPr/>
        </p:nvPicPr>
        <p:blipFill>
          <a:blip r:embed="rId2"/>
          <a:stretch>
            <a:fillRect/>
          </a:stretch>
        </p:blipFill>
        <p:spPr>
          <a:xfrm>
            <a:off x="688505" y="2126574"/>
            <a:ext cx="10529239" cy="3397925"/>
          </a:xfrm>
          <a:prstGeom prst="rect">
            <a:avLst/>
          </a:prstGeom>
        </p:spPr>
      </p:pic>
    </p:spTree>
    <p:extLst>
      <p:ext uri="{BB962C8B-B14F-4D97-AF65-F5344CB8AC3E}">
        <p14:creationId xmlns:p14="http://schemas.microsoft.com/office/powerpoint/2010/main" val="2276923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877455" y="1398901"/>
            <a:ext cx="10252363" cy="2326252"/>
          </a:xfrm>
          <a:prstGeom prst="rect">
            <a:avLst/>
          </a:prstGeom>
        </p:spPr>
        <p:txBody>
          <a:bodyPr/>
          <a:lstStyle>
            <a:lvl1pPr marL="228600" indent="-228600" algn="l" rtl="0" eaLnBrk="1" fontAlgn="base" hangingPunct="1">
              <a:lnSpc>
                <a:spcPct val="120000"/>
              </a:lnSpc>
              <a:spcBef>
                <a:spcPts val="1000"/>
              </a:spcBef>
              <a:spcAft>
                <a:spcPct val="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685800" indent="-228600" algn="l" rtl="0" eaLnBrk="1" fontAlgn="base" hangingPunct="1">
              <a:lnSpc>
                <a:spcPct val="120000"/>
              </a:lnSpc>
              <a:spcBef>
                <a:spcPts val="500"/>
              </a:spcBef>
              <a:spcAft>
                <a:spcPct val="0"/>
              </a:spcAft>
              <a:buClr>
                <a:schemeClr val="accent1"/>
              </a:buClr>
              <a:buSzPct val="100000"/>
              <a:buFont typeface="Arial" panose="020B0604020202020204" pitchFamily="34" charset="0"/>
              <a:buChar char="•"/>
              <a:defRPr kern="1200">
                <a:solidFill>
                  <a:schemeClr val="tx1"/>
                </a:solidFill>
                <a:latin typeface="+mn-lt"/>
                <a:ea typeface="+mn-ea"/>
                <a:cs typeface="+mn-cs"/>
              </a:defRPr>
            </a:lvl2pPr>
            <a:lvl3pPr marL="1143000" indent="-228600" algn="l" rtl="0" eaLnBrk="1" fontAlgn="base" hangingPunct="1">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mn-lt"/>
                <a:ea typeface="+mn-ea"/>
                <a:cs typeface="+mn-cs"/>
              </a:defRPr>
            </a:lvl3pPr>
            <a:lvl4pPr marL="1600200" indent="-228600" algn="l" rtl="0" eaLnBrk="1" fontAlgn="base" hangingPunct="1">
              <a:lnSpc>
                <a:spcPct val="120000"/>
              </a:lnSpc>
              <a:spcBef>
                <a:spcPts val="5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4pPr>
            <a:lvl5pPr marL="2057400" indent="-228600" algn="l" rtl="0" eaLnBrk="1" fontAlgn="base" hangingPunct="1">
              <a:lnSpc>
                <a:spcPct val="120000"/>
              </a:lnSpc>
              <a:spcBef>
                <a:spcPts val="500"/>
              </a:spcBef>
              <a:spcAft>
                <a:spcPct val="0"/>
              </a:spcAft>
              <a:buClr>
                <a:schemeClr val="accent1"/>
              </a:buClr>
              <a:buSzPct val="10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AU" sz="2800" dirty="0"/>
              <a:t>This meeting – prioritised CMM evaluation requests of SSP</a:t>
            </a:r>
          </a:p>
          <a:p>
            <a:r>
              <a:rPr lang="en-AU" sz="2800" dirty="0"/>
              <a:t>August SC – new BET and YFT assessments agreed &amp; mgmt. advice</a:t>
            </a:r>
          </a:p>
          <a:p>
            <a:pPr lvl="1"/>
            <a:r>
              <a:rPr lang="en-AU" sz="2600" u="sng" dirty="0"/>
              <a:t>Basis for CMM option evaluations</a:t>
            </a:r>
          </a:p>
          <a:p>
            <a:pPr lvl="1"/>
            <a:r>
              <a:rPr lang="en-AU" sz="2600" dirty="0"/>
              <a:t>Will SC advice be = 2012-2015 avg depletion levels? Unknown…</a:t>
            </a:r>
          </a:p>
          <a:p>
            <a:pPr lvl="1"/>
            <a:endParaRPr lang="en-AU" sz="2800" dirty="0"/>
          </a:p>
          <a:p>
            <a:r>
              <a:rPr lang="en-AU" sz="2800" dirty="0"/>
              <a:t>August SC – SKJ management procedure run</a:t>
            </a:r>
          </a:p>
          <a:p>
            <a:pPr lvl="1"/>
            <a:r>
              <a:rPr lang="en-AU" sz="2600" dirty="0"/>
              <a:t>Defines </a:t>
            </a:r>
            <a:r>
              <a:rPr lang="en-AU" sz="2600" u="sng" dirty="0"/>
              <a:t>overall</a:t>
            </a:r>
            <a:r>
              <a:rPr lang="en-AU" sz="2600" dirty="0"/>
              <a:t> level of purse seine effort in the WCPO</a:t>
            </a:r>
          </a:p>
          <a:p>
            <a:pPr lvl="1"/>
            <a:r>
              <a:rPr lang="en-AU" sz="2600" dirty="0"/>
              <a:t>MP assumes a 3mth FAD closure</a:t>
            </a:r>
          </a:p>
          <a:p>
            <a:pPr lvl="1"/>
            <a:endParaRPr lang="en-AU" sz="2400" dirty="0"/>
          </a:p>
        </p:txBody>
      </p:sp>
      <p:sp>
        <p:nvSpPr>
          <p:cNvPr id="4" name="Title 1">
            <a:extLst>
              <a:ext uri="{FF2B5EF4-FFF2-40B4-BE49-F238E27FC236}">
                <a16:creationId xmlns:a16="http://schemas.microsoft.com/office/drawing/2014/main" id="{F7067864-DFBB-5EB4-3DB6-7596DB04C0B8}"/>
              </a:ext>
            </a:extLst>
          </p:cNvPr>
          <p:cNvSpPr txBox="1">
            <a:spLocks/>
          </p:cNvSpPr>
          <p:nvPr/>
        </p:nvSpPr>
        <p:spPr>
          <a:xfrm>
            <a:off x="286936" y="489221"/>
            <a:ext cx="9605635" cy="1059305"/>
          </a:xfrm>
          <a:prstGeom prst="rect">
            <a:avLst/>
          </a:prstGeom>
        </p:spPr>
        <p:txBody>
          <a:bodyPr/>
          <a:lstStyle>
            <a:lvl1pPr algn="l" rtl="0" eaLnBrk="1" fontAlgn="base" hangingPunct="1">
              <a:lnSpc>
                <a:spcPct val="90000"/>
              </a:lnSpc>
              <a:spcBef>
                <a:spcPct val="0"/>
              </a:spcBef>
              <a:spcAft>
                <a:spcPct val="0"/>
              </a:spcAft>
              <a:defRPr sz="3200" kern="1200" cap="all">
                <a:solidFill>
                  <a:schemeClr val="tx1"/>
                </a:solidFill>
                <a:latin typeface="+mj-lt"/>
                <a:ea typeface="+mj-ea"/>
                <a:cs typeface="+mj-cs"/>
              </a:defRPr>
            </a:lvl1pPr>
            <a:lvl2pPr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2pPr>
            <a:lvl3pPr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3pPr>
            <a:lvl4pPr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4pPr>
            <a:lvl5pPr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5pPr>
            <a:lvl6pPr marL="457200"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6pPr>
            <a:lvl7pPr marL="914400"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7pPr>
            <a:lvl8pPr marL="1371600"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8pPr>
            <a:lvl9pPr marL="1828800"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9pPr>
          </a:lstStyle>
          <a:p>
            <a:r>
              <a:rPr lang="en-AU" dirty="0"/>
              <a:t>Process?</a:t>
            </a:r>
            <a:endParaRPr lang="en-GB" dirty="0"/>
          </a:p>
        </p:txBody>
      </p:sp>
    </p:spTree>
    <p:extLst>
      <p:ext uri="{BB962C8B-B14F-4D97-AF65-F5344CB8AC3E}">
        <p14:creationId xmlns:p14="http://schemas.microsoft.com/office/powerpoint/2010/main" val="3755867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877455" y="1841353"/>
            <a:ext cx="10252363" cy="3006872"/>
          </a:xfrm>
          <a:prstGeom prst="rect">
            <a:avLst/>
          </a:prstGeom>
        </p:spPr>
        <p:txBody>
          <a:bodyPr/>
          <a:lstStyle>
            <a:lvl1pPr marL="228600" indent="-228600" algn="l" rtl="0" eaLnBrk="1" fontAlgn="base" hangingPunct="1">
              <a:lnSpc>
                <a:spcPct val="120000"/>
              </a:lnSpc>
              <a:spcBef>
                <a:spcPts val="1000"/>
              </a:spcBef>
              <a:spcAft>
                <a:spcPct val="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685800" indent="-228600" algn="l" rtl="0" eaLnBrk="1" fontAlgn="base" hangingPunct="1">
              <a:lnSpc>
                <a:spcPct val="120000"/>
              </a:lnSpc>
              <a:spcBef>
                <a:spcPts val="500"/>
              </a:spcBef>
              <a:spcAft>
                <a:spcPct val="0"/>
              </a:spcAft>
              <a:buClr>
                <a:schemeClr val="accent1"/>
              </a:buClr>
              <a:buSzPct val="100000"/>
              <a:buFont typeface="Arial" panose="020B0604020202020204" pitchFamily="34" charset="0"/>
              <a:buChar char="•"/>
              <a:defRPr kern="1200">
                <a:solidFill>
                  <a:schemeClr val="tx1"/>
                </a:solidFill>
                <a:latin typeface="+mn-lt"/>
                <a:ea typeface="+mn-ea"/>
                <a:cs typeface="+mn-cs"/>
              </a:defRPr>
            </a:lvl2pPr>
            <a:lvl3pPr marL="1143000" indent="-228600" algn="l" rtl="0" eaLnBrk="1" fontAlgn="base" hangingPunct="1">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mn-lt"/>
                <a:ea typeface="+mn-ea"/>
                <a:cs typeface="+mn-cs"/>
              </a:defRPr>
            </a:lvl3pPr>
            <a:lvl4pPr marL="1600200" indent="-228600" algn="l" rtl="0" eaLnBrk="1" fontAlgn="base" hangingPunct="1">
              <a:lnSpc>
                <a:spcPct val="120000"/>
              </a:lnSpc>
              <a:spcBef>
                <a:spcPts val="5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4pPr>
            <a:lvl5pPr marL="2057400" indent="-228600" algn="l" rtl="0" eaLnBrk="1" fontAlgn="base" hangingPunct="1">
              <a:lnSpc>
                <a:spcPct val="120000"/>
              </a:lnSpc>
              <a:spcBef>
                <a:spcPts val="500"/>
              </a:spcBef>
              <a:spcAft>
                <a:spcPct val="0"/>
              </a:spcAft>
              <a:buClr>
                <a:schemeClr val="accent1"/>
              </a:buClr>
              <a:buSzPct val="10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AU" sz="2800" dirty="0"/>
              <a:t>Assuming SC advice =&gt; TT CMM objectives…</a:t>
            </a:r>
          </a:p>
          <a:p>
            <a:r>
              <a:rPr lang="en-AU" sz="2800" dirty="0"/>
              <a:t>October meeting – presentation of evaluation results</a:t>
            </a:r>
          </a:p>
          <a:p>
            <a:r>
              <a:rPr lang="en-AU" sz="2800" dirty="0"/>
              <a:t>Pre-Commission – complete any outstanding CMM evaluation requests in priority order, defined by time available</a:t>
            </a:r>
          </a:p>
          <a:p>
            <a:endParaRPr lang="en-AU" sz="2200" dirty="0"/>
          </a:p>
          <a:p>
            <a:pPr lvl="1"/>
            <a:endParaRPr lang="en-AU" sz="2400" dirty="0"/>
          </a:p>
        </p:txBody>
      </p:sp>
      <p:sp>
        <p:nvSpPr>
          <p:cNvPr id="4" name="Title 1">
            <a:extLst>
              <a:ext uri="{FF2B5EF4-FFF2-40B4-BE49-F238E27FC236}">
                <a16:creationId xmlns:a16="http://schemas.microsoft.com/office/drawing/2014/main" id="{F902FC4D-2E84-DEA0-7698-A62DDB5AC59D}"/>
              </a:ext>
            </a:extLst>
          </p:cNvPr>
          <p:cNvSpPr txBox="1">
            <a:spLocks/>
          </p:cNvSpPr>
          <p:nvPr/>
        </p:nvSpPr>
        <p:spPr>
          <a:xfrm>
            <a:off x="286936" y="489221"/>
            <a:ext cx="9605635" cy="1059305"/>
          </a:xfrm>
          <a:prstGeom prst="rect">
            <a:avLst/>
          </a:prstGeom>
        </p:spPr>
        <p:txBody>
          <a:bodyPr/>
          <a:lstStyle>
            <a:lvl1pPr algn="l" rtl="0" eaLnBrk="1" fontAlgn="base" hangingPunct="1">
              <a:lnSpc>
                <a:spcPct val="90000"/>
              </a:lnSpc>
              <a:spcBef>
                <a:spcPct val="0"/>
              </a:spcBef>
              <a:spcAft>
                <a:spcPct val="0"/>
              </a:spcAft>
              <a:defRPr sz="3200" kern="1200" cap="all">
                <a:solidFill>
                  <a:schemeClr val="tx1"/>
                </a:solidFill>
                <a:latin typeface="+mj-lt"/>
                <a:ea typeface="+mj-ea"/>
                <a:cs typeface="+mj-cs"/>
              </a:defRPr>
            </a:lvl1pPr>
            <a:lvl2pPr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2pPr>
            <a:lvl3pPr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3pPr>
            <a:lvl4pPr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4pPr>
            <a:lvl5pPr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5pPr>
            <a:lvl6pPr marL="457200"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6pPr>
            <a:lvl7pPr marL="914400"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7pPr>
            <a:lvl8pPr marL="1371600"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8pPr>
            <a:lvl9pPr marL="1828800"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9pPr>
          </a:lstStyle>
          <a:p>
            <a:r>
              <a:rPr lang="en-AU" dirty="0"/>
              <a:t>Process?</a:t>
            </a:r>
            <a:endParaRPr lang="en-GB" dirty="0"/>
          </a:p>
        </p:txBody>
      </p:sp>
    </p:spTree>
    <p:extLst>
      <p:ext uri="{BB962C8B-B14F-4D97-AF65-F5344CB8AC3E}">
        <p14:creationId xmlns:p14="http://schemas.microsoft.com/office/powerpoint/2010/main" val="2357503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26DB50-AA58-4CCE-9202-678B9C0961A0}"/>
              </a:ext>
            </a:extLst>
          </p:cNvPr>
          <p:cNvSpPr>
            <a:spLocks noGrp="1"/>
          </p:cNvSpPr>
          <p:nvPr>
            <p:ph type="title"/>
          </p:nvPr>
        </p:nvSpPr>
        <p:spPr/>
        <p:txBody>
          <a:bodyPr/>
          <a:lstStyle/>
          <a:p>
            <a:endParaRPr lang="en-AU"/>
          </a:p>
        </p:txBody>
      </p:sp>
      <p:pic>
        <p:nvPicPr>
          <p:cNvPr id="7" name="Content Placeholder 6" descr="A picture containing text&#10;&#10;Description automatically generated">
            <a:extLst>
              <a:ext uri="{FF2B5EF4-FFF2-40B4-BE49-F238E27FC236}">
                <a16:creationId xmlns:a16="http://schemas.microsoft.com/office/drawing/2014/main" id="{EA61D367-7180-40B8-98FB-E4C5C79FE6E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321" t="3427" r="2574" b="13334"/>
          <a:stretch/>
        </p:blipFill>
        <p:spPr>
          <a:xfrm>
            <a:off x="91122" y="1251752"/>
            <a:ext cx="12074876" cy="4456590"/>
          </a:xfrm>
        </p:spPr>
      </p:pic>
      <p:sp>
        <p:nvSpPr>
          <p:cNvPr id="8" name="TextBox 7">
            <a:extLst>
              <a:ext uri="{FF2B5EF4-FFF2-40B4-BE49-F238E27FC236}">
                <a16:creationId xmlns:a16="http://schemas.microsoft.com/office/drawing/2014/main" id="{F2B89859-CD6E-4347-92E8-1336B82EE093}"/>
              </a:ext>
            </a:extLst>
          </p:cNvPr>
          <p:cNvSpPr txBox="1"/>
          <p:nvPr/>
        </p:nvSpPr>
        <p:spPr>
          <a:xfrm>
            <a:off x="9064101" y="5939161"/>
            <a:ext cx="2503503" cy="369332"/>
          </a:xfrm>
          <a:prstGeom prst="rect">
            <a:avLst/>
          </a:prstGeom>
          <a:noFill/>
        </p:spPr>
        <p:txBody>
          <a:bodyPr wrap="square" rtlCol="0">
            <a:spAutoFit/>
          </a:bodyPr>
          <a:lstStyle/>
          <a:p>
            <a:r>
              <a:rPr lang="en-AU" dirty="0"/>
              <a:t>Where ‘sq’ ~ </a:t>
            </a:r>
            <a:r>
              <a:rPr lang="en-AU" b="1" dirty="0"/>
              <a:t>SC advice</a:t>
            </a:r>
          </a:p>
        </p:txBody>
      </p:sp>
      <p:sp>
        <p:nvSpPr>
          <p:cNvPr id="2" name="Rectangle 1">
            <a:extLst>
              <a:ext uri="{FF2B5EF4-FFF2-40B4-BE49-F238E27FC236}">
                <a16:creationId xmlns:a16="http://schemas.microsoft.com/office/drawing/2014/main" id="{9F1E7795-F7A9-B933-9D53-A22A84718488}"/>
              </a:ext>
            </a:extLst>
          </p:cNvPr>
          <p:cNvSpPr/>
          <p:nvPr/>
        </p:nvSpPr>
        <p:spPr>
          <a:xfrm>
            <a:off x="3510116" y="1592826"/>
            <a:ext cx="983226" cy="3932903"/>
          </a:xfrm>
          <a:prstGeom prst="rect">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4A21F11A-3015-0130-A19D-10B58A40076C}"/>
              </a:ext>
            </a:extLst>
          </p:cNvPr>
          <p:cNvSpPr txBox="1"/>
          <p:nvPr/>
        </p:nvSpPr>
        <p:spPr>
          <a:xfrm>
            <a:off x="2718619" y="5768107"/>
            <a:ext cx="5637505" cy="369332"/>
          </a:xfrm>
          <a:prstGeom prst="rect">
            <a:avLst/>
          </a:prstGeom>
          <a:noFill/>
        </p:spPr>
        <p:txBody>
          <a:bodyPr wrap="none" rtlCol="0">
            <a:spAutoFit/>
          </a:bodyPr>
          <a:lstStyle/>
          <a:p>
            <a:r>
              <a:rPr lang="en-AU" dirty="0"/>
              <a:t>Other PS ‘lever’ – FAD closure period – replacement axis?</a:t>
            </a:r>
            <a:endParaRPr lang="en-GB" dirty="0"/>
          </a:p>
        </p:txBody>
      </p:sp>
      <p:sp>
        <p:nvSpPr>
          <p:cNvPr id="5" name="Title 1">
            <a:extLst>
              <a:ext uri="{FF2B5EF4-FFF2-40B4-BE49-F238E27FC236}">
                <a16:creationId xmlns:a16="http://schemas.microsoft.com/office/drawing/2014/main" id="{74EE53FD-55AC-3F82-80C9-19C27D98BC0F}"/>
              </a:ext>
            </a:extLst>
          </p:cNvPr>
          <p:cNvSpPr txBox="1">
            <a:spLocks/>
          </p:cNvSpPr>
          <p:nvPr/>
        </p:nvSpPr>
        <p:spPr>
          <a:xfrm>
            <a:off x="286936" y="489221"/>
            <a:ext cx="9605635" cy="1059305"/>
          </a:xfrm>
          <a:prstGeom prst="rect">
            <a:avLst/>
          </a:prstGeom>
        </p:spPr>
        <p:txBody>
          <a:bodyPr/>
          <a:lstStyle>
            <a:lvl1pPr algn="l" rtl="0" eaLnBrk="1" fontAlgn="base" hangingPunct="1">
              <a:lnSpc>
                <a:spcPct val="90000"/>
              </a:lnSpc>
              <a:spcBef>
                <a:spcPct val="0"/>
              </a:spcBef>
              <a:spcAft>
                <a:spcPct val="0"/>
              </a:spcAft>
              <a:defRPr sz="3200" kern="1200" cap="all">
                <a:solidFill>
                  <a:schemeClr val="tx1"/>
                </a:solidFill>
                <a:latin typeface="+mj-lt"/>
                <a:ea typeface="+mj-ea"/>
                <a:cs typeface="+mj-cs"/>
              </a:defRPr>
            </a:lvl1pPr>
            <a:lvl2pPr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2pPr>
            <a:lvl3pPr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3pPr>
            <a:lvl4pPr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4pPr>
            <a:lvl5pPr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5pPr>
            <a:lvl6pPr marL="457200"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6pPr>
            <a:lvl7pPr marL="914400"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7pPr>
            <a:lvl8pPr marL="1371600"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8pPr>
            <a:lvl9pPr marL="1828800" algn="l" rtl="0" eaLnBrk="1" fontAlgn="base" hangingPunct="1">
              <a:lnSpc>
                <a:spcPct val="90000"/>
              </a:lnSpc>
              <a:spcBef>
                <a:spcPct val="0"/>
              </a:spcBef>
              <a:spcAft>
                <a:spcPct val="0"/>
              </a:spcAft>
              <a:defRPr sz="3200">
                <a:solidFill>
                  <a:schemeClr val="tx1"/>
                </a:solidFill>
                <a:latin typeface="Gill Sans MT" panose="020B0502020104020203" pitchFamily="34" charset="0"/>
              </a:defRPr>
            </a:lvl9pPr>
          </a:lstStyle>
          <a:p>
            <a:r>
              <a:rPr lang="en-AU" dirty="0"/>
              <a:t>implications</a:t>
            </a:r>
            <a:endParaRPr lang="en-GB" dirty="0"/>
          </a:p>
        </p:txBody>
      </p:sp>
    </p:spTree>
    <p:extLst>
      <p:ext uri="{BB962C8B-B14F-4D97-AF65-F5344CB8AC3E}">
        <p14:creationId xmlns:p14="http://schemas.microsoft.com/office/powerpoint/2010/main" val="1730897737"/>
      </p:ext>
    </p:extLst>
  </p:cSld>
  <p:clrMapOvr>
    <a:masterClrMapping/>
  </p:clrMapOvr>
</p:sld>
</file>

<file path=ppt/theme/theme1.xml><?xml version="1.0" encoding="utf-8"?>
<a:theme xmlns:a="http://schemas.openxmlformats.org/drawingml/2006/main" name="SPC 2018">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lnDef>
      <a:spPr>
        <a:ln w="38100">
          <a:solidFill>
            <a:srgbClr val="00B050"/>
          </a:solidFill>
          <a:prstDash val="solid"/>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ublishing Section-V1" id="{649AC572-C810-1843-9413-E1E5F6D44B44}" vid="{9C4CFCE5-4648-6A40-8E19-7C33E1E254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15026</TotalTime>
  <Words>991</Words>
  <Application>Microsoft Office PowerPoint</Application>
  <PresentationFormat>Widescreen</PresentationFormat>
  <Paragraphs>126</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Gill Sans MT</vt:lpstr>
      <vt:lpstr>Nunito Sans</vt:lpstr>
      <vt:lpstr>Times New Roman</vt:lpstr>
      <vt:lpstr>SPC 2018</vt:lpstr>
      <vt:lpstr> 3. Requests for further analysis and information by Scientific Services Provider (Rev.01*)</vt:lpstr>
      <vt:lpstr>PowerPoint Presentation</vt:lpstr>
      <vt:lpstr>Projections – specific future conditions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Publishing section</dc:title>
  <dc:creator>Finlay Scott</dc:creator>
  <cp:lastModifiedBy>SungKwon Soh</cp:lastModifiedBy>
  <cp:revision>446</cp:revision>
  <cp:lastPrinted>2019-02-28T21:58:42Z</cp:lastPrinted>
  <dcterms:created xsi:type="dcterms:W3CDTF">2018-04-23T02:42:38Z</dcterms:created>
  <dcterms:modified xsi:type="dcterms:W3CDTF">2023-06-26T22:41:20Z</dcterms:modified>
</cp:coreProperties>
</file>